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583" r:id="rId2"/>
    <p:sldId id="584" r:id="rId3"/>
    <p:sldId id="587" r:id="rId4"/>
    <p:sldId id="588" r:id="rId5"/>
    <p:sldId id="590" r:id="rId6"/>
    <p:sldId id="591" r:id="rId7"/>
  </p:sldIdLst>
  <p:sldSz cx="24385588" cy="13717588"/>
  <p:notesSz cx="6858000" cy="9144000"/>
  <p:defaultTextStyle>
    <a:defPPr>
      <a:defRPr lang="ru-RU"/>
    </a:defPPr>
    <a:lvl1pPr marL="0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E3C9A0F-AB71-5449-917E-C0BF076734F9}">
          <p14:sldIdLst>
            <p14:sldId id="583"/>
            <p14:sldId id="584"/>
            <p14:sldId id="587"/>
            <p14:sldId id="588"/>
            <p14:sldId id="590"/>
            <p14:sldId id="59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Microsoft Office" initials="Office" lastIdx="1" clrIdx="0">
    <p:extLst/>
  </p:cmAuthor>
  <p:cmAuthor id="2" name="пользователь Microsoft Office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1F0"/>
    <a:srgbClr val="0069E5"/>
    <a:srgbClr val="2657EB"/>
    <a:srgbClr val="DE6161"/>
    <a:srgbClr val="CEF9F9"/>
    <a:srgbClr val="FFFFFF"/>
    <a:srgbClr val="FBC71A"/>
    <a:srgbClr val="F2F2F2"/>
    <a:srgbClr val="000000"/>
    <a:srgbClr val="4B4E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80" autoAdjust="0"/>
    <p:restoredTop sz="94745" autoAdjust="0"/>
  </p:normalViewPr>
  <p:slideViewPr>
    <p:cSldViewPr>
      <p:cViewPr varScale="1">
        <p:scale>
          <a:sx n="51" d="100"/>
          <a:sy n="51" d="100"/>
        </p:scale>
        <p:origin x="248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3006"/>
    </p:cViewPr>
  </p:sorterViewPr>
  <p:notesViewPr>
    <p:cSldViewPr>
      <p:cViewPr varScale="1">
        <p:scale>
          <a:sx n="83" d="100"/>
          <a:sy n="83" d="100"/>
        </p:scale>
        <p:origin x="393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1B0E-0A9B-FB43-B29A-2C5A495EA0A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1949-EE69-F440-BF44-484174DCC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242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03F2D-4C40-8A47-B131-FA84CE0A3C0A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FC40D-6FB9-1648-B027-EAD4E7DC4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741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C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65E1974-0E31-4691-BCC0-42B105ED9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84282" y="0"/>
            <a:ext cx="16817198" cy="13717588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85442" y="2250282"/>
            <a:ext cx="8718605" cy="473449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0" i="0" kern="1200" spc="0" baseline="0" dirty="0">
                <a:solidFill>
                  <a:schemeClr val="tx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585442" y="7490005"/>
            <a:ext cx="8718605" cy="3240361"/>
          </a:xfrm>
          <a:prstGeom prst="rect">
            <a:avLst/>
          </a:prstGeom>
        </p:spPr>
        <p:txBody>
          <a:bodyPr/>
          <a:lstStyle>
            <a:lvl1pPr>
              <a:defRPr lang="en-US" sz="28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Authors / Session details</a:t>
            </a:r>
          </a:p>
        </p:txBody>
      </p:sp>
      <p:sp>
        <p:nvSpPr>
          <p:cNvPr id="14" name="Полилиния 25">
            <a:extLst>
              <a:ext uri="{FF2B5EF4-FFF2-40B4-BE49-F238E27FC236}">
                <a16:creationId xmlns:a16="http://schemas.microsoft.com/office/drawing/2014/main" xmlns="" id="{ABF0CEE7-7001-42D9-A076-C29512FCFF33}"/>
              </a:ext>
            </a:extLst>
          </p:cNvPr>
          <p:cNvSpPr/>
          <p:nvPr userDrawn="1"/>
        </p:nvSpPr>
        <p:spPr>
          <a:xfrm>
            <a:off x="1621242" y="11103652"/>
            <a:ext cx="1600330" cy="1728192"/>
          </a:xfrm>
          <a:custGeom>
            <a:avLst/>
            <a:gdLst>
              <a:gd name="connsiteX0" fmla="*/ 713463 w 1966987"/>
              <a:gd name="connsiteY0" fmla="*/ 0 h 1728192"/>
              <a:gd name="connsiteX1" fmla="*/ 1102890 w 1966987"/>
              <a:gd name="connsiteY1" fmla="*/ 0 h 1728192"/>
              <a:gd name="connsiteX2" fmla="*/ 1966987 w 1966987"/>
              <a:gd name="connsiteY2" fmla="*/ 864097 h 1728192"/>
              <a:gd name="connsiteX3" fmla="*/ 1102891 w 1966987"/>
              <a:gd name="connsiteY3" fmla="*/ 1728192 h 1728192"/>
              <a:gd name="connsiteX4" fmla="*/ 713464 w 1966987"/>
              <a:gd name="connsiteY4" fmla="*/ 1728192 h 1728192"/>
              <a:gd name="connsiteX5" fmla="*/ 1577559 w 1966987"/>
              <a:gd name="connsiteY5" fmla="*/ 864097 h 1728192"/>
              <a:gd name="connsiteX6" fmla="*/ 0 w 1966987"/>
              <a:gd name="connsiteY6" fmla="*/ 0 h 1728192"/>
              <a:gd name="connsiteX7" fmla="*/ 389428 w 1966987"/>
              <a:gd name="connsiteY7" fmla="*/ 0 h 1728192"/>
              <a:gd name="connsiteX8" fmla="*/ 1253523 w 1966987"/>
              <a:gd name="connsiteY8" fmla="*/ 864097 h 1728192"/>
              <a:gd name="connsiteX9" fmla="*/ 389429 w 1966987"/>
              <a:gd name="connsiteY9" fmla="*/ 1728192 h 1728192"/>
              <a:gd name="connsiteX10" fmla="*/ 1 w 1966987"/>
              <a:gd name="connsiteY10" fmla="*/ 1728192 h 1728192"/>
              <a:gd name="connsiteX11" fmla="*/ 864097 w 1966987"/>
              <a:gd name="connsiteY11" fmla="*/ 864097 h 172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66987" h="1728192">
                <a:moveTo>
                  <a:pt x="713463" y="0"/>
                </a:moveTo>
                <a:lnTo>
                  <a:pt x="1102890" y="0"/>
                </a:lnTo>
                <a:lnTo>
                  <a:pt x="1966987" y="864097"/>
                </a:lnTo>
                <a:lnTo>
                  <a:pt x="1102891" y="1728192"/>
                </a:lnTo>
                <a:lnTo>
                  <a:pt x="713464" y="1728192"/>
                </a:lnTo>
                <a:lnTo>
                  <a:pt x="1577559" y="864097"/>
                </a:lnTo>
                <a:close/>
                <a:moveTo>
                  <a:pt x="0" y="0"/>
                </a:moveTo>
                <a:lnTo>
                  <a:pt x="389428" y="0"/>
                </a:lnTo>
                <a:lnTo>
                  <a:pt x="1253523" y="864097"/>
                </a:lnTo>
                <a:lnTo>
                  <a:pt x="389429" y="1728192"/>
                </a:lnTo>
                <a:lnTo>
                  <a:pt x="1" y="1728192"/>
                </a:lnTo>
                <a:lnTo>
                  <a:pt x="864097" y="864097"/>
                </a:ln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endParaRPr lang="ru-RU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xmlns="" id="{23E052DC-F524-43B0-8F5E-CC9A49DCDF44}"/>
              </a:ext>
            </a:extLst>
          </p:cNvPr>
          <p:cNvSpPr txBox="1">
            <a:spLocks/>
          </p:cNvSpPr>
          <p:nvPr userDrawn="1"/>
        </p:nvSpPr>
        <p:spPr>
          <a:xfrm>
            <a:off x="18695617" y="13038838"/>
            <a:ext cx="5689971" cy="6787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r" defTabSz="2438522" rtl="0" eaLnBrk="1" latinLnBrk="0" hangingPunct="1">
              <a:defRPr lang="uk-UA" sz="6000" b="0" i="0" kern="1200" baseline="0" smtClean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CA" sz="4000" dirty="0">
                <a:solidFill>
                  <a:schemeClr val="bg1">
                    <a:lumMod val="75000"/>
                  </a:schemeClr>
                </a:solidFill>
              </a:rPr>
              <a:t>#CASCON2018</a:t>
            </a:r>
            <a:endParaRPr lang="ru-RU" sz="4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7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C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CF6C35AC-5E6D-4625-9741-BC3E30754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3402410"/>
            <a:ext cx="21032788" cy="8928992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+mn-lt"/>
              </a:defRPr>
            </a:lvl1pPr>
            <a:lvl2pPr>
              <a:defRPr sz="5400">
                <a:latin typeface="+mn-lt"/>
              </a:defRPr>
            </a:lvl2pPr>
            <a:lvl3pPr>
              <a:defRPr sz="4400">
                <a:latin typeface="+mn-lt"/>
              </a:defRPr>
            </a:lvl3pPr>
            <a:lvl4pPr>
              <a:defRPr sz="3600">
                <a:latin typeface="+mn-lt"/>
              </a:defRPr>
            </a:lvl4pPr>
            <a:lvl5pPr>
              <a:defRPr sz="36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6C02C7A0-E865-41B0-80FF-361616B8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674218"/>
            <a:ext cx="21032788" cy="1325562"/>
          </a:xfrm>
          <a:prstGeom prst="rect">
            <a:avLst/>
          </a:prstGeom>
        </p:spPr>
        <p:txBody>
          <a:bodyPr/>
          <a:lstStyle>
            <a:lvl1pPr>
              <a:defRPr sz="8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E89DC8D-748C-9A4A-81F2-0A249E0040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3494-8724-864A-AB94-CF94BDEF64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2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CON Slide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DE4F4C-9313-4868-B02D-0A23041AF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330402"/>
            <a:ext cx="10439400" cy="8835773"/>
          </a:xfrm>
          <a:prstGeom prst="rect">
            <a:avLst/>
          </a:prstGeom>
        </p:spPr>
        <p:txBody>
          <a:bodyPr/>
          <a:lstStyle>
            <a:lvl1pPr>
              <a:defRPr sz="6600"/>
            </a:lvl1pPr>
            <a:lvl2pPr>
              <a:defRPr sz="60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EC719AF-5A24-4DF8-802F-28CE6EB13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68200" y="3330402"/>
            <a:ext cx="10440988" cy="8835773"/>
          </a:xfrm>
          <a:prstGeom prst="rect">
            <a:avLst/>
          </a:prstGeom>
        </p:spPr>
        <p:txBody>
          <a:bodyPr/>
          <a:lstStyle>
            <a:lvl1pPr>
              <a:defRPr sz="6600"/>
            </a:lvl1pPr>
            <a:lvl2pPr>
              <a:defRPr sz="60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0B8BA9C8-581E-4B07-9A15-64815A317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602210"/>
            <a:ext cx="21032788" cy="1325562"/>
          </a:xfrm>
          <a:prstGeom prst="rect">
            <a:avLst/>
          </a:prstGeom>
        </p:spPr>
        <p:txBody>
          <a:bodyPr/>
          <a:lstStyle>
            <a:lvl1pPr>
              <a:defRPr sz="8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E7D91A2-130F-D249-8E61-6C3CC84AF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3494-8724-864A-AB94-CF94BDEF64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7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CON Slide -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30">
            <a:extLst>
              <a:ext uri="{FF2B5EF4-FFF2-40B4-BE49-F238E27FC236}">
                <a16:creationId xmlns:a16="http://schemas.microsoft.com/office/drawing/2014/main" xmlns="" id="{CA47EE26-340F-4BBC-B7D3-4F16D4EE1492}"/>
              </a:ext>
            </a:extLst>
          </p:cNvPr>
          <p:cNvSpPr/>
          <p:nvPr userDrawn="1"/>
        </p:nvSpPr>
        <p:spPr>
          <a:xfrm>
            <a:off x="2687737" y="9958163"/>
            <a:ext cx="1725167" cy="17251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39">
            <a:extLst>
              <a:ext uri="{FF2B5EF4-FFF2-40B4-BE49-F238E27FC236}">
                <a16:creationId xmlns:a16="http://schemas.microsoft.com/office/drawing/2014/main" xmlns="" id="{57039372-E5C4-4EE2-8E1B-BEA474C61EFD}"/>
              </a:ext>
            </a:extLst>
          </p:cNvPr>
          <p:cNvSpPr/>
          <p:nvPr userDrawn="1"/>
        </p:nvSpPr>
        <p:spPr>
          <a:xfrm>
            <a:off x="2687736" y="3762450"/>
            <a:ext cx="1725167" cy="17251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46">
            <a:extLst>
              <a:ext uri="{FF2B5EF4-FFF2-40B4-BE49-F238E27FC236}">
                <a16:creationId xmlns:a16="http://schemas.microsoft.com/office/drawing/2014/main" xmlns="" id="{C4661617-3E1C-406E-8B71-7F3F62B95314}"/>
              </a:ext>
            </a:extLst>
          </p:cNvPr>
          <p:cNvSpPr/>
          <p:nvPr userDrawn="1"/>
        </p:nvSpPr>
        <p:spPr>
          <a:xfrm>
            <a:off x="2687736" y="6858794"/>
            <a:ext cx="1725167" cy="17251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F39DE3E0-DA22-4FFB-BFBD-39983105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602210"/>
            <a:ext cx="21032788" cy="1325562"/>
          </a:xfrm>
          <a:prstGeom prst="rect">
            <a:avLst/>
          </a:prstGeom>
        </p:spPr>
        <p:txBody>
          <a:bodyPr/>
          <a:lstStyle>
            <a:lvl1pPr>
              <a:defRPr sz="8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D0032BD6-166B-4DA6-8D39-5DCC95F94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986" y="3546426"/>
            <a:ext cx="17789202" cy="2160240"/>
          </a:xfrm>
          <a:prstGeom prst="rect">
            <a:avLst/>
          </a:prstGeom>
        </p:spPr>
        <p:txBody>
          <a:bodyPr/>
          <a:lstStyle>
            <a:lvl1pPr>
              <a:defRPr sz="6600"/>
            </a:lvl1pPr>
            <a:lvl2pPr marL="1219321" indent="0">
              <a:buNone/>
              <a:defRPr sz="60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68A14D1D-9600-42DE-9E0C-02C79B8F67D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919986" y="6570762"/>
            <a:ext cx="17789202" cy="2132275"/>
          </a:xfrm>
          <a:prstGeom prst="rect">
            <a:avLst/>
          </a:prstGeom>
        </p:spPr>
        <p:txBody>
          <a:bodyPr/>
          <a:lstStyle>
            <a:lvl1pPr>
              <a:defRPr sz="6600"/>
            </a:lvl1pPr>
            <a:lvl2pPr marL="1219321" indent="0">
              <a:buNone/>
              <a:defRPr sz="60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F796BA6-3C01-4E00-B922-2316D996F84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919986" y="9739114"/>
            <a:ext cx="17789202" cy="2042980"/>
          </a:xfrm>
          <a:prstGeom prst="rect">
            <a:avLst/>
          </a:prstGeom>
        </p:spPr>
        <p:txBody>
          <a:bodyPr/>
          <a:lstStyle>
            <a:lvl1pPr>
              <a:defRPr sz="6600"/>
            </a:lvl1pPr>
            <a:lvl2pPr marL="1219321" indent="0">
              <a:buNone/>
              <a:defRPr sz="60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CE6D41F-5F43-6F4A-A05C-F9BF2059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3494-8724-864A-AB94-CF94BDEF64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3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C8C4DBA-4FEC-4D73-B03C-D4DEDE6365B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66" y="234058"/>
            <a:ext cx="1931658" cy="105952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681FDE9F-86AA-0640-AF5B-1109E79C3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466" y="1276345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73494-8724-864A-AB94-CF94BDEF64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0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66" r:id="rId1"/>
    <p:sldLayoutId id="2147485081" r:id="rId2"/>
    <p:sldLayoutId id="2147485092" r:id="rId3"/>
    <p:sldLayoutId id="2147485093" r:id="rId4"/>
  </p:sldLayoutIdLst>
  <p:hf hdr="0" dt="0"/>
  <p:txStyles>
    <p:titleStyle>
      <a:lvl1pPr algn="ctr" defTabSz="2438645" rtl="0" eaLnBrk="1" latinLnBrk="0" hangingPunct="1">
        <a:spcBef>
          <a:spcPct val="0"/>
        </a:spcBef>
        <a:buNone/>
        <a:defRPr sz="11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92" indent="-914492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8501" kern="1200">
          <a:solidFill>
            <a:schemeClr val="tx1"/>
          </a:solidFill>
          <a:latin typeface="+mn-lt"/>
          <a:ea typeface="+mn-ea"/>
          <a:cs typeface="+mn-cs"/>
        </a:defRPr>
      </a:lvl1pPr>
      <a:lvl2pPr marL="1981398" indent="-762077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7501" kern="1200">
          <a:solidFill>
            <a:schemeClr val="tx1"/>
          </a:solidFill>
          <a:latin typeface="+mn-lt"/>
          <a:ea typeface="+mn-ea"/>
          <a:cs typeface="+mn-cs"/>
        </a:defRPr>
      </a:lvl2pPr>
      <a:lvl3pPr marL="3048305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1" kern="1200">
          <a:solidFill>
            <a:schemeClr val="tx1"/>
          </a:solidFill>
          <a:latin typeface="+mn-lt"/>
          <a:ea typeface="+mn-ea"/>
          <a:cs typeface="+mn-cs"/>
        </a:defRPr>
      </a:lvl3pPr>
      <a:lvl4pPr marL="426762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5301" kern="1200">
          <a:solidFill>
            <a:schemeClr val="tx1"/>
          </a:solidFill>
          <a:latin typeface="+mn-lt"/>
          <a:ea typeface="+mn-ea"/>
          <a:cs typeface="+mn-cs"/>
        </a:defRPr>
      </a:lvl4pPr>
      <a:lvl5pPr marL="5486948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»"/>
        <a:defRPr sz="5301" kern="1200">
          <a:solidFill>
            <a:schemeClr val="tx1"/>
          </a:solidFill>
          <a:latin typeface="+mn-lt"/>
          <a:ea typeface="+mn-ea"/>
          <a:cs typeface="+mn-cs"/>
        </a:defRPr>
      </a:lvl5pPr>
      <a:lvl6pPr marL="6706271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6pPr>
      <a:lvl7pPr marL="792559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7pPr>
      <a:lvl8pPr marL="914491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8pPr>
      <a:lvl9pPr marL="1036423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2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645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966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288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61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93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5253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574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626CC2-42E1-4F4C-B0D3-4B33A6AA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63" y="3146796"/>
            <a:ext cx="10513168" cy="4734493"/>
          </a:xfrm>
        </p:spPr>
        <p:txBody>
          <a:bodyPr/>
          <a:lstStyle/>
          <a:p>
            <a:r>
              <a:rPr lang="en-US" sz="6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Refine, restructure and make sense </a:t>
            </a:r>
            <a:r>
              <a:rPr lang="en-US" sz="600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of </a:t>
            </a:r>
            <a:r>
              <a:rPr lang="en-US" sz="6000" smtClean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data visually </a:t>
            </a:r>
            <a:r>
              <a:rPr lang="en-US" sz="6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using IBM Watson Studio</a:t>
            </a:r>
            <a:r>
              <a:rPr lang="en-US" sz="54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/>
            </a:r>
            <a:br>
              <a:rPr lang="en-US" sz="54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</a:b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A43225-DE13-493D-95D2-B8CB3E60B5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Darren Pape, IBM</a:t>
            </a:r>
          </a:p>
          <a:p>
            <a:pPr marL="0" indent="0">
              <a:buNone/>
            </a:pPr>
            <a:r>
              <a:rPr lang="en-US" sz="4000" dirty="0" err="1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Serjik</a:t>
            </a:r>
            <a:r>
              <a:rPr lang="en-US" sz="4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Dikaleh</a:t>
            </a:r>
            <a:r>
              <a:rPr lang="en-US" sz="4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, IBM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Chris Felix, IBM</a:t>
            </a:r>
          </a:p>
          <a:p>
            <a:pPr marL="0" indent="0">
              <a:buNone/>
            </a:pPr>
            <a:r>
              <a:rPr lang="en-US" sz="4000" dirty="0" err="1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Ozair</a:t>
            </a:r>
            <a:r>
              <a:rPr lang="en-US" sz="4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 Sheikh, IBM</a:t>
            </a:r>
          </a:p>
          <a:p>
            <a:endParaRPr lang="en-C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1BD48A5E-9E2C-490A-BB3E-9858818635AC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 rot="10800000" flipV="1">
            <a:off x="15217130" y="2244647"/>
            <a:ext cx="8718605" cy="8718603"/>
          </a:xfrm>
          <a:custGeom>
            <a:avLst/>
            <a:gdLst>
              <a:gd name="connsiteX0" fmla="*/ 4945206 w 9852765"/>
              <a:gd name="connsiteY0" fmla="*/ 0 h 9852763"/>
              <a:gd name="connsiteX1" fmla="*/ 3717578 w 9852765"/>
              <a:gd name="connsiteY1" fmla="*/ 508501 h 9852763"/>
              <a:gd name="connsiteX2" fmla="*/ 508502 w 9852765"/>
              <a:gd name="connsiteY2" fmla="*/ 3717574 h 9852763"/>
              <a:gd name="connsiteX3" fmla="*/ 0 w 9852765"/>
              <a:gd name="connsiteY3" fmla="*/ 4945207 h 9852763"/>
              <a:gd name="connsiteX4" fmla="*/ 508502 w 9852765"/>
              <a:gd name="connsiteY4" fmla="*/ 6172837 h 9852763"/>
              <a:gd name="connsiteX5" fmla="*/ 3679928 w 9852765"/>
              <a:gd name="connsiteY5" fmla="*/ 9344262 h 9852763"/>
              <a:gd name="connsiteX6" fmla="*/ 6135190 w 9852765"/>
              <a:gd name="connsiteY6" fmla="*/ 9344262 h 9852763"/>
              <a:gd name="connsiteX7" fmla="*/ 9344265 w 9852765"/>
              <a:gd name="connsiteY7" fmla="*/ 6135189 h 9852763"/>
              <a:gd name="connsiteX8" fmla="*/ 9344263 w 9852765"/>
              <a:gd name="connsiteY8" fmla="*/ 3679927 h 9852763"/>
              <a:gd name="connsiteX9" fmla="*/ 6172838 w 9852765"/>
              <a:gd name="connsiteY9" fmla="*/ 508501 h 9852763"/>
              <a:gd name="connsiteX10" fmla="*/ 4945206 w 9852765"/>
              <a:gd name="connsiteY10" fmla="*/ 0 h 9852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52765" h="9852763">
                <a:moveTo>
                  <a:pt x="4945206" y="0"/>
                </a:moveTo>
                <a:cubicBezTo>
                  <a:pt x="4500891" y="0"/>
                  <a:pt x="4056578" y="169500"/>
                  <a:pt x="3717578" y="508501"/>
                </a:cubicBezTo>
                <a:lnTo>
                  <a:pt x="508502" y="3717574"/>
                </a:lnTo>
                <a:cubicBezTo>
                  <a:pt x="169502" y="4056577"/>
                  <a:pt x="2" y="4500892"/>
                  <a:pt x="0" y="4945207"/>
                </a:cubicBezTo>
                <a:cubicBezTo>
                  <a:pt x="0" y="5389523"/>
                  <a:pt x="169502" y="5833837"/>
                  <a:pt x="508502" y="6172837"/>
                </a:cubicBezTo>
                <a:lnTo>
                  <a:pt x="3679928" y="9344262"/>
                </a:lnTo>
                <a:cubicBezTo>
                  <a:pt x="4357930" y="10022265"/>
                  <a:pt x="5457188" y="10022264"/>
                  <a:pt x="6135190" y="9344262"/>
                </a:cubicBezTo>
                <a:lnTo>
                  <a:pt x="9344265" y="6135189"/>
                </a:lnTo>
                <a:cubicBezTo>
                  <a:pt x="10022266" y="5457186"/>
                  <a:pt x="10022266" y="4357930"/>
                  <a:pt x="9344263" y="3679927"/>
                </a:cubicBezTo>
                <a:lnTo>
                  <a:pt x="6172838" y="508501"/>
                </a:lnTo>
                <a:cubicBezTo>
                  <a:pt x="5833837" y="169500"/>
                  <a:pt x="5389521" y="0"/>
                  <a:pt x="4945206" y="0"/>
                </a:cubicBezTo>
                <a:close/>
              </a:path>
            </a:pathLst>
          </a:custGeom>
        </p:spPr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7CA43225-DE13-493D-95D2-B8CB3E60B5C7}"/>
              </a:ext>
            </a:extLst>
          </p:cNvPr>
          <p:cNvSpPr txBox="1">
            <a:spLocks/>
          </p:cNvSpPr>
          <p:nvPr/>
        </p:nvSpPr>
        <p:spPr>
          <a:xfrm>
            <a:off x="3551834" y="10730367"/>
            <a:ext cx="7992887" cy="1096980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4000" dirty="0" smtClean="0">
              <a:solidFill>
                <a:schemeClr val="tx1"/>
              </a:solidFill>
              <a:latin typeface="Century" charset="0"/>
              <a:ea typeface="Century" charset="0"/>
              <a:cs typeface="Century" charset="0"/>
            </a:endParaRPr>
          </a:p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7CA43225-DE13-493D-95D2-B8CB3E60B5C7}"/>
              </a:ext>
            </a:extLst>
          </p:cNvPr>
          <p:cNvSpPr txBox="1">
            <a:spLocks/>
          </p:cNvSpPr>
          <p:nvPr/>
        </p:nvSpPr>
        <p:spPr>
          <a:xfrm>
            <a:off x="3767858" y="11611322"/>
            <a:ext cx="8481850" cy="915787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 smtClean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Wednesday</a:t>
            </a:r>
            <a:r>
              <a:rPr lang="en-US" sz="4000" smtClean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, October 31, 2018</a:t>
            </a:r>
            <a:endParaRPr lang="en-US" sz="4000" dirty="0" smtClean="0">
              <a:solidFill>
                <a:schemeClr val="tx1"/>
              </a:solidFill>
              <a:latin typeface="Century" charset="0"/>
              <a:ea typeface="Century" charset="0"/>
              <a:cs typeface="Century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4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8984911-E417-4B79-8B47-FF78936238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912" y="13038838"/>
            <a:ext cx="5689971" cy="678750"/>
          </a:xfrm>
          <a:prstGeom prst="rect">
            <a:avLst/>
          </a:prstGeom>
        </p:spPr>
        <p:txBody>
          <a:bodyPr/>
          <a:lstStyle/>
          <a:p>
            <a:fld id="{E8BBD06A-759F-43F0-9FDD-30D8801384DF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398EDA-3C02-4B37-B2CE-BC56604E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>
                <a:latin typeface="Century" charset="0"/>
                <a:ea typeface="Century" charset="0"/>
                <a:cs typeface="Century" charset="0"/>
              </a:rPr>
              <a:t>2.5 million terabytes of data are created each day</a:t>
            </a: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endParaRPr lang="en-US" dirty="0" smtClean="0">
              <a:latin typeface="Century" charset="0"/>
              <a:ea typeface="Century" charset="0"/>
              <a:cs typeface="Century" charset="0"/>
            </a:endParaRP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90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% of existing data has been created in the last 2 </a:t>
            </a: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years</a:t>
            </a: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endParaRPr lang="en-US" dirty="0" smtClean="0">
              <a:latin typeface="Century" charset="0"/>
              <a:ea typeface="Century" charset="0"/>
              <a:cs typeface="Century" charset="0"/>
            </a:endParaRP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Only 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51% of data is structured</a:t>
            </a: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endParaRPr lang="en-US" dirty="0" smtClean="0">
              <a:latin typeface="Century" charset="0"/>
              <a:ea typeface="Century" charset="0"/>
              <a:cs typeface="Century" charset="0"/>
            </a:endParaRP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Most 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companies analyze only 12% of the data they have</a:t>
            </a: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endParaRPr lang="en-US" dirty="0" smtClean="0">
              <a:latin typeface="Century" charset="0"/>
              <a:ea typeface="Century" charset="0"/>
              <a:cs typeface="Century" charset="0"/>
            </a:endParaRP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Inferior 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data costs the U.S. economy 3.2 trillion per year</a:t>
            </a:r>
          </a:p>
          <a:p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F8DEF55-3B93-473B-8D8D-D257FCFA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charset="0"/>
                <a:ea typeface="Century" charset="0"/>
                <a:cs typeface="Century" charset="0"/>
              </a:rPr>
              <a:t>Data is Everywhere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676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8984911-E417-4B79-8B47-FF78936238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912" y="13038838"/>
            <a:ext cx="5689971" cy="678750"/>
          </a:xfrm>
          <a:prstGeom prst="rect">
            <a:avLst/>
          </a:prstGeom>
        </p:spPr>
        <p:txBody>
          <a:bodyPr/>
          <a:lstStyle/>
          <a:p>
            <a:fld id="{E8BBD06A-759F-43F0-9FDD-30D8801384DF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398EDA-3C02-4B37-B2CE-BC56604E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>
                <a:latin typeface="Century" charset="0"/>
                <a:ea typeface="Century" charset="0"/>
                <a:cs typeface="Century" charset="0"/>
              </a:rPr>
              <a:t>Anyone can access, use and share with others</a:t>
            </a: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endParaRPr lang="en-US" dirty="0" smtClean="0">
              <a:latin typeface="Century" charset="0"/>
              <a:ea typeface="Century" charset="0"/>
              <a:cs typeface="Century" charset="0"/>
            </a:endParaRP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Low 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cost of storage has led to </a:t>
            </a: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more 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open data </a:t>
            </a: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sets</a:t>
            </a: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endParaRPr lang="en-US" dirty="0">
              <a:latin typeface="Century" charset="0"/>
              <a:ea typeface="Century" charset="0"/>
              <a:cs typeface="Century" charset="0"/>
            </a:endParaRP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Weather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, government, sports, </a:t>
            </a: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etc. 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are popular themes for open data sets</a:t>
            </a: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endParaRPr lang="en-US" dirty="0" smtClean="0">
              <a:latin typeface="Century" charset="0"/>
              <a:ea typeface="Century" charset="0"/>
              <a:cs typeface="Century" charset="0"/>
            </a:endParaRP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Google 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”open data sets” to find an amazing amount of data out there</a:t>
            </a:r>
          </a:p>
          <a:p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F8DEF55-3B93-473B-8D8D-D257FCFA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charset="0"/>
                <a:ea typeface="Century" charset="0"/>
                <a:cs typeface="Century" charset="0"/>
              </a:rPr>
              <a:t>Open Data Sets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445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8984911-E417-4B79-8B47-FF78936238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912" y="13038838"/>
            <a:ext cx="5689971" cy="678750"/>
          </a:xfrm>
          <a:prstGeom prst="rect">
            <a:avLst/>
          </a:prstGeom>
        </p:spPr>
        <p:txBody>
          <a:bodyPr/>
          <a:lstStyle/>
          <a:p>
            <a:fld id="{E8BBD06A-759F-43F0-9FDD-30D8801384DF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398EDA-3C02-4B37-B2CE-BC56604E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>
                <a:latin typeface="Century" charset="0"/>
                <a:ea typeface="Century" charset="0"/>
                <a:cs typeface="Century" charset="0"/>
              </a:rPr>
              <a:t>Data is clearly available but what’s the best way to analyze it?</a:t>
            </a: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endParaRPr lang="en-US" dirty="0" smtClean="0">
              <a:latin typeface="Century" charset="0"/>
              <a:ea typeface="Century" charset="0"/>
              <a:cs typeface="Century" charset="0"/>
            </a:endParaRP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Who 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is the person doing the data analysis?</a:t>
            </a: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endParaRPr lang="en-US" dirty="0" smtClean="0">
              <a:latin typeface="Century" charset="0"/>
              <a:ea typeface="Century" charset="0"/>
              <a:cs typeface="Century" charset="0"/>
            </a:endParaRP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How 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do you publish the data in a useable format?</a:t>
            </a:r>
          </a:p>
          <a:p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F8DEF55-3B93-473B-8D8D-D257FCFA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charset="0"/>
                <a:ea typeface="Century" charset="0"/>
                <a:cs typeface="Century" charset="0"/>
              </a:rPr>
              <a:t>Data Analysis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447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8984911-E417-4B79-8B47-FF78936238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912" y="13038838"/>
            <a:ext cx="5689971" cy="678750"/>
          </a:xfrm>
          <a:prstGeom prst="rect">
            <a:avLst/>
          </a:prstGeom>
        </p:spPr>
        <p:txBody>
          <a:bodyPr/>
          <a:lstStyle/>
          <a:p>
            <a:fld id="{E8BBD06A-759F-43F0-9FDD-30D8801384DF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398EDA-3C02-4B37-B2CE-BC56604E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Evolved from IBM Data Science Experience (DSX)</a:t>
            </a: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endParaRPr lang="en-US" dirty="0">
              <a:latin typeface="Century" charset="0"/>
              <a:ea typeface="Century" charset="0"/>
              <a:cs typeface="Century" charset="0"/>
            </a:endParaRP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Developers, Data Scientists and Domain Experts</a:t>
            </a: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endParaRPr lang="en-US" dirty="0">
              <a:latin typeface="Century" charset="0"/>
              <a:ea typeface="Century" charset="0"/>
              <a:cs typeface="Century" charset="0"/>
            </a:endParaRP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Data refinement, cleansing and visualization tools</a:t>
            </a: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endParaRPr lang="en-US" dirty="0">
              <a:latin typeface="Century" charset="0"/>
              <a:ea typeface="Century" charset="0"/>
              <a:cs typeface="Century" charset="0"/>
            </a:endParaRP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Models for AI and Machine Learning</a:t>
            </a:r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F8DEF55-3B93-473B-8D8D-D257FCFA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IBM Watson Studio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590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8984911-E417-4B79-8B47-FF78936238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912" y="13038838"/>
            <a:ext cx="5689971" cy="678750"/>
          </a:xfrm>
          <a:prstGeom prst="rect">
            <a:avLst/>
          </a:prstGeom>
        </p:spPr>
        <p:txBody>
          <a:bodyPr/>
          <a:lstStyle/>
          <a:p>
            <a:fld id="{E8BBD06A-759F-43F0-9FDD-30D8801384DF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398EDA-3C02-4B37-B2CE-BC56604E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>
                <a:latin typeface="Century" charset="0"/>
                <a:ea typeface="Century" charset="0"/>
                <a:cs typeface="Century" charset="0"/>
              </a:rPr>
              <a:t>Set up IBM Cloud account and Watson Studio project</a:t>
            </a: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endParaRPr lang="en-US" dirty="0" smtClean="0">
              <a:latin typeface="Century" charset="0"/>
              <a:ea typeface="Century" charset="0"/>
              <a:cs typeface="Century" charset="0"/>
            </a:endParaRP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Take 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a tour of IBM Watson Studio</a:t>
            </a: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endParaRPr lang="en-US" dirty="0" smtClean="0">
              <a:latin typeface="Century" charset="0"/>
              <a:ea typeface="Century" charset="0"/>
              <a:cs typeface="Century" charset="0"/>
            </a:endParaRP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Visualize 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an open data set using </a:t>
            </a:r>
            <a:r>
              <a:rPr lang="en-US" dirty="0" err="1">
                <a:latin typeface="Century" charset="0"/>
                <a:ea typeface="Century" charset="0"/>
                <a:cs typeface="Century" charset="0"/>
              </a:rPr>
              <a:t>Jupyter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 Notebooks, Python and </a:t>
            </a:r>
            <a:r>
              <a:rPr lang="en-US" dirty="0" err="1">
                <a:latin typeface="Century" charset="0"/>
                <a:ea typeface="Century" charset="0"/>
                <a:cs typeface="Century" charset="0"/>
              </a:rPr>
              <a:t>Pixiedust</a:t>
            </a:r>
            <a:endParaRPr lang="en-US" dirty="0">
              <a:latin typeface="Century" charset="0"/>
              <a:ea typeface="Century" charset="0"/>
              <a:cs typeface="Century" charset="0"/>
            </a:endParaRP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endParaRPr lang="en-US" dirty="0" smtClean="0">
              <a:latin typeface="Century" charset="0"/>
              <a:ea typeface="Century" charset="0"/>
              <a:cs typeface="Century" charset="0"/>
            </a:endParaRPr>
          </a:p>
          <a:p>
            <a:pPr lvl="0">
              <a:spcBef>
                <a:spcPts val="600"/>
              </a:spcBef>
              <a:buSzPts val="2400"/>
              <a:buFont typeface="Arial" charset="0"/>
              <a:buChar char="•"/>
            </a:pP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Visualize 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an open data set using IBM Watson Studio tooling and </a:t>
            </a:r>
            <a:r>
              <a:rPr lang="en-US" dirty="0" err="1">
                <a:latin typeface="Century" charset="0"/>
                <a:ea typeface="Century" charset="0"/>
                <a:cs typeface="Century" charset="0"/>
              </a:rPr>
              <a:t>Cognos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 Embedded Dashboards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F8DEF55-3B93-473B-8D8D-D257FCFA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charset="0"/>
                <a:ea typeface="Century" charset="0"/>
                <a:cs typeface="Century" charset="0"/>
              </a:rPr>
              <a:t>In this Workshop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3346005"/>
      </p:ext>
    </p:extLst>
  </p:cSld>
  <p:clrMapOvr>
    <a:masterClrMapping/>
  </p:clrMapOvr>
</p:sld>
</file>

<file path=ppt/theme/theme1.xml><?xml version="1.0" encoding="utf-8"?>
<a:theme xmlns:a="http://schemas.openxmlformats.org/drawingml/2006/main" name="CASCON">
  <a:themeElements>
    <a:clrScheme name="Custom 2">
      <a:dk1>
        <a:srgbClr val="25232F"/>
      </a:dk1>
      <a:lt1>
        <a:srgbClr val="FFFFFF"/>
      </a:lt1>
      <a:dk2>
        <a:srgbClr val="25232F"/>
      </a:dk2>
      <a:lt2>
        <a:srgbClr val="FFFFFF"/>
      </a:lt2>
      <a:accent1>
        <a:srgbClr val="DE6100"/>
      </a:accent1>
      <a:accent2>
        <a:srgbClr val="3291F0"/>
      </a:accent2>
      <a:accent3>
        <a:srgbClr val="CDCCCC"/>
      </a:accent3>
      <a:accent4>
        <a:srgbClr val="B7B7B7"/>
      </a:accent4>
      <a:accent5>
        <a:srgbClr val="9E9E9E"/>
      </a:accent5>
      <a:accent6>
        <a:srgbClr val="87878C"/>
      </a:accent6>
      <a:hlink>
        <a:srgbClr val="F49100"/>
      </a:hlink>
      <a:folHlink>
        <a:srgbClr val="85DFD0"/>
      </a:folHlink>
    </a:clrScheme>
    <a:fontScheme name="Другая 5">
      <a:majorFont>
        <a:latin typeface="Source Serif Pro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61405</TotalTime>
  <Words>259</Words>
  <Application>Microsoft Macintosh PowerPoint</Application>
  <PresentationFormat>Custom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</vt:lpstr>
      <vt:lpstr>Roboto Black</vt:lpstr>
      <vt:lpstr>Roboto Light</vt:lpstr>
      <vt:lpstr>CASCON</vt:lpstr>
      <vt:lpstr>Refine, restructure and make sense of data visually using IBM Watson Studio </vt:lpstr>
      <vt:lpstr>Data is Everywhere</vt:lpstr>
      <vt:lpstr>Open Data Sets</vt:lpstr>
      <vt:lpstr>Data Analysis</vt:lpstr>
      <vt:lpstr>IBM Watson Studio</vt:lpstr>
      <vt:lpstr>In this Workshop</vt:lpstr>
    </vt:vector>
  </TitlesOfParts>
  <Company>SPecialiST RePack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федотов</dc:creator>
  <cp:lastModifiedBy>DARREN Pape</cp:lastModifiedBy>
  <cp:revision>2775</cp:revision>
  <dcterms:created xsi:type="dcterms:W3CDTF">2015-06-18T17:56:23Z</dcterms:created>
  <dcterms:modified xsi:type="dcterms:W3CDTF">2018-10-18T19:17:01Z</dcterms:modified>
</cp:coreProperties>
</file>