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" name="Shape 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dient-bg.ai" descr="gradient-bg.ai"/>
          <p:cNvPicPr>
            <a:picLocks noChangeAspect="1"/>
          </p:cNvPicPr>
          <p:nvPr/>
        </p:nvPicPr>
        <p:blipFill>
          <a:blip r:embed="rId2">
            <a:alphaModFix amt="49911"/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itle Text"/>
          <p:cNvSpPr txBox="1"/>
          <p:nvPr>
            <p:ph type="title"/>
          </p:nvPr>
        </p:nvSpPr>
        <p:spPr>
          <a:xfrm>
            <a:off x="387813" y="1897650"/>
            <a:ext cx="8040570" cy="1531351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8726557" y="4432853"/>
            <a:ext cx="3110948" cy="65598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 sz="2500"/>
            </a:lvl1pPr>
            <a:lvl2pPr marL="0" indent="457200">
              <a:buSzTx/>
              <a:buFontTx/>
              <a:buNone/>
              <a:defRPr b="1" sz="2500"/>
            </a:lvl2pPr>
            <a:lvl3pPr marL="0" indent="914400">
              <a:buSzTx/>
              <a:buFontTx/>
              <a:buNone/>
              <a:defRPr b="1" sz="2500"/>
            </a:lvl3pPr>
            <a:lvl4pPr marL="0" indent="1371600">
              <a:buSzTx/>
              <a:buFontTx/>
              <a:buNone/>
              <a:defRPr b="1" sz="2500"/>
            </a:lvl4pPr>
            <a:lvl5pPr marL="0" indent="1828800">
              <a:buSzTx/>
              <a:buFontTx/>
              <a:buNone/>
              <a:defRPr b="1" sz="2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6" name="cxe_logo_white.png" descr="cxe_logo_whi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7813" y="205415"/>
            <a:ext cx="3061066" cy="711683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Image"/>
          <p:cNvSpPr/>
          <p:nvPr>
            <p:ph type="pic" sz="quarter" idx="13"/>
          </p:nvPr>
        </p:nvSpPr>
        <p:spPr>
          <a:xfrm>
            <a:off x="6096000" y="4224149"/>
            <a:ext cx="2447422" cy="196053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8" name="Stream Name"/>
          <p:cNvSpPr txBox="1"/>
          <p:nvPr>
            <p:ph type="body" sz="quarter" idx="14"/>
          </p:nvPr>
        </p:nvSpPr>
        <p:spPr>
          <a:xfrm>
            <a:off x="387813" y="1198792"/>
            <a:ext cx="1960792" cy="45243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cap="all" spc="600" sz="2600">
                <a:solidFill>
                  <a:srgbClr val="6C6C6C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</a:p>
        </p:txBody>
      </p:sp>
      <p:sp>
        <p:nvSpPr>
          <p:cNvPr id="19" name="Line"/>
          <p:cNvSpPr/>
          <p:nvPr/>
        </p:nvSpPr>
        <p:spPr>
          <a:xfrm>
            <a:off x="6013551" y="10150286"/>
            <a:ext cx="676511" cy="2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dient-bg.ai" descr="gradient-bg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838200" y="369621"/>
            <a:ext cx="10515600" cy="1216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838200" y="1729408"/>
            <a:ext cx="10515600" cy="4323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009897" y="6356350"/>
            <a:ext cx="343904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" name="cxe_logo_white.png" descr="cxe_logo_whi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485" y="6241636"/>
            <a:ext cx="2207606" cy="513258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bm.com/cloud/blog/announcing-app-id-integration-ibm-cloud-kubernetes-service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loud-coder/cascon-2019-k8s-security/tree/master/k8s/image-and-pod-security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loud-coder/cascon-2019-k8s-security/tree/master/k8s/pod-security-policies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kubernetes.io/docs/tasks/administer-cluster/quota-api-object/#notes" TargetMode="External"/><Relationship Id="rId3" Type="http://schemas.openxmlformats.org/officeDocument/2006/relationships/hyperlink" Target="https://github.com/cloud-coder/cascon-2019-k8s-security/tree/master/k8s/cluster-resource-management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loud-coder/cascon-2019-k8s-security/tree/master/k8s/network-policies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 txBox="1"/>
          <p:nvPr>
            <p:ph type="ctrTitle"/>
          </p:nvPr>
        </p:nvSpPr>
        <p:spPr>
          <a:xfrm>
            <a:off x="387813" y="1897650"/>
            <a:ext cx="8040569" cy="1531351"/>
          </a:xfrm>
          <a:prstGeom prst="rect">
            <a:avLst/>
          </a:prstGeom>
        </p:spPr>
        <p:txBody>
          <a:bodyPr/>
          <a:lstStyle>
            <a:lvl1pPr defTabSz="786384">
              <a:defRPr sz="5160"/>
            </a:lvl1pPr>
          </a:lstStyle>
          <a:p>
            <a:pPr/>
            <a:r>
              <a:t>Kubernetes Security and  Access Management</a:t>
            </a:r>
          </a:p>
        </p:txBody>
      </p:sp>
      <p:pic>
        <p:nvPicPr>
          <p:cNvPr id="39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6221" t="0" r="6594" b="0"/>
          <a:stretch>
            <a:fillRect/>
          </a:stretch>
        </p:blipFill>
        <p:spPr>
          <a:xfrm>
            <a:off x="4497236" y="4227396"/>
            <a:ext cx="1709354" cy="1960625"/>
          </a:xfrm>
          <a:prstGeom prst="rect">
            <a:avLst/>
          </a:prstGeom>
          <a:ln w="25400">
            <a:solidFill>
              <a:srgbClr val="DDDDDD"/>
            </a:solidFill>
          </a:ln>
        </p:spPr>
      </p:pic>
      <p:sp>
        <p:nvSpPr>
          <p:cNvPr id="40" name="Text Placeholder 4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420623">
              <a:spcBef>
                <a:spcPts val="0"/>
              </a:spcBef>
              <a:buSzTx/>
              <a:buFontTx/>
              <a:buNone/>
              <a:defRPr cap="all" spc="299" sz="1196">
                <a:solidFill>
                  <a:srgbClr val="6C6C6C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Privacy &amp; Security</a:t>
            </a:r>
          </a:p>
        </p:txBody>
      </p:sp>
      <p:pic>
        <p:nvPicPr>
          <p:cNvPr id="41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12815" b="0"/>
          <a:stretch>
            <a:fillRect/>
          </a:stretch>
        </p:blipFill>
        <p:spPr>
          <a:xfrm>
            <a:off x="8279728" y="4227396"/>
            <a:ext cx="1709353" cy="1960625"/>
          </a:xfrm>
          <a:prstGeom prst="rect">
            <a:avLst/>
          </a:prstGeom>
          <a:ln w="25400">
            <a:solidFill>
              <a:srgbClr val="DDDDDD"/>
            </a:solidFill>
            <a:miter lim="400000"/>
          </a:ln>
        </p:spPr>
      </p:pic>
      <p:sp>
        <p:nvSpPr>
          <p:cNvPr id="42" name="Subtitle 2"/>
          <p:cNvSpPr txBox="1"/>
          <p:nvPr/>
        </p:nvSpPr>
        <p:spPr>
          <a:xfrm>
            <a:off x="6262757" y="4409552"/>
            <a:ext cx="1960793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2500">
                <a:solidFill>
                  <a:srgbClr val="FFFFFF"/>
                </a:solidFill>
              </a:defRPr>
            </a:lvl1pPr>
          </a:lstStyle>
          <a:p>
            <a:pPr/>
            <a:r>
              <a:t>Hitesh Garg</a:t>
            </a:r>
          </a:p>
        </p:txBody>
      </p:sp>
      <p:pic>
        <p:nvPicPr>
          <p:cNvPr id="43" name="chris.jpeg" descr="chris.jpeg"/>
          <p:cNvPicPr>
            <a:picLocks noChangeAspect="1"/>
          </p:cNvPicPr>
          <p:nvPr/>
        </p:nvPicPr>
        <p:blipFill>
          <a:blip r:embed="rId4">
            <a:extLst/>
          </a:blip>
          <a:srcRect l="0" t="0" r="12815" b="0"/>
          <a:stretch>
            <a:fillRect/>
          </a:stretch>
        </p:blipFill>
        <p:spPr>
          <a:xfrm>
            <a:off x="382216" y="4227396"/>
            <a:ext cx="1709353" cy="1960625"/>
          </a:xfrm>
          <a:prstGeom prst="rect">
            <a:avLst/>
          </a:prstGeom>
          <a:ln w="25400">
            <a:solidFill>
              <a:srgbClr val="DDDDDD"/>
            </a:solidFill>
            <a:miter lim="400000"/>
          </a:ln>
        </p:spPr>
      </p:pic>
      <p:sp>
        <p:nvSpPr>
          <p:cNvPr id="44" name="Subtitle 2"/>
          <p:cNvSpPr txBox="1"/>
          <p:nvPr/>
        </p:nvSpPr>
        <p:spPr>
          <a:xfrm>
            <a:off x="2168030" y="4409552"/>
            <a:ext cx="3110948" cy="655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2500">
                <a:solidFill>
                  <a:srgbClr val="FFFFFF"/>
                </a:solidFill>
              </a:defRPr>
            </a:lvl1pPr>
          </a:lstStyle>
          <a:p>
            <a:pPr/>
            <a:r>
              <a:t>Chris Felix</a:t>
            </a:r>
          </a:p>
        </p:txBody>
      </p:sp>
      <p:sp>
        <p:nvSpPr>
          <p:cNvPr id="45" name="Line"/>
          <p:cNvSpPr/>
          <p:nvPr/>
        </p:nvSpPr>
        <p:spPr>
          <a:xfrm>
            <a:off x="2225346" y="4971222"/>
            <a:ext cx="397566" cy="1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6" name="Subtitle 2"/>
          <p:cNvSpPr txBox="1"/>
          <p:nvPr/>
        </p:nvSpPr>
        <p:spPr>
          <a:xfrm>
            <a:off x="2161846" y="5083978"/>
            <a:ext cx="963374" cy="655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2500">
                <a:solidFill>
                  <a:srgbClr val="FFFFFF"/>
                </a:solidFill>
              </a:defRPr>
            </a:lvl1pPr>
          </a:lstStyle>
          <a:p>
            <a:pPr/>
            <a:r>
              <a:t>IBM</a:t>
            </a:r>
          </a:p>
        </p:txBody>
      </p:sp>
      <p:sp>
        <p:nvSpPr>
          <p:cNvPr id="47" name="Line"/>
          <p:cNvSpPr/>
          <p:nvPr/>
        </p:nvSpPr>
        <p:spPr>
          <a:xfrm>
            <a:off x="6318124" y="4971222"/>
            <a:ext cx="397566" cy="1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8" name="Subtitle 2"/>
          <p:cNvSpPr txBox="1"/>
          <p:nvPr/>
        </p:nvSpPr>
        <p:spPr>
          <a:xfrm>
            <a:off x="6264167" y="5083978"/>
            <a:ext cx="963373" cy="655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2500">
                <a:solidFill>
                  <a:srgbClr val="FFFFFF"/>
                </a:solidFill>
              </a:defRPr>
            </a:lvl1pPr>
          </a:lstStyle>
          <a:p>
            <a:pPr/>
            <a:r>
              <a:t>IBM</a:t>
            </a:r>
          </a:p>
        </p:txBody>
      </p:sp>
      <p:sp>
        <p:nvSpPr>
          <p:cNvPr id="49" name="Subtitle 2"/>
          <p:cNvSpPr txBox="1"/>
          <p:nvPr/>
        </p:nvSpPr>
        <p:spPr>
          <a:xfrm>
            <a:off x="10051193" y="4511327"/>
            <a:ext cx="1960793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2959">
              <a:lnSpc>
                <a:spcPct val="90000"/>
              </a:lnSpc>
              <a:spcBef>
                <a:spcPts val="900"/>
              </a:spcBef>
              <a:defRPr b="1" sz="2250">
                <a:solidFill>
                  <a:srgbClr val="FFFFFF"/>
                </a:solidFill>
              </a:defRPr>
            </a:lvl1pPr>
          </a:lstStyle>
          <a:p>
            <a:pPr/>
            <a:r>
              <a:t>Serjik Dikaleh</a:t>
            </a:r>
          </a:p>
        </p:txBody>
      </p:sp>
      <p:sp>
        <p:nvSpPr>
          <p:cNvPr id="50" name="Line"/>
          <p:cNvSpPr/>
          <p:nvPr/>
        </p:nvSpPr>
        <p:spPr>
          <a:xfrm>
            <a:off x="10151416" y="4971222"/>
            <a:ext cx="397566" cy="1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1" name="Subtitle 2"/>
          <p:cNvSpPr txBox="1"/>
          <p:nvPr/>
        </p:nvSpPr>
        <p:spPr>
          <a:xfrm>
            <a:off x="10051193" y="5083978"/>
            <a:ext cx="963374" cy="655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2500">
                <a:solidFill>
                  <a:srgbClr val="FFFFFF"/>
                </a:solidFill>
              </a:defRPr>
            </a:lvl1pPr>
          </a:lstStyle>
          <a:p>
            <a:pPr/>
            <a:r>
              <a:t>IBM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ecr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Secrets</a:t>
            </a:r>
          </a:p>
        </p:txBody>
      </p:sp>
      <p:sp>
        <p:nvSpPr>
          <p:cNvPr id="140" name="Secrets are encoded and not encrypt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Secrets are encoded and not encrypted</a:t>
            </a:r>
          </a:p>
          <a:p>
            <a:pPr lvl="1" marL="685800" indent="-228600"/>
            <a:r>
              <a:t>Hence the RBAC rule you saw that restricts viewing and editing</a:t>
            </a:r>
          </a:p>
          <a:p>
            <a:pPr lvl="1" marL="685800" indent="-228600"/>
            <a:r>
              <a:t>IBM Cloud does provide Key protect to also encrypts secrets</a:t>
            </a:r>
          </a:p>
          <a:p>
            <a:pPr lvl="1" marL="685800" indent="-228600"/>
            <a:r>
              <a:t>Open source HashiCorp Vault has k8s integration as well too manage secrets.</a:t>
            </a:r>
          </a:p>
        </p:txBody>
      </p:sp>
      <p:sp>
        <p:nvSpPr>
          <p:cNvPr id="1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2107" y="530652"/>
            <a:ext cx="7271587" cy="54436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944" y="490778"/>
            <a:ext cx="10915208" cy="5718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ervice Mes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Service Mesh</a:t>
            </a:r>
          </a:p>
        </p:txBody>
      </p:sp>
      <p:sp>
        <p:nvSpPr>
          <p:cNvPr id="150" name="Istio provides a service mesh control pla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Istio provides a service mesh control plane</a:t>
            </a:r>
          </a:p>
          <a:p>
            <a:pPr lvl="1" marL="685800" indent="-228600"/>
            <a:r>
              <a:t>Mutual TLS between all services using sidecar envoy container in pods</a:t>
            </a:r>
          </a:p>
          <a:p>
            <a:pPr lvl="1" marL="685800" indent="-228600"/>
            <a:r>
              <a:t>Advanced routing rules between services (e.g. service version based routing)</a:t>
            </a:r>
          </a:p>
          <a:p>
            <a:pPr lvl="1" marL="685800" indent="-228600"/>
            <a:r>
              <a:t>Istio ingress to have end to end encryption to services in cluster as well as mTLS between Istio clusters in federated mode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4" name="Screen Shot 2019-10-30 at 10.44.46 AM.png" descr="Screen Shot 2019-10-30 at 10.44.4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250" y="275877"/>
            <a:ext cx="10985500" cy="5867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IBM Kubernetes Serv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IBM Kubernetes Service</a:t>
            </a:r>
          </a:p>
        </p:txBody>
      </p:sp>
      <p:sp>
        <p:nvSpPr>
          <p:cNvPr id="157" name="Manages security of master and worker nodes by providing host OS patch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9455" indent="-219455" defTabSz="877823">
              <a:spcBef>
                <a:spcPts val="900"/>
              </a:spcBef>
              <a:defRPr sz="2688"/>
            </a:pPr>
            <a:r>
              <a:t>Manages security of master and worker nodes by providing host OS patches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Ingress provides mTLS as well as end to end TLS via annotations</a:t>
            </a:r>
          </a:p>
          <a:p>
            <a:pPr lvl="1" marL="658368" indent="-219455" defTabSz="877823">
              <a:spcBef>
                <a:spcPts val="900"/>
              </a:spcBef>
              <a:defRPr sz="2688"/>
            </a:pPr>
            <a:r>
              <a:t>Istio ingress integration also provided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Ingress can also integrate with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IBM App ID</a:t>
            </a:r>
            <a:r>
              <a:t> to provide security at the edge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Application load balancers can be configured with Cloud Flare to provide global load balancing and DDoS mitigation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IBM Container Registry vulnerability scanning and ability to block vulnerable images from running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1" name="Screen Shot 2019-10-30 at 10.55.58 AM.png" descr="Screen Shot 2019-10-30 at 10.55.5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9246" y="231309"/>
            <a:ext cx="6553508" cy="6395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hank You!"/>
          <p:cNvSpPr txBox="1"/>
          <p:nvPr>
            <p:ph type="title"/>
          </p:nvPr>
        </p:nvSpPr>
        <p:spPr>
          <a:xfrm>
            <a:off x="838200" y="2820958"/>
            <a:ext cx="10515600" cy="121608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Thank You!</a:t>
            </a: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/>
          <p:cNvSpPr txBox="1"/>
          <p:nvPr>
            <p:ph type="title"/>
          </p:nvPr>
        </p:nvSpPr>
        <p:spPr>
          <a:xfrm>
            <a:off x="838200" y="369621"/>
            <a:ext cx="10515600" cy="1216085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54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Image and pod security </a:t>
            </a:r>
          </a:p>
          <a:p>
            <a:pPr/>
            <a:r>
              <a:t>Role Based Access Control (RBAC)</a:t>
            </a:r>
          </a:p>
          <a:p>
            <a:pPr/>
            <a:r>
              <a:t>Resource management</a:t>
            </a:r>
          </a:p>
          <a:p>
            <a:pPr/>
            <a:r>
              <a:t>Network policies</a:t>
            </a:r>
          </a:p>
          <a:p>
            <a:pPr/>
            <a:r>
              <a:t>Secret management</a:t>
            </a:r>
          </a:p>
          <a:p>
            <a:pPr/>
            <a:r>
              <a:t>Service mesh overview</a:t>
            </a:r>
          </a:p>
        </p:txBody>
      </p:sp>
      <p:sp>
        <p:nvSpPr>
          <p:cNvPr id="55" name="Slide Number Placeholder 3"/>
          <p:cNvSpPr txBox="1"/>
          <p:nvPr>
            <p:ph type="sldNum" sz="quarter" idx="2"/>
          </p:nvPr>
        </p:nvSpPr>
        <p:spPr>
          <a:xfrm>
            <a:off x="11129778" y="6356350"/>
            <a:ext cx="224022" cy="358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 txBox="1"/>
          <p:nvPr>
            <p:ph type="title"/>
          </p:nvPr>
        </p:nvSpPr>
        <p:spPr>
          <a:xfrm>
            <a:off x="838200" y="369621"/>
            <a:ext cx="6510090" cy="1216085"/>
          </a:xfrm>
          <a:prstGeom prst="rect">
            <a:avLst/>
          </a:prstGeom>
        </p:spPr>
        <p:txBody>
          <a:bodyPr/>
          <a:lstStyle/>
          <a:p>
            <a:pPr/>
            <a:r>
              <a:t>Security Requirements</a:t>
            </a:r>
          </a:p>
        </p:txBody>
      </p:sp>
      <p:sp>
        <p:nvSpPr>
          <p:cNvPr id="58" name="Content Placeholder 2"/>
          <p:cNvSpPr txBox="1"/>
          <p:nvPr>
            <p:ph type="body" sz="half" idx="1"/>
          </p:nvPr>
        </p:nvSpPr>
        <p:spPr>
          <a:xfrm>
            <a:off x="838200" y="1729408"/>
            <a:ext cx="7294464" cy="4323522"/>
          </a:xfrm>
          <a:prstGeom prst="rect">
            <a:avLst/>
          </a:prstGeom>
        </p:spPr>
        <p:txBody>
          <a:bodyPr/>
          <a:lstStyle/>
          <a:p>
            <a:pPr marL="201168" indent="-201168" defTabSz="804672">
              <a:spcBef>
                <a:spcPts val="800"/>
              </a:spcBef>
              <a:defRPr sz="2464"/>
            </a:pPr>
            <a:r>
              <a:t>Organization 1 and 2 will share the same cluster</a:t>
            </a:r>
          </a:p>
          <a:p>
            <a:pPr marL="201168" indent="-201168" defTabSz="804672">
              <a:spcBef>
                <a:spcPts val="800"/>
              </a:spcBef>
              <a:defRPr sz="2464"/>
            </a:pPr>
            <a:r>
              <a:t>Service A and B must be separated from service C</a:t>
            </a:r>
          </a:p>
          <a:p>
            <a:pPr marL="201168" indent="-201168" defTabSz="804672">
              <a:spcBef>
                <a:spcPts val="800"/>
              </a:spcBef>
              <a:defRPr sz="2464"/>
            </a:pPr>
            <a:r>
              <a:t>Service A and C are external facing REST API</a:t>
            </a:r>
          </a:p>
          <a:p>
            <a:pPr marL="201168" indent="-201168" defTabSz="804672">
              <a:spcBef>
                <a:spcPts val="800"/>
              </a:spcBef>
              <a:defRPr sz="2464"/>
            </a:pPr>
            <a:r>
              <a:t>Operations needs to mitigate potential denial of service attacks</a:t>
            </a:r>
          </a:p>
          <a:p>
            <a:pPr marL="201168" indent="-201168" defTabSz="804672">
              <a:spcBef>
                <a:spcPts val="800"/>
              </a:spcBef>
              <a:defRPr sz="2464"/>
            </a:pPr>
            <a:r>
              <a:t>Communication needs to be encrypted end to end</a:t>
            </a:r>
          </a:p>
          <a:p>
            <a:pPr marL="201168" indent="-201168" defTabSz="804672">
              <a:spcBef>
                <a:spcPts val="800"/>
              </a:spcBef>
              <a:defRPr sz="2464"/>
            </a:pPr>
            <a:r>
              <a:t>Services need to store secrets for communication with other backends</a:t>
            </a:r>
          </a:p>
          <a:p>
            <a:pPr marL="201168" indent="-201168" defTabSz="804672">
              <a:spcBef>
                <a:spcPts val="800"/>
              </a:spcBef>
              <a:defRPr sz="2464"/>
            </a:pPr>
            <a:r>
              <a:t>…</a:t>
            </a:r>
          </a:p>
        </p:txBody>
      </p:sp>
      <p:sp>
        <p:nvSpPr>
          <p:cNvPr id="59" name="Slide Number Placeholder 3"/>
          <p:cNvSpPr txBox="1"/>
          <p:nvPr>
            <p:ph type="sldNum" sz="quarter" idx="2"/>
          </p:nvPr>
        </p:nvSpPr>
        <p:spPr>
          <a:xfrm>
            <a:off x="11129778" y="6356350"/>
            <a:ext cx="224022" cy="358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" name="Rectangle"/>
          <p:cNvSpPr/>
          <p:nvPr/>
        </p:nvSpPr>
        <p:spPr>
          <a:xfrm>
            <a:off x="8280449" y="1076312"/>
            <a:ext cx="3298923" cy="23789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1" name="Org 1"/>
          <p:cNvSpPr txBox="1"/>
          <p:nvPr/>
        </p:nvSpPr>
        <p:spPr>
          <a:xfrm>
            <a:off x="8366251" y="1102793"/>
            <a:ext cx="1606590" cy="361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Org 1</a:t>
            </a:r>
          </a:p>
        </p:txBody>
      </p:sp>
      <p:sp>
        <p:nvSpPr>
          <p:cNvPr id="62" name="Service A"/>
          <p:cNvSpPr/>
          <p:nvPr/>
        </p:nvSpPr>
        <p:spPr>
          <a:xfrm>
            <a:off x="8389315" y="1800970"/>
            <a:ext cx="1281061" cy="1281061"/>
          </a:xfrm>
          <a:prstGeom prst="rect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Service A</a:t>
            </a:r>
          </a:p>
        </p:txBody>
      </p:sp>
      <p:sp>
        <p:nvSpPr>
          <p:cNvPr id="63" name="Service B"/>
          <p:cNvSpPr/>
          <p:nvPr/>
        </p:nvSpPr>
        <p:spPr>
          <a:xfrm>
            <a:off x="10161251" y="1800970"/>
            <a:ext cx="1281061" cy="1281061"/>
          </a:xfrm>
          <a:prstGeom prst="rect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Service B</a:t>
            </a:r>
          </a:p>
        </p:txBody>
      </p:sp>
      <p:sp>
        <p:nvSpPr>
          <p:cNvPr id="64" name="Line"/>
          <p:cNvSpPr/>
          <p:nvPr/>
        </p:nvSpPr>
        <p:spPr>
          <a:xfrm>
            <a:off x="9611893" y="2533517"/>
            <a:ext cx="607841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5" name="Computer"/>
          <p:cNvSpPr/>
          <p:nvPr/>
        </p:nvSpPr>
        <p:spPr>
          <a:xfrm>
            <a:off x="10254270" y="5646558"/>
            <a:ext cx="1095023" cy="883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6" name="Web"/>
          <p:cNvSpPr txBox="1"/>
          <p:nvPr/>
        </p:nvSpPr>
        <p:spPr>
          <a:xfrm>
            <a:off x="10529195" y="5795324"/>
            <a:ext cx="545174" cy="361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Web</a:t>
            </a:r>
          </a:p>
        </p:txBody>
      </p:sp>
      <p:sp>
        <p:nvSpPr>
          <p:cNvPr id="67" name="Rectangle"/>
          <p:cNvSpPr/>
          <p:nvPr/>
        </p:nvSpPr>
        <p:spPr>
          <a:xfrm>
            <a:off x="8293149" y="3609333"/>
            <a:ext cx="3298923" cy="1883133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" name="Org 2"/>
          <p:cNvSpPr txBox="1"/>
          <p:nvPr/>
        </p:nvSpPr>
        <p:spPr>
          <a:xfrm>
            <a:off x="8366251" y="3635814"/>
            <a:ext cx="1606590" cy="361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Org 2</a:t>
            </a:r>
          </a:p>
        </p:txBody>
      </p:sp>
      <p:sp>
        <p:nvSpPr>
          <p:cNvPr id="69" name="Service C"/>
          <p:cNvSpPr/>
          <p:nvPr/>
        </p:nvSpPr>
        <p:spPr>
          <a:xfrm>
            <a:off x="8389315" y="4014177"/>
            <a:ext cx="1281061" cy="128106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AD5B2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Service C</a:t>
            </a:r>
          </a:p>
        </p:txBody>
      </p:sp>
      <p:sp>
        <p:nvSpPr>
          <p:cNvPr id="70" name="Line"/>
          <p:cNvSpPr/>
          <p:nvPr/>
        </p:nvSpPr>
        <p:spPr>
          <a:xfrm flipH="1" flipV="1">
            <a:off x="9538154" y="5234300"/>
            <a:ext cx="749095" cy="502188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1" name="Line"/>
          <p:cNvSpPr/>
          <p:nvPr/>
        </p:nvSpPr>
        <p:spPr>
          <a:xfrm flipH="1" flipV="1">
            <a:off x="9593141" y="3090274"/>
            <a:ext cx="1090077" cy="2539696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1"/>
          <p:cNvSpPr txBox="1"/>
          <p:nvPr>
            <p:ph type="title"/>
          </p:nvPr>
        </p:nvSpPr>
        <p:spPr>
          <a:xfrm>
            <a:off x="838200" y="369621"/>
            <a:ext cx="10515600" cy="1216085"/>
          </a:xfrm>
          <a:prstGeom prst="rect">
            <a:avLst/>
          </a:prstGeom>
        </p:spPr>
        <p:txBody>
          <a:bodyPr/>
          <a:lstStyle/>
          <a:p>
            <a:pPr/>
            <a:r>
              <a:t>Image and Pod Security </a:t>
            </a:r>
          </a:p>
        </p:txBody>
      </p:sp>
      <p:sp>
        <p:nvSpPr>
          <p:cNvPr id="74" name="Content Placeholder 2"/>
          <p:cNvSpPr txBox="1"/>
          <p:nvPr>
            <p:ph type="body" idx="1"/>
          </p:nvPr>
        </p:nvSpPr>
        <p:spPr>
          <a:xfrm>
            <a:off x="838200" y="1751910"/>
            <a:ext cx="10515600" cy="4323522"/>
          </a:xfrm>
          <a:prstGeom prst="rect">
            <a:avLst/>
          </a:prstGeom>
        </p:spPr>
        <p:txBody>
          <a:bodyPr/>
          <a:lstStyle/>
          <a:p>
            <a:pPr/>
            <a:r>
              <a:t>Statements we have heard from Org A and B developers:</a:t>
            </a:r>
          </a:p>
          <a:p>
            <a:pPr lvl="1" marL="685800" indent="-228600"/>
            <a:r>
              <a:t>Why worry? My app lives in a container.</a:t>
            </a:r>
          </a:p>
          <a:p>
            <a:pPr lvl="1" marL="685800" indent="-228600"/>
            <a:r>
              <a:t>I need to ssh into my container - think of it as a “mini VM”</a:t>
            </a:r>
          </a:p>
          <a:p>
            <a:pPr lvl="1" marL="685800" indent="-228600"/>
            <a:r>
              <a:t>Just use the public Docker hub image of xyz:latest</a:t>
            </a:r>
          </a:p>
          <a:p>
            <a:pPr lvl="1" marL="685800" indent="-228600"/>
            <a:r>
              <a:t>If you need to store some files, just mount to a local host path</a:t>
            </a:r>
          </a:p>
          <a:p>
            <a:pPr lvl="1" marL="685800" indent="-228600"/>
            <a:r>
              <a:t>Just exec into the container to edit that file</a:t>
            </a:r>
          </a:p>
          <a:p>
            <a:pPr lvl="1" marL="685800" indent="-228600"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Example</a:t>
            </a:r>
          </a:p>
        </p:txBody>
      </p:sp>
      <p:sp>
        <p:nvSpPr>
          <p:cNvPr id="75" name="Slide Number Placeholder 3"/>
          <p:cNvSpPr txBox="1"/>
          <p:nvPr>
            <p:ph type="sldNum" sz="quarter" idx="2"/>
          </p:nvPr>
        </p:nvSpPr>
        <p:spPr>
          <a:xfrm>
            <a:off x="11129778" y="6356350"/>
            <a:ext cx="224022" cy="358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1"/>
          <p:cNvSpPr txBox="1"/>
          <p:nvPr>
            <p:ph type="title"/>
          </p:nvPr>
        </p:nvSpPr>
        <p:spPr>
          <a:xfrm>
            <a:off x="838200" y="369621"/>
            <a:ext cx="10515600" cy="1216085"/>
          </a:xfrm>
          <a:prstGeom prst="rect">
            <a:avLst/>
          </a:prstGeom>
        </p:spPr>
        <p:txBody>
          <a:bodyPr/>
          <a:lstStyle/>
          <a:p>
            <a:pPr/>
            <a:r>
              <a:t>Adding service Accounts</a:t>
            </a:r>
          </a:p>
        </p:txBody>
      </p:sp>
      <p:sp>
        <p:nvSpPr>
          <p:cNvPr id="78" name="Slide Number Placeholder 3"/>
          <p:cNvSpPr txBox="1"/>
          <p:nvPr>
            <p:ph type="sldNum" sz="quarter" idx="2"/>
          </p:nvPr>
        </p:nvSpPr>
        <p:spPr>
          <a:xfrm>
            <a:off x="11129778" y="6356350"/>
            <a:ext cx="224022" cy="358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9" name="Rectangle"/>
          <p:cNvSpPr/>
          <p:nvPr/>
        </p:nvSpPr>
        <p:spPr>
          <a:xfrm>
            <a:off x="764083" y="1915467"/>
            <a:ext cx="3668416" cy="32196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0" name="Rectangle"/>
          <p:cNvSpPr/>
          <p:nvPr/>
        </p:nvSpPr>
        <p:spPr>
          <a:xfrm>
            <a:off x="7520483" y="1915467"/>
            <a:ext cx="3668416" cy="32196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1" name="Organization 1"/>
          <p:cNvSpPr txBox="1"/>
          <p:nvPr/>
        </p:nvSpPr>
        <p:spPr>
          <a:xfrm>
            <a:off x="772282" y="1929129"/>
            <a:ext cx="159272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Organization 1</a:t>
            </a:r>
          </a:p>
        </p:txBody>
      </p:sp>
      <p:sp>
        <p:nvSpPr>
          <p:cNvPr id="82" name="Organization 2"/>
          <p:cNvSpPr txBox="1"/>
          <p:nvPr/>
        </p:nvSpPr>
        <p:spPr>
          <a:xfrm>
            <a:off x="7566783" y="1929129"/>
            <a:ext cx="159271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Organization 2</a:t>
            </a:r>
          </a:p>
        </p:txBody>
      </p:sp>
      <p:sp>
        <p:nvSpPr>
          <p:cNvPr id="83" name="Service A"/>
          <p:cNvSpPr/>
          <p:nvPr/>
        </p:nvSpPr>
        <p:spPr>
          <a:xfrm>
            <a:off x="934814" y="2633870"/>
            <a:ext cx="1270001" cy="1270001"/>
          </a:xfrm>
          <a:prstGeom prst="rect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Service A</a:t>
            </a:r>
          </a:p>
        </p:txBody>
      </p:sp>
      <p:sp>
        <p:nvSpPr>
          <p:cNvPr id="84" name="Service B"/>
          <p:cNvSpPr/>
          <p:nvPr/>
        </p:nvSpPr>
        <p:spPr>
          <a:xfrm>
            <a:off x="2941414" y="2633870"/>
            <a:ext cx="1270001" cy="1270001"/>
          </a:xfrm>
          <a:prstGeom prst="rect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Service B</a:t>
            </a:r>
          </a:p>
        </p:txBody>
      </p:sp>
      <p:sp>
        <p:nvSpPr>
          <p:cNvPr id="85" name="Service C"/>
          <p:cNvSpPr/>
          <p:nvPr/>
        </p:nvSpPr>
        <p:spPr>
          <a:xfrm>
            <a:off x="7830914" y="2633870"/>
            <a:ext cx="1270001" cy="1270001"/>
          </a:xfrm>
          <a:prstGeom prst="rect">
            <a:avLst/>
          </a:prstGeom>
          <a:solidFill>
            <a:schemeClr val="accent2"/>
          </a:solidFill>
          <a:ln w="12700">
            <a:solidFill>
              <a:srgbClr val="AD5B2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Service C</a:t>
            </a:r>
          </a:p>
        </p:txBody>
      </p:sp>
      <p:sp>
        <p:nvSpPr>
          <p:cNvPr id="86" name="Line"/>
          <p:cNvSpPr/>
          <p:nvPr/>
        </p:nvSpPr>
        <p:spPr>
          <a:xfrm>
            <a:off x="2197199" y="3360092"/>
            <a:ext cx="751831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7" name="Computer"/>
          <p:cNvSpPr/>
          <p:nvPr/>
        </p:nvSpPr>
        <p:spPr>
          <a:xfrm>
            <a:off x="5401099" y="5278644"/>
            <a:ext cx="1389802" cy="1121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8" name="Web"/>
          <p:cNvSpPr txBox="1"/>
          <p:nvPr/>
        </p:nvSpPr>
        <p:spPr>
          <a:xfrm>
            <a:off x="5826882" y="5561329"/>
            <a:ext cx="54046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Web</a:t>
            </a:r>
          </a:p>
        </p:txBody>
      </p:sp>
      <p:sp>
        <p:nvSpPr>
          <p:cNvPr id="89" name="Line"/>
          <p:cNvSpPr/>
          <p:nvPr/>
        </p:nvSpPr>
        <p:spPr>
          <a:xfrm flipH="1" flipV="1">
            <a:off x="2221669" y="3625794"/>
            <a:ext cx="3208636" cy="2032273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0" name="Line"/>
          <p:cNvSpPr/>
          <p:nvPr/>
        </p:nvSpPr>
        <p:spPr>
          <a:xfrm flipV="1">
            <a:off x="6766345" y="3906171"/>
            <a:ext cx="1236653" cy="1824430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1" name="org-1-service-account"/>
          <p:cNvSpPr/>
          <p:nvPr/>
        </p:nvSpPr>
        <p:spPr>
          <a:xfrm>
            <a:off x="857442" y="4439265"/>
            <a:ext cx="2453482" cy="61421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org-1-service-account</a:t>
            </a:r>
          </a:p>
        </p:txBody>
      </p:sp>
      <p:sp>
        <p:nvSpPr>
          <p:cNvPr id="92" name="org-2-service-account"/>
          <p:cNvSpPr/>
          <p:nvPr/>
        </p:nvSpPr>
        <p:spPr>
          <a:xfrm>
            <a:off x="8604442" y="4439265"/>
            <a:ext cx="2453482" cy="61421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org-2-service-account</a:t>
            </a:r>
          </a:p>
        </p:txBody>
      </p:sp>
      <p:sp>
        <p:nvSpPr>
          <p:cNvPr id="93" name="Male"/>
          <p:cNvSpPr/>
          <p:nvPr/>
        </p:nvSpPr>
        <p:spPr>
          <a:xfrm>
            <a:off x="3388778" y="5471278"/>
            <a:ext cx="375272" cy="1012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4" name="Line"/>
          <p:cNvSpPr/>
          <p:nvPr/>
        </p:nvSpPr>
        <p:spPr>
          <a:xfrm flipH="1" flipV="1">
            <a:off x="2372283" y="5041910"/>
            <a:ext cx="927791" cy="927790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5" name="Kubeconfig"/>
          <p:cNvSpPr txBox="1"/>
          <p:nvPr/>
        </p:nvSpPr>
        <p:spPr>
          <a:xfrm>
            <a:off x="1705925" y="5540071"/>
            <a:ext cx="12307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Kubeconfig</a:t>
            </a:r>
          </a:p>
        </p:txBody>
      </p:sp>
      <p:sp>
        <p:nvSpPr>
          <p:cNvPr id="96" name="Male"/>
          <p:cNvSpPr/>
          <p:nvPr/>
        </p:nvSpPr>
        <p:spPr>
          <a:xfrm>
            <a:off x="10481798" y="5378228"/>
            <a:ext cx="375273" cy="1012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7" name="Line"/>
          <p:cNvSpPr/>
          <p:nvPr/>
        </p:nvSpPr>
        <p:spPr>
          <a:xfrm flipH="1" flipV="1">
            <a:off x="9465304" y="4948860"/>
            <a:ext cx="927790" cy="927790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8" name="Kubeconfig"/>
          <p:cNvSpPr txBox="1"/>
          <p:nvPr/>
        </p:nvSpPr>
        <p:spPr>
          <a:xfrm>
            <a:off x="8798945" y="5447021"/>
            <a:ext cx="123073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Kubeconfig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Open for busines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 for business? </a:t>
            </a:r>
          </a:p>
        </p:txBody>
      </p:sp>
      <p:sp>
        <p:nvSpPr>
          <p:cNvPr id="101" name="Containers and pods are secure in namespaces now right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Containers and pods are secure in namespaces now right?</a:t>
            </a:r>
          </a:p>
          <a:p>
            <a:pPr lvl="1" marL="685800" indent="-228600"/>
            <a:r>
              <a:t>What if developers are allowed deploy to their namespace.  They could modify pod spec!</a:t>
            </a:r>
          </a:p>
          <a:p>
            <a:pPr/>
            <a:r>
              <a:t>Pod Security Policies to the rescue</a:t>
            </a:r>
          </a:p>
          <a:p>
            <a:pP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Example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xfrm>
            <a:off x="11129778" y="6356350"/>
            <a:ext cx="224023" cy="358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luster Resource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Cluster Resource Management</a:t>
            </a:r>
          </a:p>
        </p:txBody>
      </p:sp>
      <p:sp>
        <p:nvSpPr>
          <p:cNvPr id="105" name="Protect against denial of service due to “noisy neighbours”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Protect against denial of service due to “noisy neighbours”</a:t>
            </a:r>
          </a:p>
          <a:p>
            <a:pPr lvl="1" marL="685800" indent="-228600"/>
            <a:r>
              <a:t>Set quotas for CPU and memory </a:t>
            </a:r>
          </a:p>
          <a:p>
            <a:pPr lvl="1" marL="685800" indent="-228600"/>
            <a:r>
              <a:t>You can also set quotas on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certain k8s objects</a:t>
            </a:r>
          </a:p>
          <a:p>
            <a:pPr lvl="1" marL="685800" indent="-228600"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Example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xfrm>
            <a:off x="11129778" y="6356350"/>
            <a:ext cx="224023" cy="358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Network Polic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 Policies</a:t>
            </a:r>
          </a:p>
        </p:txBody>
      </p:sp>
      <p:sp>
        <p:nvSpPr>
          <p:cNvPr id="109" name="Namespaces do not offer network isolation out of the bo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Namespaces do not offer network isolation out of the box</a:t>
            </a:r>
          </a:p>
          <a:p>
            <a:pPr lvl="1" marL="685800" indent="-228600"/>
            <a:r>
              <a:t>Network Policies can be used to achieve isolation</a:t>
            </a:r>
          </a:p>
          <a:p>
            <a:pPr/>
            <a:r>
              <a:t>Network Policies allow you to define ingress and egress flows between services in your namespace as well as between namespaces.</a:t>
            </a:r>
          </a:p>
          <a:p>
            <a:pP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Example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11129778" y="6356350"/>
            <a:ext cx="224023" cy="358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title"/>
          </p:nvPr>
        </p:nvSpPr>
        <p:spPr>
          <a:xfrm>
            <a:off x="838200" y="369621"/>
            <a:ext cx="10515600" cy="1216085"/>
          </a:xfrm>
          <a:prstGeom prst="rect">
            <a:avLst/>
          </a:prstGeom>
        </p:spPr>
        <p:txBody>
          <a:bodyPr/>
          <a:lstStyle/>
          <a:p>
            <a:pPr/>
            <a:r>
              <a:t>Adding Network Policy</a:t>
            </a:r>
          </a:p>
        </p:txBody>
      </p:sp>
      <p:sp>
        <p:nvSpPr>
          <p:cNvPr id="113" name="Slide Number Placeholder 3"/>
          <p:cNvSpPr txBox="1"/>
          <p:nvPr>
            <p:ph type="sldNum" sz="quarter" idx="2"/>
          </p:nvPr>
        </p:nvSpPr>
        <p:spPr>
          <a:xfrm>
            <a:off x="11129778" y="6356350"/>
            <a:ext cx="224022" cy="358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4" name="Rectangle"/>
          <p:cNvSpPr/>
          <p:nvPr/>
        </p:nvSpPr>
        <p:spPr>
          <a:xfrm>
            <a:off x="764083" y="1915467"/>
            <a:ext cx="3668416" cy="32196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5" name="Rectangle"/>
          <p:cNvSpPr/>
          <p:nvPr/>
        </p:nvSpPr>
        <p:spPr>
          <a:xfrm>
            <a:off x="7520483" y="1915467"/>
            <a:ext cx="3668416" cy="32196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6" name="Organization 1"/>
          <p:cNvSpPr txBox="1"/>
          <p:nvPr/>
        </p:nvSpPr>
        <p:spPr>
          <a:xfrm>
            <a:off x="772282" y="1929129"/>
            <a:ext cx="159272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Organization 1</a:t>
            </a:r>
          </a:p>
        </p:txBody>
      </p:sp>
      <p:sp>
        <p:nvSpPr>
          <p:cNvPr id="117" name="Organization 2"/>
          <p:cNvSpPr txBox="1"/>
          <p:nvPr/>
        </p:nvSpPr>
        <p:spPr>
          <a:xfrm>
            <a:off x="7566783" y="1929129"/>
            <a:ext cx="159271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Organization 2</a:t>
            </a:r>
          </a:p>
        </p:txBody>
      </p:sp>
      <p:sp>
        <p:nvSpPr>
          <p:cNvPr id="118" name="Service A"/>
          <p:cNvSpPr/>
          <p:nvPr/>
        </p:nvSpPr>
        <p:spPr>
          <a:xfrm>
            <a:off x="934814" y="2633870"/>
            <a:ext cx="1270001" cy="1270001"/>
          </a:xfrm>
          <a:prstGeom prst="rect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Service A</a:t>
            </a:r>
          </a:p>
        </p:txBody>
      </p:sp>
      <p:sp>
        <p:nvSpPr>
          <p:cNvPr id="119" name="Service B"/>
          <p:cNvSpPr/>
          <p:nvPr/>
        </p:nvSpPr>
        <p:spPr>
          <a:xfrm>
            <a:off x="2941414" y="2633870"/>
            <a:ext cx="1270001" cy="1270001"/>
          </a:xfrm>
          <a:prstGeom prst="rect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Service B</a:t>
            </a:r>
          </a:p>
        </p:txBody>
      </p:sp>
      <p:sp>
        <p:nvSpPr>
          <p:cNvPr id="120" name="Service C"/>
          <p:cNvSpPr/>
          <p:nvPr/>
        </p:nvSpPr>
        <p:spPr>
          <a:xfrm>
            <a:off x="7830914" y="2633870"/>
            <a:ext cx="1270001" cy="1270001"/>
          </a:xfrm>
          <a:prstGeom prst="rect">
            <a:avLst/>
          </a:prstGeom>
          <a:solidFill>
            <a:schemeClr val="accent2"/>
          </a:solidFill>
          <a:ln w="12700">
            <a:solidFill>
              <a:srgbClr val="AD5B2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Service C</a:t>
            </a:r>
          </a:p>
        </p:txBody>
      </p:sp>
      <p:sp>
        <p:nvSpPr>
          <p:cNvPr id="121" name="Line"/>
          <p:cNvSpPr/>
          <p:nvPr/>
        </p:nvSpPr>
        <p:spPr>
          <a:xfrm>
            <a:off x="2197199" y="3360092"/>
            <a:ext cx="751831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2" name="Computer"/>
          <p:cNvSpPr/>
          <p:nvPr/>
        </p:nvSpPr>
        <p:spPr>
          <a:xfrm>
            <a:off x="5401099" y="5278644"/>
            <a:ext cx="1389802" cy="1121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3" name="Web"/>
          <p:cNvSpPr txBox="1"/>
          <p:nvPr/>
        </p:nvSpPr>
        <p:spPr>
          <a:xfrm>
            <a:off x="5826882" y="5561329"/>
            <a:ext cx="54046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Web</a:t>
            </a:r>
          </a:p>
        </p:txBody>
      </p:sp>
      <p:sp>
        <p:nvSpPr>
          <p:cNvPr id="124" name="Line"/>
          <p:cNvSpPr/>
          <p:nvPr/>
        </p:nvSpPr>
        <p:spPr>
          <a:xfrm flipH="1" flipV="1">
            <a:off x="2221669" y="3625794"/>
            <a:ext cx="3208636" cy="2032273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5" name="Line"/>
          <p:cNvSpPr/>
          <p:nvPr/>
        </p:nvSpPr>
        <p:spPr>
          <a:xfrm flipV="1">
            <a:off x="6766345" y="3906171"/>
            <a:ext cx="1236653" cy="1824430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6" name="org-1-service-account"/>
          <p:cNvSpPr/>
          <p:nvPr/>
        </p:nvSpPr>
        <p:spPr>
          <a:xfrm>
            <a:off x="857442" y="4439265"/>
            <a:ext cx="2453482" cy="61421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org-1-service-account</a:t>
            </a:r>
          </a:p>
        </p:txBody>
      </p:sp>
      <p:sp>
        <p:nvSpPr>
          <p:cNvPr id="127" name="org-2-service-account"/>
          <p:cNvSpPr/>
          <p:nvPr/>
        </p:nvSpPr>
        <p:spPr>
          <a:xfrm>
            <a:off x="8604442" y="4439265"/>
            <a:ext cx="2453482" cy="61421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org-2-service-account</a:t>
            </a:r>
          </a:p>
        </p:txBody>
      </p:sp>
      <p:sp>
        <p:nvSpPr>
          <p:cNvPr id="128" name="Male"/>
          <p:cNvSpPr/>
          <p:nvPr/>
        </p:nvSpPr>
        <p:spPr>
          <a:xfrm>
            <a:off x="3388778" y="5471278"/>
            <a:ext cx="375272" cy="1012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9" name="Line"/>
          <p:cNvSpPr/>
          <p:nvPr/>
        </p:nvSpPr>
        <p:spPr>
          <a:xfrm flipH="1" flipV="1">
            <a:off x="2372283" y="5041910"/>
            <a:ext cx="927791" cy="927790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0" name="Kubeconfig"/>
          <p:cNvSpPr txBox="1"/>
          <p:nvPr/>
        </p:nvSpPr>
        <p:spPr>
          <a:xfrm>
            <a:off x="1705925" y="5540071"/>
            <a:ext cx="12307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Kubeconfig</a:t>
            </a:r>
          </a:p>
        </p:txBody>
      </p:sp>
      <p:sp>
        <p:nvSpPr>
          <p:cNvPr id="131" name="Male"/>
          <p:cNvSpPr/>
          <p:nvPr/>
        </p:nvSpPr>
        <p:spPr>
          <a:xfrm>
            <a:off x="10481798" y="5378228"/>
            <a:ext cx="375273" cy="1012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2" name="Line"/>
          <p:cNvSpPr/>
          <p:nvPr/>
        </p:nvSpPr>
        <p:spPr>
          <a:xfrm flipH="1" flipV="1">
            <a:off x="9465304" y="4948860"/>
            <a:ext cx="927790" cy="927790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3" name="Kubeconfig"/>
          <p:cNvSpPr txBox="1"/>
          <p:nvPr/>
        </p:nvSpPr>
        <p:spPr>
          <a:xfrm>
            <a:off x="8798945" y="5447021"/>
            <a:ext cx="123073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Kubeconfig</a:t>
            </a:r>
          </a:p>
        </p:txBody>
      </p:sp>
      <p:sp>
        <p:nvSpPr>
          <p:cNvPr id="134" name="Line"/>
          <p:cNvSpPr/>
          <p:nvPr/>
        </p:nvSpPr>
        <p:spPr>
          <a:xfrm>
            <a:off x="4147036" y="3514401"/>
            <a:ext cx="3681116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Line"/>
          <p:cNvSpPr/>
          <p:nvPr/>
        </p:nvSpPr>
        <p:spPr>
          <a:xfrm flipH="1" flipV="1">
            <a:off x="4142502" y="2983780"/>
            <a:ext cx="3690183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Line"/>
          <p:cNvSpPr/>
          <p:nvPr/>
        </p:nvSpPr>
        <p:spPr>
          <a:xfrm flipV="1">
            <a:off x="5423776" y="2611884"/>
            <a:ext cx="1117154" cy="1313973"/>
          </a:xfrm>
          <a:prstGeom prst="line">
            <a:avLst/>
          </a:prstGeom>
          <a:ln w="76200">
            <a:solidFill>
              <a:srgbClr val="BE1E0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7" name="Line"/>
          <p:cNvSpPr/>
          <p:nvPr/>
        </p:nvSpPr>
        <p:spPr>
          <a:xfrm flipH="1" flipV="1">
            <a:off x="5420206" y="2589610"/>
            <a:ext cx="1198741" cy="1358519"/>
          </a:xfrm>
          <a:prstGeom prst="line">
            <a:avLst/>
          </a:prstGeom>
          <a:ln w="76200">
            <a:solidFill>
              <a:srgbClr val="BE1E0F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262626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