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 id="2147483881" r:id="rId8"/>
  </p:sldMasterIdLst>
  <p:notesMasterIdLst>
    <p:notesMasterId r:id="rId36"/>
  </p:notesMasterIdLst>
  <p:sldIdLst>
    <p:sldId id="633" r:id="rId9"/>
    <p:sldId id="664" r:id="rId10"/>
    <p:sldId id="663" r:id="rId11"/>
    <p:sldId id="548" r:id="rId12"/>
    <p:sldId id="603" r:id="rId13"/>
    <p:sldId id="567" r:id="rId14"/>
    <p:sldId id="642" r:id="rId15"/>
    <p:sldId id="634" r:id="rId16"/>
    <p:sldId id="572" r:id="rId17"/>
    <p:sldId id="596" r:id="rId18"/>
    <p:sldId id="662" r:id="rId19"/>
    <p:sldId id="641" r:id="rId20"/>
    <p:sldId id="665" r:id="rId21"/>
    <p:sldId id="608" r:id="rId22"/>
    <p:sldId id="605" r:id="rId23"/>
    <p:sldId id="646" r:id="rId24"/>
    <p:sldId id="581" r:id="rId25"/>
    <p:sldId id="580" r:id="rId26"/>
    <p:sldId id="640" r:id="rId27"/>
    <p:sldId id="666" r:id="rId28"/>
    <p:sldId id="612" r:id="rId29"/>
    <p:sldId id="624" r:id="rId30"/>
    <p:sldId id="621" r:id="rId31"/>
    <p:sldId id="622" r:id="rId32"/>
    <p:sldId id="626" r:id="rId33"/>
    <p:sldId id="630" r:id="rId34"/>
    <p:sldId id="631" r:id="rId35"/>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1DA3929-A5CD-4C89-B9E8-9E8AA9909D8C}">
          <p14:sldIdLst>
            <p14:sldId id="633"/>
            <p14:sldId id="664"/>
          </p14:sldIdLst>
        </p14:section>
        <p14:section name="Basics" id="{7C281883-DC1A-473C-9FF1-3FA2D64281F5}">
          <p14:sldIdLst>
            <p14:sldId id="663"/>
            <p14:sldId id="548"/>
            <p14:sldId id="603"/>
            <p14:sldId id="567"/>
            <p14:sldId id="642"/>
          </p14:sldIdLst>
        </p14:section>
        <p14:section name="Publishing &amp; Deployment" id="{BB370CEE-D631-4018-AB50-F168B0C04C41}">
          <p14:sldIdLst>
            <p14:sldId id="634"/>
            <p14:sldId id="572"/>
            <p14:sldId id="596"/>
            <p14:sldId id="662"/>
            <p14:sldId id="641"/>
          </p14:sldIdLst>
        </p14:section>
        <p14:section name="Hosting" id="{D7D976A7-6DBB-4477-B3A6-B1BB3C784BB3}">
          <p14:sldIdLst>
            <p14:sldId id="665"/>
            <p14:sldId id="608"/>
            <p14:sldId id="605"/>
            <p14:sldId id="646"/>
            <p14:sldId id="581"/>
            <p14:sldId id="580"/>
            <p14:sldId id="640"/>
          </p14:sldIdLst>
        </p14:section>
        <p14:section name="WebJobs" id="{68545736-83FC-4FA6-ADA5-09D833FCD50F}">
          <p14:sldIdLst>
            <p14:sldId id="666"/>
            <p14:sldId id="612"/>
            <p14:sldId id="624"/>
            <p14:sldId id="621"/>
            <p14:sldId id="622"/>
            <p14:sldId id="626"/>
            <p14:sldId id="630"/>
            <p14:sldId id="631"/>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73464" autoAdjust="0"/>
  </p:normalViewPr>
  <p:slideViewPr>
    <p:cSldViewPr snapToGrid="0" snapToObjects="1">
      <p:cViewPr varScale="1">
        <p:scale>
          <a:sx n="82" d="100"/>
          <a:sy n="82" d="100"/>
        </p:scale>
        <p:origin x="1042" y="62"/>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1104"/>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10/27/2015</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azure.microsoft.com/en-us/documentation/articles/insights-how-to-scale/"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smtClean="0">
              <a:solidFill>
                <a:srgbClr val="FF0000"/>
              </a:solidFill>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1</a:t>
            </a:fld>
            <a:endParaRPr lang="en-US"/>
          </a:p>
        </p:txBody>
      </p:sp>
      <p:sp>
        <p:nvSpPr>
          <p:cNvPr id="5" name="Rectangle 4"/>
          <p:cNvSpPr/>
          <p:nvPr/>
        </p:nvSpPr>
        <p:spPr>
          <a:xfrm>
            <a:off x="-2758090" y="5927834"/>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Gaiyasi</a:t>
            </a:r>
            <a:r>
              <a:rPr lang="en-US" sz="1100" dirty="0">
                <a:latin typeface="Calibri"/>
              </a:rPr>
              <a:t>:</a:t>
            </a:r>
          </a:p>
          <a:p>
            <a:r>
              <a:rPr lang="en-US" sz="1100" i="1" dirty="0" smtClean="0">
                <a:latin typeface="Calibri"/>
              </a:rPr>
              <a:t>Thursday, October 03, 2013
</a:t>
            </a:r>
            <a:r>
              <a:rPr lang="en-US" sz="1100" dirty="0" smtClean="0">
                <a:latin typeface="Calibri"/>
              </a:rPr>
              <a:t>Does PVM stand for Parallel Virtual Machine?</a:t>
            </a:r>
            <a:endParaRPr lang="en-US" sz="1100" dirty="0">
              <a:latin typeface="Calibri"/>
            </a:endParaRPr>
          </a:p>
        </p:txBody>
      </p:sp>
      <p:sp>
        <p:nvSpPr>
          <p:cNvPr id="7" name="Rectangle 6"/>
          <p:cNvSpPr/>
          <p:nvPr/>
        </p:nvSpPr>
        <p:spPr>
          <a:xfrm>
            <a:off x="6591300" y="5927834"/>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Biju</a:t>
            </a:r>
            <a:endParaRPr lang="en-US" sz="1100" dirty="0">
              <a:latin typeface="Calibri"/>
            </a:endParaRPr>
          </a:p>
          <a:p>
            <a:r>
              <a:rPr lang="en-US" sz="1100" i="1" dirty="0" smtClean="0">
                <a:latin typeface="Calibri"/>
              </a:rPr>
              <a:t>08 October 2013
</a:t>
            </a:r>
            <a:r>
              <a:rPr lang="en-US" sz="1100" dirty="0" smtClean="0">
                <a:latin typeface="Calibri"/>
              </a:rPr>
              <a:t>Kindly validate the edits.</a:t>
            </a:r>
            <a:endParaRPr lang="en-US" sz="1100" dirty="0">
              <a:latin typeface="Calibri"/>
            </a:endParaRPr>
          </a:p>
        </p:txBody>
      </p:sp>
    </p:spTree>
    <p:extLst>
      <p:ext uri="{BB962C8B-B14F-4D97-AF65-F5344CB8AC3E}">
        <p14:creationId xmlns:p14="http://schemas.microsoft.com/office/powerpoint/2010/main" val="1961613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agility</a:t>
            </a:r>
            <a:r>
              <a:rPr lang="en-US" baseline="0" dirty="0" smtClean="0"/>
              <a:t> – With continuous deployment, you build a process for continuously improving the quality of your product</a:t>
            </a:r>
          </a:p>
          <a:p>
            <a:r>
              <a:rPr lang="en-US" baseline="0" dirty="0" smtClean="0"/>
              <a:t>Technical agility – the ability to quickly respond to technical requirements like adding new </a:t>
            </a:r>
            <a:r>
              <a:rPr lang="en-US" baseline="0" dirty="0" err="1" smtClean="0"/>
              <a:t>featurs</a:t>
            </a:r>
            <a:r>
              <a:rPr lang="en-US" baseline="0" dirty="0" smtClean="0"/>
              <a:t>, fixing defects, and retracting features. Technical agility in turn improves business agility.</a:t>
            </a:r>
          </a:p>
          <a:p>
            <a:r>
              <a:rPr lang="en-US" baseline="0" dirty="0" smtClean="0"/>
              <a:t>Operational agility – respond to infrastructure events like security breaches, system lockups, scale up/down and operation cost management.</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4202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http://azure.microsoft.com/en-us/documentation/articles/web-sites-staged-publishing/</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390751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058" rtl="0" eaLnBrk="1" fontAlgn="auto" latinLnBrk="0" hangingPunct="1">
              <a:lnSpc>
                <a:spcPct val="100000"/>
              </a:lnSpc>
              <a:spcBef>
                <a:spcPts val="0"/>
              </a:spcBef>
              <a:spcAft>
                <a:spcPts val="0"/>
              </a:spcAft>
              <a:buClrTx/>
              <a:buSzTx/>
              <a:buFontTx/>
              <a:buNone/>
              <a:tabLst/>
              <a:defRPr/>
            </a:pPr>
            <a:r>
              <a:rPr lang="en-US" dirty="0" smtClean="0"/>
              <a:t>Although it may be simpler to use </a:t>
            </a:r>
            <a:r>
              <a:rPr lang="en-US" dirty="0" err="1" smtClean="0"/>
              <a:t>Git</a:t>
            </a:r>
            <a:r>
              <a:rPr lang="en-US" dirty="0" smtClean="0"/>
              <a:t>, here</a:t>
            </a:r>
            <a:r>
              <a:rPr lang="en-US" baseline="0" dirty="0" smtClean="0"/>
              <a:t> we want to use VS Online so we can stick with the Microsoft platform.  This is up to the instructor however since in order to use VS Online, you have to have already created a VS Online account.  See the instructions at Demo2_DeployWVSOnline.</a:t>
            </a:r>
          </a:p>
          <a:p>
            <a:pPr marL="0" marR="0" indent="0" algn="l" defTabSz="914058"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aseline="0" dirty="0" smtClean="0"/>
              <a:t>Also reference http://www.windowsazure.com/en-us/develop/net/common-tasks/publishing-with-tfs/ for an example.</a:t>
            </a:r>
          </a:p>
        </p:txBody>
      </p:sp>
      <p:sp>
        <p:nvSpPr>
          <p:cNvPr id="4" name="Slide Number Placeholder 3"/>
          <p:cNvSpPr>
            <a:spLocks noGrp="1"/>
          </p:cNvSpPr>
          <p:nvPr>
            <p:ph type="sldNum" sz="quarter" idx="10"/>
          </p:nvPr>
        </p:nvSpPr>
        <p:spPr/>
        <p:txBody>
          <a:bodyPr/>
          <a:lstStyle/>
          <a:p>
            <a:fld id="{0110E035-3DF4-4A15-9272-486F21423BC9}" type="slidenum">
              <a:rPr lang="en-US" smtClean="0"/>
              <a:pPr/>
              <a:t>12</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Rectangle 6"/>
          <p:cNvSpPr/>
          <p:nvPr/>
        </p:nvSpPr>
        <p:spPr>
          <a:xfrm>
            <a:off x="-3387725" y="3643903"/>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Biju</a:t>
            </a:r>
            <a:endParaRPr lang="en-US" sz="1100" dirty="0">
              <a:latin typeface="Calibri"/>
            </a:endParaRPr>
          </a:p>
          <a:p>
            <a:r>
              <a:rPr lang="en-US" sz="1100" i="1" dirty="0" smtClean="0">
                <a:latin typeface="Calibri"/>
              </a:rPr>
              <a:t>08 October 2013
</a:t>
            </a:r>
            <a:r>
              <a:rPr lang="en-US" sz="1100" dirty="0" smtClean="0">
                <a:latin typeface="Calibri"/>
              </a:rPr>
              <a:t>Kindly provide the document name.</a:t>
            </a:r>
            <a:endParaRPr lang="en-US" sz="1100" dirty="0">
              <a:latin typeface="Calibri"/>
            </a:endParaRPr>
          </a:p>
        </p:txBody>
      </p:sp>
    </p:spTree>
    <p:extLst>
      <p:ext uri="{BB962C8B-B14F-4D97-AF65-F5344CB8AC3E}">
        <p14:creationId xmlns:p14="http://schemas.microsoft.com/office/powerpoint/2010/main" val="2685702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smtClean="0">
              <a:solidFill>
                <a:srgbClr val="FF0000"/>
              </a:solidFill>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13</a:t>
            </a:fld>
            <a:endParaRPr lang="en-US"/>
          </a:p>
        </p:txBody>
      </p:sp>
      <p:sp>
        <p:nvSpPr>
          <p:cNvPr id="5" name="Rectangle 4"/>
          <p:cNvSpPr/>
          <p:nvPr/>
        </p:nvSpPr>
        <p:spPr>
          <a:xfrm>
            <a:off x="-2758090" y="5927834"/>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Gaiyasi</a:t>
            </a:r>
            <a:r>
              <a:rPr lang="en-US" sz="1100" dirty="0">
                <a:latin typeface="Calibri"/>
              </a:rPr>
              <a:t>:</a:t>
            </a:r>
          </a:p>
          <a:p>
            <a:r>
              <a:rPr lang="en-US" sz="1100" i="1" dirty="0" smtClean="0">
                <a:latin typeface="Calibri"/>
              </a:rPr>
              <a:t>Thursday, October 03, 2013
</a:t>
            </a:r>
            <a:r>
              <a:rPr lang="en-US" sz="1100" dirty="0" smtClean="0">
                <a:latin typeface="Calibri"/>
              </a:rPr>
              <a:t>Does PVM stand for Parallel Virtual Machine?</a:t>
            </a:r>
            <a:endParaRPr lang="en-US" sz="1100" dirty="0">
              <a:latin typeface="Calibri"/>
            </a:endParaRPr>
          </a:p>
        </p:txBody>
      </p:sp>
      <p:sp>
        <p:nvSpPr>
          <p:cNvPr id="7" name="Rectangle 6"/>
          <p:cNvSpPr/>
          <p:nvPr/>
        </p:nvSpPr>
        <p:spPr>
          <a:xfrm>
            <a:off x="6591300" y="5927834"/>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Biju</a:t>
            </a:r>
            <a:endParaRPr lang="en-US" sz="1100" dirty="0">
              <a:latin typeface="Calibri"/>
            </a:endParaRPr>
          </a:p>
          <a:p>
            <a:r>
              <a:rPr lang="en-US" sz="1100" i="1" dirty="0" smtClean="0">
                <a:latin typeface="Calibri"/>
              </a:rPr>
              <a:t>08 October 2013
</a:t>
            </a:r>
            <a:r>
              <a:rPr lang="en-US" sz="1100" dirty="0" smtClean="0">
                <a:latin typeface="Calibri"/>
              </a:rPr>
              <a:t>Kindly validate the edits.</a:t>
            </a:r>
            <a:endParaRPr lang="en-US" sz="1100" dirty="0">
              <a:latin typeface="Calibri"/>
            </a:endParaRPr>
          </a:p>
        </p:txBody>
      </p:sp>
    </p:spTree>
    <p:extLst>
      <p:ext uri="{BB962C8B-B14F-4D97-AF65-F5344CB8AC3E}">
        <p14:creationId xmlns:p14="http://schemas.microsoft.com/office/powerpoint/2010/main" val="182420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Azure Compute, you have two options</a:t>
            </a:r>
            <a:r>
              <a:rPr lang="en-US" baseline="0" dirty="0" smtClean="0"/>
              <a:t> for scaling:</a:t>
            </a:r>
          </a:p>
          <a:p>
            <a:r>
              <a:rPr lang="en-US" baseline="0" dirty="0" smtClean="0"/>
              <a:t>Scale up – changing a Small VM to an Extra Large VM – adds RAM and CPUs. You would generally see this on-premises in the case of a </a:t>
            </a:r>
            <a:r>
              <a:rPr lang="en-US" baseline="0" dirty="0" err="1" smtClean="0"/>
              <a:t>stateful</a:t>
            </a:r>
            <a:r>
              <a:rPr lang="en-US" baseline="0" dirty="0" smtClean="0"/>
              <a:t> application</a:t>
            </a:r>
          </a:p>
          <a:p>
            <a:r>
              <a:rPr lang="en-US" baseline="0" dirty="0" smtClean="0"/>
              <a:t>Scale Out – adding a larger number of machines so that processes can run in parallel. Typical scenario is a web farm that can be scaled out to handle a larger number of incoming requests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1896083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b="1" smtClean="0"/>
              <a:t>Slide </a:t>
            </a:r>
            <a:r>
              <a:rPr lang="en-US" b="1" dirty="0" smtClean="0"/>
              <a:t>Objectives</a:t>
            </a:r>
            <a:endParaRPr lang="en-US" sz="1000" dirty="0" smtClean="0"/>
          </a:p>
          <a:p>
            <a:pPr lvl="0"/>
            <a:r>
              <a:rPr lang="en-US" dirty="0" smtClean="0"/>
              <a:t>Explain Microsoft Azure Compute</a:t>
            </a:r>
            <a:r>
              <a:rPr lang="en-US" baseline="0" dirty="0" smtClean="0"/>
              <a:t>.</a:t>
            </a:r>
            <a:endParaRPr lang="en-US" dirty="0" smtClean="0"/>
          </a:p>
          <a:p>
            <a:pPr marL="0" indent="0">
              <a:spcBef>
                <a:spcPts val="300"/>
              </a:spcBef>
              <a:spcAft>
                <a:spcPts val="600"/>
              </a:spcAft>
              <a:buNone/>
            </a:pPr>
            <a:endParaRPr lang="en-US" b="1" dirty="0" smtClean="0"/>
          </a:p>
          <a:p>
            <a:pPr marL="0" indent="0">
              <a:spcBef>
                <a:spcPts val="300"/>
              </a:spcBef>
              <a:spcAft>
                <a:spcPts val="600"/>
              </a:spcAft>
              <a:buNone/>
            </a:pPr>
            <a:r>
              <a:rPr lang="en-US" b="1" dirty="0" smtClean="0"/>
              <a:t>Speaker Notes</a:t>
            </a:r>
            <a:endParaRPr lang="en-US" sz="1000" dirty="0" smtClean="0"/>
          </a:p>
          <a:p>
            <a:r>
              <a:rPr lang="de-DE" dirty="0" smtClean="0"/>
              <a:t>This is</a:t>
            </a:r>
            <a:r>
              <a:rPr lang="de-DE" baseline="0" dirty="0" smtClean="0"/>
              <a:t> an extract of the different sizes of Azure Websites with some of the main criteria of differentiation.</a:t>
            </a:r>
            <a:endParaRPr lang="de-DE" dirty="0" smtClean="0"/>
          </a:p>
          <a:p>
            <a:endParaRPr lang="de-DE" dirty="0" smtClean="0"/>
          </a:p>
          <a:p>
            <a:r>
              <a:rPr lang="en-US" dirty="0" smtClean="0"/>
              <a:t>We guarantee that all websites running in a customer subscription will respond to client requests 99.9% of the time. </a:t>
            </a:r>
          </a:p>
          <a:p>
            <a:r>
              <a:rPr lang="en-US" dirty="0" smtClean="0"/>
              <a:t>Availability is calculated over a monthly billing cycle. No SLA is provided for Websites under either the Free or Shared tiers.</a:t>
            </a:r>
            <a:endParaRPr lang="de-DE" dirty="0" smtClean="0"/>
          </a:p>
          <a:p>
            <a:endParaRPr lang="de-DE" dirty="0" smtClean="0"/>
          </a:p>
          <a:p>
            <a:r>
              <a:rPr lang="de-DE" b="1" dirty="0" smtClean="0"/>
              <a:t>All details about</a:t>
            </a:r>
            <a:r>
              <a:rPr lang="de-DE" b="1" baseline="0" dirty="0" smtClean="0"/>
              <a:t> s</a:t>
            </a:r>
            <a:r>
              <a:rPr lang="de-DE" b="1" dirty="0" smtClean="0"/>
              <a:t>izing</a:t>
            </a:r>
            <a:r>
              <a:rPr lang="de-DE" b="1" baseline="0" dirty="0" smtClean="0"/>
              <a:t> and pricing for Azure Websites:</a:t>
            </a:r>
            <a:endParaRPr lang="de-DE" b="1" dirty="0" smtClean="0"/>
          </a:p>
          <a:p>
            <a:r>
              <a:rPr lang="de-DE" dirty="0" smtClean="0"/>
              <a:t>http://azure.microsoft.com/en-us/pricing/details/websites/</a:t>
            </a:r>
          </a:p>
          <a:p>
            <a:endParaRPr lang="de-DE" dirty="0" smtClean="0"/>
          </a:p>
          <a:p>
            <a:r>
              <a:rPr lang="de-DE" b="1" dirty="0" smtClean="0"/>
              <a:t>How</a:t>
            </a:r>
            <a:r>
              <a:rPr lang="de-DE" b="1" baseline="0" dirty="0" smtClean="0"/>
              <a:t> To for scaling of Azure Websites:</a:t>
            </a:r>
            <a:endParaRPr lang="de-DE" b="1" dirty="0" smtClean="0"/>
          </a:p>
          <a:p>
            <a:r>
              <a:rPr lang="de-DE" dirty="0" smtClean="0"/>
              <a:t>http://azure.microsoft.com/en-us/documentation/articles/web-sites-scale/</a:t>
            </a:r>
          </a:p>
          <a:p>
            <a:endParaRPr lang="de-DE"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15</a:t>
            </a:fld>
            <a:endParaRPr lang="en-US"/>
          </a:p>
        </p:txBody>
      </p:sp>
    </p:spTree>
    <p:extLst>
      <p:ext uri="{BB962C8B-B14F-4D97-AF65-F5344CB8AC3E}">
        <p14:creationId xmlns:p14="http://schemas.microsoft.com/office/powerpoint/2010/main" val="3448581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http://azure.microsoft.com/en-us/documentation/articles/azure-web-sites-web-hosting-plans-in-depth-overview/</a:t>
            </a:r>
          </a:p>
          <a:p>
            <a:endParaRPr lang="en-US" dirty="0" smtClean="0"/>
          </a:p>
          <a:p>
            <a:r>
              <a:rPr lang="en-US" dirty="0" smtClean="0"/>
              <a:t>Supports the 5 Azure Web App pricing tiers – App Service Plans (ASP) are associated with the tiers</a:t>
            </a:r>
            <a:r>
              <a:rPr lang="en-US" baseline="0" dirty="0" smtClean="0"/>
              <a:t> in that each tier has its own capacity which would be reflected in what you can choose for a web plan</a:t>
            </a:r>
            <a:endParaRPr lang="en-US" dirty="0" smtClean="0"/>
          </a:p>
          <a:p>
            <a:r>
              <a:rPr lang="en-US" dirty="0" smtClean="0"/>
              <a:t>Websites need to be in the same subscription, resource group and region to share a ASP– </a:t>
            </a:r>
            <a:r>
              <a:rPr lang="en-US" dirty="0" err="1" smtClean="0"/>
              <a:t>ASPcan</a:t>
            </a:r>
            <a:r>
              <a:rPr lang="en-US" dirty="0" smtClean="0"/>
              <a:t> no span subscriptions, resource groups</a:t>
            </a:r>
            <a:r>
              <a:rPr lang="en-US" baseline="0" dirty="0" smtClean="0"/>
              <a:t> or data centers</a:t>
            </a:r>
            <a:endParaRPr lang="en-US" dirty="0" smtClean="0"/>
          </a:p>
          <a:p>
            <a:r>
              <a:rPr lang="en-US" dirty="0" smtClean="0"/>
              <a:t>A website can only be associated with one ASP– a single website can not be put on multiple ASP</a:t>
            </a:r>
          </a:p>
          <a:p>
            <a:r>
              <a:rPr lang="en-US" dirty="0" smtClean="0"/>
              <a:t>All websites that use the same hosting plan will be placed on the same resource hardware – refer back to the previous slide. Where is says you can have ‘x’ amount of websites for a given tier, if you want them to all reside on the same hardware, they</a:t>
            </a:r>
            <a:r>
              <a:rPr lang="en-US" baseline="0" dirty="0" smtClean="0"/>
              <a:t> have to all use the same </a:t>
            </a:r>
            <a:r>
              <a:rPr lang="en-US" dirty="0" smtClean="0"/>
              <a:t>ASP</a:t>
            </a:r>
          </a:p>
          <a:p>
            <a:r>
              <a:rPr lang="en-US" dirty="0" smtClean="0"/>
              <a:t>You must first create an initial website if you want to create your own ASP– although there are some default</a:t>
            </a:r>
            <a:r>
              <a:rPr lang="en-US" baseline="0" dirty="0" smtClean="0"/>
              <a:t> </a:t>
            </a:r>
            <a:r>
              <a:rPr lang="en-US" dirty="0" err="1" smtClean="0"/>
              <a:t>ASP</a:t>
            </a:r>
            <a:r>
              <a:rPr lang="en-US" baseline="0" dirty="0" err="1" smtClean="0"/>
              <a:t>available</a:t>
            </a:r>
            <a:r>
              <a:rPr lang="en-US" baseline="0" dirty="0" smtClean="0"/>
              <a:t>, if you want to create one with your own naming convention, you need to create at least one web site</a:t>
            </a:r>
            <a:endParaRPr lang="en-US" dirty="0" smtClean="0"/>
          </a:p>
          <a:p>
            <a:r>
              <a:rPr lang="en-US" dirty="0" smtClean="0"/>
              <a:t>You can have multiple </a:t>
            </a:r>
            <a:r>
              <a:rPr lang="en-US" dirty="0" err="1" smtClean="0"/>
              <a:t>ASPin</a:t>
            </a:r>
            <a:r>
              <a:rPr lang="en-US" dirty="0" smtClean="0"/>
              <a:t> a single resource group to allow for difference capacity needs – think of this concept like a Cloud Service that</a:t>
            </a:r>
            <a:r>
              <a:rPr lang="en-US" baseline="0" dirty="0" smtClean="0"/>
              <a:t> has multiple roles, each with it’s own </a:t>
            </a:r>
            <a:r>
              <a:rPr lang="en-US" baseline="0" dirty="0" err="1" smtClean="0"/>
              <a:t>capacitiy</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2330813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marL="171450" lvl="0" indent="-171450">
              <a:buFont typeface="Arial" pitchFamily="34" charset="0"/>
              <a:buChar char="•"/>
            </a:pPr>
            <a:r>
              <a:rPr lang="en-US" sz="1100" dirty="0" smtClean="0"/>
              <a:t>This is a view from the</a:t>
            </a:r>
            <a:r>
              <a:rPr lang="en-US" sz="1100" baseline="0" dirty="0" smtClean="0"/>
              <a:t> Preview portal. </a:t>
            </a:r>
          </a:p>
          <a:p>
            <a:pPr marL="171450" lvl="0" indent="-171450">
              <a:buFont typeface="Arial" pitchFamily="34" charset="0"/>
              <a:buChar char="•"/>
            </a:pPr>
            <a:r>
              <a:rPr lang="en-US" sz="1100" baseline="0" dirty="0" smtClean="0"/>
              <a:t>Explain to the student, that at minimum you have to be using a Standard plan within your website (not basic). If you choose basic, </a:t>
            </a:r>
            <a:r>
              <a:rPr lang="en-US" sz="1100" baseline="0" dirty="0" err="1" smtClean="0"/>
              <a:t>AutoScaling</a:t>
            </a:r>
            <a:r>
              <a:rPr lang="en-US" sz="1100" baseline="0" dirty="0" smtClean="0"/>
              <a:t> will be disabled.</a:t>
            </a:r>
          </a:p>
          <a:p>
            <a:pPr marL="171450" lvl="0" indent="-171450">
              <a:buFont typeface="Arial" pitchFamily="34" charset="0"/>
              <a:buChar char="•"/>
            </a:pPr>
            <a:r>
              <a:rPr lang="en-US" sz="1100" baseline="0" dirty="0" smtClean="0"/>
              <a:t>In the screenshot above, you would click on the Scale icon in the blade and then another adjacent blade will appear that shows you, by default, scaling by CPU. Other metrics are shown on the next slide.</a:t>
            </a:r>
          </a:p>
          <a:p>
            <a:pPr marL="171450" lvl="0" indent="-171450">
              <a:buFont typeface="Arial" pitchFamily="34" charset="0"/>
              <a:buChar char="•"/>
            </a:pPr>
            <a:endParaRPr lang="en-US" sz="1100" baseline="0" dirty="0" smtClean="0"/>
          </a:p>
          <a:p>
            <a:pPr marL="171450" lvl="0" indent="-171450">
              <a:buFont typeface="Arial" pitchFamily="34" charset="0"/>
              <a:buChar char="•"/>
            </a:pPr>
            <a:r>
              <a:rPr lang="en-US" sz="1100" dirty="0" smtClean="0"/>
              <a:t>http://azure.microsoft.com/blog/2013/07/11/scaling-up-and-scaling-out-in-windows-azure-web-sites/</a:t>
            </a:r>
          </a:p>
          <a:p>
            <a:pPr marL="171450" lvl="0" indent="-171450">
              <a:buFont typeface="Arial" pitchFamily="34" charset="0"/>
              <a:buChar char="•"/>
            </a:pPr>
            <a:r>
              <a:rPr lang="en-US" sz="1100" dirty="0" smtClean="0"/>
              <a:t>http://azure.microsoft.com/en-us/documentation/articles/web-sites-scale/</a:t>
            </a:r>
          </a:p>
          <a:p>
            <a:pPr marL="171450" lvl="0" indent="-171450">
              <a:buFont typeface="Arial" pitchFamily="34" charset="0"/>
              <a:buChar char="•"/>
            </a:pPr>
            <a:endParaRPr lang="en-US" sz="1100" dirty="0"/>
          </a:p>
        </p:txBody>
      </p:sp>
    </p:spTree>
    <p:extLst>
      <p:ext uri="{BB962C8B-B14F-4D97-AF65-F5344CB8AC3E}">
        <p14:creationId xmlns:p14="http://schemas.microsoft.com/office/powerpoint/2010/main" val="114949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marL="171450" lvl="0" indent="-171450">
              <a:buFont typeface="Arial" pitchFamily="34" charset="0"/>
              <a:buChar char="•"/>
            </a:pPr>
            <a:r>
              <a:rPr lang="en-US" sz="1100" dirty="0" smtClean="0"/>
              <a:t>When you click on the</a:t>
            </a:r>
            <a:r>
              <a:rPr lang="en-US" sz="1100" baseline="0" dirty="0" smtClean="0"/>
              <a:t> Add Metric button from the previous slides blade, you will see other options for scaling.</a:t>
            </a:r>
          </a:p>
          <a:p>
            <a:pPr marL="171450" lvl="0" indent="-171450">
              <a:buFont typeface="Arial" pitchFamily="34" charset="0"/>
              <a:buChar char="•"/>
            </a:pPr>
            <a:endParaRPr lang="en-US" sz="1100" baseline="0" dirty="0" smtClean="0"/>
          </a:p>
          <a:p>
            <a:pPr marL="171450" lvl="0" indent="-171450">
              <a:buFont typeface="Arial" pitchFamily="34" charset="0"/>
              <a:buChar char="•"/>
            </a:pPr>
            <a:r>
              <a:rPr lang="en-US" sz="1100" baseline="0" dirty="0" smtClean="0"/>
              <a:t>“</a:t>
            </a:r>
            <a:r>
              <a:rPr lang="en-US" sz="1100" dirty="0" smtClean="0"/>
              <a:t>In the </a:t>
            </a:r>
            <a:r>
              <a:rPr lang="en-US" sz="1100" dirty="0" smtClean="0">
                <a:hlinkClick r:id="rId3"/>
              </a:rPr>
              <a:t>Azure Preview Portal</a:t>
            </a:r>
            <a:r>
              <a:rPr lang="en-US" sz="1100" dirty="0" smtClean="0"/>
              <a:t>, you can scale not only on CPU percentage, but also on the additional metrics of Memory Percentage, Disk Queue Length, HTTP Queue Length, Data In, and Data Out. You can also create one or more Scale up and Scale down rules that give you even more custom control over scaling. For more information, see </a:t>
            </a:r>
            <a:r>
              <a:rPr lang="en-US" sz="1100" dirty="0" smtClean="0">
                <a:hlinkClick r:id="rId4"/>
              </a:rPr>
              <a:t>How to Scale a Website</a:t>
            </a:r>
            <a:r>
              <a:rPr lang="en-US" sz="1100" dirty="0" smtClean="0"/>
              <a:t> in the Azure Preview Portal documentation.</a:t>
            </a:r>
            <a:endParaRPr lang="en-US" sz="1100" dirty="0"/>
          </a:p>
        </p:txBody>
      </p:sp>
    </p:spTree>
    <p:extLst>
      <p:ext uri="{BB962C8B-B14F-4D97-AF65-F5344CB8AC3E}">
        <p14:creationId xmlns:p14="http://schemas.microsoft.com/office/powerpoint/2010/main" val="4260269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Using the last demo as the starting point, go through the UI with the student</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19</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Rectangle 6"/>
          <p:cNvSpPr/>
          <p:nvPr/>
        </p:nvSpPr>
        <p:spPr>
          <a:xfrm>
            <a:off x="-3387725" y="3643903"/>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Biju</a:t>
            </a:r>
            <a:endParaRPr lang="en-US" sz="1100" dirty="0">
              <a:latin typeface="Calibri"/>
            </a:endParaRPr>
          </a:p>
          <a:p>
            <a:r>
              <a:rPr lang="en-US" sz="1100" i="1" dirty="0" smtClean="0">
                <a:latin typeface="Calibri"/>
              </a:rPr>
              <a:t>08 October 2013
</a:t>
            </a:r>
            <a:r>
              <a:rPr lang="en-US" sz="1100" dirty="0" smtClean="0">
                <a:latin typeface="Calibri"/>
              </a:rPr>
              <a:t>Kindly provide the document name.</a:t>
            </a:r>
            <a:endParaRPr lang="en-US" sz="1100" dirty="0">
              <a:latin typeface="Calibri"/>
            </a:endParaRPr>
          </a:p>
        </p:txBody>
      </p:sp>
    </p:spTree>
    <p:extLst>
      <p:ext uri="{BB962C8B-B14F-4D97-AF65-F5344CB8AC3E}">
        <p14:creationId xmlns:p14="http://schemas.microsoft.com/office/powerpoint/2010/main" val="247104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3127556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smtClean="0">
              <a:solidFill>
                <a:srgbClr val="FF0000"/>
              </a:solidFill>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20</a:t>
            </a:fld>
            <a:endParaRPr lang="en-US"/>
          </a:p>
        </p:txBody>
      </p:sp>
      <p:sp>
        <p:nvSpPr>
          <p:cNvPr id="5" name="Rectangle 4"/>
          <p:cNvSpPr/>
          <p:nvPr/>
        </p:nvSpPr>
        <p:spPr>
          <a:xfrm>
            <a:off x="-2758090" y="5927834"/>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Gaiyasi</a:t>
            </a:r>
            <a:r>
              <a:rPr lang="en-US" sz="1100" dirty="0">
                <a:latin typeface="Calibri"/>
              </a:rPr>
              <a:t>:</a:t>
            </a:r>
          </a:p>
          <a:p>
            <a:r>
              <a:rPr lang="en-US" sz="1100" i="1" dirty="0" smtClean="0">
                <a:latin typeface="Calibri"/>
              </a:rPr>
              <a:t>Thursday, October 03, 2013
</a:t>
            </a:r>
            <a:r>
              <a:rPr lang="en-US" sz="1100" dirty="0" smtClean="0">
                <a:latin typeface="Calibri"/>
              </a:rPr>
              <a:t>Does PVM stand for Parallel Virtual Machine?</a:t>
            </a:r>
            <a:endParaRPr lang="en-US" sz="1100" dirty="0">
              <a:latin typeface="Calibri"/>
            </a:endParaRPr>
          </a:p>
        </p:txBody>
      </p:sp>
      <p:sp>
        <p:nvSpPr>
          <p:cNvPr id="7" name="Rectangle 6"/>
          <p:cNvSpPr/>
          <p:nvPr/>
        </p:nvSpPr>
        <p:spPr>
          <a:xfrm>
            <a:off x="6591300" y="5927834"/>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Biju</a:t>
            </a:r>
            <a:endParaRPr lang="en-US" sz="1100" dirty="0">
              <a:latin typeface="Calibri"/>
            </a:endParaRPr>
          </a:p>
          <a:p>
            <a:r>
              <a:rPr lang="en-US" sz="1100" i="1" dirty="0" smtClean="0">
                <a:latin typeface="Calibri"/>
              </a:rPr>
              <a:t>08 October 2013
</a:t>
            </a:r>
            <a:r>
              <a:rPr lang="en-US" sz="1100" dirty="0" smtClean="0">
                <a:latin typeface="Calibri"/>
              </a:rPr>
              <a:t>Kindly validate the edits.</a:t>
            </a:r>
            <a:endParaRPr lang="en-US" sz="1100" dirty="0">
              <a:latin typeface="Calibri"/>
            </a:endParaRPr>
          </a:p>
        </p:txBody>
      </p:sp>
    </p:spTree>
    <p:extLst>
      <p:ext uri="{BB962C8B-B14F-4D97-AF65-F5344CB8AC3E}">
        <p14:creationId xmlns:p14="http://schemas.microsoft.com/office/powerpoint/2010/main" val="3664360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Websites are different than Azure Cloud Services in that they typically</a:t>
            </a:r>
            <a:r>
              <a:rPr lang="en-US" baseline="0" dirty="0" smtClean="0"/>
              <a:t> do not have a background processing engine like you might find in web roles and worker roles.</a:t>
            </a:r>
          </a:p>
          <a:p>
            <a:r>
              <a:rPr lang="en-US" baseline="0" dirty="0" smtClean="0"/>
              <a:t>A </a:t>
            </a:r>
            <a:r>
              <a:rPr lang="en-US" baseline="0" dirty="0" err="1" smtClean="0"/>
              <a:t>webjob</a:t>
            </a:r>
            <a:r>
              <a:rPr lang="en-US" baseline="0" dirty="0" smtClean="0"/>
              <a:t> is a lightweight job engine that you can associated with your Azure website (there is a menu in the website portal dashboard).</a:t>
            </a:r>
          </a:p>
          <a:p>
            <a:r>
              <a:rPr lang="en-US" baseline="0" dirty="0" err="1" smtClean="0"/>
              <a:t>Webjobs</a:t>
            </a:r>
            <a:r>
              <a:rPr lang="en-US" baseline="0" dirty="0" smtClean="0"/>
              <a:t> can be written in a variety of languages such as batch files/.</a:t>
            </a:r>
            <a:r>
              <a:rPr lang="en-US" baseline="0" dirty="0" err="1" smtClean="0"/>
              <a:t>sh</a:t>
            </a:r>
            <a:r>
              <a:rPr lang="en-US" baseline="0" dirty="0" smtClean="0"/>
              <a:t>/</a:t>
            </a:r>
            <a:r>
              <a:rPr lang="en-US" baseline="0" dirty="0" err="1" smtClean="0"/>
              <a:t>javascript</a:t>
            </a:r>
            <a:r>
              <a:rPr lang="en-US" baseline="0" dirty="0" smtClean="0"/>
              <a:t> </a:t>
            </a:r>
            <a:r>
              <a:rPr lang="en-US" baseline="0" dirty="0" err="1" smtClean="0"/>
              <a:t>etc</a:t>
            </a:r>
            <a:r>
              <a:rPr lang="en-US" baseline="0" dirty="0" smtClean="0"/>
              <a:t> and you can schedule the web job to run once, continuously or on a schedule</a:t>
            </a:r>
          </a:p>
          <a:p>
            <a:r>
              <a:rPr lang="en-US" baseline="0" dirty="0" smtClean="0"/>
              <a:t>You also have a separate dashboard where you can see metrics regarding the </a:t>
            </a:r>
            <a:r>
              <a:rPr lang="en-US" baseline="0" dirty="0" err="1" smtClean="0"/>
              <a:t>webjob</a:t>
            </a:r>
            <a:r>
              <a:rPr lang="en-US" baseline="0" dirty="0" smtClean="0"/>
              <a:t> – you will only have a dashboard experience if the </a:t>
            </a:r>
            <a:r>
              <a:rPr lang="en-US" baseline="0" dirty="0" err="1" smtClean="0"/>
              <a:t>webjob</a:t>
            </a:r>
            <a:r>
              <a:rPr lang="en-US" baseline="0" dirty="0" smtClean="0"/>
              <a:t> is associated with an Azure website. Those </a:t>
            </a:r>
            <a:r>
              <a:rPr lang="en-US" baseline="0" dirty="0" err="1" smtClean="0"/>
              <a:t>webjobs</a:t>
            </a:r>
            <a:r>
              <a:rPr lang="en-US" baseline="0" dirty="0" smtClean="0"/>
              <a:t> created via the WebJobs SDK will not have any output in the UI</a:t>
            </a:r>
          </a:p>
          <a:p>
            <a:endParaRPr lang="en-US" baseline="0" dirty="0" smtClean="0"/>
          </a:p>
          <a:p>
            <a:r>
              <a:rPr lang="en-US" baseline="0" dirty="0" smtClean="0"/>
              <a:t>WebJobs recommended resources</a:t>
            </a:r>
          </a:p>
          <a:p>
            <a:r>
              <a:rPr lang="en-US" dirty="0" smtClean="0"/>
              <a:t>http://www.asp.net/aspnet/overview/developing-apps-with-windows-azure/azure-webjobs-recommended-resources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21</a:t>
            </a:fld>
            <a:endParaRPr lang="en-US"/>
          </a:p>
        </p:txBody>
      </p:sp>
    </p:spTree>
    <p:extLst>
      <p:ext uri="{BB962C8B-B14F-4D97-AF65-F5344CB8AC3E}">
        <p14:creationId xmlns:p14="http://schemas.microsoft.com/office/powerpoint/2010/main" val="1293447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what is the difference between this architecture and the previous slide with Cloud Services? Basically, the creation of worker roles requires more code and a slightly different (and what could be) more complex deployment.  Also, the </a:t>
            </a:r>
            <a:r>
              <a:rPr lang="en-US" baseline="0" dirty="0" err="1" smtClean="0"/>
              <a:t>webjobs</a:t>
            </a:r>
            <a:r>
              <a:rPr lang="en-US" baseline="0" dirty="0" smtClean="0"/>
              <a:t> could be combined into one single web job if performed with the WebJobs SDK.</a:t>
            </a:r>
          </a:p>
          <a:p>
            <a:endParaRPr lang="en-US" baseline="0" dirty="0" smtClean="0"/>
          </a:p>
          <a:p>
            <a:r>
              <a:rPr lang="en-US" baseline="0" dirty="0" smtClean="0"/>
              <a:t>So although the architecture looks the same with the names changed, in fact the architecture here is more simple.</a:t>
            </a:r>
          </a:p>
          <a:p>
            <a:endParaRPr lang="en-US" baseline="0" dirty="0" smtClean="0"/>
          </a:p>
          <a:p>
            <a:r>
              <a:rPr lang="en-US" baseline="0" dirty="0" smtClean="0"/>
              <a:t>Something to note here is that the </a:t>
            </a:r>
            <a:r>
              <a:rPr lang="en-US" baseline="0" dirty="0" err="1" smtClean="0"/>
              <a:t>webjobs</a:t>
            </a:r>
            <a:r>
              <a:rPr lang="en-US" baseline="0" dirty="0" smtClean="0"/>
              <a:t>, although they may be associated with a website, are not activated or executed directly by any code in the website. You can do that with the WebJobs SDK though.</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176423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58" rtl="0" eaLnBrk="1" fontAlgn="auto" latinLnBrk="0" hangingPunct="1">
              <a:lnSpc>
                <a:spcPct val="100000"/>
              </a:lnSpc>
              <a:spcBef>
                <a:spcPts val="0"/>
              </a:spcBef>
              <a:spcAft>
                <a:spcPts val="0"/>
              </a:spcAft>
              <a:buClrTx/>
              <a:buSzTx/>
              <a:buFontTx/>
              <a:buNone/>
              <a:tabLst/>
              <a:defRPr/>
            </a:pPr>
            <a:r>
              <a:rPr lang="en-US" dirty="0" smtClean="0"/>
              <a:t>http://azure.microsoft.com/en-us/documentation/articles/websites-dotnet-deploy-webjobs/</a:t>
            </a:r>
          </a:p>
          <a:p>
            <a:endParaRPr lang="en-US" sz="1200" dirty="0" smtClean="0"/>
          </a:p>
          <a:p>
            <a:endParaRPr lang="en-US" sz="1200" dirty="0" smtClean="0"/>
          </a:p>
          <a:p>
            <a:r>
              <a:rPr lang="en-US" sz="1200" dirty="0" smtClean="0"/>
              <a:t>Directly via the Azure Portal – upload .zip file – we will step through this</a:t>
            </a:r>
            <a:r>
              <a:rPr lang="en-US" sz="1200" baseline="0" dirty="0" smtClean="0"/>
              <a:t> first scenario in our first demo</a:t>
            </a:r>
            <a:endParaRPr lang="en-US" sz="1200" dirty="0" smtClean="0"/>
          </a:p>
          <a:p>
            <a:r>
              <a:rPr lang="en-US" sz="1200" dirty="0" smtClean="0"/>
              <a:t>Visual Studio 2013 add-in for console </a:t>
            </a:r>
            <a:r>
              <a:rPr lang="en-US" sz="1200" dirty="0" err="1" smtClean="0"/>
              <a:t>webjobs</a:t>
            </a:r>
            <a:endParaRPr lang="en-US" sz="1200" dirty="0" smtClean="0"/>
          </a:p>
          <a:p>
            <a:r>
              <a:rPr lang="en-US" sz="1200" dirty="0" smtClean="0"/>
              <a:t>Deploy </a:t>
            </a:r>
            <a:r>
              <a:rPr lang="en-US" sz="1200" dirty="0" err="1" smtClean="0"/>
              <a:t>WebJob</a:t>
            </a:r>
            <a:r>
              <a:rPr lang="en-US" sz="1200" dirty="0" smtClean="0"/>
              <a:t> with a web project – </a:t>
            </a:r>
            <a:r>
              <a:rPr lang="en-US" sz="1200" dirty="0" err="1" smtClean="0"/>
              <a:t>webjob</a:t>
            </a:r>
            <a:r>
              <a:rPr lang="en-US" sz="1200" dirty="0" smtClean="0"/>
              <a:t> will run in the same website that it is deployed with - </a:t>
            </a:r>
            <a:r>
              <a:rPr lang="en-US" dirty="0" smtClean="0"/>
              <a:t>Configure an existing Console Application project so that it automatically deploys as a </a:t>
            </a:r>
            <a:r>
              <a:rPr lang="en-US" dirty="0" err="1" smtClean="0"/>
              <a:t>WebJob</a:t>
            </a:r>
            <a:r>
              <a:rPr lang="en-US" dirty="0" smtClean="0"/>
              <a:t> when you deploy a web project. Use this option when you want to run your </a:t>
            </a:r>
            <a:r>
              <a:rPr lang="en-US" dirty="0" err="1" smtClean="0"/>
              <a:t>WebJob</a:t>
            </a:r>
            <a:r>
              <a:rPr lang="en-US" dirty="0" smtClean="0"/>
              <a:t> in the same website in which you run the related web application.</a:t>
            </a:r>
            <a:endParaRPr lang="en-US" sz="1200" dirty="0" smtClean="0"/>
          </a:p>
          <a:p>
            <a:r>
              <a:rPr lang="en-US" sz="1200" dirty="0" smtClean="0"/>
              <a:t>Deploy </a:t>
            </a:r>
            <a:r>
              <a:rPr lang="en-US" sz="1200" dirty="0" err="1" smtClean="0"/>
              <a:t>WebJob</a:t>
            </a:r>
            <a:r>
              <a:rPr lang="en-US" sz="1200" dirty="0" smtClean="0"/>
              <a:t> without a web project – </a:t>
            </a:r>
            <a:r>
              <a:rPr lang="en-US" sz="1200" dirty="0" err="1" smtClean="0"/>
              <a:t>webjob</a:t>
            </a:r>
            <a:r>
              <a:rPr lang="en-US" sz="1200" dirty="0" smtClean="0"/>
              <a:t> will run in a website by itself, with no web application running - </a:t>
            </a:r>
            <a:r>
              <a:rPr lang="en-US" dirty="0" smtClean="0"/>
              <a:t>Configure an existing Console Application project to deploy as a </a:t>
            </a:r>
            <a:r>
              <a:rPr lang="en-US" dirty="0" err="1" smtClean="0"/>
              <a:t>WebJob</a:t>
            </a:r>
            <a:r>
              <a:rPr lang="en-US" dirty="0" smtClean="0"/>
              <a:t> by itself, with no link to a web project. Use this option when you want to run a </a:t>
            </a:r>
            <a:r>
              <a:rPr lang="en-US" dirty="0" err="1" smtClean="0"/>
              <a:t>WebJob</a:t>
            </a:r>
            <a:r>
              <a:rPr lang="en-US" dirty="0" smtClean="0"/>
              <a:t> in a website by itself, with no web application running in the website. You might want to do this in order to be able to scale your </a:t>
            </a:r>
            <a:r>
              <a:rPr lang="en-US" dirty="0" err="1" smtClean="0"/>
              <a:t>WebJob</a:t>
            </a:r>
            <a:r>
              <a:rPr lang="en-US" dirty="0" smtClean="0"/>
              <a:t> resources independently of your web application resources.</a:t>
            </a:r>
          </a:p>
          <a:p>
            <a:endParaRPr lang="en-US" sz="1200" dirty="0" smtClean="0"/>
          </a:p>
          <a:p>
            <a:endParaRPr lang="en-US" sz="1200" dirty="0" smtClean="0"/>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24</a:t>
            </a:fld>
            <a:endParaRPr lang="en-US"/>
          </a:p>
        </p:txBody>
      </p:sp>
    </p:spTree>
    <p:extLst>
      <p:ext uri="{BB962C8B-B14F-4D97-AF65-F5344CB8AC3E}">
        <p14:creationId xmlns:p14="http://schemas.microsoft.com/office/powerpoint/2010/main" val="1772333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58" rtl="0" eaLnBrk="1" fontAlgn="auto" latinLnBrk="0" hangingPunct="1">
              <a:lnSpc>
                <a:spcPct val="100000"/>
              </a:lnSpc>
              <a:spcBef>
                <a:spcPts val="0"/>
              </a:spcBef>
              <a:spcAft>
                <a:spcPts val="0"/>
              </a:spcAft>
              <a:buClrTx/>
              <a:buSzTx/>
              <a:buFontTx/>
              <a:buNone/>
              <a:tabLst/>
              <a:defRPr/>
            </a:pPr>
            <a:r>
              <a:rPr lang="en-US" dirty="0" smtClean="0"/>
              <a:t>Full example can be found</a:t>
            </a:r>
            <a:r>
              <a:rPr lang="en-US" baseline="0" dirty="0" smtClean="0"/>
              <a:t> here:</a:t>
            </a:r>
          </a:p>
          <a:p>
            <a:pPr marL="0" marR="0" indent="0" algn="l" defTabSz="914058" rtl="0" eaLnBrk="1" fontAlgn="auto" latinLnBrk="0" hangingPunct="1">
              <a:lnSpc>
                <a:spcPct val="100000"/>
              </a:lnSpc>
              <a:spcBef>
                <a:spcPts val="0"/>
              </a:spcBef>
              <a:spcAft>
                <a:spcPts val="0"/>
              </a:spcAft>
              <a:buClrTx/>
              <a:buSzTx/>
              <a:buFontTx/>
              <a:buNone/>
              <a:tabLst/>
              <a:defRPr/>
            </a:pPr>
            <a:r>
              <a:rPr lang="en-US" dirty="0" smtClean="0"/>
              <a:t>http://azure.microsoft.com/en-us/documentation/articles/websites-dotnet-webjobs-sdk-get-started/</a:t>
            </a:r>
          </a:p>
          <a:p>
            <a:pPr marL="0" marR="0" indent="0" algn="l" defTabSz="914058"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dirty="0" smtClean="0"/>
              <a:t>Very specific you should not in this document:</a:t>
            </a:r>
          </a:p>
          <a:p>
            <a:pPr marL="0" marR="0" indent="0" algn="l" defTabSz="914058"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25</a:t>
            </a:fld>
            <a:endParaRPr lang="en-US"/>
          </a:p>
        </p:txBody>
      </p:sp>
    </p:spTree>
    <p:extLst>
      <p:ext uri="{BB962C8B-B14F-4D97-AF65-F5344CB8AC3E}">
        <p14:creationId xmlns:p14="http://schemas.microsoft.com/office/powerpoint/2010/main" val="17304958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Go through the steps of the Demo7_WebJobsSDK. You may have to</a:t>
            </a:r>
            <a:r>
              <a:rPr lang="en-US" baseline="0" dirty="0" smtClean="0"/>
              <a:t> move the solution up to a directory where you won’t get path length problems. This demo shows the usage of the WebJobs SDK which greatly simplifies how to create triggered </a:t>
            </a:r>
            <a:r>
              <a:rPr lang="en-US" baseline="0" dirty="0" err="1" smtClean="0"/>
              <a:t>webjobs</a:t>
            </a:r>
            <a:r>
              <a:rPr lang="en-US" baseline="0" dirty="0" smtClean="0"/>
              <a:t> against Azure storage queues and blobs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26</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Rectangle 6"/>
          <p:cNvSpPr/>
          <p:nvPr/>
        </p:nvSpPr>
        <p:spPr>
          <a:xfrm>
            <a:off x="-3387725" y="3643903"/>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Biju</a:t>
            </a:r>
            <a:endParaRPr lang="en-US" sz="1100" dirty="0">
              <a:latin typeface="Calibri"/>
            </a:endParaRPr>
          </a:p>
          <a:p>
            <a:r>
              <a:rPr lang="en-US" sz="1100" i="1" dirty="0" smtClean="0">
                <a:latin typeface="Calibri"/>
              </a:rPr>
              <a:t>08 October 2013
</a:t>
            </a:r>
            <a:r>
              <a:rPr lang="en-US" sz="1100" dirty="0" smtClean="0">
                <a:latin typeface="Calibri"/>
              </a:rPr>
              <a:t>Kindly provide the document name.</a:t>
            </a:r>
            <a:endParaRPr lang="en-US" sz="1100" dirty="0">
              <a:latin typeface="Calibri"/>
            </a:endParaRPr>
          </a:p>
        </p:txBody>
      </p:sp>
    </p:spTree>
    <p:extLst>
      <p:ext uri="{BB962C8B-B14F-4D97-AF65-F5344CB8AC3E}">
        <p14:creationId xmlns:p14="http://schemas.microsoft.com/office/powerpoint/2010/main" val="4278926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27</a:t>
            </a:fld>
            <a:endParaRPr lang="en-US" dirty="0"/>
          </a:p>
        </p:txBody>
      </p:sp>
    </p:spTree>
    <p:extLst>
      <p:ext uri="{BB962C8B-B14F-4D97-AF65-F5344CB8AC3E}">
        <p14:creationId xmlns:p14="http://schemas.microsoft.com/office/powerpoint/2010/main" val="1918246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smtClean="0">
              <a:solidFill>
                <a:srgbClr val="FF0000"/>
              </a:solidFill>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3</a:t>
            </a:fld>
            <a:endParaRPr lang="en-US"/>
          </a:p>
        </p:txBody>
      </p:sp>
      <p:sp>
        <p:nvSpPr>
          <p:cNvPr id="5" name="Rectangle 4"/>
          <p:cNvSpPr/>
          <p:nvPr/>
        </p:nvSpPr>
        <p:spPr>
          <a:xfrm>
            <a:off x="-2758090" y="5927834"/>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Gaiyasi</a:t>
            </a:r>
            <a:r>
              <a:rPr lang="en-US" sz="1100" dirty="0">
                <a:latin typeface="Calibri"/>
              </a:rPr>
              <a:t>:</a:t>
            </a:r>
          </a:p>
          <a:p>
            <a:r>
              <a:rPr lang="en-US" sz="1100" i="1" dirty="0" smtClean="0">
                <a:latin typeface="Calibri"/>
              </a:rPr>
              <a:t>Thursday, October 03, 2013
</a:t>
            </a:r>
            <a:r>
              <a:rPr lang="en-US" sz="1100" dirty="0" smtClean="0">
                <a:latin typeface="Calibri"/>
              </a:rPr>
              <a:t>Does PVM stand for Parallel Virtual Machine?</a:t>
            </a:r>
            <a:endParaRPr lang="en-US" sz="1100" dirty="0">
              <a:latin typeface="Calibri"/>
            </a:endParaRPr>
          </a:p>
        </p:txBody>
      </p:sp>
      <p:sp>
        <p:nvSpPr>
          <p:cNvPr id="7" name="Rectangle 6"/>
          <p:cNvSpPr/>
          <p:nvPr/>
        </p:nvSpPr>
        <p:spPr>
          <a:xfrm>
            <a:off x="6591300" y="5927834"/>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Biju</a:t>
            </a:r>
            <a:endParaRPr lang="en-US" sz="1100" dirty="0">
              <a:latin typeface="Calibri"/>
            </a:endParaRPr>
          </a:p>
          <a:p>
            <a:r>
              <a:rPr lang="en-US" sz="1100" i="1" dirty="0" smtClean="0">
                <a:latin typeface="Calibri"/>
              </a:rPr>
              <a:t>08 October 2013
</a:t>
            </a:r>
            <a:r>
              <a:rPr lang="en-US" sz="1100" dirty="0" smtClean="0">
                <a:latin typeface="Calibri"/>
              </a:rPr>
              <a:t>Kindly validate the edits.</a:t>
            </a:r>
            <a:endParaRPr lang="en-US" sz="1100" dirty="0">
              <a:latin typeface="Calibri"/>
            </a:endParaRPr>
          </a:p>
        </p:txBody>
      </p:sp>
    </p:spTree>
    <p:extLst>
      <p:ext uri="{BB962C8B-B14F-4D97-AF65-F5344CB8AC3E}">
        <p14:creationId xmlns:p14="http://schemas.microsoft.com/office/powerpoint/2010/main" val="3790935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Microsoft Azure hosting. Notice that unlike most slides that we have where the picture on the far right is SaaS, we have replace the SaaS with Websites.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Microsoft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your typical</a:t>
            </a:r>
            <a:r>
              <a:rPr lang="en-US" baseline="0" dirty="0" smtClean="0"/>
              <a:t> listing of all the great things you can do with websites</a:t>
            </a:r>
          </a:p>
          <a:p>
            <a:endParaRPr lang="en-US" dirty="0" smtClean="0"/>
          </a:p>
          <a:p>
            <a:r>
              <a:rPr lang="en-US" dirty="0" smtClean="0"/>
              <a:t>http://azure.microsoft.com/en-us/services/websites/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a:p>
        </p:txBody>
      </p:sp>
    </p:spTree>
    <p:extLst>
      <p:ext uri="{BB962C8B-B14F-4D97-AF65-F5344CB8AC3E}">
        <p14:creationId xmlns:p14="http://schemas.microsoft.com/office/powerpoint/2010/main" val="112515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is placed at the beginning of the deck so that the customer can have a clear understanding of the differences between Websites, Cloud Services and Virtual Machines.  It is a good idea at this point to confirm that the customers app fits into the web site spectrum.  This is the tip of the iceberg though, many advancements are taking place in websites that compete with Cloud Services functionality.</a:t>
            </a:r>
          </a:p>
          <a:p>
            <a:endParaRPr lang="en-US" baseline="0" dirty="0" smtClean="0"/>
          </a:p>
          <a:p>
            <a:pPr marL="171450" indent="-171450">
              <a:buFont typeface="Arial" panose="020B0604020202020204" pitchFamily="34" charset="0"/>
              <a:buChar char="•"/>
            </a:pPr>
            <a:r>
              <a:rPr lang="en-US" baseline="0" dirty="0" smtClean="0"/>
              <a:t>New functionality coming that will allow websites to use virtual networks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More ideas can be found here http://azure.microsoft.com/en-us/documentation/articles/choose-web-site-cloud-service-vm/ &amp; http://azure.microsoft.com/en-us/documentation/articles/choose-web-site-cloud-service-vm/</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dirty="0" smtClean="0"/>
              <a:t>http://blog.tylerdoerksen.com/2013/11/01/azure-websites-vs-cloud-services/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See the demo notes for Demo1_BasicAzureWebsites. This</a:t>
            </a:r>
            <a:r>
              <a:rPr lang="en-US" baseline="0" dirty="0" smtClean="0"/>
              <a:t> demo may be a little misleading because we will be creating a website (that contains nothing) through the new portal. For deployment (next demo) you will have actual code.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7</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Rectangle 6"/>
          <p:cNvSpPr/>
          <p:nvPr/>
        </p:nvSpPr>
        <p:spPr>
          <a:xfrm>
            <a:off x="-3387725" y="3643903"/>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Biju</a:t>
            </a:r>
            <a:endParaRPr lang="en-US" sz="1100" dirty="0">
              <a:latin typeface="Calibri"/>
            </a:endParaRPr>
          </a:p>
          <a:p>
            <a:r>
              <a:rPr lang="en-US" sz="1100" i="1" dirty="0" smtClean="0">
                <a:latin typeface="Calibri"/>
              </a:rPr>
              <a:t>08 October 2013
</a:t>
            </a:r>
            <a:r>
              <a:rPr lang="en-US" sz="1100" dirty="0" smtClean="0">
                <a:latin typeface="Calibri"/>
              </a:rPr>
              <a:t>Kindly provide the document name.</a:t>
            </a:r>
            <a:endParaRPr lang="en-US" sz="1100" dirty="0">
              <a:latin typeface="Calibri"/>
            </a:endParaRPr>
          </a:p>
        </p:txBody>
      </p:sp>
    </p:spTree>
    <p:extLst>
      <p:ext uri="{BB962C8B-B14F-4D97-AF65-F5344CB8AC3E}">
        <p14:creationId xmlns:p14="http://schemas.microsoft.com/office/powerpoint/2010/main" val="3703652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smtClean="0">
              <a:solidFill>
                <a:srgbClr val="FF0000"/>
              </a:solidFill>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8</a:t>
            </a:fld>
            <a:endParaRPr lang="en-US"/>
          </a:p>
        </p:txBody>
      </p:sp>
      <p:sp>
        <p:nvSpPr>
          <p:cNvPr id="5" name="Rectangle 4"/>
          <p:cNvSpPr/>
          <p:nvPr/>
        </p:nvSpPr>
        <p:spPr>
          <a:xfrm>
            <a:off x="-2758090" y="5927834"/>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Gaiyasi</a:t>
            </a:r>
            <a:r>
              <a:rPr lang="en-US" sz="1100" dirty="0">
                <a:latin typeface="Calibri"/>
              </a:rPr>
              <a:t>:</a:t>
            </a:r>
          </a:p>
          <a:p>
            <a:r>
              <a:rPr lang="en-US" sz="1100" i="1" dirty="0" smtClean="0">
                <a:latin typeface="Calibri"/>
              </a:rPr>
              <a:t>Thursday, October 03, 2013
</a:t>
            </a:r>
            <a:r>
              <a:rPr lang="en-US" sz="1100" dirty="0" smtClean="0">
                <a:latin typeface="Calibri"/>
              </a:rPr>
              <a:t>Does PVM stand for Parallel Virtual Machine?</a:t>
            </a:r>
            <a:endParaRPr lang="en-US" sz="1100" dirty="0">
              <a:latin typeface="Calibri"/>
            </a:endParaRPr>
          </a:p>
        </p:txBody>
      </p:sp>
      <p:sp>
        <p:nvSpPr>
          <p:cNvPr id="7" name="Rectangle 6"/>
          <p:cNvSpPr/>
          <p:nvPr/>
        </p:nvSpPr>
        <p:spPr>
          <a:xfrm>
            <a:off x="6591300" y="5927834"/>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smtClean="0">
                <a:latin typeface="Calibri"/>
              </a:rPr>
              <a:t>[EDITOR] Biju</a:t>
            </a:r>
            <a:endParaRPr lang="en-US" sz="1100" dirty="0">
              <a:latin typeface="Calibri"/>
            </a:endParaRPr>
          </a:p>
          <a:p>
            <a:r>
              <a:rPr lang="en-US" sz="1100" i="1" dirty="0" smtClean="0">
                <a:latin typeface="Calibri"/>
              </a:rPr>
              <a:t>08 October 2013
</a:t>
            </a:r>
            <a:r>
              <a:rPr lang="en-US" sz="1100" dirty="0" smtClean="0">
                <a:latin typeface="Calibri"/>
              </a:rPr>
              <a:t>Kindly validate the edits.</a:t>
            </a:r>
            <a:endParaRPr lang="en-US" sz="1100" dirty="0">
              <a:latin typeface="Calibri"/>
            </a:endParaRPr>
          </a:p>
        </p:txBody>
      </p:sp>
    </p:spTree>
    <p:extLst>
      <p:ext uri="{BB962C8B-B14F-4D97-AF65-F5344CB8AC3E}">
        <p14:creationId xmlns:p14="http://schemas.microsoft.com/office/powerpoint/2010/main" val="2327513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 websites</a:t>
            </a:r>
            <a:r>
              <a:rPr lang="en-US" baseline="0" dirty="0" smtClean="0"/>
              <a:t> http://azure.microsoft.com/en-us/documentation/articles/web-sites-deploy/</a:t>
            </a:r>
          </a:p>
          <a:p>
            <a:endParaRPr lang="en-US" baseline="0"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10/27/2015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23324432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91034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226314" y="226314"/>
            <a:ext cx="8455914" cy="514350"/>
          </a:xfrm>
        </p:spPr>
        <p:txBody>
          <a:bodyPr>
            <a:normAutofit/>
          </a:bodyPr>
          <a:lstStyle>
            <a:lvl1pPr>
              <a:defRPr sz="2400"/>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8116F597-F14F-4590-B4BB-707A3AFD4787}" type="datetime1">
              <a:rPr lang="en-US" smtClean="0"/>
              <a:t>10/27/2015</a:t>
            </a:fld>
            <a:endParaRPr lang="en-US"/>
          </a:p>
        </p:txBody>
      </p:sp>
      <p:sp>
        <p:nvSpPr>
          <p:cNvPr id="5" name="Slide Number Placeholder 4"/>
          <p:cNvSpPr>
            <a:spLocks noGrp="1"/>
          </p:cNvSpPr>
          <p:nvPr>
            <p:ph type="sldNum" sz="quarter" idx="12"/>
          </p:nvPr>
        </p:nvSpPr>
        <p:spPr>
          <a:xfrm>
            <a:off x="6637972" y="4767263"/>
            <a:ext cx="2057400" cy="273844"/>
          </a:xfrm>
          <a:prstGeom prst="rect">
            <a:avLst/>
          </a:prstGeo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301752" y="857250"/>
            <a:ext cx="8380476" cy="1946495"/>
          </a:xfrm>
        </p:spPr>
        <p:txBody>
          <a:bodyPr/>
          <a:lstStyle>
            <a:lvl1pPr>
              <a:lnSpc>
                <a:spcPct val="114000"/>
              </a:lnSpc>
              <a:spcAft>
                <a:spcPts val="225"/>
              </a:spcAft>
              <a:defRPr/>
            </a:lvl1pPr>
            <a:lvl2pPr>
              <a:lnSpc>
                <a:spcPct val="114000"/>
              </a:lnSpc>
              <a:spcAft>
                <a:spcPts val="225"/>
              </a:spcAft>
              <a:buSzPct val="90000"/>
              <a:defRPr/>
            </a:lvl2pPr>
            <a:lvl3pPr>
              <a:lnSpc>
                <a:spcPct val="114000"/>
              </a:lnSpc>
              <a:spcAft>
                <a:spcPts val="225"/>
              </a:spcAft>
              <a:defRPr/>
            </a:lvl3pPr>
            <a:lvl4pPr>
              <a:lnSpc>
                <a:spcPct val="114000"/>
              </a:lnSpc>
              <a:spcAft>
                <a:spcPts val="225"/>
              </a:spcAft>
              <a:defRPr/>
            </a:lvl4pPr>
            <a:lvl5pPr>
              <a:lnSpc>
                <a:spcPct val="114000"/>
              </a:lnSpc>
              <a:spcAft>
                <a:spcPts val="225"/>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3505200" y="4766310"/>
            <a:ext cx="2133600" cy="273844"/>
          </a:xfrm>
          <a:prstGeom prst="rect">
            <a:avLst/>
          </a:prstGeom>
        </p:spPr>
        <p:txBody>
          <a:bodyPr vert="horz" lIns="137160" tIns="34290" rIns="137160" bIns="3429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50" dirty="0" smtClean="0">
                <a:latin typeface="Segoe UI" panose="020B0502040204020203" pitchFamily="34" charset="0"/>
                <a:cs typeface="Segoe UI" panose="020B0502040204020203" pitchFamily="34" charset="0"/>
              </a:rPr>
              <a:t>Microsoft Confidential</a:t>
            </a:r>
            <a:endParaRPr lang="en-US" sz="7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1060488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5"/>
            <a:ext cx="8740142" cy="1559992"/>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7860875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1563129"/>
            <a:ext cx="5377699" cy="917880"/>
          </a:xfrm>
          <a:noFill/>
        </p:spPr>
        <p:txBody>
          <a:bodyPr tIns="91440" bIns="91440" anchor="t" anchorCtr="0"/>
          <a:lstStyle>
            <a:lvl1pPr>
              <a:defRPr sz="5294" spc="-74"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2683819"/>
            <a:ext cx="5378549" cy="1345411"/>
          </a:xfrm>
          <a:noFill/>
        </p:spPr>
        <p:txBody>
          <a:bodyPr lIns="182880" tIns="146304" rIns="182880" bIns="146304">
            <a:noAutofit/>
          </a:bodyPr>
          <a:lstStyle>
            <a:lvl1pPr marL="0" indent="0">
              <a:spcBef>
                <a:spcPts val="0"/>
              </a:spcBef>
              <a:buNone/>
              <a:defRPr sz="2647"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stretch>
            <a:fillRect/>
          </a:stretch>
        </p:blipFill>
        <p:spPr>
          <a:xfrm>
            <a:off x="5703715" y="223692"/>
            <a:ext cx="3242070" cy="4706898"/>
          </a:xfrm>
          <a:prstGeom prst="rect">
            <a:avLst/>
          </a:prstGeom>
        </p:spPr>
      </p:pic>
      <p:sp>
        <p:nvSpPr>
          <p:cNvPr id="7"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b="0" spc="11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32917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739066"/>
          </a:xfrm>
        </p:spPr>
        <p:txBody>
          <a:bodyPr wrap="square">
            <a:spAutoFit/>
          </a:bodyPr>
          <a:lstStyle>
            <a:lvl1pPr marL="0" indent="0">
              <a:spcBef>
                <a:spcPts val="900"/>
              </a:spcBef>
              <a:buClr>
                <a:schemeClr val="tx1"/>
              </a:buClr>
              <a:buFont typeface="Wingdings" pitchFamily="2" charset="2"/>
              <a:buNone/>
              <a:defRPr sz="2647">
                <a:gradFill>
                  <a:gsLst>
                    <a:gs pos="5109">
                      <a:schemeClr val="tx2"/>
                    </a:gs>
                    <a:gs pos="25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739066"/>
          </a:xfrm>
        </p:spPr>
        <p:txBody>
          <a:bodyPr wrap="square">
            <a:spAutoFit/>
          </a:bodyPr>
          <a:lstStyle>
            <a:lvl1pPr marL="0" indent="0">
              <a:spcBef>
                <a:spcPts val="900"/>
              </a:spcBef>
              <a:buClr>
                <a:schemeClr val="tx1"/>
              </a:buClr>
              <a:buFont typeface="Wingdings" pitchFamily="2" charset="2"/>
              <a:buNone/>
              <a:defRPr sz="2647">
                <a:gradFill>
                  <a:gsLst>
                    <a:gs pos="100000">
                      <a:schemeClr val="tx2"/>
                    </a:gs>
                    <a:gs pos="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b="0" spc="11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482791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sp>
        <p:nvSpPr>
          <p:cNvPr id="13" name="TextBox 12"/>
          <p:cNvSpPr txBox="1"/>
          <p:nvPr/>
        </p:nvSpPr>
        <p:spPr>
          <a:xfrm>
            <a:off x="0" y="857250"/>
            <a:ext cx="4572000" cy="300082"/>
          </a:xfrm>
          <a:prstGeom prst="rect">
            <a:avLst/>
          </a:prstGeom>
          <a:noFill/>
        </p:spPr>
        <p:txBody>
          <a:bodyPr wrap="square" rtlCol="0">
            <a:spAutoFit/>
          </a:bodyPr>
          <a:lstStyle/>
          <a:p>
            <a:endParaRPr lang="en-US" sz="1350" dirty="0"/>
          </a:p>
        </p:txBody>
      </p:sp>
      <p:sp>
        <p:nvSpPr>
          <p:cNvPr id="16" name="Text Placeholder 9"/>
          <p:cNvSpPr>
            <a:spLocks noGrp="1"/>
          </p:cNvSpPr>
          <p:nvPr>
            <p:ph type="body" sz="quarter" idx="13" hasCustomPrompt="1"/>
          </p:nvPr>
        </p:nvSpPr>
        <p:spPr>
          <a:xfrm>
            <a:off x="0" y="857250"/>
            <a:ext cx="5212080" cy="1714500"/>
          </a:xfrm>
          <a:solidFill>
            <a:srgbClr val="0A5BBA">
              <a:alpha val="90000"/>
            </a:srgbClr>
          </a:solidFill>
        </p:spPr>
        <p:txBody>
          <a:bodyPr lIns="91440" tIns="91440">
            <a:noAutofit/>
          </a:bodyPr>
          <a:lstStyle>
            <a:lvl1pPr marL="0" indent="0">
              <a:lnSpc>
                <a:spcPct val="100000"/>
              </a:lnSpc>
              <a:buNone/>
              <a:defRPr sz="2700">
                <a:solidFill>
                  <a:schemeClr val="bg1"/>
                </a:solidFill>
                <a:latin typeface="Segoe UI Light" pitchFamily="34" charset="0"/>
              </a:defRPr>
            </a:lvl1pPr>
            <a:lvl2pPr>
              <a:defRPr sz="2250">
                <a:latin typeface="+mn-lt"/>
              </a:defRPr>
            </a:lvl2pPr>
            <a:lvl3pPr>
              <a:defRPr sz="2250">
                <a:latin typeface="+mn-lt"/>
              </a:defRPr>
            </a:lvl3pPr>
            <a:lvl4pPr>
              <a:defRPr sz="2250">
                <a:latin typeface="+mn-lt"/>
              </a:defRPr>
            </a:lvl4pPr>
            <a:lvl5pPr>
              <a:defRPr sz="2250">
                <a:latin typeface="+mn-lt"/>
              </a:defRPr>
            </a:lvl5pPr>
          </a:lstStyle>
          <a:p>
            <a:pPr lvl="0"/>
            <a:r>
              <a:rPr lang="en-US" dirty="0" smtClean="0"/>
              <a:t>Course Title</a:t>
            </a:r>
          </a:p>
        </p:txBody>
      </p:sp>
    </p:spTree>
    <p:extLst>
      <p:ext uri="{BB962C8B-B14F-4D97-AF65-F5344CB8AC3E}">
        <p14:creationId xmlns:p14="http://schemas.microsoft.com/office/powerpoint/2010/main" val="195929753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extBox 5"/>
          <p:cNvSpPr txBox="1"/>
          <p:nvPr/>
        </p:nvSpPr>
        <p:spPr>
          <a:xfrm>
            <a:off x="228600" y="2532720"/>
            <a:ext cx="8763000" cy="1676400"/>
          </a:xfrm>
          <a:prstGeom prst="rect">
            <a:avLst/>
          </a:prstGeom>
          <a:noFill/>
          <a:ln>
            <a:noFill/>
          </a:ln>
        </p:spPr>
        <p:txBody>
          <a:bodyPr vert="horz" wrap="square" lIns="182880" tIns="137160" rIns="91440" bIns="45720" rtlCol="0" anchor="t" anchorCtr="0">
            <a:noAutofit/>
          </a:bodyPr>
          <a:lstStyle/>
          <a:p>
            <a:pPr defTabSz="457189">
              <a:lnSpc>
                <a:spcPct val="90000"/>
              </a:lnSpc>
              <a:spcAft>
                <a:spcPts val="600"/>
              </a:spcAft>
            </a:pPr>
            <a:r>
              <a:rPr lang="en-US" sz="1000"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457189">
              <a:lnSpc>
                <a:spcPct val="90000"/>
              </a:lnSpc>
              <a:spcAft>
                <a:spcPts val="600"/>
              </a:spcAft>
            </a:pPr>
            <a:r>
              <a:rPr lang="en-US" sz="1000"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457189">
              <a:lnSpc>
                <a:spcPct val="90000"/>
              </a:lnSpc>
              <a:spcAft>
                <a:spcPts val="600"/>
              </a:spcAft>
            </a:pPr>
            <a:r>
              <a:rPr lang="en-US" sz="1000" dirty="0">
                <a:solidFill>
                  <a:srgbClr val="000000">
                    <a:alpha val="87000"/>
                  </a:srgbClr>
                </a:solidFill>
              </a:rPr>
              <a:t>For more information, see Use of Microsoft Copyrighted Content at</a:t>
            </a:r>
          </a:p>
          <a:p>
            <a:pPr algn="ctr" defTabSz="457189">
              <a:lnSpc>
                <a:spcPct val="90000"/>
              </a:lnSpc>
              <a:spcAft>
                <a:spcPts val="600"/>
              </a:spcAft>
            </a:pPr>
            <a:r>
              <a:rPr lang="en-US" sz="1000" dirty="0">
                <a:solidFill>
                  <a:srgbClr val="000000">
                    <a:alpha val="87000"/>
                  </a:srgbClr>
                </a:solidFill>
                <a:hlinkClick r:id="rId2"/>
              </a:rPr>
              <a:t>http://www.microsoft.com/about/legal/permissions/</a:t>
            </a:r>
            <a:endParaRPr lang="en-US" sz="1000" dirty="0">
              <a:solidFill>
                <a:srgbClr val="000000">
                  <a:alpha val="87000"/>
                </a:srgbClr>
              </a:solidFill>
            </a:endParaRPr>
          </a:p>
        </p:txBody>
      </p:sp>
      <p:sp>
        <p:nvSpPr>
          <p:cNvPr id="7" name="TextBox 6"/>
          <p:cNvSpPr txBox="1"/>
          <p:nvPr/>
        </p:nvSpPr>
        <p:spPr>
          <a:xfrm>
            <a:off x="233083" y="77989"/>
            <a:ext cx="2362200" cy="304800"/>
          </a:xfrm>
          <a:prstGeom prst="rect">
            <a:avLst/>
          </a:prstGeom>
          <a:noFill/>
          <a:ln>
            <a:noFill/>
          </a:ln>
        </p:spPr>
        <p:txBody>
          <a:bodyPr vert="horz" wrap="none" lIns="182880" tIns="137160" rIns="91440" bIns="45720" rtlCol="0" anchor="ctr" anchorCtr="0">
            <a:noAutofit/>
          </a:bodyPr>
          <a:lstStyle/>
          <a:p>
            <a:pPr defTabSz="457189"/>
            <a:r>
              <a:rPr lang="en-US" sz="1100" b="1" dirty="0">
                <a:solidFill>
                  <a:srgbClr val="000000"/>
                </a:solidFill>
              </a:rPr>
              <a:t>Conditions and Terms of Use</a:t>
            </a:r>
            <a:endParaRPr lang="en-US" sz="1100" dirty="0">
              <a:solidFill>
                <a:srgbClr val="000000"/>
              </a:solidFill>
            </a:endParaRPr>
          </a:p>
        </p:txBody>
      </p:sp>
      <p:sp>
        <p:nvSpPr>
          <p:cNvPr id="8" name="TextBox 7"/>
          <p:cNvSpPr txBox="1"/>
          <p:nvPr/>
        </p:nvSpPr>
        <p:spPr>
          <a:xfrm>
            <a:off x="230842" y="2151721"/>
            <a:ext cx="2362200" cy="277909"/>
          </a:xfrm>
          <a:prstGeom prst="rect">
            <a:avLst/>
          </a:prstGeom>
          <a:noFill/>
          <a:ln>
            <a:noFill/>
          </a:ln>
        </p:spPr>
        <p:txBody>
          <a:bodyPr vert="horz" wrap="none" lIns="182880" tIns="137160" rIns="91440" bIns="45720" rtlCol="0" anchor="ctr" anchorCtr="0">
            <a:noAutofit/>
          </a:bodyPr>
          <a:lstStyle/>
          <a:p>
            <a:pPr defTabSz="457189"/>
            <a:r>
              <a:rPr lang="en-US" sz="1100" b="1" dirty="0">
                <a:solidFill>
                  <a:srgbClr val="000000"/>
                </a:solidFill>
              </a:rPr>
              <a:t>Copyright and Trademarks</a:t>
            </a:r>
          </a:p>
        </p:txBody>
      </p:sp>
      <p:sp>
        <p:nvSpPr>
          <p:cNvPr id="9" name="TextBox 8"/>
          <p:cNvSpPr txBox="1"/>
          <p:nvPr/>
        </p:nvSpPr>
        <p:spPr>
          <a:xfrm>
            <a:off x="228600" y="283895"/>
            <a:ext cx="2362200" cy="304800"/>
          </a:xfrm>
          <a:prstGeom prst="rect">
            <a:avLst/>
          </a:prstGeom>
          <a:noFill/>
          <a:ln>
            <a:noFill/>
          </a:ln>
        </p:spPr>
        <p:txBody>
          <a:bodyPr vert="horz" wrap="none" lIns="182880" tIns="137160" rIns="91440" bIns="45720" rtlCol="0" anchor="ctr" anchorCtr="0">
            <a:noAutofit/>
          </a:bodyPr>
          <a:lstStyle/>
          <a:p>
            <a:pPr defTabSz="457189"/>
            <a:r>
              <a:rPr lang="en-US" sz="800" dirty="0">
                <a:solidFill>
                  <a:srgbClr val="277EB5"/>
                </a:solidFill>
              </a:rPr>
              <a:t>Microsoft Confidential</a:t>
            </a:r>
          </a:p>
        </p:txBody>
      </p:sp>
      <p:sp>
        <p:nvSpPr>
          <p:cNvPr id="10" name="TextBox 9"/>
          <p:cNvSpPr txBox="1"/>
          <p:nvPr/>
        </p:nvSpPr>
        <p:spPr>
          <a:xfrm>
            <a:off x="228600" y="2335716"/>
            <a:ext cx="2362200" cy="304800"/>
          </a:xfrm>
          <a:prstGeom prst="rect">
            <a:avLst/>
          </a:prstGeom>
          <a:noFill/>
          <a:ln>
            <a:noFill/>
          </a:ln>
        </p:spPr>
        <p:txBody>
          <a:bodyPr vert="horz" wrap="none" lIns="182880" tIns="137160" rIns="91440" bIns="45720" rtlCol="0" anchor="ctr" anchorCtr="0">
            <a:noAutofit/>
          </a:bodyPr>
          <a:lstStyle/>
          <a:p>
            <a:pPr defTabSz="457189"/>
            <a:r>
              <a:rPr lang="en-US" sz="800" dirty="0">
                <a:solidFill>
                  <a:srgbClr val="277EB5"/>
                </a:solidFill>
              </a:rPr>
              <a:t>© 2013 Microsoft Corporation. All rights reserved.</a:t>
            </a:r>
          </a:p>
        </p:txBody>
      </p:sp>
      <p:sp>
        <p:nvSpPr>
          <p:cNvPr id="11" name="TextBox 10"/>
          <p:cNvSpPr txBox="1"/>
          <p:nvPr/>
        </p:nvSpPr>
        <p:spPr>
          <a:xfrm>
            <a:off x="228600" y="460452"/>
            <a:ext cx="8763000" cy="1828800"/>
          </a:xfrm>
          <a:prstGeom prst="rect">
            <a:avLst/>
          </a:prstGeom>
          <a:noFill/>
          <a:ln>
            <a:noFill/>
          </a:ln>
        </p:spPr>
        <p:txBody>
          <a:bodyPr vert="horz" wrap="square" lIns="182880" tIns="137160" rIns="91440" bIns="45720" rtlCol="0" anchor="t" anchorCtr="0">
            <a:normAutofit lnSpcReduction="10000"/>
          </a:bodyPr>
          <a:lstStyle/>
          <a:p>
            <a:pPr defTabSz="457189">
              <a:spcAft>
                <a:spcPts val="600"/>
              </a:spcAft>
            </a:pPr>
            <a:r>
              <a:rPr lang="en-US" sz="1000"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457189">
              <a:spcAft>
                <a:spcPts val="600"/>
              </a:spcAft>
            </a:pPr>
            <a:r>
              <a:rPr lang="en-US" sz="1000"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457189">
              <a:spcAft>
                <a:spcPts val="600"/>
              </a:spcAft>
            </a:pPr>
            <a:r>
              <a:rPr lang="en-US" sz="1000"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457189">
              <a:spcAft>
                <a:spcPts val="600"/>
              </a:spcAft>
            </a:pPr>
            <a:endParaRPr lang="en-US" sz="1000" dirty="0">
              <a:solidFill>
                <a:srgbClr val="000000">
                  <a:alpha val="87000"/>
                </a:srgbClr>
              </a:solidFill>
            </a:endParaRPr>
          </a:p>
        </p:txBody>
      </p:sp>
    </p:spTree>
    <p:extLst>
      <p:ext uri="{BB962C8B-B14F-4D97-AF65-F5344CB8AC3E}">
        <p14:creationId xmlns:p14="http://schemas.microsoft.com/office/powerpoint/2010/main" val="2489326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226314" y="226314"/>
            <a:ext cx="8455914" cy="514350"/>
          </a:xfrm>
        </p:spPr>
        <p:txBody>
          <a:bodyPr>
            <a:normAutofit/>
          </a:bodyPr>
          <a:lstStyle>
            <a:lvl1pPr>
              <a:defRPr sz="24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16F597-F14F-4590-B4BB-707A3AFD4787}" type="datetime1">
              <a:rPr lang="en-US" smtClean="0"/>
              <a:t>10/27/2015</a:t>
            </a:fld>
            <a:endParaRPr lang="en-US"/>
          </a:p>
        </p:txBody>
      </p:sp>
      <p:sp>
        <p:nvSpPr>
          <p:cNvPr id="5" name="Slide Number Placeholder 4"/>
          <p:cNvSpPr>
            <a:spLocks noGrp="1"/>
          </p:cNvSpPr>
          <p:nvPr>
            <p:ph type="sldNum" sz="quarter" idx="12"/>
          </p:nvPr>
        </p:nvSpPr>
        <p:spPr>
          <a:xfrm>
            <a:off x="6637972" y="4767263"/>
            <a:ext cx="2057400" cy="273844"/>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301752" y="857250"/>
            <a:ext cx="8380476" cy="3717036"/>
          </a:xfrm>
        </p:spPr>
        <p:txBody>
          <a:bodyPr/>
          <a:lstStyle>
            <a:lvl2pPr>
              <a:buSzPct val="9000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3"/>
          <p:cNvSpPr txBox="1">
            <a:spLocks/>
          </p:cNvSpPr>
          <p:nvPr/>
        </p:nvSpPr>
        <p:spPr>
          <a:xfrm>
            <a:off x="3505200" y="4766310"/>
            <a:ext cx="2133600" cy="273844"/>
          </a:xfrm>
          <a:prstGeom prst="rect">
            <a:avLst/>
          </a:prstGeom>
        </p:spPr>
        <p:txBody>
          <a:bodyPr vert="horz" lIns="137160" tIns="34290" rIns="137160" bIns="3429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50" dirty="0" smtClean="0">
                <a:latin typeface="Segoe UI" panose="020B0502040204020203" pitchFamily="34" charset="0"/>
                <a:cs typeface="Segoe UI" panose="020B0502040204020203" pitchFamily="34" charset="0"/>
              </a:rPr>
              <a:t>Microsoft Confidential</a:t>
            </a:r>
            <a:endParaRPr lang="en-US" sz="750" dirty="0">
              <a:latin typeface="Segoe UI" panose="020B0502040204020203" pitchFamily="34" charset="0"/>
              <a:cs typeface="Segoe UI" panose="020B0502040204020203" pitchFamily="34" charset="0"/>
            </a:endParaRPr>
          </a:p>
        </p:txBody>
      </p:sp>
      <p:sp>
        <p:nvSpPr>
          <p:cNvPr id="8" name="Slide Number Placeholder 3"/>
          <p:cNvSpPr txBox="1">
            <a:spLocks/>
          </p:cNvSpPr>
          <p:nvPr userDrawn="1"/>
        </p:nvSpPr>
        <p:spPr>
          <a:xfrm>
            <a:off x="3505200" y="4766310"/>
            <a:ext cx="2133600" cy="273844"/>
          </a:xfrm>
          <a:prstGeom prst="rect">
            <a:avLst/>
          </a:prstGeom>
        </p:spPr>
        <p:txBody>
          <a:bodyPr vert="horz" lIns="137160" tIns="34290" rIns="137160" bIns="3429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50" dirty="0" smtClean="0">
                <a:latin typeface="Segoe UI" panose="020B0502040204020203" pitchFamily="34" charset="0"/>
                <a:cs typeface="Segoe UI" panose="020B0502040204020203" pitchFamily="34" charset="0"/>
              </a:rPr>
              <a:t>Microsoft Confidential</a:t>
            </a:r>
            <a:endParaRPr lang="en-US" sz="7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08474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228600"/>
            <a:ext cx="8458200" cy="514350"/>
          </a:xfrm>
          <a:noFill/>
        </p:spPr>
        <p:txBody>
          <a:bodyPr rIns="91440">
            <a:noAutofit/>
          </a:bodyPr>
          <a:lstStyle>
            <a:lvl1pPr>
              <a:defRPr sz="27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p:nvSpPr>
        <p:spPr>
          <a:xfrm>
            <a:off x="3505200" y="4857751"/>
            <a:ext cx="2133600" cy="273844"/>
          </a:xfrm>
          <a:prstGeom prst="rect">
            <a:avLst/>
          </a:prstGeom>
        </p:spPr>
        <p:txBody>
          <a:bodyPr vert="horz" lIns="137160" tIns="34290" rIns="137160" bIns="3429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50" dirty="0" smtClean="0">
                <a:latin typeface="Segoe UI" panose="020B0502040204020203" pitchFamily="34" charset="0"/>
                <a:cs typeface="Segoe UI" panose="020B0502040204020203" pitchFamily="34" charset="0"/>
              </a:rPr>
              <a:t>Microsoft Confidential</a:t>
            </a:r>
            <a:endParaRPr lang="en-US" sz="75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6637972" y="4767263"/>
            <a:ext cx="2057400" cy="273844"/>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49681043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28700"/>
            <a:ext cx="3429000" cy="1371600"/>
          </a:xfrm>
          <a:solidFill>
            <a:srgbClr val="0A5BBA"/>
          </a:solidFill>
        </p:spPr>
        <p:txBody>
          <a:bodyPr lIns="182880" tIns="137160" rIns="91440" anchor="t" anchorCtr="0">
            <a:normAutofit/>
          </a:bodyPr>
          <a:lstStyle>
            <a:lvl1pPr>
              <a:defRPr sz="21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8" name="Slide Number Placeholder 3"/>
          <p:cNvSpPr txBox="1">
            <a:spLocks/>
          </p:cNvSpPr>
          <p:nvPr/>
        </p:nvSpPr>
        <p:spPr>
          <a:xfrm>
            <a:off x="3505200" y="4857751"/>
            <a:ext cx="2133600" cy="273844"/>
          </a:xfrm>
          <a:prstGeom prst="rect">
            <a:avLst/>
          </a:prstGeom>
        </p:spPr>
        <p:txBody>
          <a:bodyPr vert="horz" lIns="137160" tIns="34290" rIns="137160" bIns="3429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50" dirty="0" smtClean="0">
                <a:latin typeface="Segoe UI" panose="020B0502040204020203" pitchFamily="34" charset="0"/>
                <a:cs typeface="Segoe UI" panose="020B0502040204020203" pitchFamily="34" charset="0"/>
              </a:rPr>
              <a:t>Microsoft Confidential</a:t>
            </a:r>
            <a:endParaRPr lang="en-US" sz="750" dirty="0">
              <a:latin typeface="Segoe UI" panose="020B0502040204020203" pitchFamily="34" charset="0"/>
              <a:cs typeface="Segoe UI" panose="020B0502040204020203" pitchFamily="34" charset="0"/>
            </a:endParaRPr>
          </a:p>
        </p:txBody>
      </p:sp>
      <p:sp>
        <p:nvSpPr>
          <p:cNvPr id="9" name="Text Placeholder 18"/>
          <p:cNvSpPr>
            <a:spLocks noGrp="1"/>
          </p:cNvSpPr>
          <p:nvPr>
            <p:ph type="body" sz="quarter" idx="16" hasCustomPrompt="1"/>
          </p:nvPr>
        </p:nvSpPr>
        <p:spPr>
          <a:xfrm>
            <a:off x="0" y="2400300"/>
            <a:ext cx="3429000" cy="528066"/>
          </a:xfrm>
          <a:prstGeom prst="rect">
            <a:avLst/>
          </a:prstGeom>
          <a:solidFill>
            <a:srgbClr val="002050">
              <a:alpha val="89804"/>
            </a:srgbClr>
          </a:solidFill>
        </p:spPr>
        <p:txBody>
          <a:bodyPr vert="horz" lIns="91440" tIns="91440">
            <a:normAutofit/>
          </a:bodyPr>
          <a:lstStyle>
            <a:lvl1pPr marL="0" indent="0">
              <a:lnSpc>
                <a:spcPct val="100000"/>
              </a:lnSpc>
              <a:buFontTx/>
              <a:buNone/>
              <a:defRPr sz="1500" baseline="0">
                <a:solidFill>
                  <a:schemeClr val="bg1"/>
                </a:solidFill>
                <a:latin typeface="Segoe UI" panose="020B0502040204020203" pitchFamily="34" charset="0"/>
                <a:cs typeface="Segoe UI" panose="020B0502040204020203" pitchFamily="34" charset="0"/>
              </a:defRPr>
            </a:lvl1pPr>
            <a:lvl2pPr marL="0" indent="0">
              <a:buFontTx/>
              <a:buNone/>
              <a:defRPr sz="1050" baseline="0">
                <a:latin typeface="Segoe Pro Light"/>
              </a:defRPr>
            </a:lvl2pPr>
            <a:lvl3pPr marL="0" indent="0">
              <a:buFontTx/>
              <a:buNone/>
              <a:defRPr sz="1050" baseline="0">
                <a:latin typeface="Segoe Pro Light"/>
              </a:defRPr>
            </a:lvl3pPr>
            <a:lvl4pPr marL="0" indent="0">
              <a:buFontTx/>
              <a:buNone/>
              <a:defRPr sz="1050" baseline="0">
                <a:latin typeface="Segoe Pro Light"/>
              </a:defRPr>
            </a:lvl4pPr>
            <a:lvl5pPr marL="0" indent="0">
              <a:buFontTx/>
              <a:buNone/>
              <a:defRPr sz="105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930633109"/>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28700"/>
            <a:ext cx="3429000" cy="1371600"/>
          </a:xfrm>
          <a:solidFill>
            <a:srgbClr val="0A5BBA"/>
          </a:solidFill>
        </p:spPr>
        <p:txBody>
          <a:bodyPr lIns="182880" tIns="137160" anchor="t" anchorCtr="0">
            <a:normAutofit/>
          </a:bodyPr>
          <a:lstStyle>
            <a:lvl1pPr>
              <a:defRPr sz="18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2400300"/>
            <a:ext cx="3429000" cy="1371600"/>
          </a:xfrm>
          <a:solidFill>
            <a:srgbClr val="002050"/>
          </a:solidFill>
        </p:spPr>
        <p:txBody>
          <a:bodyPr lIns="182880" tIns="137160">
            <a:normAutofit/>
          </a:bodyPr>
          <a:lstStyle>
            <a:lvl1pPr marL="0" indent="0">
              <a:lnSpc>
                <a:spcPct val="100000"/>
              </a:lnSpc>
              <a:buNone/>
              <a:defRPr sz="1800" baseline="0">
                <a:solidFill>
                  <a:schemeClr val="bg1"/>
                </a:solidFill>
                <a:latin typeface="Segoe UI Light" panose="020B0502040204020203" pitchFamily="34" charset="0"/>
              </a:defRPr>
            </a:lvl1pPr>
            <a:lvl2pPr>
              <a:lnSpc>
                <a:spcPct val="100000"/>
              </a:lnSpc>
              <a:defRPr sz="1200">
                <a:latin typeface="+mn-lt"/>
              </a:defRPr>
            </a:lvl2pPr>
            <a:lvl3pPr>
              <a:lnSpc>
                <a:spcPct val="100000"/>
              </a:lnSpc>
              <a:defRPr sz="1200">
                <a:latin typeface="+mn-lt"/>
              </a:defRPr>
            </a:lvl3pPr>
            <a:lvl4pPr>
              <a:lnSpc>
                <a:spcPct val="100000"/>
              </a:lnSpc>
              <a:defRPr sz="1200">
                <a:latin typeface="+mn-lt"/>
              </a:defRPr>
            </a:lvl4pPr>
            <a:lvl5pPr>
              <a:lnSpc>
                <a:spcPct val="100000"/>
              </a:lnSpc>
              <a:defRPr sz="12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3429000" y="2400300"/>
            <a:ext cx="3429000" cy="1371600"/>
          </a:xfrm>
          <a:solidFill>
            <a:srgbClr val="129038"/>
          </a:solidFill>
        </p:spPr>
        <p:txBody>
          <a:bodyPr lIns="182880" tIns="137160">
            <a:normAutofit/>
          </a:bodyPr>
          <a:lstStyle>
            <a:lvl1pPr marL="0" indent="0">
              <a:lnSpc>
                <a:spcPct val="100000"/>
              </a:lnSpc>
              <a:buNone/>
              <a:defRPr sz="1800" baseline="0">
                <a:solidFill>
                  <a:schemeClr val="bg1"/>
                </a:solidFill>
                <a:latin typeface="Segoe UI Light" panose="020B0502040204020203" pitchFamily="34" charset="0"/>
              </a:defRPr>
            </a:lvl1pPr>
            <a:lvl2pPr>
              <a:lnSpc>
                <a:spcPct val="100000"/>
              </a:lnSpc>
              <a:defRPr sz="1200">
                <a:solidFill>
                  <a:schemeClr val="bg1"/>
                </a:solidFill>
                <a:latin typeface="+mn-lt"/>
              </a:defRPr>
            </a:lvl2pPr>
            <a:lvl3pPr>
              <a:lnSpc>
                <a:spcPct val="100000"/>
              </a:lnSpc>
              <a:defRPr sz="1200">
                <a:solidFill>
                  <a:schemeClr val="bg1"/>
                </a:solidFill>
                <a:latin typeface="+mn-lt"/>
              </a:defRPr>
            </a:lvl3pPr>
            <a:lvl4pPr>
              <a:lnSpc>
                <a:spcPct val="100000"/>
              </a:lnSpc>
              <a:defRPr sz="1200">
                <a:solidFill>
                  <a:schemeClr val="bg1"/>
                </a:solidFill>
                <a:latin typeface="+mn-lt"/>
              </a:defRPr>
            </a:lvl4pPr>
            <a:lvl5pPr>
              <a:lnSpc>
                <a:spcPct val="100000"/>
              </a:lnSpc>
              <a:defRPr sz="1200">
                <a:solidFill>
                  <a:schemeClr val="bg1"/>
                </a:solidFill>
                <a:latin typeface="+mn-lt"/>
              </a:defRPr>
            </a:lvl5pPr>
          </a:lstStyle>
          <a:p>
            <a:pPr lvl="0"/>
            <a:r>
              <a:rPr lang="en-US" dirty="0" smtClean="0"/>
              <a:t>Lesson: Lesson Title</a:t>
            </a:r>
          </a:p>
        </p:txBody>
      </p:sp>
      <p:sp>
        <p:nvSpPr>
          <p:cNvPr id="11" name="Slide Number Placeholder 3"/>
          <p:cNvSpPr txBox="1">
            <a:spLocks/>
          </p:cNvSpPr>
          <p:nvPr/>
        </p:nvSpPr>
        <p:spPr>
          <a:xfrm>
            <a:off x="3505200" y="4857751"/>
            <a:ext cx="2133600" cy="273844"/>
          </a:xfrm>
          <a:prstGeom prst="rect">
            <a:avLst/>
          </a:prstGeom>
        </p:spPr>
        <p:txBody>
          <a:bodyPr vert="horz" lIns="137160" tIns="34290" rIns="137160" bIns="3429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50" dirty="0" smtClean="0">
                <a:latin typeface="Segoe UI" panose="020B0502040204020203" pitchFamily="34" charset="0"/>
                <a:cs typeface="Segoe UI" panose="020B0502040204020203" pitchFamily="34" charset="0"/>
              </a:rPr>
              <a:t>Microsoft Confidential</a:t>
            </a:r>
            <a:endParaRPr lang="en-US" sz="7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9529763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2114550"/>
            <a:ext cx="8458200" cy="514350"/>
          </a:xfrm>
          <a:noFill/>
        </p:spPr>
        <p:txBody>
          <a:bodyPr rIns="91440">
            <a:noAutofit/>
          </a:bodyPr>
          <a:lstStyle>
            <a:lvl1pPr algn="ctr">
              <a:defRPr sz="27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p:nvSpPr>
        <p:spPr>
          <a:xfrm>
            <a:off x="3505200" y="4857751"/>
            <a:ext cx="2133600" cy="273844"/>
          </a:xfrm>
          <a:prstGeom prst="rect">
            <a:avLst/>
          </a:prstGeom>
        </p:spPr>
        <p:txBody>
          <a:bodyPr vert="horz" lIns="137160" tIns="34290" rIns="137160" bIns="3429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50" dirty="0" smtClean="0">
                <a:latin typeface="Segoe UI" panose="020B0502040204020203" pitchFamily="34" charset="0"/>
                <a:cs typeface="Segoe UI" panose="020B0502040204020203" pitchFamily="34" charset="0"/>
              </a:rPr>
              <a:t>Microsoft Confidential</a:t>
            </a:r>
            <a:endParaRPr lang="en-US" sz="75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6637972" y="4767263"/>
            <a:ext cx="2057400" cy="273844"/>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91556067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0" y="857250"/>
            <a:ext cx="4572000" cy="300082"/>
          </a:xfrm>
          <a:prstGeom prst="rect">
            <a:avLst/>
          </a:prstGeom>
          <a:noFill/>
        </p:spPr>
        <p:txBody>
          <a:bodyPr wrap="square" rtlCol="0">
            <a:spAutoFit/>
          </a:bodyPr>
          <a:lstStyle/>
          <a:p>
            <a:endParaRPr lang="en-US" sz="1350" dirty="0"/>
          </a:p>
        </p:txBody>
      </p:sp>
      <p:sp>
        <p:nvSpPr>
          <p:cNvPr id="16" name="Text Placeholder 9"/>
          <p:cNvSpPr>
            <a:spLocks noGrp="1"/>
          </p:cNvSpPr>
          <p:nvPr>
            <p:ph type="body" sz="quarter" idx="13" hasCustomPrompt="1"/>
          </p:nvPr>
        </p:nvSpPr>
        <p:spPr>
          <a:xfrm>
            <a:off x="0" y="857250"/>
            <a:ext cx="4526280" cy="1714500"/>
          </a:xfrm>
          <a:solidFill>
            <a:srgbClr val="0A5BBA">
              <a:alpha val="90000"/>
            </a:srgbClr>
          </a:solidFill>
        </p:spPr>
        <p:txBody>
          <a:bodyPr lIns="182880" tIns="137160">
            <a:noAutofit/>
          </a:bodyPr>
          <a:lstStyle>
            <a:lvl1pPr marL="42863" indent="0">
              <a:lnSpc>
                <a:spcPct val="100000"/>
              </a:lnSpc>
              <a:buNone/>
              <a:defRPr sz="2700" baseline="0">
                <a:solidFill>
                  <a:schemeClr val="bg1"/>
                </a:solidFill>
                <a:latin typeface="Segoe UI Light" pitchFamily="34" charset="0"/>
              </a:defRPr>
            </a:lvl1pPr>
            <a:lvl2pPr>
              <a:defRPr sz="2250">
                <a:latin typeface="+mn-lt"/>
              </a:defRPr>
            </a:lvl2pPr>
            <a:lvl3pPr>
              <a:defRPr sz="2250">
                <a:latin typeface="+mn-lt"/>
              </a:defRPr>
            </a:lvl3pPr>
            <a:lvl4pPr>
              <a:defRPr sz="2250">
                <a:latin typeface="+mn-lt"/>
              </a:defRPr>
            </a:lvl4pPr>
            <a:lvl5pPr>
              <a:defRPr sz="2250">
                <a:latin typeface="+mn-lt"/>
              </a:defRPr>
            </a:lvl5pPr>
          </a:lstStyle>
          <a:p>
            <a:pPr lvl="0"/>
            <a:r>
              <a:rPr lang="en-US" dirty="0" smtClean="0"/>
              <a:t>Demonstration: Title of Demo</a:t>
            </a:r>
          </a:p>
        </p:txBody>
      </p:sp>
    </p:spTree>
    <p:extLst>
      <p:ext uri="{BB962C8B-B14F-4D97-AF65-F5344CB8AC3E}">
        <p14:creationId xmlns:p14="http://schemas.microsoft.com/office/powerpoint/2010/main" val="39859865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0" y="857250"/>
            <a:ext cx="4572000" cy="300082"/>
          </a:xfrm>
          <a:prstGeom prst="rect">
            <a:avLst/>
          </a:prstGeom>
          <a:noFill/>
        </p:spPr>
        <p:txBody>
          <a:bodyPr wrap="square" rtlCol="0">
            <a:spAutoFit/>
          </a:bodyPr>
          <a:lstStyle/>
          <a:p>
            <a:endParaRPr lang="en-US" sz="1350" dirty="0"/>
          </a:p>
        </p:txBody>
      </p:sp>
      <p:sp>
        <p:nvSpPr>
          <p:cNvPr id="16" name="Text Placeholder 9"/>
          <p:cNvSpPr>
            <a:spLocks noGrp="1"/>
          </p:cNvSpPr>
          <p:nvPr>
            <p:ph type="body" sz="quarter" idx="13" hasCustomPrompt="1"/>
          </p:nvPr>
        </p:nvSpPr>
        <p:spPr>
          <a:xfrm>
            <a:off x="0" y="857250"/>
            <a:ext cx="4526280" cy="1714500"/>
          </a:xfrm>
          <a:solidFill>
            <a:srgbClr val="0A5BBA">
              <a:alpha val="90000"/>
            </a:srgbClr>
          </a:solidFill>
        </p:spPr>
        <p:txBody>
          <a:bodyPr lIns="182880" tIns="137160">
            <a:noAutofit/>
          </a:bodyPr>
          <a:lstStyle>
            <a:lvl1pPr marL="42863" indent="0">
              <a:lnSpc>
                <a:spcPct val="100000"/>
              </a:lnSpc>
              <a:buNone/>
              <a:defRPr sz="2700" baseline="0">
                <a:solidFill>
                  <a:schemeClr val="bg1"/>
                </a:solidFill>
                <a:latin typeface="Segoe UI Light" pitchFamily="34" charset="0"/>
              </a:defRPr>
            </a:lvl1pPr>
            <a:lvl2pPr>
              <a:defRPr sz="2250">
                <a:latin typeface="+mn-lt"/>
              </a:defRPr>
            </a:lvl2pPr>
            <a:lvl3pPr>
              <a:defRPr sz="2250">
                <a:latin typeface="+mn-lt"/>
              </a:defRPr>
            </a:lvl3pPr>
            <a:lvl4pPr>
              <a:defRPr sz="2250">
                <a:latin typeface="+mn-lt"/>
              </a:defRPr>
            </a:lvl4pPr>
            <a:lvl5pPr>
              <a:defRPr sz="2250">
                <a:latin typeface="+mn-lt"/>
              </a:defRPr>
            </a:lvl5pPr>
          </a:lstStyle>
          <a:p>
            <a:pPr lvl="0"/>
            <a:r>
              <a:rPr lang="en-US" dirty="0" smtClean="0"/>
              <a:t>Lab: Title of Lab</a:t>
            </a:r>
          </a:p>
        </p:txBody>
      </p:sp>
    </p:spTree>
    <p:extLst>
      <p:ext uri="{BB962C8B-B14F-4D97-AF65-F5344CB8AC3E}">
        <p14:creationId xmlns:p14="http://schemas.microsoft.com/office/powerpoint/2010/main" val="251528878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9144000" cy="5143500"/>
          </a:xfrm>
          <a:prstGeom prst="rect">
            <a:avLst/>
          </a:prstGeom>
        </p:spPr>
        <p:txBody>
          <a:bodyPr vert="horz"/>
          <a:lstStyle>
            <a:lvl1pPr>
              <a:buFontTx/>
              <a:buNone/>
              <a:defRPr sz="1050">
                <a:solidFill>
                  <a:srgbClr val="000000"/>
                </a:solidFill>
                <a:latin typeface="+mn-lt"/>
              </a:defRPr>
            </a:lvl1pPr>
          </a:lstStyle>
          <a:p>
            <a:r>
              <a:rPr lang="en-US" smtClean="0"/>
              <a:t>Click icon to add picture</a:t>
            </a:r>
            <a:endParaRPr lang="en-US" dirty="0"/>
          </a:p>
        </p:txBody>
      </p:sp>
      <p:sp>
        <p:nvSpPr>
          <p:cNvPr id="9" name="Text Placeholder 18"/>
          <p:cNvSpPr>
            <a:spLocks noGrp="1"/>
          </p:cNvSpPr>
          <p:nvPr>
            <p:ph type="body" sz="quarter" idx="16" hasCustomPrompt="1"/>
          </p:nvPr>
        </p:nvSpPr>
        <p:spPr>
          <a:xfrm>
            <a:off x="0" y="2571750"/>
            <a:ext cx="2286000" cy="857250"/>
          </a:xfrm>
          <a:prstGeom prst="rect">
            <a:avLst/>
          </a:prstGeom>
          <a:solidFill>
            <a:srgbClr val="002050">
              <a:alpha val="90000"/>
            </a:srgbClr>
          </a:solidFill>
        </p:spPr>
        <p:txBody>
          <a:bodyPr vert="horz" lIns="91440" tIns="91440">
            <a:normAutofit/>
          </a:bodyPr>
          <a:lstStyle>
            <a:lvl1pPr marL="0" indent="0">
              <a:lnSpc>
                <a:spcPct val="100000"/>
              </a:lnSpc>
              <a:buFontTx/>
              <a:buNone/>
              <a:defRPr sz="1200" baseline="0">
                <a:solidFill>
                  <a:schemeClr val="bg1"/>
                </a:solidFill>
                <a:latin typeface="Segoe UI" panose="020B0502040204020203" pitchFamily="34" charset="0"/>
                <a:cs typeface="Segoe UI" panose="020B0502040204020203" pitchFamily="34" charset="0"/>
              </a:defRPr>
            </a:lvl1pPr>
            <a:lvl2pPr marL="0" indent="0">
              <a:buFontTx/>
              <a:buNone/>
              <a:defRPr sz="1050" baseline="0">
                <a:latin typeface="Segoe Pro Light"/>
              </a:defRPr>
            </a:lvl2pPr>
            <a:lvl3pPr marL="0" indent="0">
              <a:buFontTx/>
              <a:buNone/>
              <a:defRPr sz="1050" baseline="0">
                <a:latin typeface="Segoe Pro Light"/>
              </a:defRPr>
            </a:lvl3pPr>
            <a:lvl4pPr marL="0" indent="0">
              <a:buFontTx/>
              <a:buNone/>
              <a:defRPr sz="1050" baseline="0">
                <a:latin typeface="Segoe Pro Light"/>
              </a:defRPr>
            </a:lvl4pPr>
            <a:lvl5pPr marL="0" indent="0">
              <a:buFontTx/>
              <a:buNone/>
              <a:defRPr sz="1050" baseline="0">
                <a:latin typeface="Segoe Pro Light"/>
              </a:defRPr>
            </a:lvl5pPr>
          </a:lstStyle>
          <a:p>
            <a:pPr lvl="0"/>
            <a:r>
              <a:rPr lang="en-US" dirty="0" smtClean="0"/>
              <a:t>Click to edit slide content</a:t>
            </a:r>
          </a:p>
        </p:txBody>
      </p:sp>
      <p:sp>
        <p:nvSpPr>
          <p:cNvPr id="13" name="TextBox 12"/>
          <p:cNvSpPr txBox="1"/>
          <p:nvPr/>
        </p:nvSpPr>
        <p:spPr>
          <a:xfrm>
            <a:off x="0" y="857250"/>
            <a:ext cx="4572000" cy="300082"/>
          </a:xfrm>
          <a:prstGeom prst="rect">
            <a:avLst/>
          </a:prstGeom>
          <a:noFill/>
        </p:spPr>
        <p:txBody>
          <a:bodyPr wrap="square" rtlCol="0">
            <a:spAutoFit/>
          </a:bodyPr>
          <a:lstStyle/>
          <a:p>
            <a:endParaRPr lang="en-US" sz="1350" dirty="0"/>
          </a:p>
        </p:txBody>
      </p:sp>
      <p:sp>
        <p:nvSpPr>
          <p:cNvPr id="16" name="Text Placeholder 9"/>
          <p:cNvSpPr>
            <a:spLocks noGrp="1"/>
          </p:cNvSpPr>
          <p:nvPr>
            <p:ph type="body" sz="quarter" idx="13"/>
          </p:nvPr>
        </p:nvSpPr>
        <p:spPr>
          <a:xfrm>
            <a:off x="0" y="857250"/>
            <a:ext cx="4572000" cy="1714500"/>
          </a:xfrm>
          <a:solidFill>
            <a:srgbClr val="0A5BBA">
              <a:alpha val="90000"/>
            </a:srgbClr>
          </a:solidFill>
        </p:spPr>
        <p:txBody>
          <a:bodyPr lIns="91440" tIns="91440">
            <a:noAutofit/>
          </a:bodyPr>
          <a:lstStyle>
            <a:lvl1pPr marL="0" indent="0">
              <a:lnSpc>
                <a:spcPct val="100000"/>
              </a:lnSpc>
              <a:buNone/>
              <a:defRPr sz="2400">
                <a:solidFill>
                  <a:schemeClr val="bg1"/>
                </a:solidFill>
                <a:latin typeface="Segoe UI Light" pitchFamily="34" charset="0"/>
              </a:defRPr>
            </a:lvl1pPr>
            <a:lvl2pPr>
              <a:defRPr sz="2250">
                <a:latin typeface="+mn-lt"/>
              </a:defRPr>
            </a:lvl2pPr>
            <a:lvl3pPr>
              <a:defRPr sz="2250">
                <a:latin typeface="+mn-lt"/>
              </a:defRPr>
            </a:lvl3pPr>
            <a:lvl4pPr>
              <a:defRPr sz="2250">
                <a:latin typeface="+mn-lt"/>
              </a:defRPr>
            </a:lvl4pPr>
            <a:lvl5pPr>
              <a:defRPr sz="2250">
                <a:latin typeface="+mn-lt"/>
              </a:defRPr>
            </a:lvl5pPr>
          </a:lstStyle>
          <a:p>
            <a:pPr lvl="0"/>
            <a:r>
              <a:rPr lang="en-US" smtClean="0"/>
              <a:t>Click to edit Master text styles</a:t>
            </a:r>
          </a:p>
        </p:txBody>
      </p:sp>
    </p:spTree>
    <p:extLst>
      <p:ext uri="{BB962C8B-B14F-4D97-AF65-F5344CB8AC3E}">
        <p14:creationId xmlns:p14="http://schemas.microsoft.com/office/powerpoint/2010/main" val="126985282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2571750"/>
            <a:ext cx="2286000" cy="857250"/>
          </a:xfrm>
          <a:prstGeom prst="rect">
            <a:avLst/>
          </a:prstGeom>
          <a:solidFill>
            <a:srgbClr val="15AEEF">
              <a:alpha val="89804"/>
            </a:srgbClr>
          </a:solidFill>
        </p:spPr>
        <p:txBody>
          <a:bodyPr vert="horz" lIns="91440" tIns="91440">
            <a:normAutofit/>
          </a:bodyPr>
          <a:lstStyle>
            <a:lvl1pPr marL="0" indent="0">
              <a:lnSpc>
                <a:spcPct val="100000"/>
              </a:lnSpc>
              <a:buFontTx/>
              <a:buNone/>
              <a:defRPr sz="1200" baseline="0">
                <a:solidFill>
                  <a:schemeClr val="tx1"/>
                </a:solidFill>
                <a:latin typeface="Segoe UI" panose="020B0502040204020203" pitchFamily="34" charset="0"/>
                <a:cs typeface="Segoe UI" panose="020B0502040204020203" pitchFamily="34" charset="0"/>
              </a:defRPr>
            </a:lvl1pPr>
            <a:lvl2pPr marL="0" indent="0">
              <a:buFontTx/>
              <a:buNone/>
              <a:defRPr sz="1050" baseline="0">
                <a:latin typeface="Segoe Pro Light"/>
              </a:defRPr>
            </a:lvl2pPr>
            <a:lvl3pPr marL="0" indent="0">
              <a:buFontTx/>
              <a:buNone/>
              <a:defRPr sz="1050" baseline="0">
                <a:latin typeface="Segoe Pro Light"/>
              </a:defRPr>
            </a:lvl3pPr>
            <a:lvl4pPr marL="0" indent="0">
              <a:buFontTx/>
              <a:buNone/>
              <a:defRPr sz="1050" baseline="0">
                <a:latin typeface="Segoe Pro Light"/>
              </a:defRPr>
            </a:lvl4pPr>
            <a:lvl5pPr marL="0" indent="0">
              <a:buFontTx/>
              <a:buNone/>
              <a:defRPr sz="105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857250"/>
            <a:ext cx="4572000" cy="1714500"/>
          </a:xfrm>
          <a:solidFill>
            <a:srgbClr val="0A5BBA">
              <a:alpha val="90000"/>
            </a:srgbClr>
          </a:solidFill>
        </p:spPr>
        <p:txBody>
          <a:bodyPr lIns="91440" tIns="91440">
            <a:noAutofit/>
          </a:bodyPr>
          <a:lstStyle>
            <a:lvl1pPr marL="0" indent="0">
              <a:lnSpc>
                <a:spcPct val="100000"/>
              </a:lnSpc>
              <a:buNone/>
              <a:defRPr sz="2400">
                <a:solidFill>
                  <a:schemeClr val="bg1"/>
                </a:solidFill>
                <a:latin typeface="Segoe UI Light" pitchFamily="34" charset="0"/>
              </a:defRPr>
            </a:lvl1pPr>
            <a:lvl2pPr>
              <a:defRPr sz="2250">
                <a:latin typeface="+mn-lt"/>
              </a:defRPr>
            </a:lvl2pPr>
            <a:lvl3pPr>
              <a:defRPr sz="2250">
                <a:latin typeface="+mn-lt"/>
              </a:defRPr>
            </a:lvl3pPr>
            <a:lvl4pPr>
              <a:defRPr sz="2250">
                <a:latin typeface="+mn-lt"/>
              </a:defRPr>
            </a:lvl4pPr>
            <a:lvl5pPr>
              <a:defRPr sz="2250">
                <a:latin typeface="+mn-lt"/>
              </a:defRPr>
            </a:lvl5pPr>
          </a:lstStyle>
          <a:p>
            <a:pPr lvl="0"/>
            <a:r>
              <a:rPr lang="en-US" smtClean="0"/>
              <a:t>Click to edit Master text styles</a:t>
            </a:r>
          </a:p>
        </p:txBody>
      </p:sp>
    </p:spTree>
    <p:extLst>
      <p:ext uri="{BB962C8B-B14F-4D97-AF65-F5344CB8AC3E}">
        <p14:creationId xmlns:p14="http://schemas.microsoft.com/office/powerpoint/2010/main" val="393821888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9144000" cy="5143500"/>
          </a:xfrm>
          <a:prstGeom prst="rect">
            <a:avLst/>
          </a:prstGeom>
        </p:spPr>
        <p:txBody>
          <a:bodyPr vert="horz"/>
          <a:lstStyle>
            <a:lvl1pPr>
              <a:buFontTx/>
              <a:buNone/>
              <a:defRPr sz="1050">
                <a:solidFill>
                  <a:srgbClr val="000000"/>
                </a:solidFill>
                <a:latin typeface="+mn-lt"/>
              </a:defRPr>
            </a:lvl1pPr>
          </a:lstStyle>
          <a:p>
            <a:r>
              <a:rPr lang="en-US" smtClean="0"/>
              <a:t>Click icon to add picture</a:t>
            </a:r>
            <a:endParaRPr lang="en-US" dirty="0"/>
          </a:p>
        </p:txBody>
      </p:sp>
      <p:sp>
        <p:nvSpPr>
          <p:cNvPr id="8" name="Text Placeholder 18"/>
          <p:cNvSpPr>
            <a:spLocks noGrp="1"/>
          </p:cNvSpPr>
          <p:nvPr>
            <p:ph type="body" sz="quarter" idx="16" hasCustomPrompt="1"/>
          </p:nvPr>
        </p:nvSpPr>
        <p:spPr>
          <a:xfrm>
            <a:off x="6858000" y="2571750"/>
            <a:ext cx="2286000" cy="857250"/>
          </a:xfrm>
          <a:prstGeom prst="rect">
            <a:avLst/>
          </a:prstGeom>
          <a:solidFill>
            <a:srgbClr val="002050">
              <a:alpha val="90000"/>
            </a:srgbClr>
          </a:solidFill>
        </p:spPr>
        <p:txBody>
          <a:bodyPr vert="horz" lIns="182880" tIns="137160">
            <a:normAutofit/>
          </a:bodyPr>
          <a:lstStyle>
            <a:lvl1pPr marL="0" indent="0">
              <a:lnSpc>
                <a:spcPct val="100000"/>
              </a:lnSpc>
              <a:buFontTx/>
              <a:buNone/>
              <a:defRPr sz="1200" baseline="0">
                <a:solidFill>
                  <a:schemeClr val="bg1"/>
                </a:solidFill>
                <a:latin typeface="Segoe UI" panose="020B0502040204020203" pitchFamily="34" charset="0"/>
                <a:cs typeface="Segoe UI" panose="020B0502040204020203" pitchFamily="34" charset="0"/>
              </a:defRPr>
            </a:lvl1pPr>
            <a:lvl2pPr marL="0" indent="0">
              <a:buFontTx/>
              <a:buNone/>
              <a:defRPr sz="1050" baseline="0">
                <a:latin typeface="Segoe Pro Light"/>
              </a:defRPr>
            </a:lvl2pPr>
            <a:lvl3pPr marL="0" indent="0">
              <a:buFontTx/>
              <a:buNone/>
              <a:defRPr sz="1050" baseline="0">
                <a:latin typeface="Segoe Pro Light"/>
              </a:defRPr>
            </a:lvl3pPr>
            <a:lvl4pPr marL="0" indent="0">
              <a:buFontTx/>
              <a:buNone/>
              <a:defRPr sz="1050" baseline="0">
                <a:latin typeface="Segoe Pro Light"/>
              </a:defRPr>
            </a:lvl4pPr>
            <a:lvl5pPr marL="0" indent="0">
              <a:buFontTx/>
              <a:buNone/>
              <a:defRPr sz="105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4572000" y="857250"/>
            <a:ext cx="4572000" cy="1714500"/>
          </a:xfrm>
          <a:solidFill>
            <a:srgbClr val="0A5BBA">
              <a:alpha val="90000"/>
            </a:srgbClr>
          </a:solidFill>
        </p:spPr>
        <p:txBody>
          <a:bodyPr lIns="182880" tIns="137160">
            <a:noAutofit/>
          </a:bodyPr>
          <a:lstStyle>
            <a:lvl1pPr marL="0" indent="0">
              <a:lnSpc>
                <a:spcPct val="100000"/>
              </a:lnSpc>
              <a:buNone/>
              <a:defRPr sz="2400">
                <a:solidFill>
                  <a:schemeClr val="bg1"/>
                </a:solidFill>
                <a:latin typeface="Segoe UI Light" pitchFamily="34" charset="0"/>
              </a:defRPr>
            </a:lvl1pPr>
            <a:lvl2pPr>
              <a:defRPr sz="2250">
                <a:latin typeface="+mn-lt"/>
              </a:defRPr>
            </a:lvl2pPr>
            <a:lvl3pPr>
              <a:defRPr sz="2250">
                <a:latin typeface="+mn-lt"/>
              </a:defRPr>
            </a:lvl3pPr>
            <a:lvl4pPr>
              <a:defRPr sz="2250">
                <a:latin typeface="+mn-lt"/>
              </a:defRPr>
            </a:lvl4pPr>
            <a:lvl5pPr>
              <a:defRPr sz="2250">
                <a:latin typeface="+mn-lt"/>
              </a:defRPr>
            </a:lvl5pPr>
          </a:lstStyle>
          <a:p>
            <a:pPr lvl="0"/>
            <a:r>
              <a:rPr lang="en-US" smtClean="0"/>
              <a:t>Click to edit Master text styles</a:t>
            </a:r>
          </a:p>
        </p:txBody>
      </p:sp>
    </p:spTree>
    <p:extLst>
      <p:ext uri="{BB962C8B-B14F-4D97-AF65-F5344CB8AC3E}">
        <p14:creationId xmlns:p14="http://schemas.microsoft.com/office/powerpoint/2010/main" val="75691247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857250"/>
            <a:ext cx="2286000" cy="1714500"/>
          </a:xfrm>
          <a:solidFill>
            <a:srgbClr val="0A5BBA"/>
          </a:solidFill>
        </p:spPr>
        <p:txBody>
          <a:bodyPr lIns="182880" tIns="137160" rIns="91440" anchor="t" anchorCtr="0">
            <a:normAutofit/>
          </a:bodyPr>
          <a:lstStyle>
            <a:lvl1pPr>
              <a:defRPr sz="18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3429000" y="857250"/>
            <a:ext cx="5257800" cy="3714750"/>
          </a:xfrm>
          <a:prstGeom prst="rect">
            <a:avLst/>
          </a:prstGeom>
        </p:spPr>
        <p:txBody>
          <a:bodyPr vert="horz" lIns="91440" tIns="45720">
            <a:normAutofit/>
          </a:bodyPr>
          <a:lstStyle>
            <a:lvl1pPr marL="0" indent="0">
              <a:lnSpc>
                <a:spcPct val="100000"/>
              </a:lnSpc>
              <a:spcBef>
                <a:spcPts val="225"/>
              </a:spcBef>
              <a:buFontTx/>
              <a:buNone/>
              <a:defRPr sz="135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4869657"/>
            <a:ext cx="2133600" cy="273844"/>
          </a:xfrm>
        </p:spPr>
        <p:txBody>
          <a:bodyPr/>
          <a:lstStyle>
            <a:lvl1pPr>
              <a:defRPr>
                <a:solidFill>
                  <a:srgbClr val="3F3F3F"/>
                </a:solidFill>
                <a:latin typeface="+mn-lt"/>
              </a:defRPr>
            </a:lvl1pPr>
          </a:lstStyle>
          <a:p>
            <a:endParaRPr lang="en-US" dirty="0"/>
          </a:p>
        </p:txBody>
      </p:sp>
      <p:sp>
        <p:nvSpPr>
          <p:cNvPr id="8" name="Slide Number Placeholder 3"/>
          <p:cNvSpPr txBox="1">
            <a:spLocks/>
          </p:cNvSpPr>
          <p:nvPr/>
        </p:nvSpPr>
        <p:spPr>
          <a:xfrm>
            <a:off x="3505200" y="4857751"/>
            <a:ext cx="2133600" cy="273844"/>
          </a:xfrm>
          <a:prstGeom prst="rect">
            <a:avLst/>
          </a:prstGeom>
        </p:spPr>
        <p:txBody>
          <a:bodyPr vert="horz" lIns="137160" tIns="34290" rIns="137160" bIns="3429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50" dirty="0" smtClean="0">
                <a:latin typeface="Segoe UI" panose="020B0502040204020203" pitchFamily="34" charset="0"/>
                <a:cs typeface="Segoe UI" panose="020B0502040204020203" pitchFamily="34" charset="0"/>
              </a:rPr>
              <a:t>Microsoft Confidential</a:t>
            </a:r>
            <a:endParaRPr lang="en-US" sz="75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6637972" y="4767263"/>
            <a:ext cx="2057400" cy="273844"/>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0972044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857250"/>
            <a:ext cx="2286000" cy="1714500"/>
          </a:xfrm>
          <a:solidFill>
            <a:srgbClr val="0A5BBA"/>
          </a:solidFill>
        </p:spPr>
        <p:txBody>
          <a:bodyPr lIns="182880" tIns="137160" rIns="91440" anchor="t" anchorCtr="0">
            <a:normAutofit/>
          </a:bodyPr>
          <a:lstStyle>
            <a:lvl1pPr>
              <a:defRPr sz="18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4869657"/>
            <a:ext cx="2133600" cy="273844"/>
          </a:xfrm>
        </p:spPr>
        <p:txBody>
          <a:bodyPr/>
          <a:lstStyle>
            <a:lvl1pPr>
              <a:defRPr>
                <a:solidFill>
                  <a:srgbClr val="3F3F3F"/>
                </a:solidFill>
                <a:latin typeface="+mn-lt"/>
              </a:defRPr>
            </a:lvl1pPr>
          </a:lstStyle>
          <a:p>
            <a:endParaRPr lang="en-US" dirty="0"/>
          </a:p>
        </p:txBody>
      </p:sp>
      <p:sp>
        <p:nvSpPr>
          <p:cNvPr id="14" name="Content Placeholder 13"/>
          <p:cNvSpPr>
            <a:spLocks noGrp="1"/>
          </p:cNvSpPr>
          <p:nvPr>
            <p:ph sz="quarter" idx="13" hasCustomPrompt="1"/>
          </p:nvPr>
        </p:nvSpPr>
        <p:spPr>
          <a:xfrm>
            <a:off x="3429000" y="857250"/>
            <a:ext cx="5257800" cy="3714750"/>
          </a:xfrm>
          <a:prstGeom prst="rect">
            <a:avLst/>
          </a:prstGeom>
        </p:spPr>
        <p:txBody>
          <a:bodyPr vert="horz" lIns="91440" tIns="45720">
            <a:normAutofit/>
          </a:bodyPr>
          <a:lstStyle>
            <a:lvl1pPr marL="0" indent="0">
              <a:spcBef>
                <a:spcPts val="225"/>
              </a:spcBef>
              <a:buFontTx/>
              <a:buNone/>
              <a:defRPr sz="12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p:nvSpPr>
        <p:spPr>
          <a:xfrm>
            <a:off x="3505200" y="4857751"/>
            <a:ext cx="2133600" cy="273844"/>
          </a:xfrm>
          <a:prstGeom prst="rect">
            <a:avLst/>
          </a:prstGeom>
        </p:spPr>
        <p:txBody>
          <a:bodyPr vert="horz" lIns="137160" tIns="34290" rIns="137160" bIns="3429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50" dirty="0" smtClean="0">
                <a:latin typeface="Segoe UI" panose="020B0502040204020203" pitchFamily="34" charset="0"/>
                <a:cs typeface="Segoe UI" panose="020B0502040204020203" pitchFamily="34" charset="0"/>
              </a:rPr>
              <a:t>Microsoft Confidential</a:t>
            </a:r>
            <a:endParaRPr lang="en-US" sz="75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6637972" y="4767263"/>
            <a:ext cx="2057400" cy="273844"/>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18198761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9144000" cy="5143500"/>
          </a:xfrm>
        </p:spPr>
        <p:txBody>
          <a:bodyPr/>
          <a:lstStyle>
            <a:lvl1pPr>
              <a:defRPr>
                <a:solidFill>
                  <a:srgbClr val="3F3F3F"/>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0" y="857250"/>
            <a:ext cx="2286000" cy="1714500"/>
          </a:xfrm>
          <a:solidFill>
            <a:srgbClr val="0A5BBA">
              <a:alpha val="90000"/>
            </a:srgbClr>
          </a:solidFill>
        </p:spPr>
        <p:txBody>
          <a:bodyPr lIns="182880" tIns="137160" anchor="t" anchorCtr="0">
            <a:normAutofit/>
          </a:bodyPr>
          <a:lstStyle>
            <a:lvl1pPr>
              <a:defRPr sz="18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2571750"/>
            <a:ext cx="2286000" cy="1714500"/>
          </a:xfrm>
          <a:solidFill>
            <a:srgbClr val="002050">
              <a:alpha val="90000"/>
            </a:srgbClr>
          </a:solidFill>
        </p:spPr>
        <p:txBody>
          <a:bodyPr>
            <a:normAutofit/>
          </a:bodyPr>
          <a:lstStyle>
            <a:lvl1pPr>
              <a:lnSpc>
                <a:spcPct val="100000"/>
              </a:lnSpc>
              <a:defRPr sz="1200">
                <a:solidFill>
                  <a:schemeClr val="bg1"/>
                </a:solidFill>
                <a:latin typeface="Segoe UI" panose="020B0502040204020203" pitchFamily="34" charset="0"/>
                <a:cs typeface="Segoe UI" panose="020B0502040204020203" pitchFamily="34" charset="0"/>
              </a:defRPr>
            </a:lvl1pPr>
            <a:lvl2pPr>
              <a:lnSpc>
                <a:spcPct val="100000"/>
              </a:lnSpc>
              <a:defRPr sz="1200">
                <a:solidFill>
                  <a:schemeClr val="bg1"/>
                </a:solidFill>
                <a:latin typeface="Segoe UI" panose="020B0502040204020203" pitchFamily="34" charset="0"/>
                <a:cs typeface="Segoe UI" panose="020B0502040204020203" pitchFamily="34" charset="0"/>
              </a:defRPr>
            </a:lvl2pPr>
            <a:lvl3pPr>
              <a:lnSpc>
                <a:spcPct val="100000"/>
              </a:lnSpc>
              <a:defRPr sz="1200">
                <a:solidFill>
                  <a:schemeClr val="bg1"/>
                </a:solidFill>
                <a:latin typeface="Segoe UI" panose="020B0502040204020203" pitchFamily="34" charset="0"/>
                <a:cs typeface="Segoe UI" panose="020B0502040204020203" pitchFamily="34" charset="0"/>
              </a:defRPr>
            </a:lvl3pPr>
            <a:lvl4pPr>
              <a:lnSpc>
                <a:spcPct val="100000"/>
              </a:lnSpc>
              <a:defRPr sz="1200">
                <a:solidFill>
                  <a:schemeClr val="bg1"/>
                </a:solidFill>
                <a:latin typeface="Segoe UI" panose="020B0502040204020203" pitchFamily="34" charset="0"/>
                <a:cs typeface="Segoe UI" panose="020B0502040204020203" pitchFamily="34" charset="0"/>
              </a:defRPr>
            </a:lvl4pPr>
            <a:lvl5pPr>
              <a:lnSpc>
                <a:spcPct val="100000"/>
              </a:lnSpc>
              <a:defRPr sz="1200">
                <a:solidFill>
                  <a:schemeClr val="bg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4"/>
          <p:cNvSpPr>
            <a:spLocks noGrp="1"/>
          </p:cNvSpPr>
          <p:nvPr>
            <p:ph type="body" sz="quarter" idx="13"/>
          </p:nvPr>
        </p:nvSpPr>
        <p:spPr>
          <a:xfrm>
            <a:off x="2286000" y="2571750"/>
            <a:ext cx="2286000" cy="1714500"/>
          </a:xfrm>
          <a:solidFill>
            <a:srgbClr val="0E715F">
              <a:alpha val="89804"/>
            </a:srgbClr>
          </a:solidFill>
        </p:spPr>
        <p:txBody>
          <a:bodyPr>
            <a:normAutofit/>
          </a:bodyPr>
          <a:lstStyle>
            <a:lvl1pPr>
              <a:lnSpc>
                <a:spcPct val="100000"/>
              </a:lnSpc>
              <a:defRPr sz="1200">
                <a:solidFill>
                  <a:schemeClr val="bg1"/>
                </a:solidFill>
                <a:latin typeface="Segoe UI" panose="020B0502040204020203" pitchFamily="34" charset="0"/>
                <a:cs typeface="Segoe UI" panose="020B0502040204020203" pitchFamily="34" charset="0"/>
              </a:defRPr>
            </a:lvl1pPr>
            <a:lvl2pPr>
              <a:lnSpc>
                <a:spcPct val="100000"/>
              </a:lnSpc>
              <a:defRPr sz="1200">
                <a:solidFill>
                  <a:schemeClr val="bg1"/>
                </a:solidFill>
                <a:latin typeface="Segoe UI" panose="020B0502040204020203" pitchFamily="34" charset="0"/>
                <a:cs typeface="Segoe UI" panose="020B0502040204020203" pitchFamily="34" charset="0"/>
              </a:defRPr>
            </a:lvl2pPr>
            <a:lvl3pPr>
              <a:lnSpc>
                <a:spcPct val="100000"/>
              </a:lnSpc>
              <a:defRPr sz="1200">
                <a:solidFill>
                  <a:schemeClr val="bg1"/>
                </a:solidFill>
                <a:latin typeface="Segoe UI" panose="020B0502040204020203" pitchFamily="34" charset="0"/>
                <a:cs typeface="Segoe UI" panose="020B0502040204020203" pitchFamily="34" charset="0"/>
              </a:defRPr>
            </a:lvl3pPr>
            <a:lvl4pPr>
              <a:lnSpc>
                <a:spcPct val="100000"/>
              </a:lnSpc>
              <a:defRPr sz="1200">
                <a:solidFill>
                  <a:schemeClr val="bg1"/>
                </a:solidFill>
                <a:latin typeface="Segoe UI" panose="020B0502040204020203" pitchFamily="34" charset="0"/>
                <a:cs typeface="Segoe UI" panose="020B0502040204020203" pitchFamily="34" charset="0"/>
              </a:defRPr>
            </a:lvl4pPr>
            <a:lvl5pPr>
              <a:lnSpc>
                <a:spcPct val="100000"/>
              </a:lnSpc>
              <a:defRPr sz="1200">
                <a:solidFill>
                  <a:schemeClr val="bg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4572000" y="2571750"/>
            <a:ext cx="2286000" cy="1714500"/>
          </a:xfrm>
          <a:solidFill>
            <a:srgbClr val="129038">
              <a:alpha val="89804"/>
            </a:srgbClr>
          </a:solidFill>
        </p:spPr>
        <p:txBody>
          <a:bodyPr>
            <a:normAutofit/>
          </a:bodyPr>
          <a:lstStyle>
            <a:lvl1pPr>
              <a:lnSpc>
                <a:spcPct val="100000"/>
              </a:lnSpc>
              <a:defRPr sz="1200">
                <a:solidFill>
                  <a:schemeClr val="tx1"/>
                </a:solidFill>
                <a:latin typeface="Segoe UI" panose="020B0502040204020203" pitchFamily="34" charset="0"/>
                <a:cs typeface="Segoe UI" panose="020B0502040204020203" pitchFamily="34" charset="0"/>
              </a:defRPr>
            </a:lvl1pPr>
            <a:lvl2pPr>
              <a:lnSpc>
                <a:spcPct val="100000"/>
              </a:lnSpc>
              <a:defRPr sz="1200">
                <a:solidFill>
                  <a:schemeClr val="tx1"/>
                </a:solidFill>
                <a:latin typeface="Segoe UI" panose="020B0502040204020203" pitchFamily="34" charset="0"/>
                <a:cs typeface="Segoe UI" panose="020B0502040204020203" pitchFamily="34" charset="0"/>
              </a:defRPr>
            </a:lvl2pPr>
            <a:lvl3pPr>
              <a:lnSpc>
                <a:spcPct val="100000"/>
              </a:lnSpc>
              <a:defRPr sz="1200">
                <a:solidFill>
                  <a:schemeClr val="tx1"/>
                </a:solidFill>
                <a:latin typeface="Segoe UI" panose="020B0502040204020203" pitchFamily="34" charset="0"/>
                <a:cs typeface="Segoe UI" panose="020B0502040204020203" pitchFamily="34" charset="0"/>
              </a:defRPr>
            </a:lvl3pPr>
            <a:lvl4pPr>
              <a:lnSpc>
                <a:spcPct val="100000"/>
              </a:lnSpc>
              <a:defRPr sz="1200">
                <a:solidFill>
                  <a:schemeClr val="tx1"/>
                </a:solidFill>
                <a:latin typeface="Segoe UI" panose="020B0502040204020203" pitchFamily="34" charset="0"/>
                <a:cs typeface="Segoe UI" panose="020B0502040204020203" pitchFamily="34" charset="0"/>
              </a:defRPr>
            </a:lvl4pPr>
            <a:lvl5pPr>
              <a:lnSpc>
                <a:spcPct val="100000"/>
              </a:lnSpc>
              <a:defRPr sz="1200">
                <a:solidFill>
                  <a:schemeClr val="tx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4"/>
          <p:cNvSpPr>
            <a:spLocks noGrp="1"/>
          </p:cNvSpPr>
          <p:nvPr>
            <p:ph type="body" sz="quarter" idx="15"/>
          </p:nvPr>
        </p:nvSpPr>
        <p:spPr>
          <a:xfrm>
            <a:off x="6858000" y="2571750"/>
            <a:ext cx="2286000" cy="1714500"/>
          </a:xfrm>
          <a:solidFill>
            <a:srgbClr val="0C6126">
              <a:alpha val="89804"/>
            </a:srgbClr>
          </a:solidFill>
        </p:spPr>
        <p:txBody>
          <a:bodyPr>
            <a:normAutofit/>
          </a:bodyPr>
          <a:lstStyle>
            <a:lvl1pPr>
              <a:lnSpc>
                <a:spcPct val="100000"/>
              </a:lnSpc>
              <a:defRPr sz="1200">
                <a:solidFill>
                  <a:schemeClr val="bg1"/>
                </a:solidFill>
                <a:latin typeface="Segoe UI" panose="020B0502040204020203" pitchFamily="34" charset="0"/>
                <a:cs typeface="Segoe UI" panose="020B0502040204020203" pitchFamily="34" charset="0"/>
              </a:defRPr>
            </a:lvl1pPr>
            <a:lvl2pPr>
              <a:lnSpc>
                <a:spcPct val="100000"/>
              </a:lnSpc>
              <a:defRPr sz="1200">
                <a:solidFill>
                  <a:schemeClr val="bg1"/>
                </a:solidFill>
                <a:latin typeface="Segoe UI" panose="020B0502040204020203" pitchFamily="34" charset="0"/>
                <a:cs typeface="Segoe UI" panose="020B0502040204020203" pitchFamily="34" charset="0"/>
              </a:defRPr>
            </a:lvl2pPr>
            <a:lvl3pPr>
              <a:lnSpc>
                <a:spcPct val="100000"/>
              </a:lnSpc>
              <a:defRPr sz="1200">
                <a:solidFill>
                  <a:schemeClr val="bg1"/>
                </a:solidFill>
                <a:latin typeface="Segoe UI" panose="020B0502040204020203" pitchFamily="34" charset="0"/>
                <a:cs typeface="Segoe UI" panose="020B0502040204020203" pitchFamily="34" charset="0"/>
              </a:defRPr>
            </a:lvl3pPr>
            <a:lvl4pPr>
              <a:lnSpc>
                <a:spcPct val="100000"/>
              </a:lnSpc>
              <a:defRPr sz="1200">
                <a:solidFill>
                  <a:schemeClr val="bg1"/>
                </a:solidFill>
                <a:latin typeface="Segoe UI" panose="020B0502040204020203" pitchFamily="34" charset="0"/>
                <a:cs typeface="Segoe UI" panose="020B0502040204020203" pitchFamily="34" charset="0"/>
              </a:defRPr>
            </a:lvl4pPr>
            <a:lvl5pPr>
              <a:lnSpc>
                <a:spcPct val="100000"/>
              </a:lnSpc>
              <a:defRPr sz="1200">
                <a:solidFill>
                  <a:schemeClr val="bg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3"/>
          <p:cNvSpPr txBox="1">
            <a:spLocks/>
          </p:cNvSpPr>
          <p:nvPr/>
        </p:nvSpPr>
        <p:spPr>
          <a:xfrm>
            <a:off x="3505200" y="4857751"/>
            <a:ext cx="2133600" cy="273844"/>
          </a:xfrm>
          <a:prstGeom prst="rect">
            <a:avLst/>
          </a:prstGeom>
        </p:spPr>
        <p:txBody>
          <a:bodyPr vert="horz" lIns="137160" tIns="34290" rIns="137160" bIns="3429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50" dirty="0" smtClean="0">
                <a:latin typeface="Segoe UI" panose="020B0502040204020203" pitchFamily="34" charset="0"/>
                <a:cs typeface="Segoe UI" panose="020B0502040204020203" pitchFamily="34" charset="0"/>
              </a:rPr>
              <a:t>Microsoft Confidential</a:t>
            </a:r>
            <a:endParaRPr lang="en-US" sz="75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6637972" y="4767263"/>
            <a:ext cx="2057400" cy="273844"/>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74314843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3429000" y="857250"/>
            <a:ext cx="5257800" cy="1714500"/>
          </a:xfrm>
        </p:spPr>
        <p:txBody>
          <a:bodyPr>
            <a:noAutofit/>
          </a:bodyPr>
          <a:lstStyle>
            <a:lvl1pPr>
              <a:defRPr sz="1350">
                <a:solidFill>
                  <a:srgbClr val="3F3F3F"/>
                </a:solidFill>
              </a:defRPr>
            </a:lvl1pPr>
            <a:lvl2pPr>
              <a:defRPr sz="1200">
                <a:solidFill>
                  <a:srgbClr val="3F3F3F"/>
                </a:solidFill>
              </a:defRPr>
            </a:lvl2pPr>
            <a:lvl3pPr>
              <a:lnSpc>
                <a:spcPct val="100000"/>
              </a:lnSpc>
              <a:defRPr sz="1050">
                <a:solidFill>
                  <a:srgbClr val="3F3F3F"/>
                </a:solidFill>
              </a:defRPr>
            </a:lvl3pPr>
            <a:lvl4pPr>
              <a:defRPr sz="1050">
                <a:solidFill>
                  <a:srgbClr val="3F3F3F"/>
                </a:solidFill>
              </a:defRPr>
            </a:lvl4pPr>
            <a:lvl5pPr>
              <a:defRPr sz="1050">
                <a:solidFill>
                  <a:srgbClr val="3F3F3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hasCustomPrompt="1"/>
          </p:nvPr>
        </p:nvSpPr>
        <p:spPr>
          <a:xfrm>
            <a:off x="0" y="857250"/>
            <a:ext cx="2286000" cy="1714500"/>
          </a:xfrm>
          <a:solidFill>
            <a:srgbClr val="0A5BBA"/>
          </a:solidFill>
        </p:spPr>
        <p:txBody>
          <a:bodyPr lIns="182880" tIns="137160" anchor="t" anchorCtr="0">
            <a:normAutofit/>
          </a:bodyPr>
          <a:lstStyle>
            <a:lvl1pPr>
              <a:defRPr sz="18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2571750"/>
            <a:ext cx="2286000" cy="1714500"/>
          </a:xfrm>
          <a:solidFill>
            <a:srgbClr val="002050"/>
          </a:solidFill>
        </p:spPr>
        <p:txBody>
          <a:bodyPr>
            <a:normAutofit/>
          </a:bodyPr>
          <a:lstStyle>
            <a:lvl1pPr>
              <a:lnSpc>
                <a:spcPct val="100000"/>
              </a:lnSpc>
              <a:defRPr sz="1200">
                <a:solidFill>
                  <a:schemeClr val="bg1"/>
                </a:solidFill>
                <a:latin typeface="Segoe UI" panose="020B0502040204020203" pitchFamily="34" charset="0"/>
                <a:cs typeface="Segoe UI" panose="020B0502040204020203" pitchFamily="34" charset="0"/>
              </a:defRPr>
            </a:lvl1pPr>
            <a:lvl2pPr>
              <a:lnSpc>
                <a:spcPct val="100000"/>
              </a:lnSpc>
              <a:defRPr sz="1200">
                <a:solidFill>
                  <a:schemeClr val="bg1"/>
                </a:solidFill>
                <a:latin typeface="Segoe UI" panose="020B0502040204020203" pitchFamily="34" charset="0"/>
                <a:cs typeface="Segoe UI" panose="020B0502040204020203" pitchFamily="34" charset="0"/>
              </a:defRPr>
            </a:lvl2pPr>
            <a:lvl3pPr>
              <a:lnSpc>
                <a:spcPct val="100000"/>
              </a:lnSpc>
              <a:defRPr sz="1200">
                <a:solidFill>
                  <a:schemeClr val="bg1"/>
                </a:solidFill>
                <a:latin typeface="Segoe UI" panose="020B0502040204020203" pitchFamily="34" charset="0"/>
                <a:cs typeface="Segoe UI" panose="020B0502040204020203" pitchFamily="34" charset="0"/>
              </a:defRPr>
            </a:lvl3pPr>
            <a:lvl4pPr>
              <a:lnSpc>
                <a:spcPct val="100000"/>
              </a:lnSpc>
              <a:defRPr sz="1200">
                <a:solidFill>
                  <a:schemeClr val="bg1"/>
                </a:solidFill>
                <a:latin typeface="Segoe UI" panose="020B0502040204020203" pitchFamily="34" charset="0"/>
                <a:cs typeface="Segoe UI" panose="020B0502040204020203" pitchFamily="34" charset="0"/>
              </a:defRPr>
            </a:lvl4pPr>
            <a:lvl5pPr>
              <a:lnSpc>
                <a:spcPct val="100000"/>
              </a:lnSpc>
              <a:defRPr sz="1200">
                <a:solidFill>
                  <a:schemeClr val="bg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4"/>
          <p:cNvSpPr>
            <a:spLocks noGrp="1"/>
          </p:cNvSpPr>
          <p:nvPr>
            <p:ph type="body" sz="quarter" idx="13"/>
          </p:nvPr>
        </p:nvSpPr>
        <p:spPr>
          <a:xfrm>
            <a:off x="2286000" y="2571750"/>
            <a:ext cx="2286000" cy="1714500"/>
          </a:xfrm>
          <a:solidFill>
            <a:srgbClr val="0E715F"/>
          </a:solidFill>
        </p:spPr>
        <p:txBody>
          <a:bodyPr>
            <a:normAutofit/>
          </a:bodyPr>
          <a:lstStyle>
            <a:lvl1pPr>
              <a:lnSpc>
                <a:spcPct val="100000"/>
              </a:lnSpc>
              <a:defRPr sz="1200">
                <a:solidFill>
                  <a:schemeClr val="bg1"/>
                </a:solidFill>
                <a:latin typeface="Segoe UI" panose="020B0502040204020203" pitchFamily="34" charset="0"/>
                <a:cs typeface="Segoe UI" panose="020B0502040204020203" pitchFamily="34" charset="0"/>
              </a:defRPr>
            </a:lvl1pPr>
            <a:lvl2pPr>
              <a:lnSpc>
                <a:spcPct val="100000"/>
              </a:lnSpc>
              <a:defRPr sz="1200">
                <a:solidFill>
                  <a:schemeClr val="bg1"/>
                </a:solidFill>
                <a:latin typeface="Segoe UI" panose="020B0502040204020203" pitchFamily="34" charset="0"/>
                <a:cs typeface="Segoe UI" panose="020B0502040204020203" pitchFamily="34" charset="0"/>
              </a:defRPr>
            </a:lvl2pPr>
            <a:lvl3pPr>
              <a:lnSpc>
                <a:spcPct val="100000"/>
              </a:lnSpc>
              <a:defRPr sz="1200">
                <a:solidFill>
                  <a:schemeClr val="bg1"/>
                </a:solidFill>
                <a:latin typeface="Segoe UI" panose="020B0502040204020203" pitchFamily="34" charset="0"/>
                <a:cs typeface="Segoe UI" panose="020B0502040204020203" pitchFamily="34" charset="0"/>
              </a:defRPr>
            </a:lvl3pPr>
            <a:lvl4pPr>
              <a:lnSpc>
                <a:spcPct val="100000"/>
              </a:lnSpc>
              <a:defRPr sz="1200">
                <a:solidFill>
                  <a:schemeClr val="bg1"/>
                </a:solidFill>
                <a:latin typeface="Segoe UI" panose="020B0502040204020203" pitchFamily="34" charset="0"/>
                <a:cs typeface="Segoe UI" panose="020B0502040204020203" pitchFamily="34" charset="0"/>
              </a:defRPr>
            </a:lvl4pPr>
            <a:lvl5pPr>
              <a:lnSpc>
                <a:spcPct val="100000"/>
              </a:lnSpc>
              <a:defRPr sz="1200">
                <a:solidFill>
                  <a:schemeClr val="bg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4572000" y="2571750"/>
            <a:ext cx="2286000" cy="1714500"/>
          </a:xfrm>
          <a:solidFill>
            <a:srgbClr val="129038"/>
          </a:solidFill>
        </p:spPr>
        <p:txBody>
          <a:bodyPr>
            <a:normAutofit/>
          </a:bodyPr>
          <a:lstStyle>
            <a:lvl1pPr>
              <a:lnSpc>
                <a:spcPct val="100000"/>
              </a:lnSpc>
              <a:defRPr sz="1200">
                <a:solidFill>
                  <a:schemeClr val="tx1"/>
                </a:solidFill>
                <a:latin typeface="Segoe UI" panose="020B0502040204020203" pitchFamily="34" charset="0"/>
                <a:cs typeface="Segoe UI" panose="020B0502040204020203" pitchFamily="34" charset="0"/>
              </a:defRPr>
            </a:lvl1pPr>
            <a:lvl2pPr>
              <a:lnSpc>
                <a:spcPct val="100000"/>
              </a:lnSpc>
              <a:defRPr sz="1200">
                <a:solidFill>
                  <a:schemeClr val="tx1"/>
                </a:solidFill>
                <a:latin typeface="Segoe UI" panose="020B0502040204020203" pitchFamily="34" charset="0"/>
                <a:cs typeface="Segoe UI" panose="020B0502040204020203" pitchFamily="34" charset="0"/>
              </a:defRPr>
            </a:lvl2pPr>
            <a:lvl3pPr>
              <a:lnSpc>
                <a:spcPct val="100000"/>
              </a:lnSpc>
              <a:defRPr sz="1200">
                <a:solidFill>
                  <a:schemeClr val="tx1"/>
                </a:solidFill>
                <a:latin typeface="Segoe UI" panose="020B0502040204020203" pitchFamily="34" charset="0"/>
                <a:cs typeface="Segoe UI" panose="020B0502040204020203" pitchFamily="34" charset="0"/>
              </a:defRPr>
            </a:lvl3pPr>
            <a:lvl4pPr>
              <a:lnSpc>
                <a:spcPct val="100000"/>
              </a:lnSpc>
              <a:defRPr sz="1200">
                <a:solidFill>
                  <a:schemeClr val="tx1"/>
                </a:solidFill>
                <a:latin typeface="Segoe UI" panose="020B0502040204020203" pitchFamily="34" charset="0"/>
                <a:cs typeface="Segoe UI" panose="020B0502040204020203" pitchFamily="34" charset="0"/>
              </a:defRPr>
            </a:lvl4pPr>
            <a:lvl5pPr>
              <a:lnSpc>
                <a:spcPct val="100000"/>
              </a:lnSpc>
              <a:defRPr sz="1200">
                <a:solidFill>
                  <a:schemeClr val="tx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4"/>
          <p:cNvSpPr>
            <a:spLocks noGrp="1"/>
          </p:cNvSpPr>
          <p:nvPr>
            <p:ph type="body" sz="quarter" idx="15"/>
          </p:nvPr>
        </p:nvSpPr>
        <p:spPr>
          <a:xfrm>
            <a:off x="6858000" y="2571750"/>
            <a:ext cx="2286000" cy="1714500"/>
          </a:xfrm>
          <a:solidFill>
            <a:srgbClr val="0C6126"/>
          </a:solidFill>
        </p:spPr>
        <p:txBody>
          <a:bodyPr>
            <a:normAutofit/>
          </a:bodyPr>
          <a:lstStyle>
            <a:lvl1pPr>
              <a:lnSpc>
                <a:spcPct val="100000"/>
              </a:lnSpc>
              <a:defRPr sz="1200">
                <a:solidFill>
                  <a:schemeClr val="bg1"/>
                </a:solidFill>
                <a:latin typeface="Segoe UI" panose="020B0502040204020203" pitchFamily="34" charset="0"/>
                <a:cs typeface="Segoe UI" panose="020B0502040204020203" pitchFamily="34" charset="0"/>
              </a:defRPr>
            </a:lvl1pPr>
            <a:lvl2pPr>
              <a:lnSpc>
                <a:spcPct val="100000"/>
              </a:lnSpc>
              <a:defRPr sz="1200">
                <a:solidFill>
                  <a:schemeClr val="bg1"/>
                </a:solidFill>
                <a:latin typeface="Segoe UI" panose="020B0502040204020203" pitchFamily="34" charset="0"/>
                <a:cs typeface="Segoe UI" panose="020B0502040204020203" pitchFamily="34" charset="0"/>
              </a:defRPr>
            </a:lvl2pPr>
            <a:lvl3pPr>
              <a:lnSpc>
                <a:spcPct val="100000"/>
              </a:lnSpc>
              <a:defRPr sz="1200">
                <a:solidFill>
                  <a:schemeClr val="bg1"/>
                </a:solidFill>
                <a:latin typeface="Segoe UI" panose="020B0502040204020203" pitchFamily="34" charset="0"/>
                <a:cs typeface="Segoe UI" panose="020B0502040204020203" pitchFamily="34" charset="0"/>
              </a:defRPr>
            </a:lvl3pPr>
            <a:lvl4pPr>
              <a:lnSpc>
                <a:spcPct val="100000"/>
              </a:lnSpc>
              <a:defRPr sz="1200">
                <a:solidFill>
                  <a:schemeClr val="bg1"/>
                </a:solidFill>
                <a:latin typeface="Segoe UI" panose="020B0502040204020203" pitchFamily="34" charset="0"/>
                <a:cs typeface="Segoe UI" panose="020B0502040204020203" pitchFamily="34" charset="0"/>
              </a:defRPr>
            </a:lvl4pPr>
            <a:lvl5pPr>
              <a:lnSpc>
                <a:spcPct val="100000"/>
              </a:lnSpc>
              <a:defRPr sz="1200">
                <a:solidFill>
                  <a:schemeClr val="bg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2"/>
          <p:cNvSpPr>
            <a:spLocks noGrp="1"/>
          </p:cNvSpPr>
          <p:nvPr>
            <p:ph type="dt" sz="half" idx="10"/>
          </p:nvPr>
        </p:nvSpPr>
        <p:spPr>
          <a:xfrm>
            <a:off x="0" y="4869657"/>
            <a:ext cx="2133600" cy="273844"/>
          </a:xfrm>
        </p:spPr>
        <p:txBody>
          <a:bodyPr/>
          <a:lstStyle>
            <a:lvl1pPr>
              <a:defRPr>
                <a:solidFill>
                  <a:srgbClr val="3F3F3F"/>
                </a:solidFill>
                <a:latin typeface="+mn-lt"/>
              </a:defRPr>
            </a:lvl1pPr>
          </a:lstStyle>
          <a:p>
            <a:endParaRPr lang="en-US" dirty="0"/>
          </a:p>
        </p:txBody>
      </p:sp>
      <p:sp>
        <p:nvSpPr>
          <p:cNvPr id="13" name="Slide Number Placeholder 3"/>
          <p:cNvSpPr txBox="1">
            <a:spLocks/>
          </p:cNvSpPr>
          <p:nvPr/>
        </p:nvSpPr>
        <p:spPr>
          <a:xfrm>
            <a:off x="3505200" y="4857751"/>
            <a:ext cx="2133600" cy="273844"/>
          </a:xfrm>
          <a:prstGeom prst="rect">
            <a:avLst/>
          </a:prstGeom>
        </p:spPr>
        <p:txBody>
          <a:bodyPr vert="horz" lIns="137160" tIns="34290" rIns="137160" bIns="3429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50" dirty="0" smtClean="0">
                <a:latin typeface="Segoe UI" panose="020B0502040204020203" pitchFamily="34" charset="0"/>
                <a:cs typeface="Segoe UI" panose="020B0502040204020203" pitchFamily="34" charset="0"/>
              </a:rPr>
              <a:t>Microsoft Confidential</a:t>
            </a:r>
            <a:endParaRPr lang="en-US" sz="75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6637972" y="4767263"/>
            <a:ext cx="2057400" cy="273844"/>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503716488"/>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9144000" cy="5143500"/>
          </a:xfrm>
        </p:spPr>
        <p:txBody>
          <a:bodyPr/>
          <a:lstStyle>
            <a:lvl1pPr>
              <a:defRPr>
                <a:solidFill>
                  <a:srgbClr val="3F3F3F"/>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0" y="857250"/>
            <a:ext cx="2286000" cy="1714500"/>
          </a:xfrm>
          <a:solidFill>
            <a:srgbClr val="0A5BBA">
              <a:alpha val="90000"/>
            </a:srgbClr>
          </a:solidFill>
        </p:spPr>
        <p:txBody>
          <a:bodyPr lIns="182880" tIns="137160" anchor="t" anchorCtr="0">
            <a:normAutofit/>
          </a:bodyPr>
          <a:lstStyle>
            <a:lvl1pPr>
              <a:defRPr sz="18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2571750"/>
            <a:ext cx="2286000" cy="1714500"/>
          </a:xfrm>
          <a:solidFill>
            <a:srgbClr val="002050">
              <a:alpha val="90000"/>
            </a:srgbClr>
          </a:solidFill>
        </p:spPr>
        <p:txBody>
          <a:bodyPr>
            <a:normAutofit/>
          </a:bodyPr>
          <a:lstStyle>
            <a:lvl1pPr>
              <a:lnSpc>
                <a:spcPct val="100000"/>
              </a:lnSpc>
              <a:defRPr sz="1200">
                <a:solidFill>
                  <a:schemeClr val="bg1"/>
                </a:solidFill>
              </a:defRPr>
            </a:lvl1pPr>
            <a:lvl2pPr>
              <a:lnSpc>
                <a:spcPct val="100000"/>
              </a:lnSpc>
              <a:defRPr sz="12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4"/>
          <p:cNvSpPr>
            <a:spLocks noGrp="1"/>
          </p:cNvSpPr>
          <p:nvPr>
            <p:ph type="body" sz="quarter" idx="13"/>
          </p:nvPr>
        </p:nvSpPr>
        <p:spPr>
          <a:xfrm>
            <a:off x="2286000" y="2571750"/>
            <a:ext cx="2286000" cy="1714500"/>
          </a:xfrm>
          <a:solidFill>
            <a:srgbClr val="15AEEF">
              <a:alpha val="89804"/>
            </a:srgbClr>
          </a:solidFill>
        </p:spPr>
        <p:txBody>
          <a:bodyPr>
            <a:normAutofit/>
          </a:bodyPr>
          <a:lstStyle>
            <a:lvl1pPr>
              <a:lnSpc>
                <a:spcPct val="100000"/>
              </a:lnSpc>
              <a:defRPr sz="1200">
                <a:solidFill>
                  <a:srgbClr val="000000"/>
                </a:solidFill>
              </a:defRPr>
            </a:lvl1pPr>
            <a:lvl2pPr>
              <a:lnSpc>
                <a:spcPct val="100000"/>
              </a:lnSpc>
              <a:defRPr sz="1200">
                <a:solidFill>
                  <a:srgbClr val="000000"/>
                </a:solidFill>
              </a:defRPr>
            </a:lvl2pPr>
            <a:lvl3pPr>
              <a:lnSpc>
                <a:spcPct val="100000"/>
              </a:lnSpc>
              <a:defRPr sz="1200">
                <a:solidFill>
                  <a:srgbClr val="000000"/>
                </a:solidFill>
              </a:defRPr>
            </a:lvl3pPr>
            <a:lvl4pPr>
              <a:lnSpc>
                <a:spcPct val="100000"/>
              </a:lnSpc>
              <a:defRPr sz="1200">
                <a:solidFill>
                  <a:srgbClr val="000000"/>
                </a:solidFill>
              </a:defRPr>
            </a:lvl4pPr>
            <a:lvl5pPr>
              <a:lnSpc>
                <a:spcPct val="100000"/>
              </a:lnSpc>
              <a:defRPr sz="12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4572000" y="2571750"/>
            <a:ext cx="2286000" cy="1714500"/>
          </a:xfrm>
          <a:solidFill>
            <a:srgbClr val="0E715F">
              <a:alpha val="89804"/>
            </a:srgbClr>
          </a:solidFill>
        </p:spPr>
        <p:txBody>
          <a:bodyPr>
            <a:normAutofit/>
          </a:bodyPr>
          <a:lstStyle>
            <a:lvl1pPr>
              <a:lnSpc>
                <a:spcPct val="100000"/>
              </a:lnSpc>
              <a:defRPr sz="1200">
                <a:solidFill>
                  <a:schemeClr val="bg1"/>
                </a:solidFill>
              </a:defRPr>
            </a:lvl1pPr>
            <a:lvl2pPr>
              <a:lnSpc>
                <a:spcPct val="100000"/>
              </a:lnSpc>
              <a:defRPr sz="12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2"/>
          <p:cNvSpPr>
            <a:spLocks noGrp="1"/>
          </p:cNvSpPr>
          <p:nvPr>
            <p:ph type="dt" sz="half" idx="10"/>
          </p:nvPr>
        </p:nvSpPr>
        <p:spPr>
          <a:xfrm>
            <a:off x="0" y="4869657"/>
            <a:ext cx="2133600" cy="273844"/>
          </a:xfrm>
        </p:spPr>
        <p:txBody>
          <a:bodyPr/>
          <a:lstStyle>
            <a:lvl1pPr>
              <a:defRPr>
                <a:solidFill>
                  <a:srgbClr val="3F3F3F"/>
                </a:solidFill>
                <a:latin typeface="+mn-lt"/>
              </a:defRPr>
            </a:lvl1pPr>
          </a:lstStyle>
          <a:p>
            <a:endParaRPr lang="en-US" dirty="0"/>
          </a:p>
        </p:txBody>
      </p:sp>
      <p:sp>
        <p:nvSpPr>
          <p:cNvPr id="12" name="Slide Number Placeholder 3"/>
          <p:cNvSpPr txBox="1">
            <a:spLocks/>
          </p:cNvSpPr>
          <p:nvPr/>
        </p:nvSpPr>
        <p:spPr>
          <a:xfrm>
            <a:off x="3505200" y="4857751"/>
            <a:ext cx="2133600" cy="273844"/>
          </a:xfrm>
          <a:prstGeom prst="rect">
            <a:avLst/>
          </a:prstGeom>
        </p:spPr>
        <p:txBody>
          <a:bodyPr vert="horz" lIns="137160" tIns="34290" rIns="137160" bIns="3429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50" dirty="0" smtClean="0">
                <a:latin typeface="Segoe UI Light" panose="020B0502040204020203" pitchFamily="34" charset="0"/>
                <a:cs typeface="Segoe UI Light" panose="020B0502040204020203" pitchFamily="34" charset="0"/>
              </a:rPr>
              <a:t>Microsoft Confidential</a:t>
            </a:r>
            <a:endParaRPr lang="en-US" sz="75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6637972" y="4767263"/>
            <a:ext cx="2057400" cy="273844"/>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65618595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2286000" y="857250"/>
            <a:ext cx="4572000" cy="3429000"/>
          </a:xfrm>
        </p:spPr>
        <p:txBody>
          <a:bodyPr>
            <a:normAutofit/>
          </a:bodyPr>
          <a:lstStyle>
            <a:lvl1pPr>
              <a:defRPr sz="1350">
                <a:solidFill>
                  <a:srgbClr val="3F3F3F"/>
                </a:solidFill>
              </a:defRPr>
            </a:lvl1pPr>
            <a:lvl2pPr>
              <a:defRPr sz="1200">
                <a:solidFill>
                  <a:srgbClr val="3F3F3F"/>
                </a:solidFill>
              </a:defRPr>
            </a:lvl2pPr>
            <a:lvl3pPr>
              <a:defRPr sz="1050">
                <a:solidFill>
                  <a:srgbClr val="3F3F3F"/>
                </a:solidFill>
              </a:defRPr>
            </a:lvl3pPr>
            <a:lvl4pPr>
              <a:defRPr sz="1050">
                <a:solidFill>
                  <a:srgbClr val="3F3F3F"/>
                </a:solidFill>
              </a:defRPr>
            </a:lvl4pPr>
            <a:lvl5pPr>
              <a:defRPr sz="1050">
                <a:solidFill>
                  <a:srgbClr val="3F3F3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hasCustomPrompt="1"/>
          </p:nvPr>
        </p:nvSpPr>
        <p:spPr>
          <a:xfrm>
            <a:off x="0" y="857250"/>
            <a:ext cx="2286000" cy="1714500"/>
          </a:xfrm>
          <a:solidFill>
            <a:srgbClr val="0A5BBA"/>
          </a:solidFill>
        </p:spPr>
        <p:txBody>
          <a:bodyPr lIns="182880" tIns="137160" anchor="t" anchorCtr="0">
            <a:normAutofit/>
          </a:bodyPr>
          <a:lstStyle>
            <a:lvl1pPr>
              <a:defRPr sz="18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6858000" y="857250"/>
            <a:ext cx="2286000" cy="1714500"/>
          </a:xfrm>
          <a:solidFill>
            <a:srgbClr val="002050"/>
          </a:solidFill>
        </p:spPr>
        <p:txBody>
          <a:bodyPr>
            <a:normAutofit/>
          </a:bodyPr>
          <a:lstStyle>
            <a:lvl1pPr>
              <a:lnSpc>
                <a:spcPct val="100000"/>
              </a:lnSpc>
              <a:defRPr sz="1200">
                <a:solidFill>
                  <a:schemeClr val="bg1"/>
                </a:solidFill>
                <a:latin typeface="+mn-lt"/>
              </a:defRPr>
            </a:lvl1pPr>
            <a:lvl2pPr>
              <a:lnSpc>
                <a:spcPct val="100000"/>
              </a:lnSpc>
              <a:defRPr sz="1200">
                <a:solidFill>
                  <a:schemeClr val="bg1"/>
                </a:solidFill>
                <a:latin typeface="+mn-lt"/>
              </a:defRPr>
            </a:lvl2pPr>
            <a:lvl3pPr>
              <a:lnSpc>
                <a:spcPct val="100000"/>
              </a:lnSpc>
              <a:defRPr sz="1200">
                <a:solidFill>
                  <a:schemeClr val="bg1"/>
                </a:solidFill>
                <a:latin typeface="+mn-lt"/>
              </a:defRPr>
            </a:lvl3pPr>
            <a:lvl4pPr>
              <a:lnSpc>
                <a:spcPct val="100000"/>
              </a:lnSpc>
              <a:defRPr sz="1200">
                <a:solidFill>
                  <a:schemeClr val="bg1"/>
                </a:solidFill>
                <a:latin typeface="+mn-lt"/>
              </a:defRPr>
            </a:lvl4pPr>
            <a:lvl5pPr>
              <a:lnSpc>
                <a:spcPct val="100000"/>
              </a:lnSpc>
              <a:defRPr sz="1200">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4"/>
          <p:cNvSpPr>
            <a:spLocks noGrp="1"/>
          </p:cNvSpPr>
          <p:nvPr>
            <p:ph type="body" sz="quarter" idx="16"/>
          </p:nvPr>
        </p:nvSpPr>
        <p:spPr>
          <a:xfrm>
            <a:off x="6858000" y="2571750"/>
            <a:ext cx="2286000" cy="1714500"/>
          </a:xfrm>
          <a:solidFill>
            <a:srgbClr val="15AEEF"/>
          </a:solidFill>
        </p:spPr>
        <p:txBody>
          <a:bodyPr>
            <a:normAutofit/>
          </a:bodyPr>
          <a:lstStyle>
            <a:lvl1pPr>
              <a:lnSpc>
                <a:spcPct val="100000"/>
              </a:lnSpc>
              <a:defRPr sz="1200">
                <a:solidFill>
                  <a:srgbClr val="000000"/>
                </a:solidFill>
                <a:latin typeface="+mn-lt"/>
              </a:defRPr>
            </a:lvl1pPr>
            <a:lvl2pPr>
              <a:lnSpc>
                <a:spcPct val="100000"/>
              </a:lnSpc>
              <a:defRPr sz="1200">
                <a:solidFill>
                  <a:srgbClr val="000000"/>
                </a:solidFill>
                <a:latin typeface="+mn-lt"/>
              </a:defRPr>
            </a:lvl2pPr>
            <a:lvl3pPr>
              <a:lnSpc>
                <a:spcPct val="100000"/>
              </a:lnSpc>
              <a:defRPr sz="1200">
                <a:solidFill>
                  <a:srgbClr val="000000"/>
                </a:solidFill>
                <a:latin typeface="+mn-lt"/>
              </a:defRPr>
            </a:lvl3pPr>
            <a:lvl4pPr>
              <a:lnSpc>
                <a:spcPct val="100000"/>
              </a:lnSpc>
              <a:defRPr sz="1200">
                <a:solidFill>
                  <a:srgbClr val="000000"/>
                </a:solidFill>
                <a:latin typeface="+mn-lt"/>
              </a:defRPr>
            </a:lvl4pPr>
            <a:lvl5pPr>
              <a:lnSpc>
                <a:spcPct val="100000"/>
              </a:lnSpc>
              <a:defRPr sz="1200">
                <a:solidFill>
                  <a:srgbClr val="000000"/>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6305142"/>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857250"/>
            <a:ext cx="2286000" cy="1714500"/>
          </a:xfrm>
          <a:solidFill>
            <a:srgbClr val="0A5BBA"/>
          </a:solidFill>
        </p:spPr>
        <p:txBody>
          <a:bodyPr lIns="182880" tIns="137160" anchor="t" anchorCtr="0">
            <a:normAutofit/>
          </a:bodyPr>
          <a:lstStyle>
            <a:lvl1pPr>
              <a:defRPr sz="18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4572000" y="857250"/>
            <a:ext cx="2286000" cy="1714500"/>
          </a:xfrm>
          <a:solidFill>
            <a:srgbClr val="15AEEF"/>
          </a:solidFill>
        </p:spPr>
        <p:txBody>
          <a:bodyPr>
            <a:normAutofit/>
          </a:bodyPr>
          <a:lstStyle>
            <a:lvl1pPr>
              <a:lnSpc>
                <a:spcPct val="100000"/>
              </a:lnSpc>
              <a:defRPr sz="1200">
                <a:solidFill>
                  <a:schemeClr val="tx1"/>
                </a:solidFill>
              </a:defRPr>
            </a:lvl1pPr>
            <a:lvl2pPr>
              <a:lnSpc>
                <a:spcPct val="100000"/>
              </a:lnSpc>
              <a:defRPr sz="1200">
                <a:solidFill>
                  <a:schemeClr val="tx1"/>
                </a:solidFill>
              </a:defRPr>
            </a:lvl2pPr>
            <a:lvl3pPr>
              <a:lnSpc>
                <a:spcPct val="100000"/>
              </a:lnSpc>
              <a:defRPr sz="1200">
                <a:solidFill>
                  <a:schemeClr val="tx1"/>
                </a:solidFill>
              </a:defRPr>
            </a:lvl3pPr>
            <a:lvl4pPr>
              <a:lnSpc>
                <a:spcPct val="100000"/>
              </a:lnSpc>
              <a:defRPr sz="1200">
                <a:solidFill>
                  <a:schemeClr val="tx1"/>
                </a:solidFill>
              </a:defRPr>
            </a:lvl4pPr>
            <a:lvl5pPr>
              <a:lnSpc>
                <a:spcPct val="100000"/>
              </a:lnSpc>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3"/>
          </p:nvPr>
        </p:nvSpPr>
        <p:spPr>
          <a:xfrm>
            <a:off x="6858000" y="2571750"/>
            <a:ext cx="2286000" cy="1714500"/>
          </a:xfrm>
          <a:solidFill>
            <a:srgbClr val="0E715F"/>
          </a:solidFill>
        </p:spPr>
        <p:txBody>
          <a:bodyPr>
            <a:normAutofit/>
          </a:bodyPr>
          <a:lstStyle>
            <a:lvl1pPr>
              <a:lnSpc>
                <a:spcPct val="100000"/>
              </a:lnSpc>
              <a:defRPr sz="1200">
                <a:solidFill>
                  <a:schemeClr val="bg1"/>
                </a:solidFill>
              </a:defRPr>
            </a:lvl1pPr>
            <a:lvl2pPr>
              <a:lnSpc>
                <a:spcPct val="100000"/>
              </a:lnSpc>
              <a:defRPr sz="12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p:cNvSpPr>
          <p:nvPr>
            <p:ph type="body" sz="quarter" idx="14"/>
          </p:nvPr>
        </p:nvSpPr>
        <p:spPr>
          <a:xfrm>
            <a:off x="2286000" y="2571750"/>
            <a:ext cx="2286000" cy="1714500"/>
          </a:xfrm>
          <a:solidFill>
            <a:srgbClr val="002050"/>
          </a:solidFill>
        </p:spPr>
        <p:txBody>
          <a:bodyPr>
            <a:normAutofit/>
          </a:bodyPr>
          <a:lstStyle>
            <a:lvl1pPr>
              <a:lnSpc>
                <a:spcPct val="100000"/>
              </a:lnSpc>
              <a:defRPr sz="1200">
                <a:solidFill>
                  <a:schemeClr val="bg1"/>
                </a:solidFill>
              </a:defRPr>
            </a:lvl1pPr>
            <a:lvl2pPr>
              <a:lnSpc>
                <a:spcPct val="100000"/>
              </a:lnSpc>
              <a:defRPr sz="12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Picture Placeholder 22"/>
          <p:cNvSpPr>
            <a:spLocks noGrp="1"/>
          </p:cNvSpPr>
          <p:nvPr>
            <p:ph type="pic" sz="quarter" idx="15"/>
          </p:nvPr>
        </p:nvSpPr>
        <p:spPr>
          <a:xfrm>
            <a:off x="2286000" y="857250"/>
            <a:ext cx="2286000" cy="17145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6858000" y="857250"/>
            <a:ext cx="2286000" cy="17145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4572000" y="2571750"/>
            <a:ext cx="2286000" cy="1714500"/>
          </a:xfrm>
        </p:spPr>
        <p:txBody>
          <a:bodyPr/>
          <a:lstStyle/>
          <a:p>
            <a:r>
              <a:rPr lang="en-US" smtClean="0"/>
              <a:t>Click icon to add picture</a:t>
            </a:r>
            <a:endParaRPr lang="en-US" dirty="0"/>
          </a:p>
        </p:txBody>
      </p:sp>
    </p:spTree>
    <p:extLst>
      <p:ext uri="{BB962C8B-B14F-4D97-AF65-F5344CB8AC3E}">
        <p14:creationId xmlns:p14="http://schemas.microsoft.com/office/powerpoint/2010/main" val="2909239992"/>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2286000" y="857250"/>
            <a:ext cx="3429000" cy="3429000"/>
          </a:xfrm>
          <a:solidFill>
            <a:srgbClr val="002050"/>
          </a:solidFill>
        </p:spPr>
        <p:txBody>
          <a:bodyPr>
            <a:noAutofit/>
          </a:bodyPr>
          <a:lstStyle>
            <a:lvl1pPr>
              <a:lnSpc>
                <a:spcPct val="100000"/>
              </a:lnSpc>
              <a:defRPr sz="1350">
                <a:solidFill>
                  <a:schemeClr val="bg1"/>
                </a:solidFill>
              </a:defRPr>
            </a:lvl1pPr>
            <a:lvl2pPr>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smtClean="0"/>
              <a:t>Click to edit Master text styles</a:t>
            </a:r>
          </a:p>
        </p:txBody>
      </p:sp>
      <p:sp>
        <p:nvSpPr>
          <p:cNvPr id="9" name="Title 1"/>
          <p:cNvSpPr>
            <a:spLocks noGrp="1"/>
          </p:cNvSpPr>
          <p:nvPr>
            <p:ph type="title" hasCustomPrompt="1"/>
          </p:nvPr>
        </p:nvSpPr>
        <p:spPr>
          <a:xfrm>
            <a:off x="0" y="857250"/>
            <a:ext cx="2286000" cy="1714500"/>
          </a:xfrm>
          <a:solidFill>
            <a:schemeClr val="accent1"/>
          </a:solidFill>
        </p:spPr>
        <p:txBody>
          <a:bodyPr lIns="182880" tIns="137160" anchor="t" anchorCtr="0">
            <a:normAutofit/>
          </a:bodyPr>
          <a:lstStyle>
            <a:lvl1pPr>
              <a:defRPr sz="18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5715000" y="857250"/>
            <a:ext cx="3429000" cy="3429000"/>
          </a:xfrm>
          <a:solidFill>
            <a:srgbClr val="0A5BBA"/>
          </a:solidFill>
        </p:spPr>
        <p:txBody>
          <a:bodyPr>
            <a:noAutofit/>
          </a:bodyPr>
          <a:lstStyle>
            <a:lvl1pPr>
              <a:lnSpc>
                <a:spcPct val="100000"/>
              </a:lnSpc>
              <a:defRPr sz="1350">
                <a:solidFill>
                  <a:schemeClr val="bg1"/>
                </a:solidFill>
              </a:defRPr>
            </a:lvl1pPr>
            <a:lvl2pPr>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smtClean="0"/>
              <a:t>Click to edit Master text styles</a:t>
            </a:r>
          </a:p>
        </p:txBody>
      </p:sp>
      <p:sp>
        <p:nvSpPr>
          <p:cNvPr id="7" name="Date Placeholder 2"/>
          <p:cNvSpPr>
            <a:spLocks noGrp="1"/>
          </p:cNvSpPr>
          <p:nvPr>
            <p:ph type="dt" sz="half" idx="10"/>
          </p:nvPr>
        </p:nvSpPr>
        <p:spPr>
          <a:xfrm>
            <a:off x="0" y="4869657"/>
            <a:ext cx="2133600" cy="273844"/>
          </a:xfrm>
        </p:spPr>
        <p:txBody>
          <a:bodyPr/>
          <a:lstStyle>
            <a:lvl1pPr>
              <a:defRPr>
                <a:solidFill>
                  <a:srgbClr val="3F3F3F"/>
                </a:solidFill>
                <a:latin typeface="+mn-lt"/>
              </a:defRPr>
            </a:lvl1pPr>
          </a:lstStyle>
          <a:p>
            <a:endParaRPr lang="en-US" dirty="0"/>
          </a:p>
        </p:txBody>
      </p:sp>
      <p:sp>
        <p:nvSpPr>
          <p:cNvPr id="10" name="Slide Number Placeholder 3"/>
          <p:cNvSpPr txBox="1">
            <a:spLocks/>
          </p:cNvSpPr>
          <p:nvPr/>
        </p:nvSpPr>
        <p:spPr>
          <a:xfrm>
            <a:off x="3505200" y="4857751"/>
            <a:ext cx="2133600" cy="273844"/>
          </a:xfrm>
          <a:prstGeom prst="rect">
            <a:avLst/>
          </a:prstGeom>
        </p:spPr>
        <p:txBody>
          <a:bodyPr vert="horz" lIns="137160" tIns="34290" rIns="137160" bIns="3429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50" dirty="0" smtClean="0">
                <a:latin typeface="Segoe UI" panose="020B0502040204020203" pitchFamily="34" charset="0"/>
                <a:cs typeface="Segoe UI" panose="020B0502040204020203" pitchFamily="34" charset="0"/>
              </a:rPr>
              <a:t>Microsoft Confidential</a:t>
            </a:r>
            <a:endParaRPr lang="en-US" sz="75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6637972" y="4767263"/>
            <a:ext cx="2057400" cy="273844"/>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404027490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9144000" cy="5143500"/>
          </a:xfrm>
          <a:prstGeom prst="rect">
            <a:avLst/>
          </a:prstGeom>
        </p:spPr>
        <p:txBody>
          <a:bodyPr vert="horz"/>
          <a:lstStyle>
            <a:lvl1pPr>
              <a:buFontTx/>
              <a:buNone/>
              <a:defRPr sz="1050">
                <a:solidFill>
                  <a:srgbClr val="000000"/>
                </a:solidFill>
                <a:latin typeface="+mn-lt"/>
              </a:defRPr>
            </a:lvl1pPr>
          </a:lstStyle>
          <a:p>
            <a:r>
              <a:rPr lang="en-US" smtClean="0"/>
              <a:t>Click icon to add picture</a:t>
            </a:r>
            <a:endParaRPr lang="en-US" dirty="0"/>
          </a:p>
        </p:txBody>
      </p:sp>
      <p:sp>
        <p:nvSpPr>
          <p:cNvPr id="13" name="TextBox 12"/>
          <p:cNvSpPr txBox="1"/>
          <p:nvPr/>
        </p:nvSpPr>
        <p:spPr>
          <a:xfrm>
            <a:off x="0" y="857250"/>
            <a:ext cx="4572000" cy="300082"/>
          </a:xfrm>
          <a:prstGeom prst="rect">
            <a:avLst/>
          </a:prstGeom>
          <a:noFill/>
        </p:spPr>
        <p:txBody>
          <a:bodyPr wrap="square" rtlCol="0">
            <a:spAutoFit/>
          </a:bodyPr>
          <a:lstStyle/>
          <a:p>
            <a:endParaRPr lang="en-US" sz="1350" dirty="0"/>
          </a:p>
        </p:txBody>
      </p:sp>
      <p:sp>
        <p:nvSpPr>
          <p:cNvPr id="16" name="Text Placeholder 9"/>
          <p:cNvSpPr>
            <a:spLocks noGrp="1"/>
          </p:cNvSpPr>
          <p:nvPr>
            <p:ph type="body" sz="quarter" idx="13"/>
          </p:nvPr>
        </p:nvSpPr>
        <p:spPr>
          <a:xfrm>
            <a:off x="0" y="857250"/>
            <a:ext cx="4572000" cy="1714500"/>
          </a:xfrm>
          <a:solidFill>
            <a:srgbClr val="0A5BBA">
              <a:alpha val="90000"/>
            </a:srgbClr>
          </a:solidFill>
        </p:spPr>
        <p:txBody>
          <a:bodyPr lIns="182880" tIns="137160">
            <a:noAutofit/>
          </a:bodyPr>
          <a:lstStyle>
            <a:lvl1pPr marL="0" indent="0">
              <a:lnSpc>
                <a:spcPct val="100000"/>
              </a:lnSpc>
              <a:buNone/>
              <a:defRPr sz="2400">
                <a:solidFill>
                  <a:schemeClr val="bg1"/>
                </a:solidFill>
                <a:latin typeface="Segoe UI Light" pitchFamily="34" charset="0"/>
              </a:defRPr>
            </a:lvl1pPr>
            <a:lvl2pPr>
              <a:defRPr sz="2250">
                <a:latin typeface="+mn-lt"/>
              </a:defRPr>
            </a:lvl2pPr>
            <a:lvl3pPr>
              <a:defRPr sz="2250">
                <a:latin typeface="+mn-lt"/>
              </a:defRPr>
            </a:lvl3pPr>
            <a:lvl4pPr>
              <a:defRPr sz="2250">
                <a:latin typeface="+mn-lt"/>
              </a:defRPr>
            </a:lvl4pPr>
            <a:lvl5pPr>
              <a:defRPr sz="2250">
                <a:latin typeface="+mn-lt"/>
              </a:defRPr>
            </a:lvl5pPr>
          </a:lstStyle>
          <a:p>
            <a:pPr lvl="0"/>
            <a:r>
              <a:rPr lang="en-US" smtClean="0"/>
              <a:t>Click to edit Master text styles</a:t>
            </a:r>
          </a:p>
        </p:txBody>
      </p:sp>
    </p:spTree>
    <p:extLst>
      <p:ext uri="{BB962C8B-B14F-4D97-AF65-F5344CB8AC3E}">
        <p14:creationId xmlns:p14="http://schemas.microsoft.com/office/powerpoint/2010/main" val="427928511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p:nvSpPr>
        <p:spPr>
          <a:xfrm>
            <a:off x="0" y="857250"/>
            <a:ext cx="4572000" cy="300082"/>
          </a:xfrm>
          <a:prstGeom prst="rect">
            <a:avLst/>
          </a:prstGeom>
          <a:noFill/>
        </p:spPr>
        <p:txBody>
          <a:bodyPr wrap="square" rtlCol="0">
            <a:spAutoFit/>
          </a:bodyPr>
          <a:lstStyle/>
          <a:p>
            <a:endParaRPr lang="en-US" sz="1350" dirty="0"/>
          </a:p>
        </p:txBody>
      </p:sp>
      <p:sp>
        <p:nvSpPr>
          <p:cNvPr id="16" name="Text Placeholder 9"/>
          <p:cNvSpPr>
            <a:spLocks noGrp="1"/>
          </p:cNvSpPr>
          <p:nvPr>
            <p:ph type="body" sz="quarter" idx="13"/>
          </p:nvPr>
        </p:nvSpPr>
        <p:spPr>
          <a:xfrm>
            <a:off x="0" y="857250"/>
            <a:ext cx="4572000" cy="1714500"/>
          </a:xfrm>
          <a:solidFill>
            <a:srgbClr val="0A5BBA"/>
          </a:solidFill>
        </p:spPr>
        <p:txBody>
          <a:bodyPr lIns="182880" tIns="137160">
            <a:noAutofit/>
          </a:bodyPr>
          <a:lstStyle>
            <a:lvl1pPr marL="0" indent="0">
              <a:lnSpc>
                <a:spcPct val="100000"/>
              </a:lnSpc>
              <a:buNone/>
              <a:defRPr sz="2400">
                <a:solidFill>
                  <a:schemeClr val="bg1"/>
                </a:solidFill>
                <a:latin typeface="Segoe UI Light" pitchFamily="34" charset="0"/>
              </a:defRPr>
            </a:lvl1pPr>
            <a:lvl2pPr>
              <a:defRPr sz="2250">
                <a:latin typeface="+mn-lt"/>
              </a:defRPr>
            </a:lvl2pPr>
            <a:lvl3pPr>
              <a:defRPr sz="2250">
                <a:latin typeface="+mn-lt"/>
              </a:defRPr>
            </a:lvl3pPr>
            <a:lvl4pPr>
              <a:defRPr sz="2250">
                <a:latin typeface="+mn-lt"/>
              </a:defRPr>
            </a:lvl4pPr>
            <a:lvl5pPr>
              <a:defRPr sz="2250">
                <a:latin typeface="+mn-lt"/>
              </a:defRPr>
            </a:lvl5pPr>
          </a:lstStyle>
          <a:p>
            <a:pPr lvl="0"/>
            <a:r>
              <a:rPr lang="en-US" smtClean="0"/>
              <a:t>Click to edit Master text styles</a:t>
            </a:r>
          </a:p>
        </p:txBody>
      </p:sp>
    </p:spTree>
    <p:extLst>
      <p:ext uri="{BB962C8B-B14F-4D97-AF65-F5344CB8AC3E}">
        <p14:creationId xmlns:p14="http://schemas.microsoft.com/office/powerpoint/2010/main" val="99261930"/>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429000" y="857250"/>
            <a:ext cx="5715000" cy="3771900"/>
          </a:xfrm>
          <a:prstGeom prst="rect">
            <a:avLst/>
          </a:prstGeom>
        </p:spPr>
        <p:txBody>
          <a:bodyPr vert="horz" lIns="91440" tIns="45720">
            <a:normAutofit/>
          </a:bodyPr>
          <a:lstStyle>
            <a:lvl1pPr marL="0" indent="0">
              <a:spcBef>
                <a:spcPts val="450"/>
              </a:spcBef>
              <a:buFontTx/>
              <a:buNone/>
              <a:tabLst>
                <a:tab pos="472679" algn="l"/>
              </a:tabLst>
              <a:defRPr sz="1800" baseline="0">
                <a:solidFill>
                  <a:srgbClr val="3F3F3F"/>
                </a:solidFill>
                <a:latin typeface="+mn-lt"/>
                <a:cs typeface="Segoe Pro Light"/>
              </a:defRPr>
            </a:lvl1pPr>
            <a:lvl2pPr marL="0" indent="0">
              <a:spcBef>
                <a:spcPts val="450"/>
              </a:spcBef>
              <a:buFontTx/>
              <a:buNone/>
              <a:defRPr sz="2250">
                <a:latin typeface="Segoe Pro Light"/>
                <a:cs typeface="Segoe Pro Light"/>
              </a:defRPr>
            </a:lvl2pPr>
            <a:lvl3pPr marL="0" indent="0">
              <a:spcBef>
                <a:spcPts val="450"/>
              </a:spcBef>
              <a:buFontTx/>
              <a:buNone/>
              <a:defRPr sz="2250">
                <a:latin typeface="Segoe Pro Light"/>
                <a:cs typeface="Segoe Pro Light"/>
              </a:defRPr>
            </a:lvl3pPr>
            <a:lvl4pPr marL="0" indent="0">
              <a:spcBef>
                <a:spcPts val="450"/>
              </a:spcBef>
              <a:buFontTx/>
              <a:buNone/>
              <a:defRPr sz="2250">
                <a:latin typeface="Segoe Pro Light"/>
                <a:cs typeface="Segoe Pro Light"/>
              </a:defRPr>
            </a:lvl4pPr>
            <a:lvl5pPr marL="0" indent="0">
              <a:spcBef>
                <a:spcPts val="450"/>
              </a:spcBef>
              <a:buFontTx/>
              <a:buNone/>
              <a:defRPr sz="225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864394"/>
            <a:ext cx="2286000" cy="3177779"/>
          </a:xfrm>
          <a:prstGeom prst="rect">
            <a:avLst/>
          </a:prstGeom>
        </p:spPr>
        <p:txBody>
          <a:bodyPr vert="horz">
            <a:noAutofit/>
          </a:bodyPr>
          <a:lstStyle>
            <a:lvl1pPr marL="0" indent="0">
              <a:spcBef>
                <a:spcPts val="450"/>
              </a:spcBef>
              <a:buFontTx/>
              <a:buNone/>
              <a:defRPr sz="12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4767264"/>
            <a:ext cx="2133600" cy="273844"/>
          </a:xfrm>
          <a:prstGeom prst="rect">
            <a:avLst/>
          </a:prstGeom>
        </p:spPr>
        <p:txBody>
          <a:bodyPr vert="horz" lIns="182880" tIns="45720" rIns="182880" bIns="45720" rtlCol="0" anchor="ctr"/>
          <a:lstStyle>
            <a:lvl1pPr algn="l">
              <a:defRPr sz="600">
                <a:solidFill>
                  <a:schemeClr val="bg1"/>
                </a:solidFill>
                <a:latin typeface="+mn-lt"/>
                <a:cs typeface="Segoe Pro Light"/>
              </a:defRPr>
            </a:lvl1pPr>
          </a:lstStyle>
          <a:p>
            <a:endParaRPr lang="en-US" dirty="0"/>
          </a:p>
        </p:txBody>
      </p:sp>
      <p:sp>
        <p:nvSpPr>
          <p:cNvPr id="8" name="Slide Number Placeholder 4"/>
          <p:cNvSpPr>
            <a:spLocks noGrp="1"/>
          </p:cNvSpPr>
          <p:nvPr>
            <p:ph type="sldNum" sz="quarter" idx="12"/>
          </p:nvPr>
        </p:nvSpPr>
        <p:spPr>
          <a:xfrm>
            <a:off x="6637972" y="4767263"/>
            <a:ext cx="2057400" cy="273844"/>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671488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smtClean="0"/>
              <a:t>Click to edit Master text styles</a:t>
            </a:r>
          </a:p>
          <a:p>
            <a:pPr marL="2382" lvl="1" indent="0" algn="l" defTabSz="685607"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9144000" cy="51435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3429000" y="857250"/>
            <a:ext cx="5715000" cy="3771900"/>
          </a:xfrm>
          <a:prstGeom prst="rect">
            <a:avLst/>
          </a:prstGeom>
        </p:spPr>
        <p:txBody>
          <a:bodyPr vert="horz" lIns="91440" tIns="45720">
            <a:normAutofit/>
          </a:bodyPr>
          <a:lstStyle>
            <a:lvl1pPr marL="0" indent="0">
              <a:spcBef>
                <a:spcPts val="450"/>
              </a:spcBef>
              <a:buFontTx/>
              <a:buNone/>
              <a:tabLst>
                <a:tab pos="472679" algn="l"/>
              </a:tabLst>
              <a:defRPr sz="1800" baseline="0">
                <a:solidFill>
                  <a:srgbClr val="3F3F3F"/>
                </a:solidFill>
                <a:latin typeface="+mn-lt"/>
                <a:cs typeface="Segoe Pro Light"/>
              </a:defRPr>
            </a:lvl1pPr>
            <a:lvl2pPr marL="0" indent="0">
              <a:spcBef>
                <a:spcPts val="450"/>
              </a:spcBef>
              <a:buFontTx/>
              <a:buNone/>
              <a:defRPr sz="2250">
                <a:latin typeface="Segoe Pro Light"/>
                <a:cs typeface="Segoe Pro Light"/>
              </a:defRPr>
            </a:lvl2pPr>
            <a:lvl3pPr marL="0" indent="0">
              <a:spcBef>
                <a:spcPts val="450"/>
              </a:spcBef>
              <a:buFontTx/>
              <a:buNone/>
              <a:defRPr sz="2250">
                <a:latin typeface="Segoe Pro Light"/>
                <a:cs typeface="Segoe Pro Light"/>
              </a:defRPr>
            </a:lvl3pPr>
            <a:lvl4pPr marL="0" indent="0">
              <a:spcBef>
                <a:spcPts val="450"/>
              </a:spcBef>
              <a:buFontTx/>
              <a:buNone/>
              <a:defRPr sz="2250">
                <a:latin typeface="Segoe Pro Light"/>
                <a:cs typeface="Segoe Pro Light"/>
              </a:defRPr>
            </a:lvl4pPr>
            <a:lvl5pPr marL="0" indent="0">
              <a:spcBef>
                <a:spcPts val="450"/>
              </a:spcBef>
              <a:buFontTx/>
              <a:buNone/>
              <a:defRPr sz="225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864394"/>
            <a:ext cx="2286000" cy="3177779"/>
          </a:xfrm>
          <a:prstGeom prst="rect">
            <a:avLst/>
          </a:prstGeom>
        </p:spPr>
        <p:txBody>
          <a:bodyPr vert="horz">
            <a:noAutofit/>
          </a:bodyPr>
          <a:lstStyle>
            <a:lvl1pPr marL="0" indent="0">
              <a:spcBef>
                <a:spcPts val="450"/>
              </a:spcBef>
              <a:buFontTx/>
              <a:buNone/>
              <a:defRPr sz="12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4767264"/>
            <a:ext cx="2133600" cy="273844"/>
          </a:xfrm>
          <a:prstGeom prst="rect">
            <a:avLst/>
          </a:prstGeom>
        </p:spPr>
        <p:txBody>
          <a:bodyPr vert="horz" lIns="182880" tIns="45720" rIns="182880" bIns="45720" rtlCol="0" anchor="ctr"/>
          <a:lstStyle>
            <a:lvl1pPr algn="l">
              <a:defRPr sz="600">
                <a:solidFill>
                  <a:schemeClr val="bg1"/>
                </a:solidFill>
                <a:latin typeface="+mn-lt"/>
                <a:cs typeface="Segoe Pro Light"/>
              </a:defRPr>
            </a:lvl1pPr>
          </a:lstStyle>
          <a:p>
            <a:endParaRPr lang="en-US" dirty="0"/>
          </a:p>
        </p:txBody>
      </p:sp>
      <p:sp>
        <p:nvSpPr>
          <p:cNvPr id="9" name="Slide Number Placeholder 4"/>
          <p:cNvSpPr>
            <a:spLocks noGrp="1"/>
          </p:cNvSpPr>
          <p:nvPr>
            <p:ph type="sldNum" sz="quarter" idx="12"/>
          </p:nvPr>
        </p:nvSpPr>
        <p:spPr>
          <a:xfrm>
            <a:off x="6637972" y="4767263"/>
            <a:ext cx="2057400" cy="273844"/>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7503185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9144000" cy="5143500"/>
          </a:xfrm>
          <a:prstGeom prst="rect">
            <a:avLst/>
          </a:prstGeom>
        </p:spPr>
        <p:txBody>
          <a:bodyPr vert="horz"/>
          <a:lstStyle>
            <a:lvl1pPr>
              <a:buFontTx/>
              <a:buNone/>
              <a:defRPr sz="105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857250"/>
            <a:ext cx="4572000" cy="1714500"/>
          </a:xfrm>
          <a:solidFill>
            <a:srgbClr val="0A5BBA">
              <a:alpha val="90000"/>
            </a:srgbClr>
          </a:solidFill>
        </p:spPr>
        <p:txBody>
          <a:bodyPr>
            <a:noAutofit/>
          </a:bodyPr>
          <a:lstStyle>
            <a:lvl1pPr>
              <a:lnSpc>
                <a:spcPct val="110000"/>
              </a:lnSpc>
              <a:defRPr sz="1200">
                <a:solidFill>
                  <a:srgbClr val="FFFFFF"/>
                </a:solidFill>
                <a:latin typeface="+mn-lt"/>
                <a:cs typeface="Segoe Pro Semibold"/>
              </a:defRPr>
            </a:lvl1pPr>
            <a:lvl2pPr>
              <a:lnSpc>
                <a:spcPct val="110000"/>
              </a:lnSpc>
              <a:defRPr sz="1200">
                <a:solidFill>
                  <a:srgbClr val="FFFFFF"/>
                </a:solidFill>
                <a:latin typeface="+mn-lt"/>
                <a:cs typeface="Segoe Pro Semibold"/>
              </a:defRPr>
            </a:lvl2pPr>
            <a:lvl3pPr>
              <a:lnSpc>
                <a:spcPct val="110000"/>
              </a:lnSpc>
              <a:defRPr sz="1200">
                <a:solidFill>
                  <a:srgbClr val="FFFFFF"/>
                </a:solidFill>
                <a:latin typeface="+mn-lt"/>
                <a:cs typeface="Segoe Pro Semibold"/>
              </a:defRPr>
            </a:lvl3pPr>
            <a:lvl4pPr>
              <a:lnSpc>
                <a:spcPct val="110000"/>
              </a:lnSpc>
              <a:defRPr sz="1200">
                <a:solidFill>
                  <a:srgbClr val="FFFFFF"/>
                </a:solidFill>
                <a:latin typeface="+mn-lt"/>
                <a:cs typeface="Segoe Pro Semibold"/>
              </a:defRPr>
            </a:lvl4pPr>
            <a:lvl5pPr>
              <a:lnSpc>
                <a:spcPct val="110000"/>
              </a:lnSpc>
              <a:defRPr sz="12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p:nvSpPr>
        <p:spPr>
          <a:xfrm>
            <a:off x="76201" y="4514850"/>
            <a:ext cx="8815993" cy="424732"/>
          </a:xfrm>
          <a:prstGeom prst="rect">
            <a:avLst/>
          </a:prstGeom>
          <a:noFill/>
        </p:spPr>
        <p:txBody>
          <a:bodyPr wrap="square" rtlCol="0">
            <a:spAutoFit/>
          </a:bodyPr>
          <a:lstStyle/>
          <a:p>
            <a:pPr>
              <a:lnSpc>
                <a:spcPct val="120000"/>
              </a:lnSpc>
            </a:pPr>
            <a:r>
              <a:rPr lang="en-US" sz="6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600" dirty="0">
              <a:solidFill>
                <a:schemeClr val="tx1"/>
              </a:solidFill>
            </a:endParaRPr>
          </a:p>
        </p:txBody>
      </p:sp>
    </p:spTree>
    <p:extLst>
      <p:ext uri="{BB962C8B-B14F-4D97-AF65-F5344CB8AC3E}">
        <p14:creationId xmlns:p14="http://schemas.microsoft.com/office/powerpoint/2010/main" val="201321745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9144000" cy="5143500"/>
          </a:xfrm>
          <a:prstGeom prst="rect">
            <a:avLst/>
          </a:prstGeom>
        </p:spPr>
        <p:txBody>
          <a:bodyPr vert="horz"/>
          <a:lstStyle>
            <a:lvl1pPr>
              <a:buFontTx/>
              <a:buNone/>
              <a:defRPr sz="1050">
                <a:solidFill>
                  <a:srgbClr val="000000"/>
                </a:solidFill>
                <a:latin typeface="+mn-lt"/>
              </a:defRPr>
            </a:lvl1pPr>
          </a:lstStyle>
          <a:p>
            <a:r>
              <a:rPr lang="en-US" smtClean="0"/>
              <a:t>Click icon to add picture</a:t>
            </a:r>
            <a:endParaRPr lang="en-US" dirty="0"/>
          </a:p>
        </p:txBody>
      </p:sp>
      <p:sp>
        <p:nvSpPr>
          <p:cNvPr id="7" name="Picture Placeholder 4"/>
          <p:cNvSpPr>
            <a:spLocks noGrp="1"/>
          </p:cNvSpPr>
          <p:nvPr>
            <p:ph type="pic" sz="quarter" idx="17"/>
          </p:nvPr>
        </p:nvSpPr>
        <p:spPr>
          <a:xfrm>
            <a:off x="7772400" y="2413"/>
            <a:ext cx="1371600" cy="378401"/>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4572000" y="857250"/>
            <a:ext cx="4572000" cy="1714500"/>
          </a:xfrm>
          <a:solidFill>
            <a:srgbClr val="0A5BBA">
              <a:alpha val="90000"/>
            </a:srgbClr>
          </a:solidFill>
        </p:spPr>
        <p:txBody>
          <a:bodyPr>
            <a:noAutofit/>
          </a:bodyPr>
          <a:lstStyle>
            <a:lvl1pPr>
              <a:lnSpc>
                <a:spcPct val="110000"/>
              </a:lnSpc>
              <a:defRPr sz="1200">
                <a:solidFill>
                  <a:srgbClr val="FFFFFF"/>
                </a:solidFill>
                <a:latin typeface="+mn-lt"/>
                <a:cs typeface="Segoe Pro Semibold"/>
              </a:defRPr>
            </a:lvl1pPr>
            <a:lvl2pPr>
              <a:lnSpc>
                <a:spcPct val="110000"/>
              </a:lnSpc>
              <a:defRPr sz="1200">
                <a:solidFill>
                  <a:srgbClr val="FFFFFF"/>
                </a:solidFill>
                <a:latin typeface="+mn-lt"/>
                <a:cs typeface="Segoe Pro Semibold"/>
              </a:defRPr>
            </a:lvl2pPr>
            <a:lvl3pPr>
              <a:lnSpc>
                <a:spcPct val="110000"/>
              </a:lnSpc>
              <a:defRPr sz="1200">
                <a:solidFill>
                  <a:srgbClr val="FFFFFF"/>
                </a:solidFill>
                <a:latin typeface="+mn-lt"/>
                <a:cs typeface="Segoe Pro Semibold"/>
              </a:defRPr>
            </a:lvl3pPr>
            <a:lvl4pPr>
              <a:lnSpc>
                <a:spcPct val="110000"/>
              </a:lnSpc>
              <a:defRPr sz="1200">
                <a:solidFill>
                  <a:srgbClr val="FFFFFF"/>
                </a:solidFill>
                <a:latin typeface="+mn-lt"/>
                <a:cs typeface="Segoe Pro Semibold"/>
              </a:defRPr>
            </a:lvl4pPr>
            <a:lvl5pPr>
              <a:lnSpc>
                <a:spcPct val="110000"/>
              </a:lnSpc>
              <a:defRPr sz="12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Box 9"/>
          <p:cNvSpPr txBox="1"/>
          <p:nvPr/>
        </p:nvSpPr>
        <p:spPr>
          <a:xfrm>
            <a:off x="76201" y="4514850"/>
            <a:ext cx="8815993" cy="424732"/>
          </a:xfrm>
          <a:prstGeom prst="rect">
            <a:avLst/>
          </a:prstGeom>
          <a:noFill/>
        </p:spPr>
        <p:txBody>
          <a:bodyPr wrap="square" rtlCol="0">
            <a:spAutoFit/>
          </a:bodyPr>
          <a:lstStyle/>
          <a:p>
            <a:pPr>
              <a:lnSpc>
                <a:spcPct val="120000"/>
              </a:lnSpc>
            </a:pPr>
            <a:r>
              <a:rPr lang="en-US" sz="6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600" dirty="0">
              <a:solidFill>
                <a:schemeClr val="tx1"/>
              </a:solidFill>
            </a:endParaRPr>
          </a:p>
        </p:txBody>
      </p:sp>
    </p:spTree>
    <p:extLst>
      <p:ext uri="{BB962C8B-B14F-4D97-AF65-F5344CB8AC3E}">
        <p14:creationId xmlns:p14="http://schemas.microsoft.com/office/powerpoint/2010/main" val="741468369"/>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9144000" cy="5143500"/>
          </a:xfrm>
          <a:prstGeom prst="rect">
            <a:avLst/>
          </a:prstGeom>
        </p:spPr>
        <p:txBody>
          <a:bodyPr vert="horz"/>
          <a:lstStyle>
            <a:lvl1pPr>
              <a:buFontTx/>
              <a:buNone/>
              <a:defRPr sz="105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857250"/>
            <a:ext cx="4572000" cy="1714500"/>
          </a:xfrm>
          <a:solidFill>
            <a:srgbClr val="0A5BBA">
              <a:alpha val="90000"/>
            </a:srgbClr>
          </a:solidFill>
        </p:spPr>
        <p:txBody>
          <a:bodyPr lIns="91440" tIns="91440">
            <a:noAutofit/>
          </a:bodyPr>
          <a:lstStyle>
            <a:lvl1pPr algn="l" eaLnBrk="1" hangingPunct="1">
              <a:lnSpc>
                <a:spcPct val="110000"/>
              </a:lnSpc>
              <a:defRPr lang="en-US" sz="1200" baseline="0" dirty="0" smtClean="0">
                <a:solidFill>
                  <a:srgbClr val="FFFFFF"/>
                </a:solidFill>
                <a:latin typeface="+mn-lt"/>
                <a:cs typeface="Segoe Pro Semibold"/>
              </a:defRPr>
            </a:lvl1pPr>
            <a:lvl2pPr algn="l" eaLnBrk="1" hangingPunct="1">
              <a:lnSpc>
                <a:spcPct val="110000"/>
              </a:lnSpc>
              <a:defRPr lang="en-US" sz="1200" baseline="0" dirty="0" smtClean="0">
                <a:solidFill>
                  <a:srgbClr val="FFFFFF"/>
                </a:solidFill>
                <a:latin typeface="+mn-lt"/>
                <a:cs typeface="Segoe Pro Semibold"/>
              </a:defRPr>
            </a:lvl2pPr>
            <a:lvl3pPr algn="l" eaLnBrk="1" hangingPunct="1">
              <a:lnSpc>
                <a:spcPct val="110000"/>
              </a:lnSpc>
              <a:defRPr lang="en-US" sz="1200" baseline="0" dirty="0" smtClean="0">
                <a:solidFill>
                  <a:srgbClr val="FFFFFF"/>
                </a:solidFill>
                <a:latin typeface="+mn-lt"/>
                <a:cs typeface="Segoe Pro Semibold"/>
              </a:defRPr>
            </a:lvl3pPr>
            <a:lvl4pPr algn="l" eaLnBrk="1" hangingPunct="1">
              <a:lnSpc>
                <a:spcPct val="110000"/>
              </a:lnSpc>
              <a:defRPr lang="en-US" sz="1200" baseline="0" dirty="0" smtClean="0">
                <a:solidFill>
                  <a:srgbClr val="FFFFFF"/>
                </a:solidFill>
                <a:latin typeface="+mn-lt"/>
                <a:cs typeface="Segoe Pro Semibold"/>
              </a:defRPr>
            </a:lvl4pPr>
            <a:lvl5pPr algn="l" eaLnBrk="1" hangingPunct="1">
              <a:lnSpc>
                <a:spcPct val="110000"/>
              </a:lnSpc>
              <a:defRPr lang="en-US" sz="12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p:nvSpPr>
        <p:spPr>
          <a:xfrm>
            <a:off x="76201" y="4514850"/>
            <a:ext cx="8815993" cy="424732"/>
          </a:xfrm>
          <a:prstGeom prst="rect">
            <a:avLst/>
          </a:prstGeom>
          <a:noFill/>
        </p:spPr>
        <p:txBody>
          <a:bodyPr wrap="square" rtlCol="0">
            <a:spAutoFit/>
          </a:bodyPr>
          <a:lstStyle/>
          <a:p>
            <a:pPr>
              <a:lnSpc>
                <a:spcPct val="120000"/>
              </a:lnSpc>
            </a:pPr>
            <a:r>
              <a:rPr lang="en-US" sz="6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600" dirty="0">
              <a:solidFill>
                <a:schemeClr val="tx1"/>
              </a:solidFill>
            </a:endParaRPr>
          </a:p>
        </p:txBody>
      </p:sp>
    </p:spTree>
    <p:extLst>
      <p:ext uri="{BB962C8B-B14F-4D97-AF65-F5344CB8AC3E}">
        <p14:creationId xmlns:p14="http://schemas.microsoft.com/office/powerpoint/2010/main" val="791276311"/>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9144000" cy="5143500"/>
          </a:xfrm>
          <a:prstGeom prst="rect">
            <a:avLst/>
          </a:prstGeom>
          <a:solidFill>
            <a:schemeClr val="bg1"/>
          </a:solidFill>
        </p:spPr>
        <p:txBody>
          <a:bodyPr vert="horz"/>
          <a:lstStyle>
            <a:lvl1pPr>
              <a:buFontTx/>
              <a:buNone/>
              <a:defRPr sz="105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4572000" y="857250"/>
            <a:ext cx="4572000" cy="1714500"/>
          </a:xfrm>
          <a:solidFill>
            <a:srgbClr val="0A5BBA">
              <a:alpha val="90000"/>
            </a:srgbClr>
          </a:solidFill>
        </p:spPr>
        <p:txBody>
          <a:bodyPr>
            <a:noAutofit/>
          </a:bodyPr>
          <a:lstStyle>
            <a:lvl1pPr algn="l" eaLnBrk="1" hangingPunct="1">
              <a:lnSpc>
                <a:spcPct val="110000"/>
              </a:lnSpc>
              <a:defRPr lang="en-US" sz="1200" baseline="0" dirty="0" smtClean="0">
                <a:solidFill>
                  <a:srgbClr val="FFFFFF"/>
                </a:solidFill>
                <a:latin typeface="+mn-lt"/>
                <a:cs typeface="Segoe Pro Semibold"/>
              </a:defRPr>
            </a:lvl1pPr>
            <a:lvl2pPr algn="l" eaLnBrk="1" hangingPunct="1">
              <a:lnSpc>
                <a:spcPct val="110000"/>
              </a:lnSpc>
              <a:defRPr lang="en-US" sz="1200" baseline="0" dirty="0" smtClean="0">
                <a:solidFill>
                  <a:srgbClr val="FFFFFF"/>
                </a:solidFill>
                <a:latin typeface="+mn-lt"/>
                <a:cs typeface="Segoe Pro Semibold"/>
              </a:defRPr>
            </a:lvl2pPr>
            <a:lvl3pPr algn="l" eaLnBrk="1" hangingPunct="1">
              <a:lnSpc>
                <a:spcPct val="110000"/>
              </a:lnSpc>
              <a:defRPr lang="en-US" sz="1200" baseline="0" dirty="0" smtClean="0">
                <a:solidFill>
                  <a:srgbClr val="FFFFFF"/>
                </a:solidFill>
                <a:latin typeface="+mn-lt"/>
                <a:cs typeface="Segoe Pro Semibold"/>
              </a:defRPr>
            </a:lvl3pPr>
            <a:lvl4pPr algn="l" eaLnBrk="1" hangingPunct="1">
              <a:lnSpc>
                <a:spcPct val="110000"/>
              </a:lnSpc>
              <a:defRPr lang="en-US" sz="1200" baseline="0" dirty="0" smtClean="0">
                <a:solidFill>
                  <a:srgbClr val="FFFFFF"/>
                </a:solidFill>
                <a:latin typeface="+mn-lt"/>
                <a:cs typeface="Segoe Pro Semibold"/>
              </a:defRPr>
            </a:lvl4pPr>
            <a:lvl5pPr algn="l" eaLnBrk="1" hangingPunct="1">
              <a:lnSpc>
                <a:spcPct val="110000"/>
              </a:lnSpc>
              <a:defRPr lang="en-US" sz="12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p:nvSpPr>
        <p:spPr>
          <a:xfrm>
            <a:off x="76201" y="4514850"/>
            <a:ext cx="8815993" cy="424732"/>
          </a:xfrm>
          <a:prstGeom prst="rect">
            <a:avLst/>
          </a:prstGeom>
          <a:noFill/>
        </p:spPr>
        <p:txBody>
          <a:bodyPr wrap="square" rtlCol="0">
            <a:spAutoFit/>
          </a:bodyPr>
          <a:lstStyle/>
          <a:p>
            <a:pPr>
              <a:lnSpc>
                <a:spcPct val="120000"/>
              </a:lnSpc>
            </a:pPr>
            <a:r>
              <a:rPr lang="en-US" sz="6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600" dirty="0">
              <a:solidFill>
                <a:schemeClr val="tx1"/>
              </a:solidFill>
            </a:endParaRPr>
          </a:p>
        </p:txBody>
      </p:sp>
    </p:spTree>
    <p:extLst>
      <p:ext uri="{BB962C8B-B14F-4D97-AF65-F5344CB8AC3E}">
        <p14:creationId xmlns:p14="http://schemas.microsoft.com/office/powerpoint/2010/main" val="221671032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3429000" y="857251"/>
            <a:ext cx="5715000" cy="3184922"/>
          </a:xfrm>
          <a:prstGeom prst="rect">
            <a:avLst/>
          </a:prstGeom>
        </p:spPr>
        <p:txBody>
          <a:bodyPr vert="horz" lIns="91440" tIns="45720">
            <a:normAutofit/>
          </a:bodyPr>
          <a:lstStyle>
            <a:lvl1pPr marL="0" indent="0">
              <a:spcBef>
                <a:spcPts val="450"/>
              </a:spcBef>
              <a:buFontTx/>
              <a:buNone/>
              <a:tabLst>
                <a:tab pos="472679" algn="l"/>
              </a:tabLst>
              <a:defRPr sz="1350" baseline="0">
                <a:solidFill>
                  <a:schemeClr val="tx1"/>
                </a:solidFill>
                <a:latin typeface="Segoe UI" panose="020B0502040204020203" pitchFamily="34" charset="0"/>
                <a:cs typeface="Segoe UI" panose="020B0502040204020203" pitchFamily="34" charset="0"/>
              </a:defRPr>
            </a:lvl1pPr>
            <a:lvl2pPr marL="0" indent="0">
              <a:spcBef>
                <a:spcPts val="450"/>
              </a:spcBef>
              <a:buFontTx/>
              <a:buNone/>
              <a:defRPr sz="2250">
                <a:latin typeface="Segoe Pro Light"/>
                <a:cs typeface="Segoe Pro Light"/>
              </a:defRPr>
            </a:lvl2pPr>
            <a:lvl3pPr marL="0" indent="0">
              <a:spcBef>
                <a:spcPts val="450"/>
              </a:spcBef>
              <a:buFontTx/>
              <a:buNone/>
              <a:defRPr sz="2250">
                <a:latin typeface="Segoe Pro Light"/>
                <a:cs typeface="Segoe Pro Light"/>
              </a:defRPr>
            </a:lvl3pPr>
            <a:lvl4pPr marL="0" indent="0">
              <a:spcBef>
                <a:spcPts val="450"/>
              </a:spcBef>
              <a:buFontTx/>
              <a:buNone/>
              <a:defRPr sz="2250">
                <a:latin typeface="Segoe Pro Light"/>
                <a:cs typeface="Segoe Pro Light"/>
              </a:defRPr>
            </a:lvl4pPr>
            <a:lvl5pPr marL="0" indent="0">
              <a:spcBef>
                <a:spcPts val="450"/>
              </a:spcBef>
              <a:buFontTx/>
              <a:buNone/>
              <a:defRPr sz="225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864394"/>
            <a:ext cx="2286000" cy="3177779"/>
          </a:xfrm>
          <a:prstGeom prst="rect">
            <a:avLst/>
          </a:prstGeom>
        </p:spPr>
        <p:txBody>
          <a:bodyPr vert="horz">
            <a:noAutofit/>
          </a:bodyPr>
          <a:lstStyle>
            <a:lvl1pPr marL="0" indent="0">
              <a:spcBef>
                <a:spcPts val="450"/>
              </a:spcBef>
              <a:buFontTx/>
              <a:buNone/>
              <a:defRPr sz="12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429178216"/>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268813" y="2171701"/>
            <a:ext cx="2674787" cy="632222"/>
          </a:xfrm>
          <a:prstGeom prst="rect">
            <a:avLst/>
          </a:prstGeom>
        </p:spPr>
      </p:pic>
    </p:spTree>
    <p:extLst>
      <p:ext uri="{BB962C8B-B14F-4D97-AF65-F5344CB8AC3E}">
        <p14:creationId xmlns:p14="http://schemas.microsoft.com/office/powerpoint/2010/main" val="3053279574"/>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121917">
            <a:normAutofit/>
          </a:bodyPr>
          <a:lstStyle>
            <a:lvl1pPr>
              <a:defRPr sz="2025"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243834" tIns="182875">
            <a:normAutofit/>
          </a:bodyPr>
          <a:lstStyle>
            <a:lvl1pPr marL="285743" indent="-285743">
              <a:spcBef>
                <a:spcPts val="300"/>
              </a:spcBef>
              <a:buFont typeface="Arial" pitchFamily="34" charset="0"/>
              <a:buChar char="•"/>
              <a:defRPr sz="1425" baseline="0">
                <a:solidFill>
                  <a:schemeClr val="tx1"/>
                </a:solidFill>
                <a:latin typeface="+mn-lt"/>
              </a:defRPr>
            </a:lvl1pPr>
            <a:lvl2pPr marL="542912" indent="-277806">
              <a:buFont typeface="Courier New" panose="02070309020205020404" pitchFamily="49" charset="0"/>
              <a:buChar char="o"/>
              <a:defRPr/>
            </a:lvl2pPr>
            <a:lvl3pPr marL="808018" indent="-265106">
              <a:buFont typeface="Wingdings" panose="05000000000000000000" pitchFamily="2" charset="2"/>
              <a:buChar char="§"/>
              <a:defRPr/>
            </a:lvl3pPr>
            <a:lvl5pPr marL="1339817" indent="-266693">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0191738"/>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68775894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121917">
            <a:normAutofit/>
          </a:bodyPr>
          <a:lstStyle>
            <a:lvl1pPr>
              <a:defRPr sz="2025"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3174651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25">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25">
                <a:solidFill>
                  <a:schemeClr val="bg1"/>
                </a:solidFill>
              </a:defRPr>
            </a:lvl1pPr>
            <a:lvl2pPr>
              <a:lnSpc>
                <a:spcPct val="120000"/>
              </a:lnSpc>
              <a:defRPr sz="1425">
                <a:solidFill>
                  <a:schemeClr val="bg1"/>
                </a:solidFill>
              </a:defRPr>
            </a:lvl2pPr>
            <a:lvl3pPr>
              <a:lnSpc>
                <a:spcPct val="120000"/>
              </a:lnSpc>
              <a:defRPr sz="1425">
                <a:solidFill>
                  <a:schemeClr val="bg1"/>
                </a:solidFill>
              </a:defRPr>
            </a:lvl3pPr>
            <a:lvl4pPr>
              <a:lnSpc>
                <a:spcPct val="120000"/>
              </a:lnSpc>
              <a:defRPr sz="1425">
                <a:solidFill>
                  <a:schemeClr val="bg1"/>
                </a:solidFill>
              </a:defRPr>
            </a:lvl4pPr>
            <a:lvl5pPr>
              <a:lnSpc>
                <a:spcPct val="120000"/>
              </a:lnSpc>
              <a:defRPr sz="1425">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p:nvSpPr>
        <p:spPr>
          <a:xfrm>
            <a:off x="5493774" y="914400"/>
            <a:ext cx="3657600" cy="36576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p>
        </p:txBody>
      </p:sp>
    </p:spTree>
    <p:extLst>
      <p:ext uri="{BB962C8B-B14F-4D97-AF65-F5344CB8AC3E}">
        <p14:creationId xmlns:p14="http://schemas.microsoft.com/office/powerpoint/2010/main" val="603433409"/>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Large Graphic or Demo Layout">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243834" tIns="182875">
            <a:normAutofit/>
          </a:bodyPr>
          <a:lstStyle>
            <a:lvl1pPr marL="0" indent="0">
              <a:spcBef>
                <a:spcPts val="300"/>
              </a:spcBef>
              <a:buFontTx/>
              <a:buNone/>
              <a:defRPr sz="1425"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665511011"/>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121917">
            <a:normAutofit/>
          </a:bodyPr>
          <a:lstStyle>
            <a:lvl1pPr>
              <a:defRPr sz="2025"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07" indent="-120647">
              <a:tabLst>
                <a:tab pos="227007" algn="l"/>
              </a:tabLst>
              <a:defRPr>
                <a:solidFill>
                  <a:schemeClr val="bg1"/>
                </a:solidFill>
              </a:defRPr>
            </a:lvl2pPr>
            <a:lvl3pPr marL="460364" indent="-150809">
              <a:defRPr>
                <a:solidFill>
                  <a:schemeClr val="bg1"/>
                </a:solidFill>
              </a:defRPr>
            </a:lvl3pPr>
            <a:lvl4pPr marL="687371" indent="-150809">
              <a:defRPr>
                <a:solidFill>
                  <a:schemeClr val="bg1"/>
                </a:solidFill>
              </a:defRPr>
            </a:lvl4pPr>
            <a:lvl5pPr marL="914378" indent="-153984">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2809643"/>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4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8" y="4405658"/>
            <a:ext cx="8815993" cy="656588"/>
          </a:xfrm>
          <a:prstGeom prst="rect">
            <a:avLst/>
          </a:prstGeom>
          <a:noFill/>
        </p:spPr>
        <p:txBody>
          <a:bodyPr wrap="square" lIns="91438" tIns="45719" rIns="91438" bIns="45719" rtlCol="0">
            <a:spAutoFit/>
          </a:bodyPr>
          <a:lstStyle/>
          <a:p>
            <a:pPr>
              <a:lnSpc>
                <a:spcPts val="1060"/>
              </a:lnSpc>
            </a:pPr>
            <a:r>
              <a:rPr lang="en-US" sz="825"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25"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25">
                <a:solidFill>
                  <a:srgbClr val="FFFFFF"/>
                </a:solidFill>
                <a:latin typeface="+mn-lt"/>
                <a:cs typeface="Segoe UI Semibold"/>
              </a:defRPr>
            </a:lvl1pPr>
            <a:lvl2pPr marL="265106" indent="0">
              <a:lnSpc>
                <a:spcPct val="110000"/>
              </a:lnSpc>
              <a:buNone/>
              <a:defRPr sz="1425">
                <a:solidFill>
                  <a:srgbClr val="FFFFFF"/>
                </a:solidFill>
                <a:latin typeface="+mn-lt"/>
                <a:cs typeface="Segoe UI Semibold"/>
              </a:defRPr>
            </a:lvl2pPr>
            <a:lvl3pPr marL="542912" indent="0">
              <a:lnSpc>
                <a:spcPct val="110000"/>
              </a:lnSpc>
              <a:buNone/>
              <a:defRPr sz="1425">
                <a:solidFill>
                  <a:srgbClr val="FFFFFF"/>
                </a:solidFill>
                <a:latin typeface="+mn-lt"/>
                <a:cs typeface="Segoe UI Semibold"/>
              </a:defRPr>
            </a:lvl3pPr>
            <a:lvl4pPr marL="808017" indent="0">
              <a:lnSpc>
                <a:spcPct val="110000"/>
              </a:lnSpc>
              <a:buNone/>
              <a:defRPr sz="1425">
                <a:solidFill>
                  <a:srgbClr val="FFFFFF"/>
                </a:solidFill>
                <a:latin typeface="+mn-lt"/>
                <a:cs typeface="Segoe UI Semibold"/>
              </a:defRPr>
            </a:lvl4pPr>
            <a:lvl5pPr marL="1073123" indent="0">
              <a:lnSpc>
                <a:spcPct val="110000"/>
              </a:lnSpc>
              <a:buNone/>
              <a:defRPr sz="1425">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5044" y="100392"/>
            <a:ext cx="1152779" cy="431398"/>
          </a:xfrm>
          <a:prstGeom prst="rect">
            <a:avLst/>
          </a:prstGeom>
        </p:spPr>
      </p:pic>
    </p:spTree>
    <p:extLst>
      <p:ext uri="{BB962C8B-B14F-4D97-AF65-F5344CB8AC3E}">
        <p14:creationId xmlns:p14="http://schemas.microsoft.com/office/powerpoint/2010/main" val="2773875874"/>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3186373"/>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Tree>
    <p:extLst>
      <p:ext uri="{BB962C8B-B14F-4D97-AF65-F5344CB8AC3E}">
        <p14:creationId xmlns:p14="http://schemas.microsoft.com/office/powerpoint/2010/main" val="45241861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theme" Target="../theme/theme3.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4.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9" Type="http://schemas.openxmlformats.org/officeDocument/2006/relationships/slideLayout" Target="../slideLayouts/slideLayout95.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34" Type="http://schemas.openxmlformats.org/officeDocument/2006/relationships/slideLayout" Target="../slideLayouts/slideLayout90.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slideLayout" Target="../slideLayouts/slideLayout89.xml"/><Relationship Id="rId38" Type="http://schemas.openxmlformats.org/officeDocument/2006/relationships/slideLayout" Target="../slideLayouts/slideLayout94.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slideLayout" Target="../slideLayouts/slideLayout85.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slideLayout" Target="../slideLayouts/slideLayout88.xml"/><Relationship Id="rId37" Type="http://schemas.openxmlformats.org/officeDocument/2006/relationships/slideLayout" Target="../slideLayouts/slideLayout93.xml"/><Relationship Id="rId40" Type="http://schemas.openxmlformats.org/officeDocument/2006/relationships/theme" Target="../theme/theme5.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36" Type="http://schemas.openxmlformats.org/officeDocument/2006/relationships/slideLayout" Target="../slideLayouts/slideLayout92.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31" Type="http://schemas.openxmlformats.org/officeDocument/2006/relationships/slideLayout" Target="../slideLayouts/slideLayout87.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35"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 id="2147483875" r:id="rId21"/>
    <p:sldLayoutId id="2147483876" r:id="rId22"/>
    <p:sldLayoutId id="2147483877" r:id="rId23"/>
    <p:sldLayoutId id="2147483878" r:id="rId24"/>
    <p:sldLayoutId id="2147483880" r:id="rId25"/>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p:fade/>
  </p:transition>
  <p:timing>
    <p:tnLst>
      <p:par>
        <p:cTn id="1" dur="indefinite" restart="never" nodeType="tmRoot"/>
      </p:par>
    </p:tnLst>
  </p:timing>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FFF257A-30C5-4AFB-911B-BE4CEEA1EA82}" type="slidenum">
              <a:rPr lang="en-US" smtClean="0"/>
              <a:t>‹#›</a:t>
            </a:fld>
            <a:endParaRPr lang="en-US"/>
          </a:p>
        </p:txBody>
      </p:sp>
    </p:spTree>
    <p:extLst>
      <p:ext uri="{BB962C8B-B14F-4D97-AF65-F5344CB8AC3E}">
        <p14:creationId xmlns:p14="http://schemas.microsoft.com/office/powerpoint/2010/main" val="121134506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 id="2147483900" r:id="rId19"/>
    <p:sldLayoutId id="2147483901" r:id="rId20"/>
    <p:sldLayoutId id="2147483902" r:id="rId21"/>
    <p:sldLayoutId id="2147483903" r:id="rId22"/>
    <p:sldLayoutId id="2147483904" r:id="rId23"/>
    <p:sldLayoutId id="2147483905" r:id="rId24"/>
    <p:sldLayoutId id="2147483906" r:id="rId25"/>
    <p:sldLayoutId id="2147483907" r:id="rId26"/>
    <p:sldLayoutId id="2147483908" r:id="rId27"/>
    <p:sldLayoutId id="2147483909" r:id="rId28"/>
    <p:sldLayoutId id="2147483910" r:id="rId29"/>
    <p:sldLayoutId id="2147483912" r:id="rId30"/>
    <p:sldLayoutId id="2147483913" r:id="rId31"/>
    <p:sldLayoutId id="2147483914" r:id="rId32"/>
    <p:sldLayoutId id="2147483915" r:id="rId33"/>
    <p:sldLayoutId id="2147483916" r:id="rId34"/>
    <p:sldLayoutId id="2147483917" r:id="rId35"/>
    <p:sldLayoutId id="2147483918" r:id="rId36"/>
    <p:sldLayoutId id="2147483919" r:id="rId37"/>
    <p:sldLayoutId id="2147483922" r:id="rId38"/>
    <p:sldLayoutId id="2147483923" r:id="rId39"/>
  </p:sldLayoutIdLst>
  <p:transition>
    <p:fade/>
  </p:transition>
  <p:timing>
    <p:tnLst>
      <p:par>
        <p:cTn id="1" dur="indefinite" restart="never" nodeType="tmRoot"/>
      </p:par>
    </p:tnLst>
  </p:timing>
  <p:txStyles>
    <p:titleStyle>
      <a:lvl1pPr algn="l" defTabSz="685800" rtl="0" eaLnBrk="1" latinLnBrk="0" hangingPunct="1">
        <a:lnSpc>
          <a:spcPct val="90000"/>
        </a:lnSpc>
        <a:spcBef>
          <a:spcPct val="0"/>
        </a:spcBef>
        <a:buNone/>
        <a:defRPr sz="27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350" kern="1200">
          <a:solidFill>
            <a:srgbClr val="3F3F3F"/>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Courier New" panose="02070309020205020404" pitchFamily="49" charset="0"/>
        <a:buChar char="o"/>
        <a:defRPr sz="1200" kern="1200">
          <a:solidFill>
            <a:srgbClr val="3F3F3F"/>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1050" kern="1200">
          <a:solidFill>
            <a:srgbClr val="3F3F3F"/>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rgbClr val="3F3F3F"/>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Font typeface="Courier New" panose="02070309020205020404" pitchFamily="49" charset="0"/>
        <a:buChar char="o"/>
        <a:defRPr sz="1050" kern="1200">
          <a:solidFill>
            <a:srgbClr val="3F3F3F"/>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8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2.xml"/><Relationship Id="rId1" Type="http://schemas.openxmlformats.org/officeDocument/2006/relationships/slideLayout" Target="../slideLayouts/slideLayout94.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9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94.xml"/><Relationship Id="rId6" Type="http://schemas.microsoft.com/office/2007/relationships/hdphoto" Target="../media/hdphoto5.wdp"/><Relationship Id="rId5" Type="http://schemas.openxmlformats.org/officeDocument/2006/relationships/image" Target="../media/image15.png"/><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51435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4000" b="1" dirty="0"/>
              <a:t>Azure Web Apps Deployment and Scaling Techniques </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2200" dirty="0"/>
              <a:t/>
            </a:r>
            <a:br>
              <a:rPr lang="en-US" sz="2200" dirty="0"/>
            </a:br>
            <a:r>
              <a:rPr lang="en-US" sz="2200" b="1" dirty="0" smtClean="0"/>
              <a:t>Ventsy Popov</a:t>
            </a:r>
            <a:br>
              <a:rPr lang="en-US" sz="2200" b="1" dirty="0" smtClean="0"/>
            </a:br>
            <a:r>
              <a:rPr lang="en-US" sz="2200" b="1" dirty="0" smtClean="0"/>
              <a:t>vepopov@Microsoft.com</a:t>
            </a:r>
            <a:endParaRPr lang="en-US" sz="2200" b="1" dirty="0"/>
          </a:p>
        </p:txBody>
      </p:sp>
    </p:spTree>
    <p:extLst>
      <p:ext uri="{BB962C8B-B14F-4D97-AF65-F5344CB8AC3E}">
        <p14:creationId xmlns:p14="http://schemas.microsoft.com/office/powerpoint/2010/main" val="120918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Continuous Deployment?</a:t>
            </a:r>
            <a:endParaRPr lang="en-US" dirty="0"/>
          </a:p>
        </p:txBody>
      </p:sp>
      <p:pic>
        <p:nvPicPr>
          <p:cNvPr id="5" name="Picture 4"/>
          <p:cNvPicPr>
            <a:picLocks noChangeAspect="1"/>
          </p:cNvPicPr>
          <p:nvPr/>
        </p:nvPicPr>
        <p:blipFill>
          <a:blip r:embed="rId3"/>
          <a:stretch>
            <a:fillRect/>
          </a:stretch>
        </p:blipFill>
        <p:spPr>
          <a:xfrm>
            <a:off x="482550" y="1013233"/>
            <a:ext cx="3152381" cy="2561905"/>
          </a:xfrm>
          <a:prstGeom prst="rect">
            <a:avLst/>
          </a:prstGeom>
          <a:solidFill>
            <a:schemeClr val="tx1">
              <a:lumMod val="50000"/>
              <a:lumOff val="50000"/>
            </a:schemeClr>
          </a:solidFill>
        </p:spPr>
      </p:pic>
      <p:sp>
        <p:nvSpPr>
          <p:cNvPr id="6" name="TextBox 5"/>
          <p:cNvSpPr txBox="1"/>
          <p:nvPr/>
        </p:nvSpPr>
        <p:spPr>
          <a:xfrm>
            <a:off x="4443531" y="1013233"/>
            <a:ext cx="3763398" cy="2520690"/>
          </a:xfrm>
          <a:prstGeom prst="rect">
            <a:avLst/>
          </a:prstGeom>
          <a:noFill/>
        </p:spPr>
        <p:txBody>
          <a:bodyPr wrap="square" lIns="0" tIns="0" rIns="0" bIns="0" rtlCol="0">
            <a:spAutoFit/>
          </a:bodyPr>
          <a:lstStyle/>
          <a:p>
            <a:pPr marL="460375" indent="-460375">
              <a:lnSpc>
                <a:spcPct val="90000"/>
              </a:lnSpc>
              <a:spcBef>
                <a:spcPct val="20000"/>
              </a:spcBef>
              <a:buSzPct val="80000"/>
              <a:buFont typeface="Wingdings" panose="05000000000000000000" pitchFamily="2" charset="2"/>
              <a:buChar char="§"/>
            </a:pPr>
            <a:r>
              <a:rPr lang="en-US" dirty="0" smtClean="0">
                <a:gradFill>
                  <a:gsLst>
                    <a:gs pos="0">
                      <a:srgbClr val="292929">
                        <a:lumMod val="90000"/>
                        <a:lumOff val="10000"/>
                      </a:srgbClr>
                    </a:gs>
                    <a:gs pos="86000">
                      <a:srgbClr val="292929">
                        <a:lumMod val="90000"/>
                        <a:lumOff val="10000"/>
                      </a:srgbClr>
                    </a:gs>
                  </a:gsLst>
                  <a:lin ang="5400000" scaled="0"/>
                </a:gradFill>
              </a:rPr>
              <a:t>Variance between tested code in SCM and live production is minimal</a:t>
            </a:r>
          </a:p>
          <a:p>
            <a:pPr marL="460375" indent="-460375">
              <a:lnSpc>
                <a:spcPct val="90000"/>
              </a:lnSpc>
              <a:spcBef>
                <a:spcPct val="20000"/>
              </a:spcBef>
              <a:buSzPct val="80000"/>
              <a:buFont typeface="Wingdings" panose="05000000000000000000" pitchFamily="2" charset="2"/>
              <a:buChar char="§"/>
            </a:pPr>
            <a:r>
              <a:rPr lang="en-US" dirty="0" smtClean="0">
                <a:gradFill>
                  <a:gsLst>
                    <a:gs pos="0">
                      <a:srgbClr val="292929">
                        <a:lumMod val="90000"/>
                        <a:lumOff val="10000"/>
                      </a:srgbClr>
                    </a:gs>
                    <a:gs pos="86000">
                      <a:srgbClr val="292929">
                        <a:lumMod val="90000"/>
                        <a:lumOff val="10000"/>
                      </a:srgbClr>
                    </a:gs>
                  </a:gsLst>
                  <a:lin ang="5400000" scaled="0"/>
                </a:gradFill>
              </a:rPr>
              <a:t>When code is checked in, it is automatically deployed</a:t>
            </a:r>
          </a:p>
          <a:p>
            <a:pPr marL="460375" indent="-460375">
              <a:lnSpc>
                <a:spcPct val="90000"/>
              </a:lnSpc>
              <a:spcBef>
                <a:spcPct val="20000"/>
              </a:spcBef>
              <a:buSzPct val="80000"/>
              <a:buFont typeface="Wingdings" panose="05000000000000000000" pitchFamily="2" charset="2"/>
              <a:buChar char="§"/>
            </a:pPr>
            <a:r>
              <a:rPr lang="en-US" dirty="0" smtClean="0">
                <a:gradFill>
                  <a:gsLst>
                    <a:gs pos="0">
                      <a:srgbClr val="292929">
                        <a:lumMod val="90000"/>
                        <a:lumOff val="10000"/>
                      </a:srgbClr>
                    </a:gs>
                    <a:gs pos="86000">
                      <a:srgbClr val="292929">
                        <a:lumMod val="90000"/>
                        <a:lumOff val="10000"/>
                      </a:srgbClr>
                    </a:gs>
                  </a:gsLst>
                  <a:lin ang="5400000" scaled="0"/>
                </a:gradFill>
              </a:rPr>
              <a:t>Promotes</a:t>
            </a:r>
          </a:p>
          <a:p>
            <a:pPr marL="917404" lvl="1" indent="-460375">
              <a:lnSpc>
                <a:spcPct val="90000"/>
              </a:lnSpc>
              <a:spcBef>
                <a:spcPct val="20000"/>
              </a:spcBef>
              <a:buSzPct val="80000"/>
              <a:buFont typeface="Wingdings" panose="05000000000000000000" pitchFamily="2" charset="2"/>
              <a:buChar char="§"/>
            </a:pPr>
            <a:r>
              <a:rPr lang="en-US" dirty="0" smtClean="0">
                <a:gradFill>
                  <a:gsLst>
                    <a:gs pos="0">
                      <a:srgbClr val="292929">
                        <a:lumMod val="90000"/>
                        <a:lumOff val="10000"/>
                      </a:srgbClr>
                    </a:gs>
                    <a:gs pos="86000">
                      <a:srgbClr val="292929">
                        <a:lumMod val="90000"/>
                        <a:lumOff val="10000"/>
                      </a:srgbClr>
                    </a:gs>
                  </a:gsLst>
                  <a:lin ang="5400000" scaled="0"/>
                </a:gradFill>
              </a:rPr>
              <a:t>Business agility</a:t>
            </a:r>
          </a:p>
          <a:p>
            <a:pPr marL="917404" lvl="1" indent="-460375">
              <a:lnSpc>
                <a:spcPct val="90000"/>
              </a:lnSpc>
              <a:spcBef>
                <a:spcPct val="20000"/>
              </a:spcBef>
              <a:buSzPct val="80000"/>
              <a:buFont typeface="Wingdings" panose="05000000000000000000" pitchFamily="2" charset="2"/>
              <a:buChar char="§"/>
            </a:pPr>
            <a:r>
              <a:rPr lang="en-US" dirty="0" smtClean="0">
                <a:gradFill>
                  <a:gsLst>
                    <a:gs pos="0">
                      <a:srgbClr val="292929">
                        <a:lumMod val="90000"/>
                        <a:lumOff val="10000"/>
                      </a:srgbClr>
                    </a:gs>
                    <a:gs pos="86000">
                      <a:srgbClr val="292929">
                        <a:lumMod val="90000"/>
                        <a:lumOff val="10000"/>
                      </a:srgbClr>
                    </a:gs>
                  </a:gsLst>
                  <a:lin ang="5400000" scaled="0"/>
                </a:gradFill>
              </a:rPr>
              <a:t>Technical agility</a:t>
            </a:r>
          </a:p>
          <a:p>
            <a:pPr marL="917404" lvl="1" indent="-460375">
              <a:lnSpc>
                <a:spcPct val="90000"/>
              </a:lnSpc>
              <a:spcBef>
                <a:spcPct val="20000"/>
              </a:spcBef>
              <a:buSzPct val="80000"/>
              <a:buFont typeface="Wingdings" panose="05000000000000000000" pitchFamily="2" charset="2"/>
              <a:buChar char="§"/>
            </a:pPr>
            <a:r>
              <a:rPr lang="en-US" dirty="0" smtClean="0">
                <a:gradFill>
                  <a:gsLst>
                    <a:gs pos="0">
                      <a:srgbClr val="292929">
                        <a:lumMod val="90000"/>
                        <a:lumOff val="10000"/>
                      </a:srgbClr>
                    </a:gs>
                    <a:gs pos="86000">
                      <a:srgbClr val="292929">
                        <a:lumMod val="90000"/>
                        <a:lumOff val="10000"/>
                      </a:srgbClr>
                    </a:gs>
                  </a:gsLst>
                  <a:lin ang="5400000" scaled="0"/>
                </a:gradFill>
              </a:rPr>
              <a:t>Operational agility</a:t>
            </a:r>
            <a:endParaRPr lang="en-US"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281335533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Staged Deployment</a:t>
            </a:r>
            <a:endParaRPr lang="en-US" sz="3200" dirty="0"/>
          </a:p>
        </p:txBody>
      </p:sp>
      <p:sp>
        <p:nvSpPr>
          <p:cNvPr id="3" name="TextBox 2"/>
          <p:cNvSpPr txBox="1"/>
          <p:nvPr/>
        </p:nvSpPr>
        <p:spPr>
          <a:xfrm>
            <a:off x="479625" y="793488"/>
            <a:ext cx="8183559" cy="447814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smtClean="0"/>
              <a:t>Deploy your website to </a:t>
            </a:r>
            <a:r>
              <a:rPr lang="en-US" dirty="0"/>
              <a:t>a separate deployment slot instead of the default production </a:t>
            </a:r>
            <a:r>
              <a:rPr lang="en-US" dirty="0" smtClean="0"/>
              <a:t>slot</a:t>
            </a:r>
          </a:p>
          <a:p>
            <a:pPr marL="285750" indent="-285750">
              <a:spcBef>
                <a:spcPts val="600"/>
              </a:spcBef>
              <a:buFont typeface="Arial" panose="020B0604020202020204" pitchFamily="34" charset="0"/>
              <a:buChar char="•"/>
            </a:pPr>
            <a:r>
              <a:rPr lang="en-US" dirty="0" smtClean="0"/>
              <a:t>Available </a:t>
            </a:r>
            <a:r>
              <a:rPr lang="en-US" dirty="0"/>
              <a:t>in the </a:t>
            </a:r>
            <a:r>
              <a:rPr lang="en-US" b="1" dirty="0"/>
              <a:t>Standard</a:t>
            </a:r>
            <a:r>
              <a:rPr lang="en-US" dirty="0"/>
              <a:t> </a:t>
            </a:r>
            <a:r>
              <a:rPr lang="en-US" dirty="0" smtClean="0"/>
              <a:t>app service </a:t>
            </a:r>
            <a:r>
              <a:rPr lang="en-US" dirty="0"/>
              <a:t>plan. </a:t>
            </a:r>
            <a:endParaRPr lang="en-US" dirty="0" smtClean="0"/>
          </a:p>
          <a:p>
            <a:pPr marL="285750" indent="-285750">
              <a:spcBef>
                <a:spcPts val="600"/>
              </a:spcBef>
              <a:buFont typeface="Arial" panose="020B0604020202020204" pitchFamily="34" charset="0"/>
              <a:buChar char="•"/>
            </a:pPr>
            <a:r>
              <a:rPr lang="en-US" dirty="0" smtClean="0"/>
              <a:t>Swap </a:t>
            </a:r>
            <a:r>
              <a:rPr lang="en-US" dirty="0"/>
              <a:t>the sites and site configurations between two deployment slots, including the production slot. </a:t>
            </a:r>
            <a:endParaRPr lang="en-US" dirty="0" smtClean="0"/>
          </a:p>
          <a:p>
            <a:pPr marL="285750" indent="-285750">
              <a:spcBef>
                <a:spcPts val="600"/>
              </a:spcBef>
              <a:buFont typeface="Arial" panose="020B0604020202020204" pitchFamily="34" charset="0"/>
              <a:buChar char="•"/>
            </a:pPr>
            <a:r>
              <a:rPr lang="en-US" dirty="0" smtClean="0"/>
              <a:t>Benefits:</a:t>
            </a:r>
          </a:p>
          <a:p>
            <a:pPr marL="742779" lvl="1" indent="-285750">
              <a:buFont typeface="Arial" panose="020B0604020202020204" pitchFamily="34" charset="0"/>
              <a:buChar char="•"/>
            </a:pPr>
            <a:r>
              <a:rPr lang="en-US" dirty="0" smtClean="0"/>
              <a:t>You </a:t>
            </a:r>
            <a:r>
              <a:rPr lang="en-US" dirty="0"/>
              <a:t>can validate website changes in a staging deployment slot before swapping it with the production </a:t>
            </a:r>
            <a:r>
              <a:rPr lang="en-US" dirty="0" smtClean="0"/>
              <a:t>slot</a:t>
            </a:r>
            <a:endParaRPr lang="en-US" dirty="0"/>
          </a:p>
          <a:p>
            <a:pPr marL="742779" lvl="1" indent="-285750">
              <a:buFont typeface="Arial" panose="020B0604020202020204" pitchFamily="34" charset="0"/>
              <a:buChar char="•"/>
            </a:pPr>
            <a:r>
              <a:rPr lang="en-US" dirty="0"/>
              <a:t>After a swap, the slot with previously staged site now has the previous production </a:t>
            </a:r>
            <a:r>
              <a:rPr lang="en-US" dirty="0" smtClean="0"/>
              <a:t>site</a:t>
            </a:r>
            <a:endParaRPr lang="en-US" dirty="0"/>
          </a:p>
          <a:p>
            <a:pPr marL="742779" lvl="1" indent="-285750">
              <a:buFont typeface="Arial" panose="020B0604020202020204" pitchFamily="34" charset="0"/>
              <a:buChar char="•"/>
            </a:pPr>
            <a:r>
              <a:rPr lang="en-US" dirty="0" smtClean="0"/>
              <a:t>Deploying </a:t>
            </a:r>
            <a:r>
              <a:rPr lang="en-US" dirty="0"/>
              <a:t>a site to a slot first and swapping it into production ensures that all instances of the slot are warmed up before being swapped into </a:t>
            </a:r>
            <a:r>
              <a:rPr lang="en-US" dirty="0" smtClean="0"/>
              <a:t>production </a:t>
            </a:r>
          </a:p>
          <a:p>
            <a:pPr marL="742779" lvl="1" indent="-285750">
              <a:buFont typeface="Arial" panose="020B0604020202020204" pitchFamily="34" charset="0"/>
              <a:buChar char="•"/>
            </a:pPr>
            <a:r>
              <a:rPr lang="en-US" dirty="0" smtClean="0"/>
              <a:t>Four </a:t>
            </a:r>
            <a:r>
              <a:rPr lang="en-US" dirty="0"/>
              <a:t>deployment slots in addition to the production slot are supported for each website in the </a:t>
            </a:r>
            <a:r>
              <a:rPr lang="en-US" b="1" dirty="0"/>
              <a:t>Standard</a:t>
            </a:r>
            <a:r>
              <a:rPr lang="en-US" dirty="0"/>
              <a:t> plan. </a:t>
            </a:r>
          </a:p>
          <a:p>
            <a:endParaRPr lang="en-US" dirty="0"/>
          </a:p>
        </p:txBody>
      </p:sp>
    </p:spTree>
    <p:extLst>
      <p:ext uri="{BB962C8B-B14F-4D97-AF65-F5344CB8AC3E}">
        <p14:creationId xmlns:p14="http://schemas.microsoft.com/office/powerpoint/2010/main" val="6351306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Demo: Continuous Deployment</a:t>
            </a:r>
            <a:endParaRPr lang="en-US" dirty="0"/>
          </a:p>
        </p:txBody>
      </p:sp>
    </p:spTree>
    <p:extLst>
      <p:ext uri="{BB962C8B-B14F-4D97-AF65-F5344CB8AC3E}">
        <p14:creationId xmlns:p14="http://schemas.microsoft.com/office/powerpoint/2010/main" val="386806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0" y="0"/>
            <a:ext cx="9144000" cy="5143500"/>
          </a:xfrm>
        </p:spPr>
        <p:txBody>
          <a:bodyPr anchor="ctr">
            <a:normAutofit/>
          </a:bodyPr>
          <a:lstStyle/>
          <a:p>
            <a:pPr algn="ctr"/>
            <a:r>
              <a:rPr lang="en-US" sz="4000" b="1" dirty="0" smtClean="0"/>
              <a:t>Hosting and Scaling Options</a:t>
            </a:r>
            <a:endParaRPr lang="en-US" sz="4000" b="1" dirty="0"/>
          </a:p>
        </p:txBody>
      </p:sp>
    </p:spTree>
    <p:extLst>
      <p:ext uri="{BB962C8B-B14F-4D97-AF65-F5344CB8AC3E}">
        <p14:creationId xmlns:p14="http://schemas.microsoft.com/office/powerpoint/2010/main" val="396893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6"/>
          </p:nvPr>
        </p:nvSpPr>
        <p:spPr/>
      </p:sp>
      <p:sp>
        <p:nvSpPr>
          <p:cNvPr id="3" name="Text Placeholder 2"/>
          <p:cNvSpPr>
            <a:spLocks noGrp="1"/>
          </p:cNvSpPr>
          <p:nvPr>
            <p:ph type="body" sz="quarter" idx="13"/>
          </p:nvPr>
        </p:nvSpPr>
        <p:spPr/>
        <p:txBody>
          <a:bodyPr/>
          <a:lstStyle/>
          <a:p>
            <a:endParaRPr lang="en-US"/>
          </a:p>
        </p:txBody>
      </p:sp>
      <p:sp>
        <p:nvSpPr>
          <p:cNvPr id="13" name="Text Placeholder 12"/>
          <p:cNvSpPr>
            <a:spLocks noGrp="1"/>
          </p:cNvSpPr>
          <p:nvPr>
            <p:ph type="body" sz="quarter" idx="14"/>
          </p:nvPr>
        </p:nvSpPr>
        <p:spPr/>
        <p:txBody>
          <a:bodyPr/>
          <a:lstStyle/>
          <a:p>
            <a:endParaRPr lang="en-US" dirty="0"/>
          </a:p>
        </p:txBody>
      </p:sp>
      <p:sp>
        <p:nvSpPr>
          <p:cNvPr id="2" name="Title 1"/>
          <p:cNvSpPr>
            <a:spLocks noGrp="1"/>
          </p:cNvSpPr>
          <p:nvPr>
            <p:ph type="title" idx="4294967295"/>
          </p:nvPr>
        </p:nvSpPr>
        <p:spPr>
          <a:xfrm>
            <a:off x="0" y="227013"/>
            <a:ext cx="8455025" cy="514350"/>
          </a:xfrm>
        </p:spPr>
        <p:txBody>
          <a:bodyPr/>
          <a:lstStyle/>
          <a:p>
            <a:r>
              <a:rPr lang="en-US" dirty="0" smtClean="0"/>
              <a:t>Compute Scaling</a:t>
            </a:r>
            <a:endParaRPr lang="en-US" dirty="0"/>
          </a:p>
        </p:txBody>
      </p:sp>
      <p:sp>
        <p:nvSpPr>
          <p:cNvPr id="4" name="hyperV2"/>
          <p:cNvSpPr>
            <a:spLocks noChangeAspect="1" noEditPoints="1"/>
          </p:cNvSpPr>
          <p:nvPr/>
        </p:nvSpPr>
        <p:spPr bwMode="auto">
          <a:xfrm>
            <a:off x="1951037" y="2501836"/>
            <a:ext cx="1048837" cy="1748534"/>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 name="hyperV2"/>
          <p:cNvSpPr>
            <a:spLocks noChangeAspect="1" noEditPoints="1"/>
          </p:cNvSpPr>
          <p:nvPr/>
        </p:nvSpPr>
        <p:spPr bwMode="auto">
          <a:xfrm>
            <a:off x="2325118" y="3301107"/>
            <a:ext cx="741417" cy="1236029"/>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 name="hyperV2"/>
          <p:cNvSpPr>
            <a:spLocks noChangeAspect="1" noEditPoints="1"/>
          </p:cNvSpPr>
          <p:nvPr/>
        </p:nvSpPr>
        <p:spPr bwMode="auto">
          <a:xfrm>
            <a:off x="2586275" y="3919121"/>
            <a:ext cx="446930" cy="745084"/>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 name="Content Placeholder 3"/>
          <p:cNvSpPr txBox="1">
            <a:spLocks/>
          </p:cNvSpPr>
          <p:nvPr/>
        </p:nvSpPr>
        <p:spPr>
          <a:xfrm>
            <a:off x="529659" y="1029870"/>
            <a:ext cx="4074425" cy="1520827"/>
          </a:xfrm>
          <a:prstGeom prst="rect">
            <a:avLst/>
          </a:prstGeom>
        </p:spPr>
        <p:txBody>
          <a:bodyPr/>
          <a:lst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dirty="0" smtClean="0">
                <a:gradFill>
                  <a:gsLst>
                    <a:gs pos="2920">
                      <a:schemeClr val="tx2"/>
                    </a:gs>
                    <a:gs pos="39000">
                      <a:schemeClr val="tx2"/>
                    </a:gs>
                  </a:gsLst>
                  <a:lin ang="5400000" scaled="0"/>
                </a:gradFill>
              </a:rPr>
              <a:t>Scale Up</a:t>
            </a:r>
          </a:p>
          <a:p>
            <a:pPr marL="0" indent="0">
              <a:buFont typeface="Arial" pitchFamily="34" charset="0"/>
              <a:buNone/>
            </a:pPr>
            <a:r>
              <a:rPr lang="en-US" dirty="0" smtClean="0">
                <a:gradFill>
                  <a:gsLst>
                    <a:gs pos="2920">
                      <a:schemeClr val="tx2"/>
                    </a:gs>
                    <a:gs pos="39000">
                      <a:schemeClr val="tx2"/>
                    </a:gs>
                  </a:gsLst>
                  <a:lin ang="5400000" scaled="0"/>
                </a:gradFill>
              </a:rPr>
              <a:t>– aka Vertical Scaling</a:t>
            </a:r>
          </a:p>
          <a:p>
            <a:pPr lvl="1"/>
            <a:r>
              <a:rPr lang="en-US" sz="1400" dirty="0" smtClean="0"/>
              <a:t>Increase resources capacity within existing node</a:t>
            </a:r>
          </a:p>
        </p:txBody>
      </p:sp>
      <p:sp>
        <p:nvSpPr>
          <p:cNvPr id="8" name="Content Placeholder 4"/>
          <p:cNvSpPr txBox="1">
            <a:spLocks/>
          </p:cNvSpPr>
          <p:nvPr/>
        </p:nvSpPr>
        <p:spPr>
          <a:xfrm>
            <a:off x="4334143" y="1029870"/>
            <a:ext cx="4954235" cy="1520827"/>
          </a:xfrm>
          <a:prstGeom prst="rect">
            <a:avLst/>
          </a:prstGeom>
        </p:spPr>
        <p:txBody>
          <a:bodyPr/>
          <a:lst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dirty="0" smtClean="0">
                <a:gradFill>
                  <a:gsLst>
                    <a:gs pos="2920">
                      <a:schemeClr val="tx2"/>
                    </a:gs>
                    <a:gs pos="39000">
                      <a:schemeClr val="tx2"/>
                    </a:gs>
                  </a:gsLst>
                  <a:lin ang="5400000" scaled="0"/>
                </a:gradFill>
              </a:rPr>
              <a:t>Scale Out</a:t>
            </a:r>
          </a:p>
          <a:p>
            <a:pPr marL="0" indent="0">
              <a:buFont typeface="Arial" pitchFamily="34" charset="0"/>
              <a:buNone/>
            </a:pPr>
            <a:r>
              <a:rPr lang="en-US" dirty="0" smtClean="0">
                <a:gradFill>
                  <a:gsLst>
                    <a:gs pos="2920">
                      <a:schemeClr val="tx2"/>
                    </a:gs>
                    <a:gs pos="39000">
                      <a:schemeClr val="tx2"/>
                    </a:gs>
                  </a:gsLst>
                  <a:lin ang="5400000" scaled="0"/>
                </a:gradFill>
              </a:rPr>
              <a:t> – aka Horizontal Scaling </a:t>
            </a:r>
          </a:p>
          <a:p>
            <a:pPr lvl="1"/>
            <a:r>
              <a:rPr lang="en-US" sz="1400" dirty="0" smtClean="0"/>
              <a:t>Increase resources capacity by adding nodes</a:t>
            </a:r>
            <a:endParaRPr lang="en-US" sz="1400" dirty="0"/>
          </a:p>
        </p:txBody>
      </p:sp>
      <p:sp>
        <p:nvSpPr>
          <p:cNvPr id="9" name="hyperV2"/>
          <p:cNvSpPr>
            <a:spLocks noChangeAspect="1" noEditPoints="1"/>
          </p:cNvSpPr>
          <p:nvPr/>
        </p:nvSpPr>
        <p:spPr bwMode="auto">
          <a:xfrm flipH="1">
            <a:off x="4604084" y="3114846"/>
            <a:ext cx="771942" cy="1286918"/>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hyperV2"/>
          <p:cNvSpPr>
            <a:spLocks noChangeAspect="1" noEditPoints="1"/>
          </p:cNvSpPr>
          <p:nvPr/>
        </p:nvSpPr>
        <p:spPr bwMode="auto">
          <a:xfrm flipH="1">
            <a:off x="5511579" y="2962446"/>
            <a:ext cx="771942" cy="1286918"/>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hyperV2"/>
          <p:cNvSpPr>
            <a:spLocks noChangeAspect="1" noEditPoints="1"/>
          </p:cNvSpPr>
          <p:nvPr/>
        </p:nvSpPr>
        <p:spPr bwMode="auto">
          <a:xfrm flipH="1">
            <a:off x="6416843" y="3114846"/>
            <a:ext cx="771942" cy="1286918"/>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hyperV2"/>
          <p:cNvSpPr>
            <a:spLocks noChangeAspect="1" noEditPoints="1"/>
          </p:cNvSpPr>
          <p:nvPr/>
        </p:nvSpPr>
        <p:spPr bwMode="auto">
          <a:xfrm flipH="1">
            <a:off x="7339263" y="2868089"/>
            <a:ext cx="771942" cy="1286918"/>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extLst>
      <p:ext uri="{BB962C8B-B14F-4D97-AF65-F5344CB8AC3E}">
        <p14:creationId xmlns:p14="http://schemas.microsoft.com/office/powerpoint/2010/main" val="289680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1500"/>
                            </p:stCondLst>
                            <p:childTnLst>
                              <p:par>
                                <p:cTn id="17" presetID="1" presetClass="exit" presetSubtype="0" fill="hold" grpId="1" nodeType="afterEffect">
                                  <p:stCondLst>
                                    <p:cond delay="1000"/>
                                  </p:stCondLst>
                                  <p:childTnLst>
                                    <p:set>
                                      <p:cBhvr>
                                        <p:cTn id="18" dur="1" fill="hold">
                                          <p:stCondLst>
                                            <p:cond delay="0"/>
                                          </p:stCondLst>
                                        </p:cTn>
                                        <p:tgtEl>
                                          <p:spTgt spid="6"/>
                                        </p:tgtEl>
                                        <p:attrNameLst>
                                          <p:attrName>style.visibility</p:attrName>
                                        </p:attrNameLst>
                                      </p:cBhvr>
                                      <p:to>
                                        <p:strVal val="hidden"/>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2500"/>
                            </p:stCondLst>
                            <p:childTnLst>
                              <p:par>
                                <p:cTn id="23" presetID="1" presetClass="exit" presetSubtype="0" fill="hold" grpId="1" nodeType="afterEffect">
                                  <p:stCondLst>
                                    <p:cond delay="100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ntr" presetSubtype="0" fill="hold" grpId="0" nodeType="withEffect">
                                  <p:stCondLst>
                                    <p:cond delay="100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500"/>
                                  </p:stCondLst>
                                  <p:childTnLst>
                                    <p:set>
                                      <p:cBhvr>
                                        <p:cTn id="33" dur="1" fill="hold">
                                          <p:stCondLst>
                                            <p:cond delay="0"/>
                                          </p:stCondLst>
                                        </p:cTn>
                                        <p:tgtEl>
                                          <p:spTgt spid="8">
                                            <p:txEl>
                                              <p:pRg st="1" end="1"/>
                                            </p:txEl>
                                          </p:spTgt>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500"/>
                                  </p:stCondLst>
                                  <p:childTnLst>
                                    <p:set>
                                      <p:cBhvr>
                                        <p:cTn id="36" dur="1" fill="hold">
                                          <p:stCondLst>
                                            <p:cond delay="0"/>
                                          </p:stCondLst>
                                        </p:cTn>
                                        <p:tgtEl>
                                          <p:spTgt spid="8">
                                            <p:txEl>
                                              <p:pRg st="2" end="2"/>
                                            </p:txEl>
                                          </p:spTgt>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500"/>
                                  </p:stCondLst>
                                  <p:childTnLst>
                                    <p:set>
                                      <p:cBhvr>
                                        <p:cTn id="39" dur="1" fill="hold">
                                          <p:stCondLst>
                                            <p:cond delay="0"/>
                                          </p:stCondLst>
                                        </p:cTn>
                                        <p:tgtEl>
                                          <p:spTgt spid="9"/>
                                        </p:tgtEl>
                                        <p:attrNameLst>
                                          <p:attrName>style.visibility</p:attrName>
                                        </p:attrNameLst>
                                      </p:cBhvr>
                                      <p:to>
                                        <p:strVal val="visible"/>
                                      </p:to>
                                    </p:set>
                                  </p:childTnLst>
                                </p:cTn>
                              </p:par>
                            </p:childTnLst>
                          </p:cTn>
                        </p:par>
                        <p:par>
                          <p:cTn id="40" fill="hold">
                            <p:stCondLst>
                              <p:cond delay="1500"/>
                            </p:stCondLst>
                            <p:childTnLst>
                              <p:par>
                                <p:cTn id="41" presetID="1" presetClass="entr" presetSubtype="0" fill="hold" grpId="0" nodeType="afterEffect">
                                  <p:stCondLst>
                                    <p:cond delay="500"/>
                                  </p:stCondLst>
                                  <p:childTnLst>
                                    <p:set>
                                      <p:cBhvr>
                                        <p:cTn id="42" dur="1" fill="hold">
                                          <p:stCondLst>
                                            <p:cond delay="0"/>
                                          </p:stCondLst>
                                        </p:cTn>
                                        <p:tgtEl>
                                          <p:spTgt spid="10"/>
                                        </p:tgtEl>
                                        <p:attrNameLst>
                                          <p:attrName>style.visibility</p:attrName>
                                        </p:attrNameLst>
                                      </p:cBhvr>
                                      <p:to>
                                        <p:strVal val="visible"/>
                                      </p:to>
                                    </p:set>
                                  </p:childTnLst>
                                </p:cTn>
                              </p:par>
                            </p:childTnLst>
                          </p:cTn>
                        </p:par>
                        <p:par>
                          <p:cTn id="43" fill="hold">
                            <p:stCondLst>
                              <p:cond delay="2000"/>
                            </p:stCondLst>
                            <p:childTnLst>
                              <p:par>
                                <p:cTn id="44" presetID="1" presetClass="entr" presetSubtype="0" fill="hold" grpId="0" nodeType="afterEffect">
                                  <p:stCondLst>
                                    <p:cond delay="500"/>
                                  </p:stCondLst>
                                  <p:childTnLst>
                                    <p:set>
                                      <p:cBhvr>
                                        <p:cTn id="45" dur="1" fill="hold">
                                          <p:stCondLst>
                                            <p:cond delay="0"/>
                                          </p:stCondLst>
                                        </p:cTn>
                                        <p:tgtEl>
                                          <p:spTgt spid="11"/>
                                        </p:tgtEl>
                                        <p:attrNameLst>
                                          <p:attrName>style.visibility</p:attrName>
                                        </p:attrNameLst>
                                      </p:cBhvr>
                                      <p:to>
                                        <p:strVal val="visible"/>
                                      </p:to>
                                    </p:set>
                                  </p:childTnLst>
                                </p:cTn>
                              </p:par>
                            </p:childTnLst>
                          </p:cTn>
                        </p:par>
                        <p:par>
                          <p:cTn id="46" fill="hold">
                            <p:stCondLst>
                              <p:cond delay="2500"/>
                            </p:stCondLst>
                            <p:childTnLst>
                              <p:par>
                                <p:cTn id="47" presetID="1" presetClass="entr" presetSubtype="0" fill="hold" grpId="0" nodeType="afterEffect">
                                  <p:stCondLst>
                                    <p:cond delay="50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build="p"/>
      <p:bldP spid="8" grpId="0" build="p"/>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2" name="Title 1"/>
          <p:cNvSpPr>
            <a:spLocks noGrp="1"/>
          </p:cNvSpPr>
          <p:nvPr>
            <p:ph type="title" idx="4294967295"/>
          </p:nvPr>
        </p:nvSpPr>
        <p:spPr>
          <a:xfrm>
            <a:off x="0" y="227013"/>
            <a:ext cx="8455025" cy="514350"/>
          </a:xfrm>
        </p:spPr>
        <p:txBody>
          <a:bodyPr/>
          <a:lstStyle/>
          <a:p>
            <a:r>
              <a:rPr lang="en-US" dirty="0" smtClean="0"/>
              <a:t>Web App Scaling Options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03276139"/>
              </p:ext>
            </p:extLst>
          </p:nvPr>
        </p:nvGraphicFramePr>
        <p:xfrm>
          <a:off x="476254" y="904876"/>
          <a:ext cx="8143871" cy="3499217"/>
        </p:xfrm>
        <a:graphic>
          <a:graphicData uri="http://schemas.openxmlformats.org/drawingml/2006/table">
            <a:tbl>
              <a:tblPr firstRow="1" firstCol="1" bandRow="1">
                <a:tableStyleId>{7DF18680-E054-41AD-8BC1-D1AEF772440D}</a:tableStyleId>
              </a:tblPr>
              <a:tblGrid>
                <a:gridCol w="925228">
                  <a:extLst>
                    <a:ext uri="{9D8B030D-6E8A-4147-A177-3AD203B41FA5}">
                      <a16:colId xmlns:a16="http://schemas.microsoft.com/office/drawing/2014/main" val="20000"/>
                    </a:ext>
                  </a:extLst>
                </a:gridCol>
                <a:gridCol w="1030109">
                  <a:extLst>
                    <a:ext uri="{9D8B030D-6E8A-4147-A177-3AD203B41FA5}">
                      <a16:colId xmlns:a16="http://schemas.microsoft.com/office/drawing/2014/main" val="20001"/>
                    </a:ext>
                  </a:extLst>
                </a:gridCol>
                <a:gridCol w="1152325">
                  <a:extLst>
                    <a:ext uri="{9D8B030D-6E8A-4147-A177-3AD203B41FA5}">
                      <a16:colId xmlns:a16="http://schemas.microsoft.com/office/drawing/2014/main" val="20002"/>
                    </a:ext>
                  </a:extLst>
                </a:gridCol>
                <a:gridCol w="1292001">
                  <a:extLst>
                    <a:ext uri="{9D8B030D-6E8A-4147-A177-3AD203B41FA5}">
                      <a16:colId xmlns:a16="http://schemas.microsoft.com/office/drawing/2014/main" val="20003"/>
                    </a:ext>
                  </a:extLst>
                </a:gridCol>
                <a:gridCol w="1872104">
                  <a:extLst>
                    <a:ext uri="{9D8B030D-6E8A-4147-A177-3AD203B41FA5}">
                      <a16:colId xmlns:a16="http://schemas.microsoft.com/office/drawing/2014/main" val="20004"/>
                    </a:ext>
                  </a:extLst>
                </a:gridCol>
                <a:gridCol w="1872104">
                  <a:extLst>
                    <a:ext uri="{9D8B030D-6E8A-4147-A177-3AD203B41FA5}">
                      <a16:colId xmlns:a16="http://schemas.microsoft.com/office/drawing/2014/main" val="20005"/>
                    </a:ext>
                  </a:extLst>
                </a:gridCol>
              </a:tblGrid>
              <a:tr h="576301">
                <a:tc>
                  <a:txBody>
                    <a:bodyPr/>
                    <a:lstStyle/>
                    <a:p>
                      <a:pPr>
                        <a:lnSpc>
                          <a:spcPct val="107000"/>
                        </a:lnSpc>
                      </a:pPr>
                      <a:endParaRPr lang="de-DE" sz="1100" dirty="0">
                        <a:effectLst/>
                        <a:latin typeface="Calibri" panose="020F0502020204030204" pitchFamily="34" charset="0"/>
                      </a:endParaRPr>
                    </a:p>
                  </a:txBody>
                  <a:tcPr marL="40859" marR="40859" marT="40859" marB="40859" anchor="ctr"/>
                </a:tc>
                <a:tc>
                  <a:txBody>
                    <a:bodyPr/>
                    <a:lstStyle/>
                    <a:p>
                      <a:pPr algn="ctr">
                        <a:lnSpc>
                          <a:spcPts val="1440"/>
                        </a:lnSpc>
                        <a:spcAft>
                          <a:spcPts val="0"/>
                        </a:spcAft>
                      </a:pPr>
                      <a:r>
                        <a:rPr lang="de-DE" sz="1200" cap="all" dirty="0">
                          <a:effectLst/>
                        </a:rPr>
                        <a:t>Free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cap="all" dirty="0" err="1">
                          <a:effectLst/>
                        </a:rPr>
                        <a:t>Shared</a:t>
                      </a:r>
                      <a:r>
                        <a:rPr lang="de-DE" sz="1200" cap="all" dirty="0">
                          <a:effectLst/>
                        </a:rPr>
                        <a:t> </a:t>
                      </a:r>
                      <a:br>
                        <a:rPr lang="de-DE" sz="1200" cap="all" dirty="0">
                          <a:effectLst/>
                        </a:rPr>
                      </a:br>
                      <a:r>
                        <a:rPr lang="de-DE" sz="1200" cap="all" dirty="0">
                          <a:effectLst/>
                        </a:rPr>
                        <a:t>(Preview)</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cap="all" dirty="0">
                          <a:effectLst/>
                        </a:rPr>
                        <a:t>Basic</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cap="all" dirty="0">
                          <a:effectLst/>
                        </a:rPr>
                        <a:t>Standard</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smtClean="0">
                          <a:effectLst/>
                          <a:latin typeface="Calibri" panose="020F0502020204030204" pitchFamily="34" charset="0"/>
                          <a:ea typeface="Calibri" panose="020F0502020204030204" pitchFamily="34" charset="0"/>
                          <a:cs typeface="Times New Roman" panose="02020603050405020304" pitchFamily="18" charset="0"/>
                        </a:rPr>
                        <a:t>Premium</a:t>
                      </a:r>
                      <a:endParaRPr lang="de-DE" sz="1200" baseline="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1440"/>
                        </a:lnSpc>
                        <a:spcAft>
                          <a:spcPts val="0"/>
                        </a:spcAft>
                      </a:pPr>
                      <a:r>
                        <a:rPr lang="de-DE" sz="1200" baseline="0" dirty="0" smtClean="0">
                          <a:effectLst/>
                          <a:latin typeface="Calibri" panose="020F0502020204030204" pitchFamily="34" charset="0"/>
                          <a:ea typeface="Calibri" panose="020F0502020204030204" pitchFamily="34" charset="0"/>
                          <a:cs typeface="Times New Roman" panose="02020603050405020304" pitchFamily="18" charset="0"/>
                        </a:rPr>
                        <a:t>(Preview)</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extLst>
                  <a:ext uri="{0D108BD9-81ED-4DB2-BD59-A6C34878D82A}">
                    <a16:rowId xmlns:a16="http://schemas.microsoft.com/office/drawing/2014/main" val="10000"/>
                  </a:ext>
                </a:extLst>
              </a:tr>
              <a:tr h="302281">
                <a:tc>
                  <a:txBody>
                    <a:bodyPr/>
                    <a:lstStyle/>
                    <a:p>
                      <a:pPr>
                        <a:lnSpc>
                          <a:spcPts val="1440"/>
                        </a:lnSpc>
                        <a:spcAft>
                          <a:spcPts val="0"/>
                        </a:spcAft>
                      </a:pPr>
                      <a:r>
                        <a:rPr lang="de-DE" sz="1200" dirty="0">
                          <a:effectLst/>
                        </a:rPr>
                        <a:t>Websites </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a:effectLst/>
                        </a:rPr>
                        <a:t>10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a:effectLst/>
                        </a:rPr>
                        <a:t>100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err="1">
                          <a:effectLst/>
                        </a:rPr>
                        <a:t>Unlimited</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err="1">
                          <a:effectLst/>
                        </a:rPr>
                        <a:t>Unlimited</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smtClean="0">
                          <a:effectLst/>
                          <a:latin typeface="Calibri" panose="020F0502020204030204" pitchFamily="34" charset="0"/>
                          <a:ea typeface="Calibri" panose="020F0502020204030204" pitchFamily="34" charset="0"/>
                          <a:cs typeface="Times New Roman" panose="02020603050405020304" pitchFamily="18" charset="0"/>
                        </a:rPr>
                        <a:t>Unlimited</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extLst>
                  <a:ext uri="{0D108BD9-81ED-4DB2-BD59-A6C34878D82A}">
                    <a16:rowId xmlns:a16="http://schemas.microsoft.com/office/drawing/2014/main" val="10001"/>
                  </a:ext>
                </a:extLst>
              </a:tr>
              <a:tr h="340066">
                <a:tc>
                  <a:txBody>
                    <a:bodyPr/>
                    <a:lstStyle/>
                    <a:p>
                      <a:pPr>
                        <a:lnSpc>
                          <a:spcPts val="1440"/>
                        </a:lnSpc>
                        <a:spcAft>
                          <a:spcPts val="0"/>
                        </a:spcAft>
                      </a:pPr>
                      <a:r>
                        <a:rPr lang="de-DE" sz="1200" dirty="0">
                          <a:effectLst/>
                        </a:rPr>
                        <a:t>Storage </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a:effectLst/>
                        </a:rPr>
                        <a:t>1 GB</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a:effectLst/>
                        </a:rPr>
                        <a:t>1 GB</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a:effectLst/>
                        </a:rPr>
                        <a:t>10 GB</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a:effectLst/>
                        </a:rPr>
                        <a:t>50 GB</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smtClean="0">
                          <a:effectLst/>
                          <a:latin typeface="Calibri" panose="020F0502020204030204" pitchFamily="34" charset="0"/>
                          <a:ea typeface="Calibri" panose="020F0502020204030204" pitchFamily="34" charset="0"/>
                          <a:cs typeface="Times New Roman" panose="02020603050405020304" pitchFamily="18" charset="0"/>
                        </a:rPr>
                        <a:t>250 GB</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extLst>
                  <a:ext uri="{0D108BD9-81ED-4DB2-BD59-A6C34878D82A}">
                    <a16:rowId xmlns:a16="http://schemas.microsoft.com/office/drawing/2014/main" val="10002"/>
                  </a:ext>
                </a:extLst>
              </a:tr>
              <a:tr h="377851">
                <a:tc>
                  <a:txBody>
                    <a:bodyPr/>
                    <a:lstStyle/>
                    <a:p>
                      <a:pPr>
                        <a:lnSpc>
                          <a:spcPts val="1440"/>
                        </a:lnSpc>
                        <a:spcAft>
                          <a:spcPts val="0"/>
                        </a:spcAft>
                      </a:pPr>
                      <a:r>
                        <a:rPr lang="de-DE" sz="1200" dirty="0" smtClean="0">
                          <a:effectLst/>
                        </a:rPr>
                        <a:t>Backup </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smtClean="0">
                          <a:effectLst/>
                          <a:latin typeface="Calibri" panose="020F0502020204030204" pitchFamily="34" charset="0"/>
                          <a:ea typeface="Calibri" panose="020F0502020204030204" pitchFamily="34" charset="0"/>
                          <a:cs typeface="Times New Roman" panose="02020603050405020304" pitchFamily="18" charset="0"/>
                        </a:rPr>
                        <a:t>None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smtClean="0">
                          <a:effectLst/>
                        </a:rPr>
                        <a:t>None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smtClean="0">
                          <a:effectLst/>
                        </a:rPr>
                        <a:t>None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smtClean="0">
                          <a:effectLst/>
                          <a:latin typeface="Calibri" panose="020F0502020204030204" pitchFamily="34" charset="0"/>
                          <a:ea typeface="Calibri" panose="020F0502020204030204" pitchFamily="34" charset="0"/>
                          <a:cs typeface="Times New Roman" panose="02020603050405020304" pitchFamily="18" charset="0"/>
                        </a:rPr>
                        <a:t>Once Daily</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smtClean="0">
                          <a:effectLst/>
                          <a:latin typeface="Calibri" panose="020F0502020204030204" pitchFamily="34" charset="0"/>
                          <a:ea typeface="Calibri" panose="020F0502020204030204" pitchFamily="34" charset="0"/>
                          <a:cs typeface="Times New Roman" panose="02020603050405020304" pitchFamily="18" charset="0"/>
                        </a:rPr>
                        <a:t>50 Times Daily</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extLst>
                  <a:ext uri="{0D108BD9-81ED-4DB2-BD59-A6C34878D82A}">
                    <a16:rowId xmlns:a16="http://schemas.microsoft.com/office/drawing/2014/main" val="10003"/>
                  </a:ext>
                </a:extLst>
              </a:tr>
              <a:tr h="407855">
                <a:tc>
                  <a:txBody>
                    <a:bodyPr/>
                    <a:lstStyle/>
                    <a:p>
                      <a:pPr>
                        <a:lnSpc>
                          <a:spcPts val="1440"/>
                        </a:lnSpc>
                        <a:spcAft>
                          <a:spcPts val="0"/>
                        </a:spcAft>
                      </a:pPr>
                      <a:r>
                        <a:rPr lang="de-DE" sz="1200" dirty="0">
                          <a:effectLst/>
                        </a:rPr>
                        <a:t>Compute </a:t>
                      </a:r>
                      <a:r>
                        <a:rPr lang="de-DE" sz="1200" dirty="0" smtClean="0">
                          <a:effectLst/>
                        </a:rPr>
                        <a:t>Instance </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err="1">
                          <a:effectLst/>
                        </a:rPr>
                        <a:t>Shared</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err="1">
                          <a:effectLst/>
                        </a:rPr>
                        <a:t>Shared</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err="1">
                          <a:effectLst/>
                        </a:rPr>
                        <a:t>Dedicated</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err="1">
                          <a:effectLst/>
                        </a:rPr>
                        <a:t>Dedicated</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smtClean="0">
                          <a:effectLst/>
                          <a:latin typeface="Calibri" panose="020F0502020204030204" pitchFamily="34" charset="0"/>
                          <a:ea typeface="Calibri" panose="020F0502020204030204" pitchFamily="34" charset="0"/>
                          <a:cs typeface="Times New Roman" panose="02020603050405020304" pitchFamily="18" charset="0"/>
                        </a:rPr>
                        <a:t>Dedicated</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extLst>
                  <a:ext uri="{0D108BD9-81ED-4DB2-BD59-A6C34878D82A}">
                    <a16:rowId xmlns:a16="http://schemas.microsoft.com/office/drawing/2014/main" val="10004"/>
                  </a:ext>
                </a:extLst>
              </a:tr>
              <a:tr h="407855">
                <a:tc>
                  <a:txBody>
                    <a:bodyPr/>
                    <a:lstStyle/>
                    <a:p>
                      <a:pPr>
                        <a:lnSpc>
                          <a:spcPts val="1440"/>
                        </a:lnSpc>
                        <a:spcAft>
                          <a:spcPts val="0"/>
                        </a:spcAft>
                      </a:pPr>
                      <a:r>
                        <a:rPr lang="de-DE" sz="1200" dirty="0" smtClean="0">
                          <a:effectLst/>
                        </a:rPr>
                        <a:t>Deployment Slots</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ct val="107000"/>
                        </a:lnSpc>
                      </a:pPr>
                      <a:r>
                        <a:rPr lang="de-DE" sz="1100" dirty="0" smtClean="0">
                          <a:effectLst/>
                          <a:latin typeface="Calibri" panose="020F0502020204030204" pitchFamily="34" charset="0"/>
                        </a:rPr>
                        <a:t>None</a:t>
                      </a:r>
                      <a:endParaRPr lang="de-DE" sz="1100" dirty="0">
                        <a:effectLst/>
                        <a:latin typeface="Calibri" panose="020F0502020204030204" pitchFamily="34" charset="0"/>
                      </a:endParaRPr>
                    </a:p>
                  </a:txBody>
                  <a:tcPr marL="40859" marR="40859" marT="40859" marB="40859" anchor="ctr"/>
                </a:tc>
                <a:tc>
                  <a:txBody>
                    <a:bodyPr/>
                    <a:lstStyle/>
                    <a:p>
                      <a:pPr marL="0" marR="0" indent="0" algn="ctr" defTabSz="914363" rtl="0" eaLnBrk="1" fontAlgn="auto" latinLnBrk="0" hangingPunct="1">
                        <a:lnSpc>
                          <a:spcPct val="107000"/>
                        </a:lnSpc>
                        <a:spcBef>
                          <a:spcPts val="0"/>
                        </a:spcBef>
                        <a:spcAft>
                          <a:spcPts val="0"/>
                        </a:spcAft>
                        <a:buClrTx/>
                        <a:buSzTx/>
                        <a:buFontTx/>
                        <a:buNone/>
                        <a:tabLst/>
                        <a:defRPr/>
                      </a:pPr>
                      <a:r>
                        <a:rPr lang="de-DE" sz="1200" kern="1200" dirty="0" smtClean="0"/>
                        <a:t>None</a:t>
                      </a:r>
                      <a:endParaRPr lang="de-DE" sz="1200" kern="1200" dirty="0" smtClean="0">
                        <a:solidFill>
                          <a:schemeClr val="dk1"/>
                        </a:solidFill>
                        <a:latin typeface="+mn-lt"/>
                        <a:ea typeface="+mn-ea"/>
                        <a:cs typeface="+mn-cs"/>
                      </a:endParaRPr>
                    </a:p>
                  </a:txBody>
                  <a:tcPr marL="40859" marR="40859" marT="40859" marB="40859" anchor="ctr"/>
                </a:tc>
                <a:tc>
                  <a:txBody>
                    <a:bodyPr/>
                    <a:lstStyle/>
                    <a:p>
                      <a:pPr marL="0" marR="0" indent="0" algn="ctr" defTabSz="914363" rtl="0" eaLnBrk="1" fontAlgn="auto" latinLnBrk="0" hangingPunct="1">
                        <a:lnSpc>
                          <a:spcPct val="107000"/>
                        </a:lnSpc>
                        <a:spcBef>
                          <a:spcPts val="0"/>
                        </a:spcBef>
                        <a:spcAft>
                          <a:spcPts val="0"/>
                        </a:spcAft>
                        <a:buClrTx/>
                        <a:buSzTx/>
                        <a:buFontTx/>
                        <a:buNone/>
                        <a:tabLst/>
                        <a:defRPr/>
                      </a:pPr>
                      <a:r>
                        <a:rPr lang="de-DE" sz="1200" kern="1200" dirty="0" smtClean="0">
                          <a:solidFill>
                            <a:schemeClr val="dk1"/>
                          </a:solidFill>
                          <a:latin typeface="+mn-lt"/>
                          <a:ea typeface="+mn-ea"/>
                          <a:cs typeface="+mn-cs"/>
                        </a:rPr>
                        <a:t>None</a:t>
                      </a:r>
                    </a:p>
                  </a:txBody>
                  <a:tcPr marL="40859" marR="40859" marT="40859" marB="40859" anchor="ctr"/>
                </a:tc>
                <a:tc>
                  <a:txBody>
                    <a:bodyPr/>
                    <a:lstStyle/>
                    <a:p>
                      <a:pPr marL="0" marR="0" indent="0" algn="ctr" defTabSz="914363" rtl="0" eaLnBrk="1" fontAlgn="auto" latinLnBrk="0" hangingPunct="1">
                        <a:lnSpc>
                          <a:spcPct val="107000"/>
                        </a:lnSpc>
                        <a:spcBef>
                          <a:spcPts val="0"/>
                        </a:spcBef>
                        <a:spcAft>
                          <a:spcPts val="0"/>
                        </a:spcAft>
                        <a:buClrTx/>
                        <a:buSzTx/>
                        <a:buFontTx/>
                        <a:buNone/>
                        <a:tabLst/>
                        <a:defRPr/>
                      </a:pPr>
                      <a:r>
                        <a:rPr lang="de-DE" sz="1200" kern="1200" dirty="0" smtClean="0"/>
                        <a:t>5</a:t>
                      </a:r>
                      <a:endParaRPr lang="de-DE" sz="1200" kern="1200" dirty="0" smtClean="0">
                        <a:solidFill>
                          <a:schemeClr val="dk1"/>
                        </a:solidFill>
                        <a:latin typeface="+mn-lt"/>
                        <a:ea typeface="+mn-ea"/>
                        <a:cs typeface="+mn-cs"/>
                      </a:endParaRPr>
                    </a:p>
                  </a:txBody>
                  <a:tcPr marL="40859" marR="40859" marT="40859" marB="40859" anchor="ctr"/>
                </a:tc>
                <a:tc>
                  <a:txBody>
                    <a:bodyPr/>
                    <a:lstStyle/>
                    <a:p>
                      <a:pPr marL="0" marR="0" indent="0" algn="ctr" defTabSz="914363" rtl="0" eaLnBrk="1" fontAlgn="auto" latinLnBrk="0" hangingPunct="1">
                        <a:lnSpc>
                          <a:spcPct val="107000"/>
                        </a:lnSpc>
                        <a:spcBef>
                          <a:spcPts val="0"/>
                        </a:spcBef>
                        <a:spcAft>
                          <a:spcPts val="0"/>
                        </a:spcAft>
                        <a:buClrTx/>
                        <a:buSzTx/>
                        <a:buFontTx/>
                        <a:buNone/>
                        <a:tabLst/>
                        <a:defRPr/>
                      </a:pPr>
                      <a:r>
                        <a:rPr lang="de-DE" sz="1200" kern="1200" dirty="0" smtClean="0">
                          <a:solidFill>
                            <a:schemeClr val="dk1"/>
                          </a:solidFill>
                          <a:latin typeface="+mn-lt"/>
                          <a:ea typeface="+mn-ea"/>
                          <a:cs typeface="+mn-cs"/>
                        </a:rPr>
                        <a:t>20</a:t>
                      </a:r>
                    </a:p>
                  </a:txBody>
                  <a:tcPr marL="40859" marR="40859" marT="40859" marB="40859" anchor="ctr"/>
                </a:tc>
                <a:extLst>
                  <a:ext uri="{0D108BD9-81ED-4DB2-BD59-A6C34878D82A}">
                    <a16:rowId xmlns:a16="http://schemas.microsoft.com/office/drawing/2014/main" val="10005"/>
                  </a:ext>
                </a:extLst>
              </a:tr>
              <a:tr h="407855">
                <a:tc>
                  <a:txBody>
                    <a:bodyPr/>
                    <a:lstStyle/>
                    <a:p>
                      <a:pPr>
                        <a:lnSpc>
                          <a:spcPts val="1440"/>
                        </a:lnSpc>
                        <a:spcAft>
                          <a:spcPts val="0"/>
                        </a:spcAft>
                      </a:pPr>
                      <a:r>
                        <a:rPr lang="de-DE" sz="1200" dirty="0" err="1">
                          <a:effectLst/>
                        </a:rPr>
                        <a:t>Scale</a:t>
                      </a:r>
                      <a:r>
                        <a:rPr lang="de-DE" sz="1200" dirty="0">
                          <a:effectLst/>
                        </a:rPr>
                        <a:t>-Out (</a:t>
                      </a:r>
                      <a:r>
                        <a:rPr lang="de-DE" sz="1200" dirty="0" err="1">
                          <a:effectLst/>
                        </a:rPr>
                        <a:t>max</a:t>
                      </a:r>
                      <a:r>
                        <a:rPr lang="de-DE" sz="1200" dirty="0">
                          <a:effectLst/>
                        </a:rPr>
                        <a:t> </a:t>
                      </a:r>
                      <a:r>
                        <a:rPr lang="de-DE" sz="1200" dirty="0" err="1">
                          <a:effectLst/>
                        </a:rPr>
                        <a:t>instances</a:t>
                      </a:r>
                      <a:r>
                        <a:rPr lang="de-DE" sz="1200" dirty="0">
                          <a:effectLst/>
                        </a:rPr>
                        <a: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ct val="107000"/>
                        </a:lnSpc>
                      </a:pPr>
                      <a:endParaRPr lang="de-DE" sz="1100" dirty="0">
                        <a:effectLst/>
                        <a:latin typeface="Calibri" panose="020F0502020204030204" pitchFamily="34" charset="0"/>
                      </a:endParaRPr>
                    </a:p>
                  </a:txBody>
                  <a:tcPr marL="40859" marR="40859" marT="40859" marB="40859" anchor="ctr"/>
                </a:tc>
                <a:tc>
                  <a:txBody>
                    <a:bodyPr/>
                    <a:lstStyle/>
                    <a:p>
                      <a:pPr algn="ctr">
                        <a:lnSpc>
                          <a:spcPts val="1440"/>
                        </a:lnSpc>
                        <a:spcAft>
                          <a:spcPts val="0"/>
                        </a:spcAft>
                      </a:pPr>
                      <a:r>
                        <a:rPr lang="de-DE" sz="1200" dirty="0">
                          <a:effectLst/>
                        </a:rPr>
                        <a:t>6 </a:t>
                      </a:r>
                      <a:r>
                        <a:rPr lang="de-DE" sz="1200" dirty="0" err="1">
                          <a:effectLst/>
                        </a:rPr>
                        <a:t>shared</a:t>
                      </a:r>
                      <a:r>
                        <a:rPr lang="de-DE" sz="1200" dirty="0">
                          <a:effectLst/>
                        </a:rPr>
                        <a:t> </a:t>
                      </a:r>
                      <a:r>
                        <a:rPr lang="de-DE" sz="1200" dirty="0" err="1">
                          <a:effectLst/>
                        </a:rPr>
                        <a:t>instances</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a:effectLst/>
                        </a:rPr>
                        <a:t>3 </a:t>
                      </a:r>
                      <a:r>
                        <a:rPr lang="de-DE" sz="1200" dirty="0" err="1">
                          <a:effectLst/>
                        </a:rPr>
                        <a:t>dedicated</a:t>
                      </a:r>
                      <a:r>
                        <a:rPr lang="de-DE" sz="1200" dirty="0">
                          <a:effectLst/>
                        </a:rPr>
                        <a:t> </a:t>
                      </a:r>
                      <a:r>
                        <a:rPr lang="de-DE" sz="1200" dirty="0" err="1">
                          <a:effectLst/>
                        </a:rPr>
                        <a:t>instances</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a:effectLst/>
                        </a:rPr>
                        <a:t>10 </a:t>
                      </a:r>
                      <a:r>
                        <a:rPr lang="de-DE" sz="1200" dirty="0" err="1">
                          <a:effectLst/>
                        </a:rPr>
                        <a:t>dedicated</a:t>
                      </a:r>
                      <a:r>
                        <a:rPr lang="de-DE" sz="1200" dirty="0">
                          <a:effectLst/>
                        </a:rPr>
                        <a:t> </a:t>
                      </a:r>
                      <a:r>
                        <a:rPr lang="de-DE" sz="1200" dirty="0" err="1">
                          <a:effectLst/>
                        </a:rPr>
                        <a:t>instances</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smtClean="0">
                          <a:effectLst/>
                          <a:latin typeface="Calibri" panose="020F0502020204030204" pitchFamily="34" charset="0"/>
                          <a:ea typeface="Calibri" panose="020F0502020204030204" pitchFamily="34" charset="0"/>
                          <a:cs typeface="Times New Roman" panose="02020603050405020304" pitchFamily="18" charset="0"/>
                        </a:rPr>
                        <a:t>20 dedicated instances</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extLst>
                  <a:ext uri="{0D108BD9-81ED-4DB2-BD59-A6C34878D82A}">
                    <a16:rowId xmlns:a16="http://schemas.microsoft.com/office/drawing/2014/main" val="10006"/>
                  </a:ext>
                </a:extLst>
              </a:tr>
              <a:tr h="412964">
                <a:tc>
                  <a:txBody>
                    <a:bodyPr/>
                    <a:lstStyle/>
                    <a:p>
                      <a:pPr>
                        <a:lnSpc>
                          <a:spcPts val="1440"/>
                        </a:lnSpc>
                        <a:spcAft>
                          <a:spcPts val="0"/>
                        </a:spcAft>
                      </a:pPr>
                      <a:r>
                        <a:rPr lang="de-DE" sz="1200" dirty="0">
                          <a:effectLst/>
                        </a:rPr>
                        <a:t>SLA</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a:effectLst/>
                        </a:rPr>
                        <a:t>99.9%</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a:effectLst/>
                        </a:rPr>
                        <a:t>99.9%</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tc>
                  <a:txBody>
                    <a:bodyPr/>
                    <a:lstStyle/>
                    <a:p>
                      <a:pPr algn="ctr">
                        <a:lnSpc>
                          <a:spcPts val="1440"/>
                        </a:lnSpc>
                        <a:spcAft>
                          <a:spcPts val="0"/>
                        </a:spcAft>
                      </a:pPr>
                      <a:r>
                        <a:rPr lang="de-DE" sz="1200" dirty="0" smtClean="0">
                          <a:effectLst/>
                          <a:latin typeface="Calibri" panose="020F0502020204030204" pitchFamily="34" charset="0"/>
                          <a:ea typeface="Calibri" panose="020F0502020204030204" pitchFamily="34" charset="0"/>
                          <a:cs typeface="Times New Roman" panose="02020603050405020304" pitchFamily="18" charset="0"/>
                        </a:rPr>
                        <a:t>99.9%</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59" marR="40859" marT="40859" marB="40859"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97416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a:bodyPr>
          <a:lstStyle/>
          <a:p>
            <a:r>
              <a:rPr lang="en-US" dirty="0" smtClean="0"/>
              <a:t>Supports the 5 Azure Web app pricing tiers</a:t>
            </a:r>
          </a:p>
          <a:p>
            <a:r>
              <a:rPr lang="en-US" dirty="0" smtClean="0"/>
              <a:t>Web apps need to be in the same subscription, resource group and region to share a app service plan</a:t>
            </a:r>
          </a:p>
          <a:p>
            <a:r>
              <a:rPr lang="en-US" dirty="0" smtClean="0"/>
              <a:t>A web app can only be associated with one app service plan</a:t>
            </a:r>
          </a:p>
          <a:p>
            <a:r>
              <a:rPr lang="en-US" dirty="0" smtClean="0"/>
              <a:t>All web apps that use the same app service plan will be placed on the same resource hardware</a:t>
            </a:r>
          </a:p>
          <a:p>
            <a:r>
              <a:rPr lang="en-US" dirty="0" smtClean="0"/>
              <a:t>You must first create an initial web app if you want to create your own app service plan</a:t>
            </a:r>
          </a:p>
          <a:p>
            <a:r>
              <a:rPr lang="en-US" dirty="0" smtClean="0"/>
              <a:t>You can have multiple app service plans in a single resource group to allow for difference capacity needs</a:t>
            </a:r>
          </a:p>
          <a:p>
            <a:endParaRPr lang="en-US" dirty="0"/>
          </a:p>
        </p:txBody>
      </p:sp>
      <p:sp>
        <p:nvSpPr>
          <p:cNvPr id="4" name="Text Placeholder 3"/>
          <p:cNvSpPr>
            <a:spLocks noGrp="1"/>
          </p:cNvSpPr>
          <p:nvPr>
            <p:ph type="body" sz="quarter" idx="14"/>
          </p:nvPr>
        </p:nvSpPr>
        <p:spPr/>
        <p:txBody>
          <a:bodyPr/>
          <a:lstStyle/>
          <a:p>
            <a:endParaRPr lang="en-US"/>
          </a:p>
        </p:txBody>
      </p:sp>
      <p:sp>
        <p:nvSpPr>
          <p:cNvPr id="2" name="Title 1"/>
          <p:cNvSpPr>
            <a:spLocks noGrp="1"/>
          </p:cNvSpPr>
          <p:nvPr>
            <p:ph type="title" idx="4294967295"/>
          </p:nvPr>
        </p:nvSpPr>
        <p:spPr>
          <a:xfrm>
            <a:off x="0" y="227013"/>
            <a:ext cx="8455025" cy="514350"/>
          </a:xfrm>
        </p:spPr>
        <p:txBody>
          <a:bodyPr/>
          <a:lstStyle/>
          <a:p>
            <a:r>
              <a:rPr lang="en-US" dirty="0" smtClean="0"/>
              <a:t>App Service Plans </a:t>
            </a:r>
            <a:endParaRPr lang="en-US" dirty="0"/>
          </a:p>
        </p:txBody>
      </p:sp>
      <p:pic>
        <p:nvPicPr>
          <p:cNvPr id="5" name="Picture 4"/>
          <p:cNvPicPr>
            <a:picLocks noChangeAspect="1"/>
          </p:cNvPicPr>
          <p:nvPr/>
        </p:nvPicPr>
        <p:blipFill>
          <a:blip r:embed="rId3"/>
          <a:stretch>
            <a:fillRect/>
          </a:stretch>
        </p:blipFill>
        <p:spPr>
          <a:xfrm>
            <a:off x="4136948" y="1012642"/>
            <a:ext cx="4771504" cy="3034054"/>
          </a:xfrm>
          <a:prstGeom prst="rect">
            <a:avLst/>
          </a:prstGeom>
        </p:spPr>
      </p:pic>
    </p:spTree>
    <p:extLst>
      <p:ext uri="{BB962C8B-B14F-4D97-AF65-F5344CB8AC3E}">
        <p14:creationId xmlns:p14="http://schemas.microsoft.com/office/powerpoint/2010/main" val="45612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Web App Scaling by Instance/CPU</a:t>
            </a:r>
            <a:br>
              <a:rPr lang="en-US" dirty="0" smtClean="0"/>
            </a:br>
            <a:r>
              <a:rPr lang="en-US" dirty="0" smtClean="0"/>
              <a:t>(Standard Plan) </a:t>
            </a:r>
            <a:br>
              <a:rPr lang="en-US" dirty="0" smtClean="0"/>
            </a:br>
            <a:endParaRPr lang="en-US" dirty="0"/>
          </a:p>
        </p:txBody>
      </p:sp>
      <p:pic>
        <p:nvPicPr>
          <p:cNvPr id="2" name="Picture 1"/>
          <p:cNvPicPr>
            <a:picLocks noChangeAspect="1"/>
          </p:cNvPicPr>
          <p:nvPr/>
        </p:nvPicPr>
        <p:blipFill>
          <a:blip r:embed="rId3"/>
          <a:stretch>
            <a:fillRect/>
          </a:stretch>
        </p:blipFill>
        <p:spPr>
          <a:xfrm>
            <a:off x="4217055" y="1019390"/>
            <a:ext cx="4583946" cy="2310134"/>
          </a:xfrm>
          <a:prstGeom prst="rect">
            <a:avLst/>
          </a:prstGeom>
        </p:spPr>
      </p:pic>
      <p:pic>
        <p:nvPicPr>
          <p:cNvPr id="3" name="Picture 2"/>
          <p:cNvPicPr>
            <a:picLocks noChangeAspect="1"/>
          </p:cNvPicPr>
          <p:nvPr/>
        </p:nvPicPr>
        <p:blipFill>
          <a:blip r:embed="rId4"/>
          <a:stretch>
            <a:fillRect/>
          </a:stretch>
        </p:blipFill>
        <p:spPr>
          <a:xfrm>
            <a:off x="2317326" y="1019390"/>
            <a:ext cx="1819048" cy="1723810"/>
          </a:xfrm>
          <a:prstGeom prst="rect">
            <a:avLst/>
          </a:prstGeom>
        </p:spPr>
      </p:pic>
    </p:spTree>
    <p:extLst>
      <p:ext uri="{BB962C8B-B14F-4D97-AF65-F5344CB8AC3E}">
        <p14:creationId xmlns:p14="http://schemas.microsoft.com/office/powerpoint/2010/main" val="208274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Web App Auto-Scaling – Adding metrics</a:t>
            </a:r>
            <a:endParaRPr lang="en-US" dirty="0"/>
          </a:p>
        </p:txBody>
      </p:sp>
      <p:pic>
        <p:nvPicPr>
          <p:cNvPr id="3" name="Picture 2"/>
          <p:cNvPicPr>
            <a:picLocks noChangeAspect="1"/>
          </p:cNvPicPr>
          <p:nvPr/>
        </p:nvPicPr>
        <p:blipFill>
          <a:blip r:embed="rId3"/>
          <a:stretch>
            <a:fillRect/>
          </a:stretch>
        </p:blipFill>
        <p:spPr>
          <a:xfrm>
            <a:off x="2491538" y="685800"/>
            <a:ext cx="2534028" cy="3040833"/>
          </a:xfrm>
          <a:prstGeom prst="rect">
            <a:avLst/>
          </a:prstGeom>
        </p:spPr>
      </p:pic>
      <p:pic>
        <p:nvPicPr>
          <p:cNvPr id="4" name="Picture 3"/>
          <p:cNvPicPr>
            <a:picLocks noChangeAspect="1"/>
          </p:cNvPicPr>
          <p:nvPr/>
        </p:nvPicPr>
        <p:blipFill>
          <a:blip r:embed="rId4"/>
          <a:stretch>
            <a:fillRect/>
          </a:stretch>
        </p:blipFill>
        <p:spPr>
          <a:xfrm>
            <a:off x="6010468" y="214730"/>
            <a:ext cx="2249423" cy="4700184"/>
          </a:xfrm>
          <a:prstGeom prst="rect">
            <a:avLst/>
          </a:prstGeom>
        </p:spPr>
      </p:pic>
      <p:cxnSp>
        <p:nvCxnSpPr>
          <p:cNvPr id="6" name="Straight Arrow Connector 5"/>
          <p:cNvCxnSpPr/>
          <p:nvPr/>
        </p:nvCxnSpPr>
        <p:spPr>
          <a:xfrm flipV="1">
            <a:off x="5114925" y="571500"/>
            <a:ext cx="819150" cy="1634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5114925" y="2343150"/>
            <a:ext cx="819150" cy="2038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664739" y="4104501"/>
            <a:ext cx="3360827" cy="553998"/>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New metrics also allow scale up and scale down rules</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1341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Demo: Azure Web App Scaling</a:t>
            </a:r>
            <a:endParaRPr lang="en-US" dirty="0"/>
          </a:p>
        </p:txBody>
      </p:sp>
    </p:spTree>
    <p:extLst>
      <p:ext uri="{BB962C8B-B14F-4D97-AF65-F5344CB8AC3E}">
        <p14:creationId xmlns:p14="http://schemas.microsoft.com/office/powerpoint/2010/main" val="14944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98598"/>
          </a:xfrm>
        </p:spPr>
        <p:txBody>
          <a:bodyPr>
            <a:noAutofit/>
          </a:bodyPr>
          <a:lstStyle/>
          <a:p>
            <a:r>
              <a:rPr lang="en-US" sz="3600" b="1" dirty="0" smtClean="0"/>
              <a:t>What we shall talk about</a:t>
            </a:r>
            <a:endParaRPr lang="en-US" sz="3600" b="1" dirty="0"/>
          </a:p>
        </p:txBody>
      </p:sp>
      <p:sp>
        <p:nvSpPr>
          <p:cNvPr id="3" name="TextBox 2"/>
          <p:cNvSpPr txBox="1"/>
          <p:nvPr/>
        </p:nvSpPr>
        <p:spPr>
          <a:xfrm>
            <a:off x="698430" y="1036506"/>
            <a:ext cx="7745950" cy="2554545"/>
          </a:xfrm>
          <a:prstGeom prst="rect">
            <a:avLst/>
          </a:prstGeom>
          <a:noFill/>
        </p:spPr>
        <p:txBody>
          <a:bodyPr wrap="square" lIns="0" tIns="0" rIns="0" bIns="0" rtlCol="0">
            <a:spAutoFit/>
          </a:bodyPr>
          <a:lstStyle/>
          <a:p>
            <a:pPr marL="460375" indent="-460375">
              <a:lnSpc>
                <a:spcPct val="90000"/>
              </a:lnSpc>
              <a:spcBef>
                <a:spcPts val="1200"/>
              </a:spcBef>
              <a:buSzPct val="80000"/>
              <a:buFont typeface="Arial" panose="020B0604020202020204" pitchFamily="34" charset="0"/>
              <a:buChar char="•"/>
            </a:pPr>
            <a:r>
              <a:rPr lang="en-US" sz="2800" b="1" dirty="0" smtClean="0">
                <a:gradFill>
                  <a:gsLst>
                    <a:gs pos="0">
                      <a:srgbClr val="292929">
                        <a:lumMod val="90000"/>
                        <a:lumOff val="10000"/>
                      </a:srgbClr>
                    </a:gs>
                    <a:gs pos="86000">
                      <a:srgbClr val="292929">
                        <a:lumMod val="90000"/>
                        <a:lumOff val="10000"/>
                      </a:srgbClr>
                    </a:gs>
                  </a:gsLst>
                  <a:lin ang="5400000" scaled="0"/>
                </a:gradFill>
              </a:rPr>
              <a:t>The Basics of Web Apps</a:t>
            </a:r>
          </a:p>
          <a:p>
            <a:pPr marL="460375" indent="-460375">
              <a:lnSpc>
                <a:spcPct val="90000"/>
              </a:lnSpc>
              <a:spcBef>
                <a:spcPts val="1200"/>
              </a:spcBef>
              <a:buSzPct val="80000"/>
              <a:buFont typeface="Arial" panose="020B0604020202020204" pitchFamily="34" charset="0"/>
              <a:buChar char="•"/>
            </a:pPr>
            <a:r>
              <a:rPr lang="en-US" sz="2800" b="1" dirty="0" smtClean="0">
                <a:gradFill>
                  <a:gsLst>
                    <a:gs pos="0">
                      <a:srgbClr val="292929">
                        <a:lumMod val="90000"/>
                        <a:lumOff val="10000"/>
                      </a:srgbClr>
                    </a:gs>
                    <a:gs pos="86000">
                      <a:srgbClr val="292929">
                        <a:lumMod val="90000"/>
                        <a:lumOff val="10000"/>
                      </a:srgbClr>
                    </a:gs>
                  </a:gsLst>
                  <a:lin ang="5400000" scaled="0"/>
                </a:gradFill>
              </a:rPr>
              <a:t>Publishing &amp; Deployment</a:t>
            </a:r>
          </a:p>
          <a:p>
            <a:pPr marL="460375" indent="-460375">
              <a:lnSpc>
                <a:spcPct val="90000"/>
              </a:lnSpc>
              <a:spcBef>
                <a:spcPts val="1200"/>
              </a:spcBef>
              <a:buSzPct val="80000"/>
              <a:buFont typeface="Arial" panose="020B0604020202020204" pitchFamily="34" charset="0"/>
              <a:buChar char="•"/>
            </a:pPr>
            <a:r>
              <a:rPr lang="en-US" sz="2800" b="1" dirty="0" smtClean="0">
                <a:gradFill>
                  <a:gsLst>
                    <a:gs pos="0">
                      <a:srgbClr val="292929">
                        <a:lumMod val="90000"/>
                        <a:lumOff val="10000"/>
                      </a:srgbClr>
                    </a:gs>
                    <a:gs pos="86000">
                      <a:srgbClr val="292929">
                        <a:lumMod val="90000"/>
                        <a:lumOff val="10000"/>
                      </a:srgbClr>
                    </a:gs>
                  </a:gsLst>
                  <a:lin ang="5400000" scaled="0"/>
                </a:gradFill>
              </a:rPr>
              <a:t>Hosting and Scaling Options</a:t>
            </a:r>
          </a:p>
          <a:p>
            <a:pPr marL="460375" indent="-460375">
              <a:lnSpc>
                <a:spcPct val="90000"/>
              </a:lnSpc>
              <a:spcBef>
                <a:spcPts val="1200"/>
              </a:spcBef>
              <a:buSzPct val="80000"/>
              <a:buFont typeface="Arial" panose="020B0604020202020204" pitchFamily="34" charset="0"/>
              <a:buChar char="•"/>
            </a:pPr>
            <a:r>
              <a:rPr lang="en-US" sz="2800" b="1" dirty="0" smtClean="0">
                <a:gradFill>
                  <a:gsLst>
                    <a:gs pos="0">
                      <a:srgbClr val="292929">
                        <a:lumMod val="90000"/>
                        <a:lumOff val="10000"/>
                      </a:srgbClr>
                    </a:gs>
                    <a:gs pos="86000">
                      <a:srgbClr val="292929">
                        <a:lumMod val="90000"/>
                        <a:lumOff val="10000"/>
                      </a:srgbClr>
                    </a:gs>
                  </a:gsLst>
                  <a:lin ang="5400000" scaled="0"/>
                </a:gradFill>
              </a:rPr>
              <a:t>WebJobs</a:t>
            </a:r>
          </a:p>
          <a:p>
            <a:pPr marL="460375" indent="-460375">
              <a:lnSpc>
                <a:spcPct val="90000"/>
              </a:lnSpc>
              <a:spcBef>
                <a:spcPts val="1200"/>
              </a:spcBef>
              <a:buSzPct val="80000"/>
              <a:buFont typeface="Arial" panose="020B0604020202020204" pitchFamily="34" charset="0"/>
              <a:buChar char="•"/>
            </a:pPr>
            <a:r>
              <a:rPr lang="en-US" sz="2800" b="1" dirty="0" smtClean="0">
                <a:gradFill>
                  <a:gsLst>
                    <a:gs pos="0">
                      <a:srgbClr val="292929">
                        <a:lumMod val="90000"/>
                        <a:lumOff val="10000"/>
                      </a:srgbClr>
                    </a:gs>
                    <a:gs pos="86000">
                      <a:srgbClr val="292929">
                        <a:lumMod val="90000"/>
                        <a:lumOff val="10000"/>
                      </a:srgbClr>
                    </a:gs>
                  </a:gsLst>
                  <a:lin ang="5400000" scaled="0"/>
                </a:gradFill>
              </a:rPr>
              <a:t>Q&amp;A</a:t>
            </a:r>
            <a:endParaRPr lang="en-US" sz="2800" b="1"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260082251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0" y="0"/>
            <a:ext cx="9144000" cy="5143500"/>
          </a:xfrm>
        </p:spPr>
        <p:txBody>
          <a:bodyPr anchor="ctr">
            <a:normAutofit/>
          </a:bodyPr>
          <a:lstStyle/>
          <a:p>
            <a:pPr algn="ctr"/>
            <a:r>
              <a:rPr lang="en-US" sz="4000" b="1" dirty="0" smtClean="0"/>
              <a:t>WebJobs</a:t>
            </a:r>
            <a:endParaRPr lang="en-US" sz="4000" b="1" dirty="0"/>
          </a:p>
        </p:txBody>
      </p:sp>
    </p:spTree>
    <p:extLst>
      <p:ext uri="{BB962C8B-B14F-4D97-AF65-F5344CB8AC3E}">
        <p14:creationId xmlns:p14="http://schemas.microsoft.com/office/powerpoint/2010/main" val="218287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WebJobs</a:t>
            </a:r>
            <a:endParaRPr lang="en-US" dirty="0"/>
          </a:p>
        </p:txBody>
      </p:sp>
      <p:sp>
        <p:nvSpPr>
          <p:cNvPr id="5" name="Text Placeholder 4"/>
          <p:cNvSpPr>
            <a:spLocks noGrp="1"/>
          </p:cNvSpPr>
          <p:nvPr>
            <p:ph type="body" sz="quarter" idx="10"/>
          </p:nvPr>
        </p:nvSpPr>
        <p:spPr>
          <a:xfrm>
            <a:off x="201930" y="892121"/>
            <a:ext cx="8740142" cy="3074688"/>
          </a:xfrm>
        </p:spPr>
        <p:txBody>
          <a:bodyPr>
            <a:normAutofit/>
          </a:bodyPr>
          <a:lstStyle/>
          <a:p>
            <a:r>
              <a:rPr lang="en-US" sz="2400" dirty="0" smtClean="0"/>
              <a:t>Host and schedule lightweight jobs </a:t>
            </a:r>
            <a:r>
              <a:rPr lang="en-US" sz="2400" dirty="0"/>
              <a:t>on an existing </a:t>
            </a:r>
            <a:r>
              <a:rPr lang="en-US" sz="2400" dirty="0" smtClean="0"/>
              <a:t>website</a:t>
            </a:r>
          </a:p>
          <a:p>
            <a:r>
              <a:rPr lang="en-US" sz="2400" dirty="0" smtClean="0"/>
              <a:t>Triggered once, by schedule or run continuously</a:t>
            </a:r>
            <a:endParaRPr lang="en-US" sz="2400" dirty="0"/>
          </a:p>
          <a:p>
            <a:r>
              <a:rPr lang="en-US" sz="2400" dirty="0" smtClean="0"/>
              <a:t>Support: </a:t>
            </a:r>
          </a:p>
          <a:p>
            <a:pPr lvl="1"/>
            <a:r>
              <a:rPr lang="en-US" sz="1800" dirty="0" smtClean="0"/>
              <a:t>batch </a:t>
            </a:r>
            <a:r>
              <a:rPr lang="en-US" sz="1800" dirty="0"/>
              <a:t>(.exe/.</a:t>
            </a:r>
            <a:r>
              <a:rPr lang="en-US" sz="1800" dirty="0" err="1"/>
              <a:t>cmd</a:t>
            </a:r>
            <a:r>
              <a:rPr lang="en-US" sz="1800" dirty="0"/>
              <a:t>/.bat</a:t>
            </a:r>
            <a:r>
              <a:rPr lang="en-US" sz="1800" dirty="0" smtClean="0"/>
              <a:t>)</a:t>
            </a:r>
          </a:p>
          <a:p>
            <a:pPr lvl="1"/>
            <a:r>
              <a:rPr lang="en-US" sz="1800" dirty="0" smtClean="0"/>
              <a:t>bash </a:t>
            </a:r>
            <a:r>
              <a:rPr lang="en-US" sz="1800" dirty="0"/>
              <a:t>(.</a:t>
            </a:r>
            <a:r>
              <a:rPr lang="en-US" sz="1800" dirty="0" err="1"/>
              <a:t>sh</a:t>
            </a:r>
            <a:r>
              <a:rPr lang="en-US" sz="1800" dirty="0" smtClean="0"/>
              <a:t>)</a:t>
            </a:r>
          </a:p>
          <a:p>
            <a:pPr lvl="1"/>
            <a:r>
              <a:rPr lang="en-US" sz="1800" dirty="0" err="1" smtClean="0"/>
              <a:t>javascript</a:t>
            </a:r>
            <a:r>
              <a:rPr lang="en-US" sz="1800" dirty="0" smtClean="0"/>
              <a:t> </a:t>
            </a:r>
            <a:r>
              <a:rPr lang="en-US" sz="1800" dirty="0"/>
              <a:t>(.</a:t>
            </a:r>
            <a:r>
              <a:rPr lang="en-US" sz="1800" dirty="0" err="1"/>
              <a:t>js</a:t>
            </a:r>
            <a:r>
              <a:rPr lang="en-US" sz="1800" dirty="0"/>
              <a:t> as node.js</a:t>
            </a:r>
            <a:r>
              <a:rPr lang="en-US" sz="1800" dirty="0" smtClean="0"/>
              <a:t>)</a:t>
            </a:r>
          </a:p>
          <a:p>
            <a:pPr lvl="1"/>
            <a:r>
              <a:rPr lang="en-US" sz="1800" dirty="0" err="1" smtClean="0"/>
              <a:t>php</a:t>
            </a:r>
            <a:r>
              <a:rPr lang="en-US" sz="1800" dirty="0" smtClean="0"/>
              <a:t> </a:t>
            </a:r>
            <a:r>
              <a:rPr lang="en-US" sz="1800" dirty="0"/>
              <a:t>(.</a:t>
            </a:r>
            <a:r>
              <a:rPr lang="en-US" sz="1800" dirty="0" err="1"/>
              <a:t>php</a:t>
            </a:r>
            <a:r>
              <a:rPr lang="en-US" sz="1800" dirty="0"/>
              <a:t>) </a:t>
            </a:r>
          </a:p>
          <a:p>
            <a:pPr lvl="1"/>
            <a:r>
              <a:rPr lang="en-US" sz="1800" dirty="0" smtClean="0"/>
              <a:t>python </a:t>
            </a:r>
            <a:r>
              <a:rPr lang="en-US" sz="1800" dirty="0"/>
              <a:t>(.</a:t>
            </a:r>
            <a:r>
              <a:rPr lang="en-US" sz="1800" dirty="0" err="1"/>
              <a:t>py</a:t>
            </a:r>
            <a:r>
              <a:rPr lang="en-US" sz="1800" dirty="0" smtClean="0"/>
              <a:t>)</a:t>
            </a:r>
          </a:p>
        </p:txBody>
      </p:sp>
    </p:spTree>
    <p:extLst>
      <p:ext uri="{BB962C8B-B14F-4D97-AF65-F5344CB8AC3E}">
        <p14:creationId xmlns:p14="http://schemas.microsoft.com/office/powerpoint/2010/main" val="187023336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 for WebJobs</a:t>
            </a:r>
            <a:endParaRPr lang="en-US" dirty="0"/>
          </a:p>
        </p:txBody>
      </p:sp>
      <p:sp>
        <p:nvSpPr>
          <p:cNvPr id="3" name="Text Placeholder 2"/>
          <p:cNvSpPr>
            <a:spLocks noGrp="1"/>
          </p:cNvSpPr>
          <p:nvPr>
            <p:ph type="body" sz="quarter" idx="10"/>
          </p:nvPr>
        </p:nvSpPr>
        <p:spPr>
          <a:xfrm>
            <a:off x="389436" y="1085851"/>
            <a:ext cx="8363938" cy="2622256"/>
          </a:xfrm>
        </p:spPr>
        <p:txBody>
          <a:bodyPr>
            <a:normAutofit lnSpcReduction="10000"/>
          </a:bodyPr>
          <a:lstStyle/>
          <a:p>
            <a:r>
              <a:rPr lang="en-US" sz="2400" dirty="0"/>
              <a:t>Image processing or other CPU-intensive </a:t>
            </a:r>
            <a:r>
              <a:rPr lang="en-US" sz="2400" dirty="0" smtClean="0"/>
              <a:t>work </a:t>
            </a:r>
            <a:endParaRPr lang="en-US" sz="2400" dirty="0"/>
          </a:p>
          <a:p>
            <a:r>
              <a:rPr lang="en-US" sz="2400" dirty="0"/>
              <a:t>Queue </a:t>
            </a:r>
            <a:r>
              <a:rPr lang="en-US" sz="2400" dirty="0" smtClean="0"/>
              <a:t>processing</a:t>
            </a:r>
            <a:endParaRPr lang="en-US" sz="2400" dirty="0"/>
          </a:p>
          <a:p>
            <a:r>
              <a:rPr lang="en-US" sz="2400" dirty="0"/>
              <a:t>RSS </a:t>
            </a:r>
            <a:r>
              <a:rPr lang="en-US" sz="2400" dirty="0" smtClean="0"/>
              <a:t>aggregation</a:t>
            </a:r>
            <a:endParaRPr lang="en-US" sz="2400" dirty="0"/>
          </a:p>
          <a:p>
            <a:r>
              <a:rPr lang="en-US" sz="2400" dirty="0"/>
              <a:t>File maintenance, such as aggregating or cleaning up log </a:t>
            </a:r>
            <a:r>
              <a:rPr lang="en-US" sz="2400" dirty="0" smtClean="0"/>
              <a:t>files</a:t>
            </a:r>
            <a:endParaRPr lang="en-US" sz="2400" dirty="0"/>
          </a:p>
          <a:p>
            <a:r>
              <a:rPr lang="en-US" sz="2400" dirty="0"/>
              <a:t>Other long-running tasks that you want to run in a background thread, such as sending emails.</a:t>
            </a:r>
          </a:p>
        </p:txBody>
      </p:sp>
    </p:spTree>
    <p:extLst>
      <p:ext uri="{BB962C8B-B14F-4D97-AF65-F5344CB8AC3E}">
        <p14:creationId xmlns:p14="http://schemas.microsoft.com/office/powerpoint/2010/main" val="354650224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a:t>
            </a:r>
            <a:r>
              <a:rPr lang="en-US" dirty="0" err="1" smtClean="0"/>
              <a:t>WebApp</a:t>
            </a:r>
            <a:r>
              <a:rPr lang="en-US" dirty="0" smtClean="0"/>
              <a:t>/</a:t>
            </a:r>
            <a:r>
              <a:rPr lang="en-US" dirty="0" err="1" smtClean="0"/>
              <a:t>WebJob</a:t>
            </a:r>
            <a:r>
              <a:rPr lang="en-US" dirty="0" smtClean="0"/>
              <a:t> Architecture</a:t>
            </a:r>
            <a:endParaRPr lang="en-US" dirty="0"/>
          </a:p>
        </p:txBody>
      </p:sp>
      <p:pic>
        <p:nvPicPr>
          <p:cNvPr id="4" name="Picture 11"/>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1378486" y="2291617"/>
            <a:ext cx="678065" cy="672319"/>
          </a:xfrm>
          <a:prstGeom prst="rect">
            <a:avLst/>
          </a:prstGeom>
          <a:solidFill>
            <a:schemeClr val="accent6">
              <a:lumMod val="60000"/>
              <a:lumOff val="40000"/>
            </a:schemeClr>
          </a:solidFill>
          <a:ln>
            <a:noFill/>
          </a:ln>
          <a:extLst/>
        </p:spPr>
      </p:pic>
      <p:pic>
        <p:nvPicPr>
          <p:cNvPr id="5" name="Picture 7"/>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2723124" y="3459772"/>
            <a:ext cx="774312" cy="672319"/>
          </a:xfrm>
          <a:prstGeom prst="rect">
            <a:avLst/>
          </a:prstGeom>
          <a:solidFill>
            <a:schemeClr val="accent6">
              <a:lumMod val="60000"/>
              <a:lumOff val="40000"/>
            </a:schemeClr>
          </a:solidFill>
          <a:ln>
            <a:noFill/>
          </a:ln>
          <a:extLst/>
        </p:spPr>
      </p:pic>
      <p:grpSp>
        <p:nvGrpSpPr>
          <p:cNvPr id="6" name="Group 5"/>
          <p:cNvGrpSpPr/>
          <p:nvPr/>
        </p:nvGrpSpPr>
        <p:grpSpPr>
          <a:xfrm>
            <a:off x="414281" y="1343041"/>
            <a:ext cx="2476922" cy="614086"/>
            <a:chOff x="4419" y="295527"/>
            <a:chExt cx="2657573" cy="835200"/>
          </a:xfrm>
        </p:grpSpPr>
        <p:sp>
          <p:nvSpPr>
            <p:cNvPr id="7" name="Rectangle 6"/>
            <p:cNvSpPr/>
            <p:nvPr/>
          </p:nvSpPr>
          <p:spPr>
            <a:xfrm>
              <a:off x="4419" y="295527"/>
              <a:ext cx="2657573" cy="835200"/>
            </a:xfrm>
            <a:prstGeom prst="rect">
              <a:avLst/>
            </a:prstGeom>
            <a:solidFill>
              <a:schemeClr val="accent1"/>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8" name="Rectangle 7"/>
            <p:cNvSpPr/>
            <p:nvPr/>
          </p:nvSpPr>
          <p:spPr>
            <a:xfrm>
              <a:off x="4419" y="295527"/>
              <a:ext cx="2657573" cy="835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1645" tIns="86654" rIns="151645" bIns="86654" numCol="1" spcCol="1270" anchor="ctr" anchorCtr="0">
              <a:noAutofit/>
            </a:bodyPr>
            <a:lstStyle/>
            <a:p>
              <a:pPr algn="ctr" defTabSz="947838">
                <a:lnSpc>
                  <a:spcPct val="90000"/>
                </a:lnSpc>
                <a:spcBef>
                  <a:spcPct val="0"/>
                </a:spcBef>
                <a:spcAft>
                  <a:spcPct val="35000"/>
                </a:spcAft>
              </a:pPr>
              <a:r>
                <a:rPr lang="en-US" sz="2132" dirty="0" smtClean="0"/>
                <a:t>Web App</a:t>
              </a:r>
              <a:endParaRPr lang="en-US" sz="2132" dirty="0"/>
            </a:p>
          </p:txBody>
        </p:sp>
      </p:grpSp>
      <p:grpSp>
        <p:nvGrpSpPr>
          <p:cNvPr id="9" name="Group 8"/>
          <p:cNvGrpSpPr/>
          <p:nvPr/>
        </p:nvGrpSpPr>
        <p:grpSpPr>
          <a:xfrm>
            <a:off x="3327662" y="1343041"/>
            <a:ext cx="2476922" cy="614086"/>
            <a:chOff x="4419" y="295527"/>
            <a:chExt cx="2657573" cy="835200"/>
          </a:xfrm>
        </p:grpSpPr>
        <p:sp>
          <p:nvSpPr>
            <p:cNvPr id="10" name="Rectangle 9"/>
            <p:cNvSpPr/>
            <p:nvPr/>
          </p:nvSpPr>
          <p:spPr>
            <a:xfrm>
              <a:off x="4419" y="295527"/>
              <a:ext cx="2657573" cy="835200"/>
            </a:xfrm>
            <a:prstGeom prst="rect">
              <a:avLst/>
            </a:prstGeom>
            <a:solidFill>
              <a:schemeClr val="accent1"/>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1" name="Rectangle 10"/>
            <p:cNvSpPr/>
            <p:nvPr/>
          </p:nvSpPr>
          <p:spPr>
            <a:xfrm>
              <a:off x="4419" y="295527"/>
              <a:ext cx="2657573" cy="835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1645" tIns="86654" rIns="151645" bIns="86654" numCol="1" spcCol="1270" anchor="ctr" anchorCtr="0">
              <a:noAutofit/>
            </a:bodyPr>
            <a:lstStyle/>
            <a:p>
              <a:pPr algn="ctr" defTabSz="947838">
                <a:lnSpc>
                  <a:spcPct val="90000"/>
                </a:lnSpc>
                <a:spcBef>
                  <a:spcPct val="0"/>
                </a:spcBef>
                <a:spcAft>
                  <a:spcPct val="35000"/>
                </a:spcAft>
              </a:pPr>
              <a:r>
                <a:rPr lang="en-US" sz="2132" dirty="0"/>
                <a:t>Search </a:t>
              </a:r>
              <a:r>
                <a:rPr lang="en-US" sz="2132" dirty="0" err="1" smtClean="0"/>
                <a:t>WebJob</a:t>
              </a:r>
              <a:endParaRPr lang="en-US" sz="2132" dirty="0"/>
            </a:p>
          </p:txBody>
        </p:sp>
      </p:grpSp>
      <p:grpSp>
        <p:nvGrpSpPr>
          <p:cNvPr id="12" name="Group 11"/>
          <p:cNvGrpSpPr/>
          <p:nvPr/>
        </p:nvGrpSpPr>
        <p:grpSpPr>
          <a:xfrm>
            <a:off x="6241043" y="1335416"/>
            <a:ext cx="2476922" cy="614086"/>
            <a:chOff x="4419" y="295527"/>
            <a:chExt cx="2657573" cy="835200"/>
          </a:xfrm>
        </p:grpSpPr>
        <p:sp>
          <p:nvSpPr>
            <p:cNvPr id="13" name="Rectangle 12"/>
            <p:cNvSpPr/>
            <p:nvPr/>
          </p:nvSpPr>
          <p:spPr>
            <a:xfrm>
              <a:off x="4419" y="295527"/>
              <a:ext cx="2657573" cy="835200"/>
            </a:xfrm>
            <a:prstGeom prst="rect">
              <a:avLst/>
            </a:prstGeom>
            <a:solidFill>
              <a:schemeClr val="accent1"/>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4" name="Rectangle 13"/>
            <p:cNvSpPr/>
            <p:nvPr/>
          </p:nvSpPr>
          <p:spPr>
            <a:xfrm>
              <a:off x="4419" y="295527"/>
              <a:ext cx="2657573" cy="835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1645" tIns="86654" rIns="151645" bIns="86654" numCol="1" spcCol="1270" anchor="ctr" anchorCtr="0">
              <a:noAutofit/>
            </a:bodyPr>
            <a:lstStyle/>
            <a:p>
              <a:pPr algn="ctr" defTabSz="947838">
                <a:lnSpc>
                  <a:spcPct val="90000"/>
                </a:lnSpc>
                <a:spcBef>
                  <a:spcPct val="0"/>
                </a:spcBef>
                <a:spcAft>
                  <a:spcPct val="35000"/>
                </a:spcAft>
              </a:pPr>
              <a:r>
                <a:rPr lang="en-US" sz="2132" dirty="0"/>
                <a:t>Email </a:t>
              </a:r>
              <a:r>
                <a:rPr lang="en-US" sz="2132" dirty="0" err="1" smtClean="0"/>
                <a:t>WebJob</a:t>
              </a:r>
              <a:endParaRPr lang="en-US" sz="2132" dirty="0"/>
            </a:p>
          </p:txBody>
        </p:sp>
      </p:grpSp>
      <p:pic>
        <p:nvPicPr>
          <p:cNvPr id="15" name="Picture 23"/>
          <p:cNvPicPr>
            <a:picLocks noChangeAspect="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4141241" y="2311254"/>
            <a:ext cx="816225" cy="672319"/>
          </a:xfrm>
          <a:prstGeom prst="rect">
            <a:avLst/>
          </a:prstGeom>
          <a:solidFill>
            <a:schemeClr val="accent6">
              <a:lumMod val="60000"/>
              <a:lumOff val="40000"/>
            </a:schemeClr>
          </a:solidFill>
          <a:ln>
            <a:noFill/>
          </a:ln>
          <a:extLst/>
        </p:spPr>
      </p:pic>
      <p:pic>
        <p:nvPicPr>
          <p:cNvPr id="16" name="Picture 23"/>
          <p:cNvPicPr>
            <a:picLocks noChangeAspect="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7267654" y="2321963"/>
            <a:ext cx="816225" cy="672319"/>
          </a:xfrm>
          <a:prstGeom prst="rect">
            <a:avLst/>
          </a:prstGeom>
          <a:solidFill>
            <a:schemeClr val="accent6">
              <a:lumMod val="60000"/>
              <a:lumOff val="40000"/>
            </a:schemeClr>
          </a:solidFill>
          <a:ln>
            <a:noFill/>
          </a:ln>
          <a:extLst/>
        </p:spPr>
      </p:pic>
      <p:grpSp>
        <p:nvGrpSpPr>
          <p:cNvPr id="67" name="Group 66"/>
          <p:cNvGrpSpPr/>
          <p:nvPr/>
        </p:nvGrpSpPr>
        <p:grpSpPr>
          <a:xfrm>
            <a:off x="2056551" y="2621839"/>
            <a:ext cx="714696" cy="1174093"/>
            <a:chOff x="2797052" y="3565386"/>
            <a:chExt cx="972036" cy="1596848"/>
          </a:xfrm>
        </p:grpSpPr>
        <p:cxnSp>
          <p:nvCxnSpPr>
            <p:cNvPr id="18" name="Straight Connector 17"/>
            <p:cNvCxnSpPr>
              <a:stCxn id="4" idx="3"/>
            </p:cNvCxnSpPr>
            <p:nvPr/>
          </p:nvCxnSpPr>
          <p:spPr>
            <a:xfrm>
              <a:off x="2797052" y="3573462"/>
              <a:ext cx="525585"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22637" y="5162234"/>
              <a:ext cx="446451" cy="0"/>
            </a:xfrm>
            <a:prstGeom prst="line">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322637" y="3565386"/>
              <a:ext cx="0" cy="1596848"/>
            </a:xfrm>
            <a:prstGeom prst="straightConnector1">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3482987" y="2627777"/>
            <a:ext cx="662922" cy="1180060"/>
            <a:chOff x="4737104" y="3573462"/>
            <a:chExt cx="901620" cy="1604963"/>
          </a:xfrm>
        </p:grpSpPr>
        <p:cxnSp>
          <p:nvCxnSpPr>
            <p:cNvPr id="28" name="Straight Connector 27"/>
            <p:cNvCxnSpPr/>
            <p:nvPr/>
          </p:nvCxnSpPr>
          <p:spPr>
            <a:xfrm>
              <a:off x="5178792" y="3573462"/>
              <a:ext cx="459932" cy="0"/>
            </a:xfrm>
            <a:prstGeom prst="line">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178792" y="3581577"/>
              <a:ext cx="0" cy="1596848"/>
            </a:xfrm>
            <a:prstGeom prst="straightConnector1">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737104" y="5173662"/>
              <a:ext cx="446451"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4913905" y="2627777"/>
            <a:ext cx="878824" cy="702665"/>
            <a:chOff x="6683252" y="3573462"/>
            <a:chExt cx="1195261" cy="955673"/>
          </a:xfrm>
        </p:grpSpPr>
        <p:cxnSp>
          <p:nvCxnSpPr>
            <p:cNvPr id="39" name="Straight Connector 38"/>
            <p:cNvCxnSpPr/>
            <p:nvPr/>
          </p:nvCxnSpPr>
          <p:spPr>
            <a:xfrm>
              <a:off x="6683252" y="3573462"/>
              <a:ext cx="748810"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432062" y="4529135"/>
              <a:ext cx="446451" cy="0"/>
            </a:xfrm>
            <a:prstGeom prst="line">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432062" y="3576814"/>
              <a:ext cx="0" cy="952321"/>
            </a:xfrm>
            <a:prstGeom prst="straightConnector1">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42" name="Picture 5"/>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5748558" y="2994282"/>
            <a:ext cx="769231" cy="672319"/>
          </a:xfrm>
          <a:prstGeom prst="rect">
            <a:avLst/>
          </a:prstGeom>
          <a:solidFill>
            <a:schemeClr val="accent6">
              <a:lumMod val="60000"/>
              <a:lumOff val="40000"/>
            </a:schemeClr>
          </a:solidFill>
          <a:ln>
            <a:noFill/>
          </a:ln>
          <a:extLst/>
        </p:spPr>
      </p:pic>
      <p:cxnSp>
        <p:nvCxnSpPr>
          <p:cNvPr id="52" name="Straight Connector 51"/>
          <p:cNvCxnSpPr/>
          <p:nvPr/>
        </p:nvCxnSpPr>
        <p:spPr>
          <a:xfrm>
            <a:off x="6502915" y="3330441"/>
            <a:ext cx="426571"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6929484" y="2647412"/>
            <a:ext cx="338168" cy="683027"/>
            <a:chOff x="9424581" y="3600170"/>
            <a:chExt cx="459932" cy="928965"/>
          </a:xfrm>
        </p:grpSpPr>
        <p:cxnSp>
          <p:nvCxnSpPr>
            <p:cNvPr id="49" name="Straight Connector 48"/>
            <p:cNvCxnSpPr/>
            <p:nvPr/>
          </p:nvCxnSpPr>
          <p:spPr>
            <a:xfrm>
              <a:off x="9424581" y="3614735"/>
              <a:ext cx="459932" cy="0"/>
            </a:xfrm>
            <a:prstGeom prst="line">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9424581" y="3600170"/>
              <a:ext cx="0" cy="928965"/>
            </a:xfrm>
            <a:prstGeom prst="straightConnector1">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52170" y="2246807"/>
            <a:ext cx="1356391" cy="461669"/>
            <a:chOff x="478975" y="3055319"/>
            <a:chExt cx="1844786" cy="627903"/>
          </a:xfrm>
        </p:grpSpPr>
        <p:sp>
          <p:nvSpPr>
            <p:cNvPr id="61" name="TextBox 60"/>
            <p:cNvSpPr txBox="1"/>
            <p:nvPr/>
          </p:nvSpPr>
          <p:spPr>
            <a:xfrm>
              <a:off x="478975" y="3055319"/>
              <a:ext cx="1844786" cy="627903"/>
            </a:xfrm>
            <a:prstGeom prst="rect">
              <a:avLst/>
            </a:prstGeom>
            <a:noFill/>
          </p:spPr>
          <p:txBody>
            <a:bodyPr wrap="square" lIns="134464" tIns="107571" rIns="134464" bIns="107571" rtlCol="0">
              <a:spAutoFit/>
            </a:bodyPr>
            <a:lstStyle/>
            <a:p>
              <a:pPr>
                <a:lnSpc>
                  <a:spcPct val="90000"/>
                </a:lnSpc>
                <a:spcAft>
                  <a:spcPts val="441"/>
                </a:spcAft>
              </a:pPr>
              <a:r>
                <a:rPr lang="en-US" sz="1765" dirty="0">
                  <a:gradFill>
                    <a:gsLst>
                      <a:gs pos="2917">
                        <a:schemeClr val="tx1"/>
                      </a:gs>
                      <a:gs pos="30000">
                        <a:schemeClr val="tx1"/>
                      </a:gs>
                    </a:gsLst>
                    <a:lin ang="5400000" scaled="0"/>
                  </a:gradFill>
                </a:rPr>
                <a:t>request</a:t>
              </a:r>
            </a:p>
          </p:txBody>
        </p:sp>
        <p:cxnSp>
          <p:nvCxnSpPr>
            <p:cNvPr id="59" name="Straight Connector 58"/>
            <p:cNvCxnSpPr/>
            <p:nvPr/>
          </p:nvCxnSpPr>
          <p:spPr>
            <a:xfrm>
              <a:off x="487252" y="3573462"/>
              <a:ext cx="1311385" cy="0"/>
            </a:xfrm>
            <a:prstGeom prst="line">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2711370" y="4071039"/>
            <a:ext cx="1356391" cy="461669"/>
          </a:xfrm>
          <a:prstGeom prst="rect">
            <a:avLst/>
          </a:prstGeom>
          <a:noFill/>
        </p:spPr>
        <p:txBody>
          <a:bodyPr wrap="square" lIns="134464" tIns="107571" rIns="134464" bIns="107571" rtlCol="0">
            <a:spAutoFit/>
          </a:bodyPr>
          <a:lstStyle/>
          <a:p>
            <a:pPr>
              <a:lnSpc>
                <a:spcPct val="90000"/>
              </a:lnSpc>
              <a:spcAft>
                <a:spcPts val="441"/>
              </a:spcAft>
            </a:pPr>
            <a:r>
              <a:rPr lang="en-US" sz="1765" dirty="0">
                <a:gradFill>
                  <a:gsLst>
                    <a:gs pos="2917">
                      <a:schemeClr val="tx1"/>
                    </a:gs>
                    <a:gs pos="30000">
                      <a:schemeClr val="tx1"/>
                    </a:gs>
                  </a:gsLst>
                  <a:lin ang="5400000" scaled="0"/>
                </a:gradFill>
              </a:rPr>
              <a:t>queue</a:t>
            </a:r>
          </a:p>
        </p:txBody>
      </p:sp>
      <p:sp>
        <p:nvSpPr>
          <p:cNvPr id="64" name="TextBox 63"/>
          <p:cNvSpPr txBox="1"/>
          <p:nvPr/>
        </p:nvSpPr>
        <p:spPr>
          <a:xfrm>
            <a:off x="5792830" y="3558227"/>
            <a:ext cx="1356391" cy="461669"/>
          </a:xfrm>
          <a:prstGeom prst="rect">
            <a:avLst/>
          </a:prstGeom>
          <a:noFill/>
        </p:spPr>
        <p:txBody>
          <a:bodyPr wrap="square" lIns="134464" tIns="107571" rIns="134464" bIns="107571" rtlCol="0">
            <a:spAutoFit/>
          </a:bodyPr>
          <a:lstStyle/>
          <a:p>
            <a:pPr>
              <a:lnSpc>
                <a:spcPct val="90000"/>
              </a:lnSpc>
              <a:spcAft>
                <a:spcPts val="441"/>
              </a:spcAft>
            </a:pPr>
            <a:r>
              <a:rPr lang="en-US" sz="1765" dirty="0">
                <a:gradFill>
                  <a:gsLst>
                    <a:gs pos="2917">
                      <a:schemeClr val="tx1"/>
                    </a:gs>
                    <a:gs pos="30000">
                      <a:schemeClr val="tx1"/>
                    </a:gs>
                  </a:gsLst>
                  <a:lin ang="5400000" scaled="0"/>
                </a:gradFill>
              </a:rPr>
              <a:t>blob</a:t>
            </a:r>
          </a:p>
        </p:txBody>
      </p:sp>
      <p:grpSp>
        <p:nvGrpSpPr>
          <p:cNvPr id="72" name="Group 71"/>
          <p:cNvGrpSpPr/>
          <p:nvPr/>
        </p:nvGrpSpPr>
        <p:grpSpPr>
          <a:xfrm>
            <a:off x="8092690" y="2306378"/>
            <a:ext cx="1356391" cy="461669"/>
            <a:chOff x="11006620" y="3136340"/>
            <a:chExt cx="1844786" cy="627903"/>
          </a:xfrm>
        </p:grpSpPr>
        <p:sp>
          <p:nvSpPr>
            <p:cNvPr id="65" name="TextBox 64"/>
            <p:cNvSpPr txBox="1"/>
            <p:nvPr/>
          </p:nvSpPr>
          <p:spPr>
            <a:xfrm>
              <a:off x="11006620" y="3136340"/>
              <a:ext cx="1844786" cy="627903"/>
            </a:xfrm>
            <a:prstGeom prst="rect">
              <a:avLst/>
            </a:prstGeom>
            <a:noFill/>
          </p:spPr>
          <p:txBody>
            <a:bodyPr wrap="square" lIns="134464" tIns="107571" rIns="134464" bIns="107571" rtlCol="0">
              <a:spAutoFit/>
            </a:bodyPr>
            <a:lstStyle/>
            <a:p>
              <a:pPr>
                <a:lnSpc>
                  <a:spcPct val="90000"/>
                </a:lnSpc>
                <a:spcAft>
                  <a:spcPts val="441"/>
                </a:spcAft>
              </a:pPr>
              <a:r>
                <a:rPr lang="en-US" sz="1765" dirty="0">
                  <a:gradFill>
                    <a:gsLst>
                      <a:gs pos="2917">
                        <a:schemeClr val="tx1"/>
                      </a:gs>
                      <a:gs pos="30000">
                        <a:schemeClr val="tx1"/>
                      </a:gs>
                    </a:gsLst>
                    <a:lin ang="5400000" scaled="0"/>
                  </a:gradFill>
                </a:rPr>
                <a:t>email</a:t>
              </a:r>
            </a:p>
          </p:txBody>
        </p:sp>
        <p:cxnSp>
          <p:nvCxnSpPr>
            <p:cNvPr id="66" name="Straight Connector 65"/>
            <p:cNvCxnSpPr/>
            <p:nvPr/>
          </p:nvCxnSpPr>
          <p:spPr>
            <a:xfrm>
              <a:off x="11079052" y="3654483"/>
              <a:ext cx="1311385" cy="0"/>
            </a:xfrm>
            <a:prstGeom prst="line">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1687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7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I deploy a </a:t>
            </a:r>
            <a:r>
              <a:rPr lang="en-US" dirty="0" err="1" smtClean="0"/>
              <a:t>WebJob</a:t>
            </a:r>
            <a:r>
              <a:rPr lang="en-US" dirty="0" smtClean="0"/>
              <a:t>?</a:t>
            </a:r>
            <a:endParaRPr lang="en-US" dirty="0"/>
          </a:p>
        </p:txBody>
      </p:sp>
      <p:sp>
        <p:nvSpPr>
          <p:cNvPr id="3" name="Text Placeholder 2"/>
          <p:cNvSpPr>
            <a:spLocks noGrp="1"/>
          </p:cNvSpPr>
          <p:nvPr>
            <p:ph type="body" sz="quarter" idx="10"/>
          </p:nvPr>
        </p:nvSpPr>
        <p:spPr>
          <a:xfrm>
            <a:off x="540577" y="1069448"/>
            <a:ext cx="8363938" cy="2400657"/>
          </a:xfrm>
        </p:spPr>
        <p:txBody>
          <a:bodyPr>
            <a:normAutofit lnSpcReduction="10000"/>
          </a:bodyPr>
          <a:lstStyle/>
          <a:p>
            <a:pPr>
              <a:spcBef>
                <a:spcPts val="1200"/>
              </a:spcBef>
            </a:pPr>
            <a:r>
              <a:rPr lang="en-US" sz="2000" dirty="0" smtClean="0"/>
              <a:t>Directly via the Azure Portal – upload .zip file – requires website</a:t>
            </a:r>
          </a:p>
          <a:p>
            <a:pPr>
              <a:spcBef>
                <a:spcPts val="1200"/>
              </a:spcBef>
            </a:pPr>
            <a:r>
              <a:rPr lang="en-US" sz="2000" dirty="0" smtClean="0"/>
              <a:t>Visual Studio 2015 add-in for console </a:t>
            </a:r>
            <a:r>
              <a:rPr lang="en-US" sz="2000" dirty="0" err="1" smtClean="0"/>
              <a:t>webjobs</a:t>
            </a:r>
            <a:r>
              <a:rPr lang="en-US" sz="2000" dirty="0" smtClean="0"/>
              <a:t> – allows web project to deploy console </a:t>
            </a:r>
            <a:r>
              <a:rPr lang="en-US" sz="2000" dirty="0" err="1" smtClean="0"/>
              <a:t>webjob</a:t>
            </a:r>
            <a:r>
              <a:rPr lang="en-US" sz="2000" dirty="0" smtClean="0"/>
              <a:t> with it</a:t>
            </a:r>
          </a:p>
          <a:p>
            <a:pPr>
              <a:spcBef>
                <a:spcPts val="1200"/>
              </a:spcBef>
            </a:pPr>
            <a:r>
              <a:rPr lang="en-US" sz="2000" dirty="0" smtClean="0"/>
              <a:t>Deploy </a:t>
            </a:r>
            <a:r>
              <a:rPr lang="en-US" sz="2000" dirty="0" err="1" smtClean="0"/>
              <a:t>WebJob</a:t>
            </a:r>
            <a:r>
              <a:rPr lang="en-US" sz="2000" dirty="0" smtClean="0"/>
              <a:t> with a web project – </a:t>
            </a:r>
            <a:r>
              <a:rPr lang="en-US" sz="2000" dirty="0" err="1" smtClean="0"/>
              <a:t>webjob</a:t>
            </a:r>
            <a:r>
              <a:rPr lang="en-US" sz="2000" dirty="0" smtClean="0"/>
              <a:t> will run in the same website that it is deployed with</a:t>
            </a:r>
          </a:p>
          <a:p>
            <a:pPr>
              <a:spcBef>
                <a:spcPts val="1200"/>
              </a:spcBef>
            </a:pPr>
            <a:r>
              <a:rPr lang="en-US" sz="2000" dirty="0" smtClean="0"/>
              <a:t>Deploy </a:t>
            </a:r>
            <a:r>
              <a:rPr lang="en-US" sz="2000" dirty="0" err="1" smtClean="0"/>
              <a:t>WebJob</a:t>
            </a:r>
            <a:r>
              <a:rPr lang="en-US" sz="2000" dirty="0" smtClean="0"/>
              <a:t> without a web project – </a:t>
            </a:r>
            <a:r>
              <a:rPr lang="en-US" sz="2000" dirty="0" err="1" smtClean="0"/>
              <a:t>webjob</a:t>
            </a:r>
            <a:r>
              <a:rPr lang="en-US" sz="2000" dirty="0" smtClean="0"/>
              <a:t> will run in a website by itself, with no web application running</a:t>
            </a:r>
            <a:endParaRPr lang="en-US" sz="2000" dirty="0"/>
          </a:p>
        </p:txBody>
      </p:sp>
    </p:spTree>
    <p:extLst>
      <p:ext uri="{BB962C8B-B14F-4D97-AF65-F5344CB8AC3E}">
        <p14:creationId xmlns:p14="http://schemas.microsoft.com/office/powerpoint/2010/main" val="248911895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43198"/>
          </a:xfrm>
        </p:spPr>
        <p:txBody>
          <a:bodyPr>
            <a:normAutofit fontScale="90000"/>
          </a:bodyPr>
          <a:lstStyle/>
          <a:p>
            <a:r>
              <a:rPr lang="en-US" sz="3200" dirty="0" smtClean="0"/>
              <a:t>Using the WebJobs SDK</a:t>
            </a:r>
            <a:endParaRPr lang="en-US" dirty="0"/>
          </a:p>
        </p:txBody>
      </p:sp>
      <p:sp>
        <p:nvSpPr>
          <p:cNvPr id="3" name="Text Placeholder 2"/>
          <p:cNvSpPr>
            <a:spLocks noGrp="1"/>
          </p:cNvSpPr>
          <p:nvPr>
            <p:ph type="body" sz="quarter" idx="10"/>
          </p:nvPr>
        </p:nvSpPr>
        <p:spPr>
          <a:xfrm>
            <a:off x="540577" y="877165"/>
            <a:ext cx="8363938" cy="1596591"/>
          </a:xfrm>
        </p:spPr>
        <p:txBody>
          <a:bodyPr>
            <a:normAutofit lnSpcReduction="10000"/>
          </a:bodyPr>
          <a:lstStyle/>
          <a:p>
            <a:pPr>
              <a:spcBef>
                <a:spcPts val="600"/>
              </a:spcBef>
            </a:pPr>
            <a:r>
              <a:rPr lang="en-US" sz="1400" dirty="0" err="1" smtClean="0"/>
              <a:t>JobHost</a:t>
            </a:r>
            <a:r>
              <a:rPr lang="en-US" sz="1400" dirty="0" smtClean="0"/>
              <a:t> object – container for background functions</a:t>
            </a:r>
          </a:p>
          <a:p>
            <a:pPr lvl="1">
              <a:spcBef>
                <a:spcPts val="600"/>
              </a:spcBef>
            </a:pPr>
            <a:r>
              <a:rPr lang="en-US" sz="1050" dirty="0" smtClean="0"/>
              <a:t>Monitors functions</a:t>
            </a:r>
          </a:p>
          <a:p>
            <a:pPr lvl="1">
              <a:spcBef>
                <a:spcPts val="0"/>
              </a:spcBef>
            </a:pPr>
            <a:r>
              <a:rPr lang="en-US" sz="1050" dirty="0" smtClean="0"/>
              <a:t>Watches for events that trigger functions</a:t>
            </a:r>
          </a:p>
          <a:p>
            <a:pPr lvl="1">
              <a:spcBef>
                <a:spcPts val="0"/>
              </a:spcBef>
            </a:pPr>
            <a:r>
              <a:rPr lang="en-US" sz="1050" dirty="0" smtClean="0"/>
              <a:t>Executes triggers when events occur</a:t>
            </a:r>
          </a:p>
          <a:p>
            <a:pPr>
              <a:spcBef>
                <a:spcPts val="1200"/>
              </a:spcBef>
            </a:pPr>
            <a:r>
              <a:rPr lang="en-US" sz="1400" dirty="0" smtClean="0"/>
              <a:t>[</a:t>
            </a:r>
            <a:r>
              <a:rPr lang="en-US" sz="1400" dirty="0" err="1" smtClean="0"/>
              <a:t>QueueTrigger</a:t>
            </a:r>
            <a:r>
              <a:rPr lang="en-US" sz="1400" dirty="0" smtClean="0"/>
              <a:t>] – Attribute to signify that function should be called when an item is dropped into the queue.</a:t>
            </a:r>
          </a:p>
          <a:p>
            <a:pPr>
              <a:spcBef>
                <a:spcPts val="1200"/>
              </a:spcBef>
            </a:pPr>
            <a:r>
              <a:rPr lang="en-US" sz="1400" dirty="0" smtClean="0"/>
              <a:t>[Blob] – Attribute to signify which blob to write to</a:t>
            </a:r>
            <a:endParaRPr lang="en-US" sz="1400" dirty="0"/>
          </a:p>
        </p:txBody>
      </p:sp>
      <p:pic>
        <p:nvPicPr>
          <p:cNvPr id="4" name="Picture 3"/>
          <p:cNvPicPr>
            <a:picLocks noChangeAspect="1"/>
          </p:cNvPicPr>
          <p:nvPr/>
        </p:nvPicPr>
        <p:blipFill>
          <a:blip r:embed="rId3"/>
          <a:stretch>
            <a:fillRect/>
          </a:stretch>
        </p:blipFill>
        <p:spPr>
          <a:xfrm>
            <a:off x="1564304" y="2736272"/>
            <a:ext cx="5562961" cy="1851946"/>
          </a:xfrm>
          <a:prstGeom prst="rect">
            <a:avLst/>
          </a:prstGeom>
        </p:spPr>
      </p:pic>
    </p:spTree>
    <p:extLst>
      <p:ext uri="{BB962C8B-B14F-4D97-AF65-F5344CB8AC3E}">
        <p14:creationId xmlns:p14="http://schemas.microsoft.com/office/powerpoint/2010/main" val="41748262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Demo: Azure WebJobs SDK</a:t>
            </a:r>
            <a:endParaRPr lang="en-US" dirty="0"/>
          </a:p>
        </p:txBody>
      </p:sp>
    </p:spTree>
    <p:extLst>
      <p:ext uri="{BB962C8B-B14F-4D97-AF65-F5344CB8AC3E}">
        <p14:creationId xmlns:p14="http://schemas.microsoft.com/office/powerpoint/2010/main" val="41865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34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0" y="0"/>
            <a:ext cx="9144000" cy="5143500"/>
          </a:xfrm>
        </p:spPr>
        <p:txBody>
          <a:bodyPr anchor="ctr">
            <a:normAutofit/>
          </a:bodyPr>
          <a:lstStyle/>
          <a:p>
            <a:pPr algn="ctr"/>
            <a:r>
              <a:rPr lang="en-US" sz="4000" b="1" dirty="0" smtClean="0"/>
              <a:t>The Basics</a:t>
            </a:r>
            <a:endParaRPr lang="en-US" sz="4000" b="1" dirty="0"/>
          </a:p>
        </p:txBody>
      </p:sp>
    </p:spTree>
    <p:extLst>
      <p:ext uri="{BB962C8B-B14F-4D97-AF65-F5344CB8AC3E}">
        <p14:creationId xmlns:p14="http://schemas.microsoft.com/office/powerpoint/2010/main" val="398249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852783"/>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306895"/>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96578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64800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624666"/>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92969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58858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283552"/>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smtClean="0">
                <a:gradFill>
                  <a:gsLst>
                    <a:gs pos="0">
                      <a:schemeClr val="tx1"/>
                    </a:gs>
                    <a:gs pos="100000">
                      <a:schemeClr val="tx1"/>
                    </a:gs>
                  </a:gsLst>
                  <a:lin ang="5400000" scaled="0"/>
                </a:gradFill>
                <a:ea typeface="Kozuka Gothic Pro R" pitchFamily="34" charset="-128"/>
              </a:rPr>
              <a:t>App Service –Web Apps</a:t>
            </a:r>
            <a:endParaRPr lang="en-US" sz="1500" dirty="0">
              <a:gradFill>
                <a:gsLst>
                  <a:gs pos="0">
                    <a:schemeClr val="tx1"/>
                  </a:gs>
                  <a:gs pos="100000">
                    <a:schemeClr val="tx1"/>
                  </a:gs>
                </a:gsLst>
                <a:lin ang="5400000" scaled="0"/>
              </a:gradFill>
              <a:ea typeface="Kozuka Gothic Pro R" pitchFamily="34" charset="-128"/>
            </a:endParaRPr>
          </a:p>
        </p:txBody>
      </p:sp>
      <p:sp>
        <p:nvSpPr>
          <p:cNvPr id="180" name="Rectangle 179"/>
          <p:cNvSpPr/>
          <p:nvPr/>
        </p:nvSpPr>
        <p:spPr>
          <a:xfrm>
            <a:off x="7023222" y="1589584"/>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930698"/>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200" dirty="0">
                <a:gradFill>
                  <a:gsLst>
                    <a:gs pos="0">
                      <a:schemeClr val="tx1"/>
                    </a:gs>
                    <a:gs pos="100000">
                      <a:schemeClr val="tx1"/>
                    </a:gs>
                  </a:gsLst>
                  <a:lin ang="5400000" scaled="0"/>
                </a:gradFill>
                <a:ea typeface="Kozuka Gothic Pro R" pitchFamily="34" charset="-128"/>
              </a:rPr>
              <a:t>Cloud Services</a:t>
            </a:r>
            <a:endParaRPr lang="en-US" sz="105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589586"/>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288964"/>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930700"/>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639256"/>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a:t>
            </a:r>
            <a:r>
              <a:rPr lang="en-US" sz="1100" dirty="0" smtClean="0">
                <a:gradFill>
                  <a:gsLst>
                    <a:gs pos="0">
                      <a:srgbClr val="FFFFFF"/>
                    </a:gs>
                    <a:gs pos="100000">
                      <a:srgbClr val="FFFFFF"/>
                    </a:gs>
                  </a:gsLst>
                  <a:lin ang="5400000" scaled="0"/>
                </a:gradFill>
                <a:ea typeface="Segoe UI" pitchFamily="34" charset="0"/>
                <a:cs typeface="Segoe UI" pitchFamily="34" charset="0"/>
              </a:rPr>
              <a:t>Networks</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p:cNvSpPr/>
          <p:nvPr/>
        </p:nvSpPr>
        <p:spPr>
          <a:xfrm>
            <a:off x="3192613" y="1054572"/>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200" dirty="0">
                <a:gradFill>
                  <a:gsLst>
                    <a:gs pos="0">
                      <a:schemeClr val="tx1"/>
                    </a:gs>
                    <a:gs pos="100000">
                      <a:schemeClr val="tx1"/>
                    </a:gs>
                  </a:gsLst>
                  <a:lin ang="5400000" scaled="0"/>
                </a:gradFill>
                <a:ea typeface="Kozuka Gothic Pro R" pitchFamily="34" charset="-128"/>
              </a:rPr>
              <a:t>Virtual </a:t>
            </a:r>
            <a:r>
              <a:rPr lang="en-US" sz="1200" dirty="0" smtClean="0">
                <a:gradFill>
                  <a:gsLst>
                    <a:gs pos="0">
                      <a:schemeClr val="tx1"/>
                    </a:gs>
                    <a:gs pos="100000">
                      <a:schemeClr val="tx1"/>
                    </a:gs>
                  </a:gsLst>
                  <a:lin ang="5400000" scaled="0"/>
                </a:gradFill>
                <a:ea typeface="Kozuka Gothic Pro R" pitchFamily="34" charset="-128"/>
              </a:rPr>
              <a:t>Machines (</a:t>
            </a:r>
            <a:r>
              <a:rPr lang="en-US" sz="1200" dirty="0" err="1" smtClean="0">
                <a:gradFill>
                  <a:gsLst>
                    <a:gs pos="0">
                      <a:schemeClr val="tx1"/>
                    </a:gs>
                    <a:gs pos="100000">
                      <a:schemeClr val="tx1"/>
                    </a:gs>
                  </a:gsLst>
                  <a:lin ang="5400000" scaled="0"/>
                </a:gradFill>
                <a:ea typeface="Kozuka Gothic Pro R" pitchFamily="34" charset="-128"/>
              </a:rPr>
              <a:t>IaaS</a:t>
            </a:r>
            <a:r>
              <a:rPr lang="en-US" sz="1200" dirty="0" smtClean="0">
                <a:gradFill>
                  <a:gsLst>
                    <a:gs pos="0">
                      <a:schemeClr val="tx1"/>
                    </a:gs>
                    <a:gs pos="100000">
                      <a:schemeClr val="tx1"/>
                    </a:gs>
                  </a:gsLst>
                  <a:lin ang="5400000" scaled="0"/>
                </a:gradFill>
                <a:ea typeface="Kozuka Gothic Pro R" pitchFamily="34" charset="-128"/>
              </a:rPr>
              <a:t>)</a:t>
            </a:r>
            <a:endParaRPr lang="en-US" sz="105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625665"/>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a:t>
            </a:r>
            <a:r>
              <a:rPr lang="en-US" sz="1100" dirty="0" smtClean="0">
                <a:gradFill>
                  <a:gsLst>
                    <a:gs pos="0">
                      <a:srgbClr val="FFFFFF"/>
                    </a:gs>
                    <a:gs pos="100000">
                      <a:srgbClr val="FFFFFF"/>
                    </a:gs>
                  </a:gsLst>
                  <a:lin ang="5400000" scaled="0"/>
                </a:gradFill>
                <a:ea typeface="Segoe UI" pitchFamily="34" charset="0"/>
                <a:cs typeface="Segoe UI" pitchFamily="34" charset="0"/>
              </a:rPr>
              <a:t>Networks</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p:cNvSpPr/>
          <p:nvPr/>
        </p:nvSpPr>
        <p:spPr>
          <a:xfrm>
            <a:off x="3192613" y="193070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589587"/>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284552"/>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96678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465103"/>
            <a:ext cx="8146215" cy="506949"/>
          </a:xfrm>
          <a:prstGeom prst="homePlat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2"/>
            <a:ext cx="769418" cy="76921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smtClean="0">
                <a:gradFill>
                  <a:gsLst>
                    <a:gs pos="0">
                      <a:schemeClr val="tx1"/>
                    </a:gs>
                    <a:gs pos="100000">
                      <a:schemeClr val="tx1"/>
                    </a:gs>
                  </a:gsLst>
                  <a:lin ang="5400000" scaled="0"/>
                </a:gradFill>
                <a:ea typeface="Kozuka Gothic Pro R" pitchFamily="34" charset="-128"/>
              </a:rPr>
              <a:t>Microsoft Azure</a:t>
            </a:r>
            <a:endParaRPr lang="en-US" sz="1500" dirty="0">
              <a:gradFill>
                <a:gsLst>
                  <a:gs pos="0">
                    <a:schemeClr val="tx1"/>
                  </a:gs>
                  <a:gs pos="100000">
                    <a:schemeClr val="tx1"/>
                  </a:gs>
                </a:gsLst>
                <a:lin ang="5400000" scaled="0"/>
              </a:gradFill>
              <a:ea typeface="Kozuka Gothic Pro R" pitchFamily="34" charset="-128"/>
            </a:endParaRPr>
          </a:p>
        </p:txBody>
      </p:sp>
      <p:sp>
        <p:nvSpPr>
          <p:cNvPr id="33" name="Rectangle 32"/>
          <p:cNvSpPr/>
          <p:nvPr/>
        </p:nvSpPr>
        <p:spPr>
          <a:xfrm>
            <a:off x="7037076" y="2263200"/>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smtClean="0">
                <a:gradFill>
                  <a:gsLst>
                    <a:gs pos="0">
                      <a:srgbClr val="FFFFFF"/>
                    </a:gs>
                    <a:gs pos="100000">
                      <a:srgbClr val="FFFFFF"/>
                    </a:gs>
                  </a:gsLst>
                  <a:lin ang="5400000" scaled="0"/>
                </a:gradFill>
                <a:ea typeface="Segoe UI" pitchFamily="34" charset="0"/>
                <a:cs typeface="Segoe UI" pitchFamily="34" charset="0"/>
              </a:rPr>
              <a:t>Virtual Networks</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par>
                                <p:cTn id="101" presetID="10" presetClass="entr" presetSubtype="0" fill="hold" grpId="0" nodeType="withEffect">
                                  <p:stCondLst>
                                    <p:cond delay="50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Azure Web Apps provide?</a:t>
            </a:r>
            <a:endParaRPr lang="en-US" dirty="0"/>
          </a:p>
        </p:txBody>
      </p:sp>
      <p:sp>
        <p:nvSpPr>
          <p:cNvPr id="3" name="Rectangle 2"/>
          <p:cNvSpPr/>
          <p:nvPr/>
        </p:nvSpPr>
        <p:spPr bwMode="auto">
          <a:xfrm>
            <a:off x="871683" y="934571"/>
            <a:ext cx="555007" cy="718469"/>
          </a:xfrm>
          <a:prstGeom prst="rect">
            <a:avLst/>
          </a:prstGeom>
          <a:solidFill>
            <a:srgbClr val="0071BC"/>
          </a:solidFill>
          <a:ln w="9525" cap="flat" cmpd="sng" algn="ctr">
            <a:noFill/>
            <a:prstDash val="solid"/>
            <a:headEnd type="none" w="med" len="med"/>
            <a:tailEnd type="none" w="med" len="med"/>
          </a:ln>
          <a:effectLst/>
        </p:spPr>
        <p:txBody>
          <a:bodyPr rot="0" spcFirstLastPara="0" vertOverflow="overflow" horzOverflow="overflow" vert="horz" wrap="square" lIns="101387" tIns="50693" rIns="101387" bIns="101387" numCol="1" spcCol="0" rtlCol="0" fromWordArt="0" anchor="b" anchorCtr="0" forceAA="0" compatLnSpc="1">
            <a:prstTxWarp prst="textNoShape">
              <a:avLst/>
            </a:prstTxWarp>
            <a:noAutofit/>
          </a:bodyPr>
          <a:lstStyle/>
          <a:p>
            <a:pPr defTabSz="1013528" fontAlgn="base">
              <a:spcBef>
                <a:spcPct val="0"/>
              </a:spcBef>
              <a:spcAft>
                <a:spcPct val="0"/>
              </a:spcAft>
              <a:defRPr/>
            </a:pPr>
            <a:endParaRPr lang="en-US" sz="12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Rectangle 3"/>
          <p:cNvSpPr/>
          <p:nvPr/>
        </p:nvSpPr>
        <p:spPr bwMode="auto">
          <a:xfrm>
            <a:off x="1426690" y="934571"/>
            <a:ext cx="7148559" cy="718470"/>
          </a:xfrm>
          <a:prstGeom prst="rect">
            <a:avLst/>
          </a:prstGeom>
          <a:solidFill>
            <a:srgbClr val="00AEEF"/>
          </a:solidFill>
          <a:ln w="9525" cap="flat" cmpd="sng" algn="ctr">
            <a:noFill/>
            <a:prstDash val="solid"/>
            <a:headEnd type="none" w="med" len="med"/>
            <a:tailEnd type="none" w="med" len="med"/>
          </a:ln>
          <a:effectLst/>
        </p:spPr>
        <p:txBody>
          <a:bodyPr rot="0" spcFirstLastPara="0" vertOverflow="overflow" horzOverflow="overflow" vert="horz" wrap="square" lIns="101387" tIns="50693" rIns="101387" bIns="101387" numCol="1" spcCol="0" rtlCol="0" fromWordArt="0" anchor="b" anchorCtr="0" forceAA="0" compatLnSpc="1">
            <a:prstTxWarp prst="textNoShape">
              <a:avLst/>
            </a:prstTxWarp>
            <a:noAutofit/>
          </a:bodyPr>
          <a:lstStyle/>
          <a:p>
            <a:pPr marL="193619" lvl="1" defTabSz="1219170">
              <a:defRPr/>
            </a:pPr>
            <a:r>
              <a:rPr lang="en-US" sz="2000" kern="0" dirty="0" smtClean="0">
                <a:solidFill>
                  <a:srgbClr val="FFFFFF">
                    <a:alpha val="99000"/>
                  </a:srgbClr>
                </a:solidFill>
                <a:latin typeface="Segoe UI"/>
              </a:rPr>
              <a:t>Support for </a:t>
            </a:r>
            <a:r>
              <a:rPr lang="en-US" sz="2000" kern="0" dirty="0" err="1" smtClean="0">
                <a:solidFill>
                  <a:srgbClr val="FFFFFF">
                    <a:alpha val="99000"/>
                  </a:srgbClr>
                </a:solidFill>
                <a:latin typeface="Segoe UI"/>
              </a:rPr>
              <a:t>.Net</a:t>
            </a:r>
            <a:r>
              <a:rPr lang="en-US" sz="2000" kern="0" dirty="0" smtClean="0">
                <a:solidFill>
                  <a:srgbClr val="FFFFFF">
                    <a:alpha val="99000"/>
                  </a:srgbClr>
                </a:solidFill>
                <a:latin typeface="Segoe UI"/>
              </a:rPr>
              <a:t>, Node.js, PHP, Java and Python platforms</a:t>
            </a:r>
            <a:endParaRPr lang="en-US" sz="2000" kern="0" dirty="0">
              <a:solidFill>
                <a:srgbClr val="FFFFFF">
                  <a:alpha val="99000"/>
                </a:srgbClr>
              </a:solidFill>
              <a:latin typeface="Segoe UI"/>
            </a:endParaRPr>
          </a:p>
        </p:txBody>
      </p:sp>
      <p:sp>
        <p:nvSpPr>
          <p:cNvPr id="5" name="Rectangle 4"/>
          <p:cNvSpPr/>
          <p:nvPr/>
        </p:nvSpPr>
        <p:spPr bwMode="auto">
          <a:xfrm>
            <a:off x="871683" y="1694763"/>
            <a:ext cx="555007" cy="542717"/>
          </a:xfrm>
          <a:prstGeom prst="rect">
            <a:avLst/>
          </a:prstGeom>
          <a:solidFill>
            <a:srgbClr val="0071BC"/>
          </a:solidFill>
          <a:ln w="9525" cap="flat" cmpd="sng" algn="ctr">
            <a:noFill/>
            <a:prstDash val="solid"/>
            <a:headEnd type="none" w="med" len="med"/>
            <a:tailEnd type="none" w="med" len="med"/>
          </a:ln>
          <a:effectLst/>
        </p:spPr>
        <p:txBody>
          <a:bodyPr rot="0" spcFirstLastPara="0" vertOverflow="overflow" horzOverflow="overflow" vert="horz" wrap="square" lIns="101387" tIns="50693" rIns="101387" bIns="101387" numCol="1" spcCol="0" rtlCol="0" fromWordArt="0" anchor="b" anchorCtr="0" forceAA="0" compatLnSpc="1">
            <a:prstTxWarp prst="textNoShape">
              <a:avLst/>
            </a:prstTxWarp>
            <a:noAutofit/>
          </a:bodyPr>
          <a:lstStyle/>
          <a:p>
            <a:pPr defTabSz="1013528" fontAlgn="base">
              <a:spcBef>
                <a:spcPct val="0"/>
              </a:spcBef>
              <a:spcAft>
                <a:spcPct val="0"/>
              </a:spcAft>
              <a:defRPr/>
            </a:pPr>
            <a:endParaRPr lang="en-US" sz="12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p:cNvSpPr/>
          <p:nvPr/>
        </p:nvSpPr>
        <p:spPr bwMode="auto">
          <a:xfrm>
            <a:off x="1426690" y="1694763"/>
            <a:ext cx="7148559" cy="542717"/>
          </a:xfrm>
          <a:prstGeom prst="rect">
            <a:avLst/>
          </a:prstGeom>
          <a:solidFill>
            <a:srgbClr val="00AEEF"/>
          </a:solidFill>
          <a:ln w="9525" cap="flat" cmpd="sng" algn="ctr">
            <a:noFill/>
            <a:prstDash val="solid"/>
            <a:headEnd type="none" w="med" len="med"/>
            <a:tailEnd type="none" w="med" len="med"/>
          </a:ln>
          <a:effectLst/>
        </p:spPr>
        <p:txBody>
          <a:bodyPr rot="0" spcFirstLastPara="0" vertOverflow="overflow" horzOverflow="overflow" vert="horz" wrap="square" lIns="101387" tIns="50693" rIns="101387" bIns="101387" numCol="1" spcCol="0" rtlCol="0" fromWordArt="0" anchor="b" anchorCtr="0" forceAA="0" compatLnSpc="1">
            <a:prstTxWarp prst="textNoShape">
              <a:avLst/>
            </a:prstTxWarp>
            <a:noAutofit/>
          </a:bodyPr>
          <a:lstStyle/>
          <a:p>
            <a:pPr marL="193619" lvl="1" defTabSz="1219170">
              <a:defRPr/>
            </a:pPr>
            <a:r>
              <a:rPr lang="en-US" sz="2000" kern="0" dirty="0" smtClean="0">
                <a:solidFill>
                  <a:srgbClr val="FFFFFF">
                    <a:alpha val="99000"/>
                  </a:srgbClr>
                </a:solidFill>
                <a:latin typeface="Segoe UI"/>
              </a:rPr>
              <a:t>Built-in </a:t>
            </a:r>
            <a:r>
              <a:rPr lang="en-US" sz="2000" kern="0" dirty="0" err="1" smtClean="0">
                <a:solidFill>
                  <a:srgbClr val="FFFFFF">
                    <a:alpha val="99000"/>
                  </a:srgbClr>
                </a:solidFill>
                <a:latin typeface="Segoe UI"/>
              </a:rPr>
              <a:t>AutoScale</a:t>
            </a:r>
            <a:r>
              <a:rPr lang="en-US" sz="2000" kern="0" dirty="0" smtClean="0">
                <a:solidFill>
                  <a:srgbClr val="FFFFFF">
                    <a:alpha val="99000"/>
                  </a:srgbClr>
                </a:solidFill>
                <a:latin typeface="Segoe UI"/>
              </a:rPr>
              <a:t> and Load Balancing</a:t>
            </a:r>
            <a:endParaRPr lang="en-US" sz="2000" kern="0" dirty="0">
              <a:solidFill>
                <a:srgbClr val="FFFFFF">
                  <a:alpha val="99000"/>
                </a:srgbClr>
              </a:solidFill>
              <a:latin typeface="Segoe UI"/>
            </a:endParaRPr>
          </a:p>
        </p:txBody>
      </p:sp>
      <p:sp>
        <p:nvSpPr>
          <p:cNvPr id="7" name="Rectangle 6"/>
          <p:cNvSpPr/>
          <p:nvPr/>
        </p:nvSpPr>
        <p:spPr bwMode="auto">
          <a:xfrm>
            <a:off x="871683" y="2279203"/>
            <a:ext cx="555007" cy="542717"/>
          </a:xfrm>
          <a:prstGeom prst="rect">
            <a:avLst/>
          </a:prstGeom>
          <a:solidFill>
            <a:srgbClr val="0071BC"/>
          </a:solidFill>
          <a:ln w="9525" cap="flat" cmpd="sng" algn="ctr">
            <a:noFill/>
            <a:prstDash val="solid"/>
            <a:headEnd type="none" w="med" len="med"/>
            <a:tailEnd type="none" w="med" len="med"/>
          </a:ln>
          <a:effectLst/>
        </p:spPr>
        <p:txBody>
          <a:bodyPr rot="0" spcFirstLastPara="0" vertOverflow="overflow" horzOverflow="overflow" vert="horz" wrap="square" lIns="101387" tIns="50693" rIns="101387" bIns="101387" numCol="1" spcCol="0" rtlCol="0" fromWordArt="0" anchor="b" anchorCtr="0" forceAA="0" compatLnSpc="1">
            <a:prstTxWarp prst="textNoShape">
              <a:avLst/>
            </a:prstTxWarp>
            <a:noAutofit/>
          </a:bodyPr>
          <a:lstStyle/>
          <a:p>
            <a:pPr defTabSz="1013528" fontAlgn="base">
              <a:spcBef>
                <a:spcPct val="0"/>
              </a:spcBef>
              <a:spcAft>
                <a:spcPct val="0"/>
              </a:spcAft>
              <a:defRPr/>
            </a:pPr>
            <a:endParaRPr lang="en-US" sz="12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426690" y="2279203"/>
            <a:ext cx="7148559" cy="542717"/>
          </a:xfrm>
          <a:prstGeom prst="rect">
            <a:avLst/>
          </a:prstGeom>
          <a:solidFill>
            <a:srgbClr val="00AEEF"/>
          </a:solidFill>
          <a:ln w="9525" cap="flat" cmpd="sng" algn="ctr">
            <a:noFill/>
            <a:prstDash val="solid"/>
            <a:headEnd type="none" w="med" len="med"/>
            <a:tailEnd type="none" w="med" len="med"/>
          </a:ln>
          <a:effectLst/>
        </p:spPr>
        <p:txBody>
          <a:bodyPr rot="0" spcFirstLastPara="0" vertOverflow="overflow" horzOverflow="overflow" vert="horz" wrap="square" lIns="101387" tIns="50693" rIns="101387" bIns="101387" numCol="1" spcCol="0" rtlCol="0" fromWordArt="0" anchor="b" anchorCtr="0" forceAA="0" compatLnSpc="1">
            <a:prstTxWarp prst="textNoShape">
              <a:avLst/>
            </a:prstTxWarp>
            <a:noAutofit/>
          </a:bodyPr>
          <a:lstStyle/>
          <a:p>
            <a:pPr marL="193619" lvl="1" defTabSz="1219170">
              <a:defRPr/>
            </a:pPr>
            <a:r>
              <a:rPr lang="en-US" sz="2000" kern="0" dirty="0">
                <a:solidFill>
                  <a:srgbClr val="FFFFFF">
                    <a:alpha val="99000"/>
                  </a:srgbClr>
                </a:solidFill>
                <a:latin typeface="Segoe UI"/>
              </a:rPr>
              <a:t>High availability </a:t>
            </a:r>
            <a:r>
              <a:rPr lang="en-US" sz="2000" kern="0" dirty="0" smtClean="0">
                <a:solidFill>
                  <a:srgbClr val="FFFFFF">
                    <a:alpha val="99000"/>
                  </a:srgbClr>
                </a:solidFill>
                <a:latin typeface="Segoe UI"/>
              </a:rPr>
              <a:t>with Auto-Patching features</a:t>
            </a:r>
            <a:endParaRPr lang="en-US" sz="2000" kern="0" dirty="0">
              <a:solidFill>
                <a:srgbClr val="FFFFFF">
                  <a:alpha val="99000"/>
                </a:srgbClr>
              </a:solidFill>
              <a:latin typeface="Segoe UI"/>
            </a:endParaRPr>
          </a:p>
        </p:txBody>
      </p:sp>
      <p:sp>
        <p:nvSpPr>
          <p:cNvPr id="9" name="Rectangle 8"/>
          <p:cNvSpPr/>
          <p:nvPr/>
        </p:nvSpPr>
        <p:spPr bwMode="auto">
          <a:xfrm>
            <a:off x="871683" y="2863643"/>
            <a:ext cx="555007" cy="542717"/>
          </a:xfrm>
          <a:prstGeom prst="rect">
            <a:avLst/>
          </a:prstGeom>
          <a:solidFill>
            <a:srgbClr val="0071BC"/>
          </a:solidFill>
          <a:ln w="9525" cap="flat" cmpd="sng" algn="ctr">
            <a:noFill/>
            <a:prstDash val="solid"/>
            <a:headEnd type="none" w="med" len="med"/>
            <a:tailEnd type="none" w="med" len="med"/>
          </a:ln>
          <a:effectLst/>
        </p:spPr>
        <p:txBody>
          <a:bodyPr rot="0" spcFirstLastPara="0" vertOverflow="overflow" horzOverflow="overflow" vert="horz" wrap="square" lIns="101387" tIns="50693" rIns="101387" bIns="101387" numCol="1" spcCol="0" rtlCol="0" fromWordArt="0" anchor="b" anchorCtr="0" forceAA="0" compatLnSpc="1">
            <a:prstTxWarp prst="textNoShape">
              <a:avLst/>
            </a:prstTxWarp>
            <a:noAutofit/>
          </a:bodyPr>
          <a:lstStyle/>
          <a:p>
            <a:pPr defTabSz="1013528" fontAlgn="base">
              <a:spcBef>
                <a:spcPct val="0"/>
              </a:spcBef>
              <a:spcAft>
                <a:spcPct val="0"/>
              </a:spcAft>
              <a:defRPr/>
            </a:pPr>
            <a:endParaRPr lang="en-US" sz="12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9"/>
          <p:cNvSpPr/>
          <p:nvPr/>
        </p:nvSpPr>
        <p:spPr bwMode="auto">
          <a:xfrm>
            <a:off x="1426690" y="2863643"/>
            <a:ext cx="7148559" cy="542717"/>
          </a:xfrm>
          <a:prstGeom prst="rect">
            <a:avLst/>
          </a:prstGeom>
          <a:solidFill>
            <a:srgbClr val="00AEEF"/>
          </a:solidFill>
          <a:ln w="9525" cap="flat" cmpd="sng" algn="ctr">
            <a:noFill/>
            <a:prstDash val="solid"/>
            <a:headEnd type="none" w="med" len="med"/>
            <a:tailEnd type="none" w="med" len="med"/>
          </a:ln>
          <a:effectLst/>
        </p:spPr>
        <p:txBody>
          <a:bodyPr rot="0" spcFirstLastPara="0" vertOverflow="overflow" horzOverflow="overflow" vert="horz" wrap="square" lIns="101387" tIns="50693" rIns="101387" bIns="101387" numCol="1" spcCol="0" rtlCol="0" fromWordArt="0" anchor="b" anchorCtr="0" forceAA="0" compatLnSpc="1">
            <a:prstTxWarp prst="textNoShape">
              <a:avLst/>
            </a:prstTxWarp>
            <a:noAutofit/>
          </a:bodyPr>
          <a:lstStyle/>
          <a:p>
            <a:pPr marL="193619" lvl="1" defTabSz="1219170">
              <a:defRPr/>
            </a:pPr>
            <a:r>
              <a:rPr lang="en-US" sz="2000" kern="0" dirty="0" smtClean="0">
                <a:solidFill>
                  <a:srgbClr val="FFFFFF">
                    <a:alpha val="99000"/>
                  </a:srgbClr>
                </a:solidFill>
                <a:latin typeface="Segoe UI"/>
              </a:rPr>
              <a:t>Continuous</a:t>
            </a:r>
            <a:r>
              <a:rPr lang="en-US" sz="2100" kern="0" dirty="0" smtClean="0">
                <a:solidFill>
                  <a:srgbClr val="FFFFFF">
                    <a:alpha val="99000"/>
                  </a:srgbClr>
                </a:solidFill>
                <a:latin typeface="Segoe UI"/>
              </a:rPr>
              <a:t> Deployment with </a:t>
            </a:r>
            <a:r>
              <a:rPr lang="en-US" sz="2100" kern="0" dirty="0" err="1" smtClean="0">
                <a:solidFill>
                  <a:srgbClr val="FFFFFF">
                    <a:alpha val="99000"/>
                  </a:srgbClr>
                </a:solidFill>
                <a:latin typeface="Segoe UI"/>
              </a:rPr>
              <a:t>Git</a:t>
            </a:r>
            <a:r>
              <a:rPr lang="en-US" sz="2100" kern="0" dirty="0" smtClean="0">
                <a:solidFill>
                  <a:srgbClr val="FFFFFF">
                    <a:alpha val="99000"/>
                  </a:srgbClr>
                </a:solidFill>
                <a:latin typeface="Segoe UI"/>
              </a:rPr>
              <a:t>, TFS, GitHub</a:t>
            </a:r>
            <a:endParaRPr lang="en-US" sz="2100" kern="0" dirty="0">
              <a:solidFill>
                <a:srgbClr val="FFFFFF">
                  <a:alpha val="99000"/>
                </a:srgbClr>
              </a:solidFill>
              <a:latin typeface="Segoe UI"/>
            </a:endParaRPr>
          </a:p>
        </p:txBody>
      </p:sp>
      <p:sp>
        <p:nvSpPr>
          <p:cNvPr id="11" name="Rectangle 10"/>
          <p:cNvSpPr/>
          <p:nvPr/>
        </p:nvSpPr>
        <p:spPr bwMode="auto">
          <a:xfrm>
            <a:off x="871683" y="3448082"/>
            <a:ext cx="555007" cy="542717"/>
          </a:xfrm>
          <a:prstGeom prst="rect">
            <a:avLst/>
          </a:prstGeom>
          <a:solidFill>
            <a:srgbClr val="0071BC"/>
          </a:solidFill>
          <a:ln w="9525" cap="flat" cmpd="sng" algn="ctr">
            <a:noFill/>
            <a:prstDash val="solid"/>
            <a:headEnd type="none" w="med" len="med"/>
            <a:tailEnd type="none" w="med" len="med"/>
          </a:ln>
          <a:effectLst/>
        </p:spPr>
        <p:txBody>
          <a:bodyPr rot="0" spcFirstLastPara="0" vertOverflow="overflow" horzOverflow="overflow" vert="horz" wrap="square" lIns="101387" tIns="50693" rIns="101387" bIns="101387" numCol="1" spcCol="0" rtlCol="0" fromWordArt="0" anchor="b" anchorCtr="0" forceAA="0" compatLnSpc="1">
            <a:prstTxWarp prst="textNoShape">
              <a:avLst/>
            </a:prstTxWarp>
            <a:noAutofit/>
          </a:bodyPr>
          <a:lstStyle/>
          <a:p>
            <a:pPr defTabSz="1013528" fontAlgn="base">
              <a:spcBef>
                <a:spcPct val="0"/>
              </a:spcBef>
              <a:spcAft>
                <a:spcPct val="0"/>
              </a:spcAft>
              <a:defRPr/>
            </a:pPr>
            <a:endParaRPr lang="en-US" sz="12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Rectangle 11"/>
          <p:cNvSpPr/>
          <p:nvPr/>
        </p:nvSpPr>
        <p:spPr bwMode="auto">
          <a:xfrm>
            <a:off x="1426690" y="3448082"/>
            <a:ext cx="7148559" cy="542717"/>
          </a:xfrm>
          <a:prstGeom prst="rect">
            <a:avLst/>
          </a:prstGeom>
          <a:solidFill>
            <a:srgbClr val="00AEEF"/>
          </a:solidFill>
          <a:ln w="9525" cap="flat" cmpd="sng" algn="ctr">
            <a:noFill/>
            <a:prstDash val="solid"/>
            <a:headEnd type="none" w="med" len="med"/>
            <a:tailEnd type="none" w="med" len="med"/>
          </a:ln>
          <a:effectLst/>
        </p:spPr>
        <p:txBody>
          <a:bodyPr rot="0" spcFirstLastPara="0" vertOverflow="overflow" horzOverflow="overflow" vert="horz" wrap="square" lIns="101387" tIns="50693" rIns="101387" bIns="101387" numCol="1" spcCol="0" rtlCol="0" fromWordArt="0" anchor="b" anchorCtr="0" forceAA="0" compatLnSpc="1">
            <a:prstTxWarp prst="textNoShape">
              <a:avLst/>
            </a:prstTxWarp>
            <a:noAutofit/>
          </a:bodyPr>
          <a:lstStyle/>
          <a:p>
            <a:pPr marL="193619" lvl="1" defTabSz="1219170"/>
            <a:r>
              <a:rPr lang="en-US" sz="2000" kern="0" dirty="0" smtClean="0">
                <a:solidFill>
                  <a:srgbClr val="FFFFFF">
                    <a:alpha val="99000"/>
                  </a:srgbClr>
                </a:solidFill>
                <a:latin typeface="Segoe UI"/>
              </a:rPr>
              <a:t>SQL Databases, MySQL, </a:t>
            </a:r>
            <a:r>
              <a:rPr lang="en-US" sz="2000" kern="0" dirty="0" err="1" smtClean="0">
                <a:solidFill>
                  <a:srgbClr val="FFFFFF">
                    <a:alpha val="99000"/>
                  </a:srgbClr>
                </a:solidFill>
                <a:latin typeface="Segoe UI"/>
              </a:rPr>
              <a:t>DocumentDB</a:t>
            </a:r>
            <a:r>
              <a:rPr lang="en-US" sz="2000" kern="0" dirty="0" smtClean="0">
                <a:solidFill>
                  <a:srgbClr val="FFFFFF">
                    <a:alpha val="99000"/>
                  </a:srgbClr>
                </a:solidFill>
                <a:latin typeface="Segoe UI"/>
              </a:rPr>
              <a:t>, Search, </a:t>
            </a:r>
            <a:r>
              <a:rPr lang="en-US" sz="2000" kern="0" dirty="0" err="1" smtClean="0">
                <a:solidFill>
                  <a:srgbClr val="FFFFFF">
                    <a:alpha val="99000"/>
                  </a:srgbClr>
                </a:solidFill>
                <a:latin typeface="Segoe UI"/>
              </a:rPr>
              <a:t>MongoDB</a:t>
            </a:r>
            <a:endParaRPr lang="en-US" sz="2000" kern="0" dirty="0">
              <a:solidFill>
                <a:srgbClr val="FFFFFF">
                  <a:alpha val="99000"/>
                </a:srgbClr>
              </a:solidFill>
              <a:latin typeface="Segoe UI"/>
            </a:endParaRPr>
          </a:p>
        </p:txBody>
      </p:sp>
      <p:sp>
        <p:nvSpPr>
          <p:cNvPr id="13" name="Freeform 79"/>
          <p:cNvSpPr>
            <a:spLocks noEditPoints="1"/>
          </p:cNvSpPr>
          <p:nvPr/>
        </p:nvSpPr>
        <p:spPr bwMode="black">
          <a:xfrm>
            <a:off x="1021567" y="1795878"/>
            <a:ext cx="247511" cy="32719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258" tIns="45630" rIns="91258" bIns="45630" numCol="1" anchor="t" anchorCtr="0" compatLnSpc="1">
            <a:prstTxWarp prst="textNoShape">
              <a:avLst/>
            </a:prstTxWarp>
          </a:bodyPr>
          <a:lstStyle/>
          <a:p>
            <a:pPr defTabSz="1219170">
              <a:defRPr/>
            </a:pPr>
            <a:endParaRPr lang="en-US" sz="1700" kern="0" dirty="0">
              <a:solidFill>
                <a:sysClr val="windowText" lastClr="000000"/>
              </a:solidFill>
            </a:endParaRPr>
          </a:p>
        </p:txBody>
      </p:sp>
      <p:sp>
        <p:nvSpPr>
          <p:cNvPr id="14" name="Freeform 73"/>
          <p:cNvSpPr>
            <a:spLocks noEditPoints="1"/>
          </p:cNvSpPr>
          <p:nvPr/>
        </p:nvSpPr>
        <p:spPr bwMode="black">
          <a:xfrm>
            <a:off x="961520" y="2962008"/>
            <a:ext cx="366520" cy="34599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91258" tIns="45630" rIns="91258" bIns="45630" numCol="1" anchor="t" anchorCtr="0" compatLnSpc="1">
            <a:prstTxWarp prst="textNoShape">
              <a:avLst/>
            </a:prstTxWarp>
          </a:bodyPr>
          <a:lstStyle/>
          <a:p>
            <a:pPr defTabSz="1219170">
              <a:defRPr/>
            </a:pPr>
            <a:endParaRPr lang="en-US" sz="1700" kern="0">
              <a:solidFill>
                <a:sysClr val="windowText" lastClr="000000"/>
              </a:solidFill>
            </a:endParaRPr>
          </a:p>
        </p:txBody>
      </p:sp>
      <p:sp>
        <p:nvSpPr>
          <p:cNvPr id="15" name="Freeform 80"/>
          <p:cNvSpPr>
            <a:spLocks noEditPoints="1"/>
          </p:cNvSpPr>
          <p:nvPr/>
        </p:nvSpPr>
        <p:spPr bwMode="black">
          <a:xfrm>
            <a:off x="989760" y="1139294"/>
            <a:ext cx="310039" cy="367812"/>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91258" tIns="45630" rIns="91258" bIns="45630" numCol="1" anchor="t" anchorCtr="0" compatLnSpc="1">
            <a:prstTxWarp prst="textNoShape">
              <a:avLst/>
            </a:prstTxWarp>
          </a:bodyPr>
          <a:lstStyle/>
          <a:p>
            <a:pPr defTabSz="1219170">
              <a:defRPr/>
            </a:pPr>
            <a:endParaRPr lang="en-US" sz="1700" kern="0">
              <a:solidFill>
                <a:sysClr val="windowText" lastClr="000000"/>
              </a:solidFill>
            </a:endParaRPr>
          </a:p>
        </p:txBody>
      </p:sp>
      <p:sp>
        <p:nvSpPr>
          <p:cNvPr id="16" name="Freeform 24"/>
          <p:cNvSpPr>
            <a:spLocks noEditPoints="1"/>
          </p:cNvSpPr>
          <p:nvPr/>
        </p:nvSpPr>
        <p:spPr bwMode="black">
          <a:xfrm>
            <a:off x="966973" y="3573404"/>
            <a:ext cx="386699" cy="292072"/>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1387" tIns="50693" rIns="101387" bIns="50693" numCol="1" anchor="t" anchorCtr="0" compatLnSpc="1">
            <a:prstTxWarp prst="textNoShape">
              <a:avLst/>
            </a:prstTxWarp>
          </a:bodyPr>
          <a:lstStyle/>
          <a:p>
            <a:pPr defTabSz="1219170">
              <a:defRPr/>
            </a:pPr>
            <a:endParaRPr lang="en-US" sz="2400" kern="0">
              <a:solidFill>
                <a:sysClr val="windowText" lastClr="000000"/>
              </a:solidFill>
            </a:endParaRPr>
          </a:p>
        </p:txBody>
      </p:sp>
      <p:sp>
        <p:nvSpPr>
          <p:cNvPr id="17" name="Freeform 25"/>
          <p:cNvSpPr>
            <a:spLocks noEditPoints="1"/>
          </p:cNvSpPr>
          <p:nvPr/>
        </p:nvSpPr>
        <p:spPr bwMode="black">
          <a:xfrm>
            <a:off x="936414" y="2378417"/>
            <a:ext cx="413505" cy="34429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91258" tIns="45630" rIns="91258" bIns="45630" numCol="1" anchor="t" anchorCtr="0" compatLnSpc="1">
            <a:prstTxWarp prst="textNoShape">
              <a:avLst/>
            </a:prstTxWarp>
          </a:bodyPr>
          <a:lstStyle/>
          <a:p>
            <a:pPr defTabSz="1219170">
              <a:defRPr/>
            </a:pPr>
            <a:endParaRPr lang="en-US" sz="1700" kern="0">
              <a:solidFill>
                <a:sysClr val="windowText" lastClr="000000"/>
              </a:solidFill>
            </a:endParaRPr>
          </a:p>
        </p:txBody>
      </p:sp>
      <p:sp>
        <p:nvSpPr>
          <p:cNvPr id="18" name="Rectangle 17"/>
          <p:cNvSpPr/>
          <p:nvPr/>
        </p:nvSpPr>
        <p:spPr bwMode="auto">
          <a:xfrm>
            <a:off x="1412840" y="4039857"/>
            <a:ext cx="7148559" cy="542717"/>
          </a:xfrm>
          <a:prstGeom prst="rect">
            <a:avLst/>
          </a:prstGeom>
          <a:solidFill>
            <a:srgbClr val="00AEEF"/>
          </a:solidFill>
          <a:ln w="9525" cap="flat" cmpd="sng" algn="ctr">
            <a:noFill/>
            <a:prstDash val="solid"/>
            <a:headEnd type="none" w="med" len="med"/>
            <a:tailEnd type="none" w="med" len="med"/>
          </a:ln>
          <a:effectLst/>
        </p:spPr>
        <p:txBody>
          <a:bodyPr rot="0" spcFirstLastPara="0" vertOverflow="overflow" horzOverflow="overflow" vert="horz" wrap="square" lIns="101387" tIns="50693" rIns="101387" bIns="101387" numCol="1" spcCol="0" rtlCol="0" fromWordArt="0" anchor="b" anchorCtr="0" forceAA="0" compatLnSpc="1">
            <a:prstTxWarp prst="textNoShape">
              <a:avLst/>
            </a:prstTxWarp>
            <a:noAutofit/>
          </a:bodyPr>
          <a:lstStyle/>
          <a:p>
            <a:pPr marL="193619" lvl="1" defTabSz="1219170"/>
            <a:r>
              <a:rPr lang="en-US" sz="2000" kern="0" dirty="0" smtClean="0">
                <a:solidFill>
                  <a:srgbClr val="FFFFFF">
                    <a:alpha val="99000"/>
                  </a:srgbClr>
                </a:solidFill>
                <a:latin typeface="Segoe UI"/>
              </a:rPr>
              <a:t>WordPress</a:t>
            </a:r>
            <a:r>
              <a:rPr lang="en-US" sz="2100" kern="0" dirty="0" smtClean="0">
                <a:solidFill>
                  <a:srgbClr val="FFFFFF">
                    <a:alpha val="99000"/>
                  </a:srgbClr>
                </a:solidFill>
                <a:latin typeface="Segoe UI"/>
              </a:rPr>
              <a:t>, </a:t>
            </a:r>
            <a:r>
              <a:rPr lang="en-US" sz="2100" kern="0" dirty="0" err="1" smtClean="0">
                <a:solidFill>
                  <a:srgbClr val="FFFFFF">
                    <a:alpha val="99000"/>
                  </a:srgbClr>
                </a:solidFill>
                <a:latin typeface="Segoe UI"/>
              </a:rPr>
              <a:t>Umbraco</a:t>
            </a:r>
            <a:r>
              <a:rPr lang="en-US" sz="2100" kern="0" dirty="0" smtClean="0">
                <a:solidFill>
                  <a:srgbClr val="FFFFFF">
                    <a:alpha val="99000"/>
                  </a:srgbClr>
                </a:solidFill>
                <a:latin typeface="Segoe UI"/>
              </a:rPr>
              <a:t>, Joomla, Drupal</a:t>
            </a:r>
            <a:endParaRPr lang="en-US" sz="2100" kern="0" dirty="0">
              <a:solidFill>
                <a:srgbClr val="FFFFFF">
                  <a:alpha val="99000"/>
                </a:srgbClr>
              </a:solidFill>
              <a:latin typeface="Segoe UI"/>
            </a:endParaRPr>
          </a:p>
        </p:txBody>
      </p:sp>
      <p:sp>
        <p:nvSpPr>
          <p:cNvPr id="19" name="Rectangle 18"/>
          <p:cNvSpPr/>
          <p:nvPr/>
        </p:nvSpPr>
        <p:spPr bwMode="auto">
          <a:xfrm>
            <a:off x="857833" y="4034776"/>
            <a:ext cx="555007" cy="542717"/>
          </a:xfrm>
          <a:prstGeom prst="rect">
            <a:avLst/>
          </a:prstGeom>
          <a:solidFill>
            <a:srgbClr val="0071BC"/>
          </a:solidFill>
          <a:ln w="9525" cap="flat" cmpd="sng" algn="ctr">
            <a:noFill/>
            <a:prstDash val="solid"/>
            <a:headEnd type="none" w="med" len="med"/>
            <a:tailEnd type="none" w="med" len="med"/>
          </a:ln>
          <a:effectLst/>
        </p:spPr>
        <p:txBody>
          <a:bodyPr rot="0" spcFirstLastPara="0" vertOverflow="overflow" horzOverflow="overflow" vert="horz" wrap="square" lIns="101387" tIns="50693" rIns="101387" bIns="101387" numCol="1" spcCol="0" rtlCol="0" fromWordArt="0" anchor="b" anchorCtr="0" forceAA="0" compatLnSpc="1">
            <a:prstTxWarp prst="textNoShape">
              <a:avLst/>
            </a:prstTxWarp>
            <a:noAutofit/>
          </a:bodyPr>
          <a:lstStyle/>
          <a:p>
            <a:pPr defTabSz="1013528" fontAlgn="base">
              <a:spcBef>
                <a:spcPct val="0"/>
              </a:spcBef>
              <a:spcAft>
                <a:spcPct val="0"/>
              </a:spcAft>
              <a:defRPr/>
            </a:pPr>
            <a:endParaRPr lang="en-US" sz="12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Freeform 25"/>
          <p:cNvSpPr>
            <a:spLocks noEditPoints="1"/>
          </p:cNvSpPr>
          <p:nvPr/>
        </p:nvSpPr>
        <p:spPr bwMode="black">
          <a:xfrm>
            <a:off x="970064" y="4110249"/>
            <a:ext cx="413505" cy="34429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91258" tIns="45630" rIns="91258" bIns="45630" numCol="1" anchor="t" anchorCtr="0" compatLnSpc="1">
            <a:prstTxWarp prst="textNoShape">
              <a:avLst/>
            </a:prstTxWarp>
          </a:bodyPr>
          <a:lstStyle/>
          <a:p>
            <a:pPr defTabSz="1219170">
              <a:defRPr/>
            </a:pPr>
            <a:endParaRPr lang="en-US" sz="1700" kern="0">
              <a:solidFill>
                <a:sysClr val="windowText" lastClr="000000"/>
              </a:solidFill>
            </a:endParaRPr>
          </a:p>
        </p:txBody>
      </p:sp>
    </p:spTree>
    <p:extLst>
      <p:ext uri="{BB962C8B-B14F-4D97-AF65-F5344CB8AC3E}">
        <p14:creationId xmlns:p14="http://schemas.microsoft.com/office/powerpoint/2010/main" val="29233970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Launch a professional looking site with a few clicks using apps like </a:t>
            </a:r>
            <a:r>
              <a:rPr lang="en-US" sz="1100" spc="-32" dirty="0" err="1">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a:t>
            </a:r>
            <a:r>
              <a:rPr lang="en-US" sz="1100" spc="-32" dirty="0" err="1">
                <a:gradFill>
                  <a:gsLst>
                    <a:gs pos="0">
                      <a:schemeClr val="bg1"/>
                    </a:gs>
                    <a:gs pos="100000">
                      <a:schemeClr val="bg1"/>
                    </a:gs>
                  </a:gsLst>
                  <a:lin ang="16200000" scaled="0"/>
                </a:gradFill>
              </a:rPr>
              <a:t>Joomla</a:t>
            </a:r>
            <a:r>
              <a:rPr lang="en-US" sz="1100" spc="-32" dirty="0">
                <a:gradFill>
                  <a:gsLst>
                    <a:gs pos="0">
                      <a:schemeClr val="bg1"/>
                    </a:gs>
                    <a:gs pos="100000">
                      <a:schemeClr val="bg1"/>
                    </a:gs>
                  </a:gsLst>
                  <a:lin ang="16200000" scaled="0"/>
                </a:gradFill>
              </a:rPr>
              <a:t>!,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and </a:t>
            </a:r>
            <a:r>
              <a:rPr lang="en-US" sz="1100" spc="-32" dirty="0" err="1">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Deploy  directly from your source code repository, using </a:t>
            </a:r>
            <a:r>
              <a:rPr lang="en-US" sz="1100" spc="-32" dirty="0" err="1">
                <a:gradFill>
                  <a:gsLst>
                    <a:gs pos="0">
                      <a:schemeClr val="bg1"/>
                    </a:gs>
                    <a:gs pos="100000">
                      <a:schemeClr val="bg1"/>
                    </a:gs>
                  </a:gsLst>
                  <a:lin ang="16200000" scaled="0"/>
                </a:gradFill>
              </a:rPr>
              <a:t>Git</a:t>
            </a:r>
            <a:r>
              <a:rPr lang="en-US" sz="11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Web </a:t>
              </a:r>
              <a:r>
                <a:rPr lang="en-US" sz="1500" b="1" spc="-62" dirty="0" smtClean="0">
                  <a:gradFill>
                    <a:gsLst>
                      <a:gs pos="0">
                        <a:schemeClr val="bg1"/>
                      </a:gs>
                      <a:gs pos="100000">
                        <a:schemeClr val="bg1"/>
                      </a:gs>
                    </a:gsLst>
                    <a:lin ang="16200000" scaled="0"/>
                  </a:gradFill>
                  <a:latin typeface="Segoe UI Light" pitchFamily="34" charset="0"/>
                </a:rPr>
                <a:t>Apps</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05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network isolation for use with </a:t>
            </a:r>
            <a:r>
              <a:rPr lang="en-US" sz="1100" spc="-32" dirty="0" smtClean="0">
                <a:gradFill>
                  <a:gsLst>
                    <a:gs pos="0">
                      <a:schemeClr val="bg1"/>
                    </a:gs>
                    <a:gs pos="100000">
                      <a:schemeClr val="bg1"/>
                    </a:gs>
                  </a:gsLst>
                  <a:lin ang="16200000" scaled="0"/>
                </a:gradFill>
              </a:rPr>
              <a:t>Microsoft Azure Point-to-Site or a Microsoft Azure </a:t>
            </a:r>
            <a:r>
              <a:rPr lang="en-US" sz="1100" spc="-32" dirty="0">
                <a:gradFill>
                  <a:gsLst>
                    <a:gs pos="0">
                      <a:schemeClr val="bg1"/>
                    </a:gs>
                    <a:gs pos="100000">
                      <a:schemeClr val="bg1"/>
                    </a:gs>
                  </a:gsLst>
                  <a:lin ang="16200000" scaled="0"/>
                </a:gradFill>
              </a:rPr>
              <a:t>Virtual </a:t>
            </a:r>
            <a:r>
              <a:rPr lang="en-US" sz="1100" spc="-32" dirty="0" smtClean="0">
                <a:gradFill>
                  <a:gsLst>
                    <a:gs pos="0">
                      <a:schemeClr val="bg1"/>
                    </a:gs>
                    <a:gs pos="100000">
                      <a:schemeClr val="bg1"/>
                    </a:gs>
                  </a:gsLst>
                  <a:lin ang="16200000" scaled="0"/>
                </a:gradFill>
              </a:rPr>
              <a:t>Network*</a:t>
            </a:r>
            <a:endParaRPr lang="en-US" sz="1100" spc="-32" dirty="0">
              <a:gradFill>
                <a:gsLst>
                  <a:gs pos="0">
                    <a:schemeClr val="bg1"/>
                  </a:gs>
                  <a:gs pos="100000">
                    <a:schemeClr val="bg1"/>
                  </a:gs>
                </a:gsLst>
                <a:lin ang="16200000" scaled="0"/>
              </a:gradFill>
            </a:endParaRPr>
          </a:p>
        </p:txBody>
      </p:sp>
      <p:sp>
        <p:nvSpPr>
          <p:cNvPr id="13" name="Rounded Rectangle 12"/>
          <p:cNvSpPr/>
          <p:nvPr/>
        </p:nvSpPr>
        <p:spPr bwMode="auto">
          <a:xfrm>
            <a:off x="6013850" y="2688424"/>
            <a:ext cx="2944317" cy="1024946"/>
          </a:xfrm>
          <a:prstGeom prst="roundRect">
            <a:avLst>
              <a:gd name="adj" fmla="val 0"/>
            </a:avLst>
          </a:prstGeom>
          <a:solidFill>
            <a:schemeClr val="accent4">
              <a:lumMod val="75000"/>
            </a:schemeClr>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Choose an image from the library or upload your own </a:t>
            </a:r>
            <a:r>
              <a:rPr lang="en-US" sz="1100" spc="-32" dirty="0" err="1">
                <a:gradFill>
                  <a:gsLst>
                    <a:gs pos="0">
                      <a:schemeClr val="bg1"/>
                    </a:gs>
                    <a:gs pos="100000">
                      <a:schemeClr val="bg1"/>
                    </a:gs>
                  </a:gsLst>
                  <a:lin ang="16200000" scaled="0"/>
                </a:gradFill>
              </a:rPr>
              <a:t>VHD</a:t>
            </a:r>
            <a:r>
              <a:rPr lang="en-US" sz="11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lumMod val="75000"/>
            </a:schemeClr>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lumMod val="75000"/>
            </a:schemeClr>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100" spc="-32" dirty="0" err="1">
                <a:gradFill>
                  <a:gsLst>
                    <a:gs pos="0">
                      <a:schemeClr val="bg1"/>
                    </a:gs>
                    <a:gs pos="100000">
                      <a:schemeClr val="bg1"/>
                    </a:gs>
                  </a:gsLst>
                  <a:lin ang="16200000" scaled="0"/>
                </a:gradFill>
              </a:rPr>
              <a:t>PaaS</a:t>
            </a:r>
            <a:r>
              <a:rPr lang="en-US" sz="11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289462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Demo: Create a Simple Web App</a:t>
            </a:r>
            <a:endParaRPr lang="en-US" dirty="0"/>
          </a:p>
        </p:txBody>
      </p:sp>
    </p:spTree>
    <p:extLst>
      <p:ext uri="{BB962C8B-B14F-4D97-AF65-F5344CB8AC3E}">
        <p14:creationId xmlns:p14="http://schemas.microsoft.com/office/powerpoint/2010/main" val="75119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0" y="0"/>
            <a:ext cx="9144000" cy="5143500"/>
          </a:xfrm>
        </p:spPr>
        <p:txBody>
          <a:bodyPr anchor="ctr">
            <a:normAutofit/>
          </a:bodyPr>
          <a:lstStyle/>
          <a:p>
            <a:pPr algn="ctr"/>
            <a:r>
              <a:rPr lang="en-US" sz="4000" b="1" dirty="0" smtClean="0"/>
              <a:t>Supported Publishing Methods</a:t>
            </a:r>
            <a:endParaRPr lang="en-US" sz="4000" b="1" dirty="0"/>
          </a:p>
        </p:txBody>
      </p:sp>
    </p:spTree>
    <p:extLst>
      <p:ext uri="{BB962C8B-B14F-4D97-AF65-F5344CB8AC3E}">
        <p14:creationId xmlns:p14="http://schemas.microsoft.com/office/powerpoint/2010/main" val="337047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normAutofit fontScale="90000"/>
          </a:bodyPr>
          <a:lstStyle/>
          <a:p>
            <a:r>
              <a:rPr lang="en-US" dirty="0" smtClean="0"/>
              <a:t>Supported Publishing Methods</a:t>
            </a:r>
            <a:endParaRPr lang="en-US" dirty="0"/>
          </a:p>
        </p:txBody>
      </p:sp>
      <p:grpSp>
        <p:nvGrpSpPr>
          <p:cNvPr id="6" name="Group 5"/>
          <p:cNvGrpSpPr/>
          <p:nvPr/>
        </p:nvGrpSpPr>
        <p:grpSpPr>
          <a:xfrm>
            <a:off x="1426486" y="1075527"/>
            <a:ext cx="6024368" cy="1503423"/>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smtClean="0">
                    <a:gradFill>
                      <a:gsLst>
                        <a:gs pos="0">
                          <a:srgbClr val="FFFFFF"/>
                        </a:gs>
                        <a:gs pos="100000">
                          <a:srgbClr val="FFFFFF"/>
                        </a:gs>
                      </a:gsLst>
                      <a:lin ang="5400000" scaled="0"/>
                    </a:gradFill>
                  </a:rPr>
                  <a:t>VS Online</a:t>
                </a:r>
                <a:endParaRPr lang="en-US" sz="2400"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nvGrpSpPr>
          <p:cNvPr id="5" name="Group 4"/>
          <p:cNvGrpSpPr/>
          <p:nvPr/>
        </p:nvGrpSpPr>
        <p:grpSpPr>
          <a:xfrm>
            <a:off x="1373991" y="2817925"/>
            <a:ext cx="3952943" cy="1526060"/>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err="1" smtClean="0">
                    <a:gradFill>
                      <a:gsLst>
                        <a:gs pos="0">
                          <a:srgbClr val="FFFFFF"/>
                        </a:gs>
                        <a:gs pos="100000">
                          <a:srgbClr val="FFFFFF"/>
                        </a:gs>
                      </a:gsLst>
                      <a:lin ang="5400000" scaled="0"/>
                    </a:gradFill>
                  </a:rPr>
                  <a:t>DropBox</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sp>
        <p:nvSpPr>
          <p:cNvPr id="21" name="Freeform 88"/>
          <p:cNvSpPr>
            <a:spLocks noEditPoints="1"/>
          </p:cNvSpPr>
          <p:nvPr/>
        </p:nvSpPr>
        <p:spPr bwMode="black">
          <a:xfrm>
            <a:off x="5678331" y="2826742"/>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3" name="TextBox 2"/>
          <p:cNvSpPr txBox="1"/>
          <p:nvPr/>
        </p:nvSpPr>
        <p:spPr>
          <a:xfrm>
            <a:off x="6143862" y="3309977"/>
            <a:ext cx="790088"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More…</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21585258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M 07-IaaS - VirtualMachin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F8CF69C5-0497-4CBF-B135-F09D219CA3FA}">
  <ds:schemaRef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purl.org/dc/terms/"/>
    <ds:schemaRef ds:uri="http://schemas.openxmlformats.org/package/2006/metadata/core-properties"/>
    <ds:schemaRef ds:uri="f847e7ad-bfae-49c8-aedd-39ec05321f40"/>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16371</TotalTime>
  <Words>2791</Words>
  <Application>Microsoft Office PowerPoint</Application>
  <PresentationFormat>On-screen Show (16:9)</PresentationFormat>
  <Paragraphs>337</Paragraphs>
  <Slides>27</Slides>
  <Notes>26</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27</vt:i4>
      </vt:variant>
    </vt:vector>
  </HeadingPairs>
  <TitlesOfParts>
    <vt:vector size="46" baseType="lpstr">
      <vt:lpstr>Arial</vt:lpstr>
      <vt:lpstr>Calibri</vt:lpstr>
      <vt:lpstr>Consolas</vt:lpstr>
      <vt:lpstr>Courier New</vt:lpstr>
      <vt:lpstr>Kozuka Gothic Pro R</vt:lpstr>
      <vt:lpstr>Segoe Light</vt:lpstr>
      <vt:lpstr>Segoe Pro Light</vt:lpstr>
      <vt:lpstr>Segoe Pro Semibold</vt:lpstr>
      <vt:lpstr>Segoe Semibold</vt:lpstr>
      <vt:lpstr>Segoe UI</vt:lpstr>
      <vt:lpstr>Segoe UI Light</vt:lpstr>
      <vt:lpstr>Segoe UI Semibold</vt:lpstr>
      <vt:lpstr>Times New Roman</vt:lpstr>
      <vt:lpstr>Wingdings</vt:lpstr>
      <vt:lpstr>MS1444_Windows Azure Template 16x9_r08b</vt:lpstr>
      <vt:lpstr>White with Consolas font for code slides</vt:lpstr>
      <vt:lpstr>1_MS1444_Windows Azure Template 16x9_r08a</vt:lpstr>
      <vt:lpstr>Accent Color Transition Slides</vt:lpstr>
      <vt:lpstr>M 07-IaaS - VirtualMachines</vt:lpstr>
      <vt:lpstr>         Azure Web Apps Deployment and Scaling Techniques      Ventsy Popov vepopov@Microsoft.com</vt:lpstr>
      <vt:lpstr>What we shall talk about</vt:lpstr>
      <vt:lpstr>PowerPoint Presentation</vt:lpstr>
      <vt:lpstr>PowerPoint Presentation</vt:lpstr>
      <vt:lpstr>What do Azure Web Apps provide?</vt:lpstr>
      <vt:lpstr>Application Scenarios</vt:lpstr>
      <vt:lpstr>PowerPoint Presentation</vt:lpstr>
      <vt:lpstr>PowerPoint Presentation</vt:lpstr>
      <vt:lpstr>Supported Publishing Methods</vt:lpstr>
      <vt:lpstr>What is Continuous Deployment?</vt:lpstr>
      <vt:lpstr>Staged Deployment</vt:lpstr>
      <vt:lpstr>PowerPoint Presentation</vt:lpstr>
      <vt:lpstr>PowerPoint Presentation</vt:lpstr>
      <vt:lpstr>Compute Scaling</vt:lpstr>
      <vt:lpstr>Web App Scaling Options</vt:lpstr>
      <vt:lpstr>App Service Plans </vt:lpstr>
      <vt:lpstr>Web App Scaling by Instance/CPU (Standard Plan)  </vt:lpstr>
      <vt:lpstr>Web App Auto-Scaling – Adding metrics</vt:lpstr>
      <vt:lpstr>PowerPoint Presentation</vt:lpstr>
      <vt:lpstr>PowerPoint Presentation</vt:lpstr>
      <vt:lpstr>Azure WebJobs</vt:lpstr>
      <vt:lpstr>Scenarios for WebJobs</vt:lpstr>
      <vt:lpstr>Azure WebApp/WebJob Architecture</vt:lpstr>
      <vt:lpstr>How can I deploy a WebJob?</vt:lpstr>
      <vt:lpstr>Using the WebJobs SDK</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Web Sites</dc:title>
  <dc:creator>Nathan Totten</dc:creator>
  <dc:description>Windows Azure Web Sites is a simple and powerful hosting platform that allows developers to easily build and rapidly deploy web applications on Windows Azure using their favorite languages, frameworks, and tools. This presentation explains how you can use this new technology to build, deploy, and run everything from classic ASP sites to modern ASP.NET MVC 4 web applications using both new and familiar tools including Visual Studio 2010, Visual Studio 2012, and WebMatrix.
by Nathan Tottenntotten@microsoft.com</dc:description>
  <cp:lastModifiedBy>Ventsislav Popov</cp:lastModifiedBy>
  <cp:revision>825</cp:revision>
  <cp:lastPrinted>2012-06-13T17:37:07Z</cp:lastPrinted>
  <dcterms:created xsi:type="dcterms:W3CDTF">2006-08-16T00:00:00Z</dcterms:created>
  <dcterms:modified xsi:type="dcterms:W3CDTF">2015-10-27T12:55:24Z</dcterms:modified>
  <cp:version>1.0.4</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