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6" r:id="rId6"/>
  </p:sldMasterIdLst>
  <p:notesMasterIdLst>
    <p:notesMasterId r:id="rId36"/>
  </p:notesMasterIdLst>
  <p:handoutMasterIdLst>
    <p:handoutMasterId r:id="rId37"/>
  </p:handoutMasterIdLst>
  <p:sldIdLst>
    <p:sldId id="271" r:id="rId7"/>
    <p:sldId id="274" r:id="rId8"/>
    <p:sldId id="277" r:id="rId9"/>
    <p:sldId id="333" r:id="rId10"/>
    <p:sldId id="319" r:id="rId11"/>
    <p:sldId id="320" r:id="rId12"/>
    <p:sldId id="321" r:id="rId13"/>
    <p:sldId id="322" r:id="rId14"/>
    <p:sldId id="364" r:id="rId15"/>
    <p:sldId id="363" r:id="rId16"/>
    <p:sldId id="317" r:id="rId17"/>
    <p:sldId id="354" r:id="rId18"/>
    <p:sldId id="323" r:id="rId19"/>
    <p:sldId id="358" r:id="rId20"/>
    <p:sldId id="362" r:id="rId21"/>
    <p:sldId id="360" r:id="rId22"/>
    <p:sldId id="297" r:id="rId23"/>
    <p:sldId id="324" r:id="rId24"/>
    <p:sldId id="368" r:id="rId25"/>
    <p:sldId id="342" r:id="rId26"/>
    <p:sldId id="343" r:id="rId27"/>
    <p:sldId id="338" r:id="rId28"/>
    <p:sldId id="339" r:id="rId29"/>
    <p:sldId id="340" r:id="rId30"/>
    <p:sldId id="341" r:id="rId31"/>
    <p:sldId id="335" r:id="rId32"/>
    <p:sldId id="367" r:id="rId33"/>
    <p:sldId id="344" r:id="rId34"/>
    <p:sldId id="3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nda Luna" initials="ML" lastIdx="1" clrIdx="0">
    <p:extLst>
      <p:ext uri="{19B8F6BF-5375-455C-9EA6-DF929625EA0E}">
        <p15:presenceInfo xmlns:p15="http://schemas.microsoft.com/office/powerpoint/2012/main" userId="S-1-5-21-2127521184-1604012920-1887927527-95345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740" autoAdjust="0"/>
  </p:normalViewPr>
  <p:slideViewPr>
    <p:cSldViewPr snapToGrid="0">
      <p:cViewPr varScale="1">
        <p:scale>
          <a:sx n="83" d="100"/>
          <a:sy n="83" d="100"/>
        </p:scale>
        <p:origin x="77"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72172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9002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82691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15251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30874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6EC750C-BF2A-4F98-8D4F-86494A626B54}" type="datetime1">
              <a:rPr lang="en-US" smtClean="0">
                <a:solidFill>
                  <a:prstClr val="black"/>
                </a:solidFill>
              </a:rPr>
              <a:pPr/>
              <a:t>10/5/2015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60162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646501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111335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18</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97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72545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536543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183117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69B782A-6A0D-4040-97D2-DC9102770BBB}" type="datetime1">
              <a:rPr lang="en-US" smtClean="0"/>
              <a:t>10/5/2015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7062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916E4A-9972-4917-A495-1E4F82CBFC25}" type="datetime1">
              <a:rPr lang="en-US" smtClean="0"/>
              <a:t>10/5/2015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60642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8FABD1-C841-4C2F-BF10-B067F6334140}" type="datetime1">
              <a:rPr lang="en-US" smtClean="0"/>
              <a:t>10/5/2015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95680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759808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02280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27</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1713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8FABD1-C841-4C2F-BF10-B067F6334140}" type="datetime1">
              <a:rPr lang="en-US" smtClean="0"/>
              <a:t>10/5/2015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62415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92" lvl="1" indent="0" fontAlgn="ctr">
              <a:buNone/>
            </a:pPr>
            <a:endParaRPr lang="en-US" sz="80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424D910-A4C2-4113-8392-54CE7741EA27}" type="datetime1">
              <a:rPr lang="en-US" smtClean="0">
                <a:solidFill>
                  <a:prstClr val="black"/>
                </a:solidFill>
              </a:rPr>
              <a:pPr/>
              <a:t>10/5/2015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2688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94532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72668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173304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166440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27612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34351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2278140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221011" y="6057328"/>
            <a:ext cx="1522404" cy="326167"/>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1177220" y="1720227"/>
            <a:ext cx="7178270" cy="3173453"/>
          </a:xfrm>
          <a:prstGeom prst="rect">
            <a:avLst/>
          </a:prstGeom>
        </p:spPr>
      </p:pic>
    </p:spTree>
    <p:extLst>
      <p:ext uri="{BB962C8B-B14F-4D97-AF65-F5344CB8AC3E}">
        <p14:creationId xmlns:p14="http://schemas.microsoft.com/office/powerpoint/2010/main" val="3245693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898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07442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555059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2093515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972925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13298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12046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203796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058468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43923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19956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37248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484044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26947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69923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1" y="-312"/>
            <a:ext cx="12191377"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525682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860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5207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bg-BG" sz="6600" dirty="0" smtClean="0">
                <a:solidFill>
                  <a:prstClr val="black"/>
                </a:solidFill>
                <a:latin typeface="Segoe UI Light" pitchFamily="34" charset="0"/>
                <a:ea typeface="Segoe UI" pitchFamily="34" charset="0"/>
                <a:cs typeface="Segoe UI" pitchFamily="34" charset="0"/>
              </a:rPr>
              <a:t>Демо</a:t>
            </a:r>
            <a:endParaRPr lang="en-US" sz="6600" dirty="0">
              <a:solidFill>
                <a:prstClr val="black"/>
              </a:solidFill>
              <a:latin typeface="Segoe UI Light" pitchFamily="34" charset="0"/>
              <a:ea typeface="Segoe UI" pitchFamily="34" charset="0"/>
              <a:cs typeface="Segoe UI" pitchFamily="34" charset="0"/>
            </a:endParaRP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79295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001335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4462396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1" y="2980724"/>
            <a:ext cx="6274975" cy="896552"/>
          </a:xfrm>
        </p:spPr>
        <p:txBody>
          <a:bodyPr vert="horz" wrap="square" lIns="182880" tIns="146304" rIns="182880" bIns="146304" rtlCol="0" anchor="ctr">
            <a:noAutofit/>
          </a:bodyPr>
          <a:lstStyle>
            <a:lvl1pPr>
              <a:defRPr lang="en-US" sz="3527" kern="1200" dirty="0" smtClean="0">
                <a:gradFill>
                  <a:gsLst>
                    <a:gs pos="0">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40" y="2516548"/>
            <a:ext cx="4482124" cy="181061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630222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520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48909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1_Title Only">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076354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88" rtl="0" eaLnBrk="1" latinLnBrk="0" hangingPunct="1">
              <a:lnSpc>
                <a:spcPct val="90000"/>
              </a:lnSpc>
              <a:spcBef>
                <a:spcPct val="0"/>
              </a:spcBef>
              <a:buNone/>
              <a:defRPr lang="en-US" sz="5399" b="0" kern="1200" cap="none" spc="-100" baseline="0" dirty="0">
                <a:ln w="3175">
                  <a:noFill/>
                </a:ln>
                <a:gradFill flip="none" rotWithShape="1">
                  <a:gsLst>
                    <a:gs pos="0">
                      <a:schemeClr val="bg2"/>
                    </a:gs>
                    <a:gs pos="86000">
                      <a:schemeClr val="bg2"/>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250" y="1905001"/>
            <a:ext cx="11151916"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007043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19843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40" y="2084172"/>
            <a:ext cx="8067824" cy="4482760"/>
          </a:xfrm>
          <a:prstGeom prst="rect">
            <a:avLst/>
          </a:prstGeom>
        </p:spPr>
        <p:txBody>
          <a:bodyPr lIns="182880" tIns="146304" rIns="182880" bIns="146304">
            <a:noAutofit/>
          </a:bodyPr>
          <a:lstStyle>
            <a:lvl1pPr>
              <a:defRPr sz="3527"/>
            </a:lvl1pPr>
            <a:lvl2pPr>
              <a:defRPr sz="2744"/>
            </a:lvl2pPr>
            <a:lvl3pPr>
              <a:defRPr sz="2352"/>
            </a:lvl3pPr>
            <a:lvl4pPr>
              <a:defRPr sz="1960"/>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69239" y="2084172"/>
            <a:ext cx="2689274" cy="4482760"/>
          </a:xfrm>
          <a:prstGeom prst="rect">
            <a:avLst/>
          </a:prstGeom>
        </p:spPr>
        <p:txBody>
          <a:bodyPr lIns="182880" tIns="146304" rIns="182880" bIns="146304">
            <a:noAutofit/>
          </a:bodyPr>
          <a:lstStyle>
            <a:lvl1pPr algn="l" defTabSz="895802" rtl="0" eaLnBrk="1" latinLnBrk="0" hangingPunct="1">
              <a:spcBef>
                <a:spcPct val="0"/>
              </a:spcBef>
              <a:buNone/>
              <a:defRPr lang="en-US" sz="2352" kern="1200" dirty="0" smtClean="0">
                <a:gradFill>
                  <a:gsLst>
                    <a:gs pos="0">
                      <a:schemeClr val="tx1"/>
                    </a:gs>
                    <a:gs pos="100000">
                      <a:schemeClr val="tx1"/>
                    </a:gs>
                  </a:gsLst>
                  <a:lin ang="5400000" scaled="0"/>
                </a:gradFill>
                <a:latin typeface="+mn-lt"/>
                <a:ea typeface="+mj-ea"/>
                <a:cs typeface="+mj-cs"/>
              </a:defRPr>
            </a:lvl1pPr>
            <a:lvl2pPr algn="l" defTabSz="895802" rtl="0" eaLnBrk="1" latinLnBrk="0" hangingPunct="1">
              <a:spcBef>
                <a:spcPct val="0"/>
              </a:spcBef>
              <a:buNone/>
              <a:defRPr lang="en-US" sz="1567" kern="1200" dirty="0" smtClean="0">
                <a:gradFill>
                  <a:gsLst>
                    <a:gs pos="0">
                      <a:schemeClr val="tx1"/>
                    </a:gs>
                    <a:gs pos="100000">
                      <a:schemeClr val="tx1"/>
                    </a:gs>
                  </a:gsLst>
                  <a:lin ang="5400000" scaled="0"/>
                </a:gradFill>
                <a:latin typeface="+mn-lt"/>
                <a:ea typeface="+mj-ea"/>
                <a:cs typeface="+mj-cs"/>
              </a:defRPr>
            </a:lvl2pPr>
            <a:lvl3pPr marL="223950" indent="0" algn="l" defTabSz="895802" rtl="0" eaLnBrk="1" latinLnBrk="0" hangingPunct="1">
              <a:spcBef>
                <a:spcPct val="0"/>
              </a:spcBef>
              <a:buNone/>
              <a:defRPr lang="en-US" sz="1567" kern="1200" dirty="0" smtClean="0">
                <a:gradFill>
                  <a:gsLst>
                    <a:gs pos="0">
                      <a:schemeClr val="tx1"/>
                    </a:gs>
                    <a:gs pos="100000">
                      <a:schemeClr val="tx1"/>
                    </a:gs>
                  </a:gsLst>
                  <a:lin ang="5400000" scaled="0"/>
                </a:gradFill>
                <a:latin typeface="+mn-lt"/>
                <a:ea typeface="+mj-ea"/>
                <a:cs typeface="+mj-cs"/>
              </a:defRPr>
            </a:lvl3pPr>
            <a:lvl4pPr marL="447900" indent="0" algn="l" defTabSz="895802" rtl="0" eaLnBrk="1" latinLnBrk="0" hangingPunct="1">
              <a:spcBef>
                <a:spcPct val="0"/>
              </a:spcBef>
              <a:buNone/>
              <a:defRPr lang="en-US" sz="1567" kern="1200" dirty="0" smtClean="0">
                <a:gradFill>
                  <a:gsLst>
                    <a:gs pos="0">
                      <a:schemeClr val="tx1"/>
                    </a:gs>
                    <a:gs pos="100000">
                      <a:schemeClr val="tx1"/>
                    </a:gs>
                  </a:gsLst>
                  <a:lin ang="5400000" scaled="0"/>
                </a:gradFill>
                <a:latin typeface="+mn-lt"/>
                <a:ea typeface="+mj-ea"/>
                <a:cs typeface="+mj-cs"/>
              </a:defRPr>
            </a:lvl4pPr>
            <a:lvl5pPr marL="724729" indent="0" algn="l" defTabSz="895802" rtl="0" eaLnBrk="1" latinLnBrk="0" hangingPunct="1">
              <a:spcBef>
                <a:spcPct val="0"/>
              </a:spcBef>
              <a:buNone/>
              <a:defRPr lang="en-US" sz="1567"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a:xfrm>
            <a:off x="519248" y="228600"/>
            <a:ext cx="11151917" cy="747897"/>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460994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Interior 3">
    <p:spTree>
      <p:nvGrpSpPr>
        <p:cNvPr id="1" name=""/>
        <p:cNvGrpSpPr/>
        <p:nvPr/>
      </p:nvGrpSpPr>
      <p:grpSpPr>
        <a:xfrm>
          <a:off x="0" y="0"/>
          <a:ext cx="0" cy="0"/>
          <a:chOff x="0" y="0"/>
          <a:chExt cx="0" cy="0"/>
        </a:xfrm>
      </p:grpSpPr>
      <p:sp>
        <p:nvSpPr>
          <p:cNvPr id="12" name="Rectangle 11"/>
          <p:cNvSpPr/>
          <p:nvPr/>
        </p:nvSpPr>
        <p:spPr>
          <a:xfrm>
            <a:off x="1" y="1212850"/>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endParaRPr lang="en-US" sz="2400" dirty="0">
              <a:solidFill>
                <a:srgbClr val="FFFFFF"/>
              </a:solidFill>
            </a:endParaRPr>
          </a:p>
        </p:txBody>
      </p:sp>
      <p:sp>
        <p:nvSpPr>
          <p:cNvPr id="11" name="Content Placeholder 2"/>
          <p:cNvSpPr>
            <a:spLocks noGrp="1"/>
          </p:cNvSpPr>
          <p:nvPr>
            <p:ph idx="1"/>
          </p:nvPr>
        </p:nvSpPr>
        <p:spPr>
          <a:xfrm>
            <a:off x="2446866" y="1212852"/>
            <a:ext cx="9745134" cy="2143920"/>
          </a:xfrm>
          <a:prstGeom prst="rect">
            <a:avLst/>
          </a:prstGeom>
        </p:spPr>
        <p:txBody>
          <a:bodyPr lIns="182880" tIns="91440" rIns="182880" bIns="91440"/>
          <a:lstStyle>
            <a:lvl1pPr>
              <a:spcBef>
                <a:spcPts val="1333"/>
              </a:spcBef>
              <a:defRPr sz="2400">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MVP_Logo.png"/>
          <p:cNvPicPr>
            <a:picLocks noChangeAspect="1"/>
          </p:cNvPicPr>
          <p:nvPr/>
        </p:nvPicPr>
        <p:blipFill>
          <a:blip r:embed="rId2"/>
          <a:stretch>
            <a:fillRect/>
          </a:stretch>
        </p:blipFill>
        <p:spPr>
          <a:xfrm>
            <a:off x="11460121" y="185950"/>
            <a:ext cx="545104" cy="851718"/>
          </a:xfrm>
          <a:prstGeom prst="rect">
            <a:avLst/>
          </a:prstGeom>
        </p:spPr>
      </p:pic>
      <p:sp>
        <p:nvSpPr>
          <p:cNvPr id="9" name="Title 1"/>
          <p:cNvSpPr>
            <a:spLocks noGrp="1"/>
          </p:cNvSpPr>
          <p:nvPr>
            <p:ph type="title"/>
          </p:nvPr>
        </p:nvSpPr>
        <p:spPr>
          <a:xfrm>
            <a:off x="63048" y="1219201"/>
            <a:ext cx="2377831" cy="2429933"/>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smtClean="0"/>
              <a:t>Click to edit Master title style</a:t>
            </a:r>
            <a:endParaRPr lang="en-US" dirty="0"/>
          </a:p>
        </p:txBody>
      </p:sp>
      <p:sp>
        <p:nvSpPr>
          <p:cNvPr id="8" name="TextBox 7"/>
          <p:cNvSpPr txBox="1"/>
          <p:nvPr/>
        </p:nvSpPr>
        <p:spPr>
          <a:xfrm>
            <a:off x="10312084" y="6510987"/>
            <a:ext cx="1684867" cy="164150"/>
          </a:xfrm>
          <a:prstGeom prst="rect">
            <a:avLst/>
          </a:prstGeom>
          <a:noFill/>
        </p:spPr>
        <p:txBody>
          <a:bodyPr wrap="square" lIns="0" tIns="0" rIns="0" bIns="0" rtlCol="0" anchor="t">
            <a:spAutoFit/>
          </a:bodyPr>
          <a:lstStyle/>
          <a:p>
            <a:pPr algn="r" defTabSz="914367"/>
            <a:r>
              <a:rPr lang="en-US" sz="1067" dirty="0" smtClean="0">
                <a:solidFill>
                  <a:srgbClr val="505050"/>
                </a:solidFill>
                <a:cs typeface="Segoe UI"/>
              </a:rPr>
              <a:t>Microsoft Confidential</a:t>
            </a:r>
            <a:endParaRPr lang="en-US" sz="1067" dirty="0">
              <a:solidFill>
                <a:srgbClr val="505050"/>
              </a:solidFill>
              <a:cs typeface="Segoe UI"/>
            </a:endParaRPr>
          </a:p>
        </p:txBody>
      </p:sp>
      <p:pic>
        <p:nvPicPr>
          <p:cNvPr id="10" name="Picture 9" descr="MSFT_logo_rgb_C-Wht.png"/>
          <p:cNvPicPr>
            <a:picLocks noChangeAspect="1"/>
          </p:cNvPicPr>
          <p:nvPr/>
        </p:nvPicPr>
        <p:blipFill>
          <a:blip r:embed="rId3"/>
          <a:stretch>
            <a:fillRect/>
          </a:stretch>
        </p:blipFill>
        <p:spPr>
          <a:xfrm>
            <a:off x="194733" y="6396300"/>
            <a:ext cx="1219200" cy="264851"/>
          </a:xfrm>
          <a:prstGeom prst="rect">
            <a:avLst/>
          </a:prstGeom>
        </p:spPr>
      </p:pic>
    </p:spTree>
    <p:extLst>
      <p:ext uri="{BB962C8B-B14F-4D97-AF65-F5344CB8AC3E}">
        <p14:creationId xmlns:p14="http://schemas.microsoft.com/office/powerpoint/2010/main" val="234883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Interior 5">
    <p:spTree>
      <p:nvGrpSpPr>
        <p:cNvPr id="1" name=""/>
        <p:cNvGrpSpPr/>
        <p:nvPr/>
      </p:nvGrpSpPr>
      <p:grpSpPr>
        <a:xfrm>
          <a:off x="0" y="0"/>
          <a:ext cx="0" cy="0"/>
          <a:chOff x="0" y="0"/>
          <a:chExt cx="0" cy="0"/>
        </a:xfrm>
      </p:grpSpPr>
      <p:sp>
        <p:nvSpPr>
          <p:cNvPr id="9" name="Rectangle 8"/>
          <p:cNvSpPr/>
          <p:nvPr/>
        </p:nvSpPr>
        <p:spPr>
          <a:xfrm>
            <a:off x="2446866" y="1212850"/>
            <a:ext cx="9745134" cy="4866216"/>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endParaRPr lang="en-US" sz="2400" dirty="0">
              <a:solidFill>
                <a:srgbClr val="FFFFFF"/>
              </a:solidFill>
            </a:endParaRPr>
          </a:p>
        </p:txBody>
      </p:sp>
      <p:sp>
        <p:nvSpPr>
          <p:cNvPr id="8" name="Rectangle 7"/>
          <p:cNvSpPr/>
          <p:nvPr/>
        </p:nvSpPr>
        <p:spPr>
          <a:xfrm>
            <a:off x="1" y="1212850"/>
            <a:ext cx="2438400" cy="24384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endParaRPr lang="en-US" sz="2400" dirty="0">
              <a:solidFill>
                <a:srgbClr val="FFFFFF"/>
              </a:solidFill>
            </a:endParaRPr>
          </a:p>
        </p:txBody>
      </p:sp>
      <p:sp>
        <p:nvSpPr>
          <p:cNvPr id="19" name="Content Placeholder 2"/>
          <p:cNvSpPr>
            <a:spLocks noGrp="1"/>
          </p:cNvSpPr>
          <p:nvPr>
            <p:ph idx="1"/>
          </p:nvPr>
        </p:nvSpPr>
        <p:spPr>
          <a:xfrm>
            <a:off x="2446866" y="1212852"/>
            <a:ext cx="9745134" cy="2143920"/>
          </a:xfrm>
          <a:prstGeom prst="rect">
            <a:avLst/>
          </a:prstGeom>
        </p:spPr>
        <p:txBody>
          <a:bodyPr lIns="182880" tIns="91440" rIns="182880" bIns="91440"/>
          <a:lstStyle>
            <a:lvl1pPr>
              <a:spcBef>
                <a:spcPts val="1333"/>
              </a:spcBef>
              <a:defRPr sz="2400">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MVP_Logo.png"/>
          <p:cNvPicPr>
            <a:picLocks noChangeAspect="1"/>
          </p:cNvPicPr>
          <p:nvPr/>
        </p:nvPicPr>
        <p:blipFill>
          <a:blip r:embed="rId2"/>
          <a:stretch>
            <a:fillRect/>
          </a:stretch>
        </p:blipFill>
        <p:spPr>
          <a:xfrm>
            <a:off x="11460121" y="185950"/>
            <a:ext cx="545104" cy="851718"/>
          </a:xfrm>
          <a:prstGeom prst="rect">
            <a:avLst/>
          </a:prstGeom>
        </p:spPr>
      </p:pic>
      <p:sp>
        <p:nvSpPr>
          <p:cNvPr id="10" name="Title 1"/>
          <p:cNvSpPr>
            <a:spLocks noGrp="1"/>
          </p:cNvSpPr>
          <p:nvPr>
            <p:ph type="title"/>
          </p:nvPr>
        </p:nvSpPr>
        <p:spPr>
          <a:xfrm>
            <a:off x="63048" y="1219201"/>
            <a:ext cx="2377831" cy="2429933"/>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smtClean="0"/>
              <a:t>Click to edit Master title style</a:t>
            </a:r>
            <a:endParaRPr lang="en-US" dirty="0"/>
          </a:p>
        </p:txBody>
      </p:sp>
      <p:sp>
        <p:nvSpPr>
          <p:cNvPr id="11" name="TextBox 10"/>
          <p:cNvSpPr txBox="1"/>
          <p:nvPr/>
        </p:nvSpPr>
        <p:spPr>
          <a:xfrm>
            <a:off x="10312084" y="6510987"/>
            <a:ext cx="1684867" cy="164150"/>
          </a:xfrm>
          <a:prstGeom prst="rect">
            <a:avLst/>
          </a:prstGeom>
          <a:noFill/>
        </p:spPr>
        <p:txBody>
          <a:bodyPr wrap="square" lIns="0" tIns="0" rIns="0" bIns="0" rtlCol="0" anchor="t">
            <a:spAutoFit/>
          </a:bodyPr>
          <a:lstStyle/>
          <a:p>
            <a:pPr algn="r" defTabSz="914367"/>
            <a:r>
              <a:rPr lang="en-US" sz="1067" dirty="0" smtClean="0">
                <a:solidFill>
                  <a:srgbClr val="505050"/>
                </a:solidFill>
                <a:cs typeface="Segoe UI"/>
              </a:rPr>
              <a:t>Microsoft Confidential</a:t>
            </a:r>
            <a:endParaRPr lang="en-US" sz="1067" dirty="0">
              <a:solidFill>
                <a:srgbClr val="505050"/>
              </a:solidFill>
              <a:cs typeface="Segoe UI"/>
            </a:endParaRPr>
          </a:p>
        </p:txBody>
      </p:sp>
      <p:pic>
        <p:nvPicPr>
          <p:cNvPr id="12" name="Picture 11" descr="MSFT_logo_rgb_C-Wht.png"/>
          <p:cNvPicPr>
            <a:picLocks noChangeAspect="1"/>
          </p:cNvPicPr>
          <p:nvPr/>
        </p:nvPicPr>
        <p:blipFill>
          <a:blip r:embed="rId3"/>
          <a:stretch>
            <a:fillRect/>
          </a:stretch>
        </p:blipFill>
        <p:spPr>
          <a:xfrm>
            <a:off x="194733" y="6396300"/>
            <a:ext cx="1219200" cy="264851"/>
          </a:xfrm>
          <a:prstGeom prst="rect">
            <a:avLst/>
          </a:prstGeom>
        </p:spPr>
      </p:pic>
    </p:spTree>
    <p:extLst>
      <p:ext uri="{BB962C8B-B14F-4D97-AF65-F5344CB8AC3E}">
        <p14:creationId xmlns:p14="http://schemas.microsoft.com/office/powerpoint/2010/main" val="20494909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Interior 1">
    <p:spTree>
      <p:nvGrpSpPr>
        <p:cNvPr id="1" name=""/>
        <p:cNvGrpSpPr/>
        <p:nvPr/>
      </p:nvGrpSpPr>
      <p:grpSpPr>
        <a:xfrm>
          <a:off x="0" y="0"/>
          <a:ext cx="0" cy="0"/>
          <a:chOff x="0" y="0"/>
          <a:chExt cx="0" cy="0"/>
        </a:xfrm>
      </p:grpSpPr>
      <p:sp>
        <p:nvSpPr>
          <p:cNvPr id="21" name="Content Placeholder 2"/>
          <p:cNvSpPr>
            <a:spLocks noGrp="1"/>
          </p:cNvSpPr>
          <p:nvPr>
            <p:ph idx="1"/>
          </p:nvPr>
        </p:nvSpPr>
        <p:spPr>
          <a:xfrm>
            <a:off x="2446866" y="1212852"/>
            <a:ext cx="9745134" cy="2143920"/>
          </a:xfrm>
          <a:prstGeom prst="rect">
            <a:avLst/>
          </a:prstGeom>
        </p:spPr>
        <p:txBody>
          <a:bodyPr lIns="182880" tIns="91440" rIns="182880" bIns="91440"/>
          <a:lstStyle>
            <a:lvl1pPr>
              <a:spcBef>
                <a:spcPts val="1333"/>
              </a:spcBef>
              <a:defRPr sz="2400">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MVP_Logo.png"/>
          <p:cNvPicPr>
            <a:picLocks noChangeAspect="1"/>
          </p:cNvPicPr>
          <p:nvPr/>
        </p:nvPicPr>
        <p:blipFill>
          <a:blip r:embed="rId2"/>
          <a:stretch>
            <a:fillRect/>
          </a:stretch>
        </p:blipFill>
        <p:spPr>
          <a:xfrm>
            <a:off x="11460121" y="185950"/>
            <a:ext cx="545104" cy="851718"/>
          </a:xfrm>
          <a:prstGeom prst="rect">
            <a:avLst/>
          </a:prstGeom>
        </p:spPr>
      </p:pic>
      <p:sp>
        <p:nvSpPr>
          <p:cNvPr id="10" name="Title 1"/>
          <p:cNvSpPr>
            <a:spLocks noGrp="1"/>
          </p:cNvSpPr>
          <p:nvPr>
            <p:ph type="title"/>
          </p:nvPr>
        </p:nvSpPr>
        <p:spPr>
          <a:xfrm>
            <a:off x="63048" y="1219201"/>
            <a:ext cx="2377831" cy="2429933"/>
          </a:xfrm>
          <a:prstGeom prst="rect">
            <a:avLst/>
          </a:prstGeom>
        </p:spPr>
        <p:txBody>
          <a:bodyPr lIns="91440" tIns="91440" bIns="91440" anchor="t"/>
          <a:lstStyle>
            <a:lvl1pPr algn="l">
              <a:defRPr sz="2933">
                <a:solidFill>
                  <a:srgbClr val="FFFFFF"/>
                </a:solidFill>
                <a:latin typeface="Segoe UI Light"/>
                <a:cs typeface="Segoe UI Light"/>
              </a:defRPr>
            </a:lvl1pPr>
          </a:lstStyle>
          <a:p>
            <a:r>
              <a:rPr lang="en-US" smtClean="0"/>
              <a:t>Click to edit Master title style</a:t>
            </a:r>
            <a:endParaRPr lang="en-US" dirty="0"/>
          </a:p>
        </p:txBody>
      </p:sp>
      <p:sp>
        <p:nvSpPr>
          <p:cNvPr id="11" name="TextBox 10"/>
          <p:cNvSpPr txBox="1"/>
          <p:nvPr/>
        </p:nvSpPr>
        <p:spPr>
          <a:xfrm>
            <a:off x="10312084" y="6510987"/>
            <a:ext cx="1684867" cy="164150"/>
          </a:xfrm>
          <a:prstGeom prst="rect">
            <a:avLst/>
          </a:prstGeom>
          <a:noFill/>
        </p:spPr>
        <p:txBody>
          <a:bodyPr wrap="square" lIns="0" tIns="0" rIns="0" bIns="0" rtlCol="0" anchor="t">
            <a:spAutoFit/>
          </a:bodyPr>
          <a:lstStyle/>
          <a:p>
            <a:pPr algn="r" defTabSz="914367"/>
            <a:r>
              <a:rPr lang="en-US" sz="1067" dirty="0" smtClean="0">
                <a:solidFill>
                  <a:srgbClr val="505050"/>
                </a:solidFill>
                <a:cs typeface="Segoe UI"/>
              </a:rPr>
              <a:t>Microsoft Confidential</a:t>
            </a:r>
            <a:endParaRPr lang="en-US" sz="1067" dirty="0">
              <a:solidFill>
                <a:srgbClr val="505050"/>
              </a:solidFill>
              <a:cs typeface="Segoe UI"/>
            </a:endParaRPr>
          </a:p>
        </p:txBody>
      </p:sp>
      <p:pic>
        <p:nvPicPr>
          <p:cNvPr id="12" name="Picture 11" descr="MSFT_logo_rgb_C-Wht.png"/>
          <p:cNvPicPr>
            <a:picLocks noChangeAspect="1"/>
          </p:cNvPicPr>
          <p:nvPr/>
        </p:nvPicPr>
        <p:blipFill>
          <a:blip r:embed="rId3"/>
          <a:stretch>
            <a:fillRect/>
          </a:stretch>
        </p:blipFill>
        <p:spPr>
          <a:xfrm>
            <a:off x="194733" y="6396300"/>
            <a:ext cx="1219200" cy="264851"/>
          </a:xfrm>
          <a:prstGeom prst="rect">
            <a:avLst/>
          </a:prstGeom>
        </p:spPr>
      </p:pic>
    </p:spTree>
    <p:extLst>
      <p:ext uri="{BB962C8B-B14F-4D97-AF65-F5344CB8AC3E}">
        <p14:creationId xmlns:p14="http://schemas.microsoft.com/office/powerpoint/2010/main" val="38058424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4304412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2914709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19642819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5501692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73210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4127058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28119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672842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28150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32459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7.emf"/><Relationship Id="rId5" Type="http://schemas.openxmlformats.org/officeDocument/2006/relationships/slideLayout" Target="../slideLayouts/slideLayout46.xml"/><Relationship Id="rId10"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71792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5800394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e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 Id="rId14" Type="http://schemas.openxmlformats.org/officeDocument/2006/relationships/image" Target="../media/image27.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www.windowsazure.com/en-us/develop/net/how-to-guides/service-bus-amqp/" TargetMode="External"/><Relationship Id="rId13" Type="http://schemas.openxmlformats.org/officeDocument/2006/relationships/hyperlink" Target="http://channel9.msdn.com/Blogs/Subscribe/Device-to-Cloud-Hands-On-Part-5-Tunnel-in-Tunnel-in-Tunnel-and-Other-Security-Witchcraft" TargetMode="External"/><Relationship Id="rId3" Type="http://schemas.openxmlformats.org/officeDocument/2006/relationships/hyperlink" Target="http://www.windowsazure.com/en-us/documentation/services/service-bus/" TargetMode="External"/><Relationship Id="rId7" Type="http://schemas.openxmlformats.org/officeDocument/2006/relationships/hyperlink" Target="http://msdn.microsoft.com/en-us/library/jj841071.aspx" TargetMode="External"/><Relationship Id="rId12" Type="http://schemas.openxmlformats.org/officeDocument/2006/relationships/hyperlink" Target="http://channel9.msdn.com/Blogs/Subscribe/Device-to-Cloud-Hands-On-Part-4-Intermediated-Service-Assisted-Connectivity" TargetMode="External"/><Relationship Id="rId2" Type="http://schemas.openxmlformats.org/officeDocument/2006/relationships/notesSlide" Target="../notesSlides/notesSlide29.xml"/><Relationship Id="rId1" Type="http://schemas.openxmlformats.org/officeDocument/2006/relationships/slideLayout" Target="../slideLayouts/slideLayout50.xml"/><Relationship Id="rId6" Type="http://schemas.openxmlformats.org/officeDocument/2006/relationships/hyperlink" Target="http://www.windowsazure.com/en-us/develop/net/how-to-guides/service-bus-amqp-overview/" TargetMode="External"/><Relationship Id="rId11" Type="http://schemas.openxmlformats.org/officeDocument/2006/relationships/hyperlink" Target="http://channel9.msdn.com/Blogs/Subscribe/Device-to-Cloud-Hands-On-Part-3-Safer-Commands-via-a-Cloud-Gateway" TargetMode="External"/><Relationship Id="rId5" Type="http://schemas.openxmlformats.org/officeDocument/2006/relationships/image" Target="../media/image28.png"/><Relationship Id="rId15" Type="http://schemas.openxmlformats.org/officeDocument/2006/relationships/hyperlink" Target="http://channel9.msdn.com/Blogs/Subscribe/Device-to-Cloud-Hands-On-Part-7-The-Pi-in-the-Car" TargetMode="External"/><Relationship Id="rId10" Type="http://schemas.openxmlformats.org/officeDocument/2006/relationships/hyperlink" Target="http://channel9.msdn.com/Blogs/Subscribe/Device-to-Cloud-Hands-On-Part-1-Prototyping-Platforms" TargetMode="External"/><Relationship Id="rId4" Type="http://schemas.openxmlformats.org/officeDocument/2006/relationships/hyperlink" Target="http://channel9.msdn.com/Series/Windows-Azure-Service-Bus-Tutorials" TargetMode="External"/><Relationship Id="rId9" Type="http://schemas.openxmlformats.org/officeDocument/2006/relationships/hyperlink" Target="http://www.windowsazure.com/en-us/develop/java/how-to-guides/service-bus-amqp/" TargetMode="External"/><Relationship Id="rId14" Type="http://schemas.openxmlformats.org/officeDocument/2006/relationships/hyperlink" Target="http://channel9.msdn.com/Blogs/Subscribe/Device-to-Cloud-Hands-On-Part-6-Why-End-To-End-Security-Matt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rfidjournal.com/articles/view?4986" TargetMode="External"/><Relationship Id="rId7" Type="http://schemas.openxmlformats.org/officeDocument/2006/relationships/hyperlink" Target="http://www.abiresearch.com/press/more-than-30-billion-devices-will-wirelessly-conn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www.abiresearch.com/" TargetMode="External"/><Relationship Id="rId5" Type="http://schemas.openxmlformats.org/officeDocument/2006/relationships/hyperlink" Target="http://www.gartner.com/newsroom/id/2636073" TargetMode="External"/><Relationship Id="rId4" Type="http://schemas.openxmlformats.org/officeDocument/2006/relationships/hyperlink" Target="http://en.wikipedia.org/wiki/Gartne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9788929" cy="1001663"/>
          </a:xfrm>
        </p:spPr>
        <p:txBody>
          <a:bodyPr>
            <a:normAutofit/>
          </a:bodyPr>
          <a:lstStyle/>
          <a:p>
            <a:r>
              <a:rPr lang="bg-BG" dirty="0" smtClean="0"/>
              <a:t>Юлиян Сапунджиев</a:t>
            </a:r>
            <a:endParaRPr lang="en-US" dirty="0"/>
          </a:p>
        </p:txBody>
      </p:sp>
      <p:sp>
        <p:nvSpPr>
          <p:cNvPr id="2" name="Title 1"/>
          <p:cNvSpPr>
            <a:spLocks noGrp="1"/>
          </p:cNvSpPr>
          <p:nvPr>
            <p:ph type="ctrTitle"/>
          </p:nvPr>
        </p:nvSpPr>
        <p:spPr/>
        <p:txBody>
          <a:bodyPr/>
          <a:lstStyle/>
          <a:p>
            <a:r>
              <a:rPr lang="bg-BG" sz="4000" dirty="0"/>
              <a:t>Интернет </a:t>
            </a:r>
            <a:r>
              <a:rPr lang="bg-BG" sz="4000" dirty="0" smtClean="0"/>
              <a:t>на </a:t>
            </a:r>
            <a:r>
              <a:rPr lang="bg-BG" sz="4000" dirty="0"/>
              <a:t>Нещата</a:t>
            </a:r>
            <a:r>
              <a:rPr lang="en-US" sz="4000" dirty="0" smtClean="0"/>
              <a:t> </a:t>
            </a:r>
            <a:r>
              <a:rPr lang="bg-BG" sz="4000" dirty="0" smtClean="0"/>
              <a:t>с</a:t>
            </a:r>
            <a:br>
              <a:rPr lang="bg-BG" sz="4000" dirty="0" smtClean="0"/>
            </a:br>
            <a:r>
              <a:rPr lang="en-US" sz="4000" dirty="0" smtClean="0"/>
              <a:t>Azure Service  Bus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Модели на комуникация</a:t>
            </a:r>
            <a:endParaRPr lang="en-US" dirty="0">
              <a:solidFill>
                <a:srgbClr val="1F497D"/>
              </a:solidFill>
            </a:endParaRPr>
          </a:p>
        </p:txBody>
      </p:sp>
      <p:sp>
        <p:nvSpPr>
          <p:cNvPr id="4" name="TextBox 3"/>
          <p:cNvSpPr txBox="1"/>
          <p:nvPr/>
        </p:nvSpPr>
        <p:spPr>
          <a:xfrm>
            <a:off x="379514" y="4533843"/>
            <a:ext cx="3140419" cy="2308324"/>
          </a:xfrm>
          <a:prstGeom prst="rect">
            <a:avLst/>
          </a:prstGeom>
          <a:noFill/>
        </p:spPr>
        <p:txBody>
          <a:bodyPr wrap="square" rtlCol="0">
            <a:spAutoFit/>
          </a:bodyPr>
          <a:lstStyle/>
          <a:p>
            <a:pPr algn="ctr"/>
            <a:r>
              <a:rPr lang="bg-BG" b="1" dirty="0" smtClean="0">
                <a:latin typeface="Segoe UI" panose="020B0502040204020203" pitchFamily="34" charset="0"/>
                <a:cs typeface="Segoe UI" panose="020B0502040204020203" pitchFamily="34" charset="0"/>
              </a:rPr>
              <a:t>Телеметрия</a:t>
            </a:r>
            <a:endParaRPr lang="bg-BG" b="1" dirty="0">
              <a:latin typeface="Segoe UI" panose="020B0502040204020203" pitchFamily="34" charset="0"/>
              <a:cs typeface="Segoe UI" panose="020B0502040204020203" pitchFamily="34" charset="0"/>
            </a:endParaRPr>
          </a:p>
          <a:p>
            <a:pPr algn="ctr"/>
            <a:endParaRPr lang="ru-RU"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Информацията протича </a:t>
            </a:r>
            <a:r>
              <a:rPr lang="ru-RU" dirty="0">
                <a:latin typeface="Segoe UI" panose="020B0502040204020203" pitchFamily="34" charset="0"/>
                <a:cs typeface="Segoe UI" panose="020B0502040204020203" pitchFamily="34" charset="0"/>
              </a:rPr>
              <a:t>от </a:t>
            </a:r>
            <a:r>
              <a:rPr lang="ru-RU" dirty="0" smtClean="0">
                <a:latin typeface="Segoe UI" panose="020B0502040204020203" pitchFamily="34" charset="0"/>
                <a:cs typeface="Segoe UI" panose="020B0502040204020203" pitchFamily="34" charset="0"/>
              </a:rPr>
              <a:t>устройството </a:t>
            </a:r>
            <a:r>
              <a:rPr lang="ru-RU" dirty="0">
                <a:latin typeface="Segoe UI" panose="020B0502040204020203" pitchFamily="34" charset="0"/>
                <a:cs typeface="Segoe UI" panose="020B0502040204020203" pitchFamily="34" charset="0"/>
              </a:rPr>
              <a:t>към други </a:t>
            </a:r>
            <a:r>
              <a:rPr lang="ru-RU" dirty="0" smtClean="0">
                <a:latin typeface="Segoe UI" panose="020B0502040204020203" pitchFamily="34" charset="0"/>
                <a:cs typeface="Segoe UI" panose="020B0502040204020203" pitchFamily="34" charset="0"/>
              </a:rPr>
              <a:t>системи. Предава се информация за статуса </a:t>
            </a:r>
            <a:r>
              <a:rPr lang="ru-RU" dirty="0">
                <a:latin typeface="Segoe UI" panose="020B0502040204020203" pitchFamily="34" charset="0"/>
                <a:cs typeface="Segoe UI" panose="020B0502040204020203" pitchFamily="34" charset="0"/>
              </a:rPr>
              <a:t>на устройството и околна среда</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3519933" y="4536333"/>
            <a:ext cx="2681733" cy="2031325"/>
          </a:xfrm>
          <a:prstGeom prst="rect">
            <a:avLst/>
          </a:prstGeom>
          <a:noFill/>
        </p:spPr>
        <p:txBody>
          <a:bodyPr wrap="square" rtlCol="0">
            <a:spAutoFit/>
          </a:bodyPr>
          <a:lstStyle/>
          <a:p>
            <a:pPr algn="ctr"/>
            <a:r>
              <a:rPr lang="bg-BG" b="1" dirty="0">
                <a:latin typeface="Segoe UI" panose="020B0502040204020203" pitchFamily="34" charset="0"/>
                <a:cs typeface="Segoe UI" panose="020B0502040204020203" pitchFamily="34" charset="0"/>
              </a:rPr>
              <a:t>Запитвания</a:t>
            </a:r>
            <a:endParaRPr lang="en-US" b="1" dirty="0" smtClean="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Заявки </a:t>
            </a:r>
            <a:r>
              <a:rPr lang="ru-RU" dirty="0">
                <a:latin typeface="Segoe UI" panose="020B0502040204020203" pitchFamily="34" charset="0"/>
                <a:cs typeface="Segoe UI" panose="020B0502040204020203" pitchFamily="34" charset="0"/>
              </a:rPr>
              <a:t>от </a:t>
            </a:r>
            <a:r>
              <a:rPr lang="ru-RU" dirty="0" smtClean="0">
                <a:latin typeface="Segoe UI" panose="020B0502040204020203" pitchFamily="34" charset="0"/>
                <a:cs typeface="Segoe UI" panose="020B0502040204020203" pitchFamily="34" charset="0"/>
              </a:rPr>
              <a:t>устройства, които изискват нужна та им информация</a:t>
            </a:r>
            <a:r>
              <a:rPr lang="ru-RU" dirty="0">
                <a:latin typeface="Segoe UI" panose="020B0502040204020203" pitchFamily="34" charset="0"/>
                <a:cs typeface="Segoe UI" panose="020B0502040204020203" pitchFamily="34" charset="0"/>
              </a:rPr>
              <a:t>, или </a:t>
            </a:r>
            <a:r>
              <a:rPr lang="ru-RU" dirty="0" smtClean="0">
                <a:latin typeface="Segoe UI" panose="020B0502040204020203" pitchFamily="34" charset="0"/>
                <a:cs typeface="Segoe UI" panose="020B0502040204020203" pitchFamily="34" charset="0"/>
              </a:rPr>
              <a:t>желаят да </a:t>
            </a:r>
            <a:r>
              <a:rPr lang="ru-RU" dirty="0">
                <a:latin typeface="Segoe UI" panose="020B0502040204020203" pitchFamily="34" charset="0"/>
                <a:cs typeface="Segoe UI" panose="020B0502040204020203" pitchFamily="34" charset="0"/>
              </a:rPr>
              <a:t>инициират дейности</a:t>
            </a:r>
            <a:endParaRPr lang="en-US" dirty="0">
              <a:latin typeface="Segoe UI" panose="020B0502040204020203" pitchFamily="34" charset="0"/>
              <a:cs typeface="Segoe UI" panose="020B0502040204020203" pitchFamily="34" charset="0"/>
            </a:endParaRPr>
          </a:p>
        </p:txBody>
      </p:sp>
      <p:sp>
        <p:nvSpPr>
          <p:cNvPr id="7" name="TextBox 6"/>
          <p:cNvSpPr txBox="1"/>
          <p:nvPr/>
        </p:nvSpPr>
        <p:spPr>
          <a:xfrm>
            <a:off x="6201666" y="4538823"/>
            <a:ext cx="2681733" cy="2308324"/>
          </a:xfrm>
          <a:prstGeom prst="rect">
            <a:avLst/>
          </a:prstGeom>
          <a:noFill/>
        </p:spPr>
        <p:txBody>
          <a:bodyPr wrap="square" rtlCol="0">
            <a:spAutoFit/>
          </a:bodyPr>
          <a:lstStyle/>
          <a:p>
            <a:pPr algn="ctr"/>
            <a:r>
              <a:rPr lang="bg-BG" b="1" dirty="0" smtClean="0">
                <a:latin typeface="Segoe UI" panose="020B0502040204020203" pitchFamily="34" charset="0"/>
                <a:cs typeface="Segoe UI" panose="020B0502040204020203" pitchFamily="34" charset="0"/>
              </a:rPr>
              <a:t>Команди</a:t>
            </a:r>
            <a:endParaRPr lang="en-US" b="1"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Команди от други системи </a:t>
            </a:r>
            <a:r>
              <a:rPr lang="ru-RU" dirty="0" smtClean="0">
                <a:latin typeface="Segoe UI" panose="020B0502040204020203" pitchFamily="34" charset="0"/>
                <a:cs typeface="Segoe UI" panose="020B0502040204020203" pitchFamily="34" charset="0"/>
              </a:rPr>
              <a:t>до </a:t>
            </a:r>
            <a:r>
              <a:rPr lang="ru-RU" dirty="0">
                <a:latin typeface="Segoe UI" panose="020B0502040204020203" pitchFamily="34" charset="0"/>
                <a:cs typeface="Segoe UI" panose="020B0502040204020203" pitchFamily="34" charset="0"/>
              </a:rPr>
              <a:t>устройство или група от устройства за извършване на специфични дейности</a:t>
            </a:r>
            <a:endParaRPr lang="en-US" dirty="0">
              <a:latin typeface="Segoe UI" panose="020B0502040204020203" pitchFamily="34" charset="0"/>
              <a:cs typeface="Segoe UI" panose="020B0502040204020203" pitchFamily="34" charset="0"/>
            </a:endParaRPr>
          </a:p>
        </p:txBody>
      </p:sp>
      <p:sp>
        <p:nvSpPr>
          <p:cNvPr id="8" name="TextBox 7"/>
          <p:cNvSpPr txBox="1"/>
          <p:nvPr/>
        </p:nvSpPr>
        <p:spPr>
          <a:xfrm>
            <a:off x="8883399" y="4541313"/>
            <a:ext cx="2681733" cy="2308324"/>
          </a:xfrm>
          <a:prstGeom prst="rect">
            <a:avLst/>
          </a:prstGeom>
          <a:noFill/>
        </p:spPr>
        <p:txBody>
          <a:bodyPr wrap="square" rtlCol="0">
            <a:spAutoFit/>
          </a:bodyPr>
          <a:lstStyle/>
          <a:p>
            <a:pPr algn="ctr"/>
            <a:r>
              <a:rPr lang="bg-BG" b="1" dirty="0">
                <a:latin typeface="Segoe UI" panose="020B0502040204020203" pitchFamily="34" charset="0"/>
                <a:cs typeface="Segoe UI" panose="020B0502040204020203" pitchFamily="34" charset="0"/>
              </a:rPr>
              <a:t>У</a:t>
            </a:r>
            <a:r>
              <a:rPr lang="bg-BG" b="1" dirty="0" smtClean="0">
                <a:latin typeface="Segoe UI" panose="020B0502040204020203" pitchFamily="34" charset="0"/>
                <a:cs typeface="Segoe UI" panose="020B0502040204020203" pitchFamily="34" charset="0"/>
              </a:rPr>
              <a:t>ведомления</a:t>
            </a:r>
            <a:endParaRPr lang="en-US" b="1"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Информация, произтичащи от други системи </a:t>
            </a:r>
            <a:r>
              <a:rPr lang="ru-RU" dirty="0" smtClean="0">
                <a:latin typeface="Segoe UI" panose="020B0502040204020203" pitchFamily="34" charset="0"/>
                <a:cs typeface="Segoe UI" panose="020B0502040204020203" pitchFamily="34" charset="0"/>
              </a:rPr>
              <a:t>до </a:t>
            </a:r>
            <a:r>
              <a:rPr lang="ru-RU" dirty="0">
                <a:latin typeface="Segoe UI" panose="020B0502040204020203" pitchFamily="34" charset="0"/>
                <a:cs typeface="Segoe UI" panose="020B0502040204020203" pitchFamily="34" charset="0"/>
              </a:rPr>
              <a:t>устройство (-група) за предаване </a:t>
            </a:r>
            <a:r>
              <a:rPr lang="ru-RU" dirty="0" smtClean="0">
                <a:latin typeface="Segoe UI" panose="020B0502040204020203" pitchFamily="34" charset="0"/>
                <a:cs typeface="Segoe UI" panose="020B0502040204020203" pitchFamily="34" charset="0"/>
              </a:rPr>
              <a:t>промени </a:t>
            </a:r>
            <a:r>
              <a:rPr lang="ru-RU" dirty="0">
                <a:latin typeface="Segoe UI" panose="020B0502040204020203" pitchFamily="34" charset="0"/>
                <a:cs typeface="Segoe UI" panose="020B0502040204020203" pitchFamily="34" charset="0"/>
              </a:rPr>
              <a:t>в състоянието </a:t>
            </a:r>
            <a:r>
              <a:rPr lang="ru-RU" dirty="0" smtClean="0">
                <a:latin typeface="Segoe UI" panose="020B0502040204020203" pitchFamily="34" charset="0"/>
                <a:cs typeface="Segoe UI" panose="020B0502040204020203" pitchFamily="34" charset="0"/>
              </a:rPr>
              <a:t>на останалия </a:t>
            </a:r>
            <a:r>
              <a:rPr lang="ru-RU" dirty="0">
                <a:latin typeface="Segoe UI" panose="020B0502040204020203" pitchFamily="34" charset="0"/>
                <a:cs typeface="Segoe UI" panose="020B0502040204020203" pitchFamily="34" charset="0"/>
              </a:rPr>
              <a:t>свят</a:t>
            </a:r>
            <a:endParaRPr lang="en-US" dirty="0">
              <a:latin typeface="Segoe UI" panose="020B0502040204020203" pitchFamily="34" charset="0"/>
              <a:cs typeface="Segoe UI" panose="020B0502040204020203" pitchFamily="34" charset="0"/>
            </a:endParaRPr>
          </a:p>
        </p:txBody>
      </p:sp>
      <p:sp>
        <p:nvSpPr>
          <p:cNvPr id="9" name="U-Turn Arrow 8"/>
          <p:cNvSpPr/>
          <p:nvPr/>
        </p:nvSpPr>
        <p:spPr>
          <a:xfrm>
            <a:off x="7230896" y="2235638"/>
            <a:ext cx="478454" cy="1534627"/>
          </a:xfrm>
          <a:prstGeom prst="utur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10" name="Group 9"/>
          <p:cNvGrpSpPr/>
          <p:nvPr/>
        </p:nvGrpSpPr>
        <p:grpSpPr>
          <a:xfrm>
            <a:off x="7230896" y="1640604"/>
            <a:ext cx="478454" cy="478454"/>
            <a:chOff x="609600" y="502508"/>
            <a:chExt cx="395416" cy="395416"/>
          </a:xfrm>
        </p:grpSpPr>
        <p:sp>
          <p:nvSpPr>
            <p:cNvPr id="11" name="Rectangle 10"/>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13" name="Rectangle 12"/>
          <p:cNvSpPr/>
          <p:nvPr/>
        </p:nvSpPr>
        <p:spPr>
          <a:xfrm>
            <a:off x="723089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14" name="Group 13"/>
          <p:cNvGrpSpPr/>
          <p:nvPr/>
        </p:nvGrpSpPr>
        <p:grpSpPr>
          <a:xfrm>
            <a:off x="4640096" y="1640604"/>
            <a:ext cx="478454" cy="478454"/>
            <a:chOff x="609600" y="502508"/>
            <a:chExt cx="395416" cy="395416"/>
          </a:xfrm>
        </p:grpSpPr>
        <p:sp>
          <p:nvSpPr>
            <p:cNvPr id="15" name="Rectangle 14"/>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17" name="Rectangle 16"/>
          <p:cNvSpPr/>
          <p:nvPr/>
        </p:nvSpPr>
        <p:spPr>
          <a:xfrm>
            <a:off x="464009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8" name="U-Turn Arrow 17"/>
          <p:cNvSpPr/>
          <p:nvPr/>
        </p:nvSpPr>
        <p:spPr>
          <a:xfrm rot="10800000">
            <a:off x="4621572" y="2249874"/>
            <a:ext cx="478454" cy="1534627"/>
          </a:xfrm>
          <a:prstGeom prst="utur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23" name="Group 22"/>
          <p:cNvGrpSpPr/>
          <p:nvPr/>
        </p:nvGrpSpPr>
        <p:grpSpPr>
          <a:xfrm>
            <a:off x="2003746" y="1640604"/>
            <a:ext cx="478454" cy="478454"/>
            <a:chOff x="609600" y="502508"/>
            <a:chExt cx="395416" cy="395416"/>
          </a:xfrm>
        </p:grpSpPr>
        <p:sp>
          <p:nvSpPr>
            <p:cNvPr id="24" name="Rectangle 23"/>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5"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26" name="Rectangle 25"/>
          <p:cNvSpPr/>
          <p:nvPr/>
        </p:nvSpPr>
        <p:spPr>
          <a:xfrm>
            <a:off x="200374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7" name="Up Arrow 26"/>
          <p:cNvSpPr/>
          <p:nvPr/>
        </p:nvSpPr>
        <p:spPr>
          <a:xfrm rot="10800000">
            <a:off x="1985222" y="2249874"/>
            <a:ext cx="478454" cy="153462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28" name="Group 27"/>
          <p:cNvGrpSpPr/>
          <p:nvPr/>
        </p:nvGrpSpPr>
        <p:grpSpPr>
          <a:xfrm>
            <a:off x="10012120" y="1640604"/>
            <a:ext cx="478454" cy="478454"/>
            <a:chOff x="609600" y="502508"/>
            <a:chExt cx="395416" cy="395416"/>
          </a:xfrm>
        </p:grpSpPr>
        <p:sp>
          <p:nvSpPr>
            <p:cNvPr id="29" name="Rectangle 28"/>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30"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31" name="Rectangle 30"/>
          <p:cNvSpPr/>
          <p:nvPr/>
        </p:nvSpPr>
        <p:spPr>
          <a:xfrm>
            <a:off x="10012120"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32" name="Up Arrow 31"/>
          <p:cNvSpPr/>
          <p:nvPr/>
        </p:nvSpPr>
        <p:spPr>
          <a:xfrm>
            <a:off x="9993596" y="2249874"/>
            <a:ext cx="478454" cy="153462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cxnSp>
        <p:nvCxnSpPr>
          <p:cNvPr id="34" name="Straight Connector 33"/>
          <p:cNvCxnSpPr/>
          <p:nvPr/>
        </p:nvCxnSpPr>
        <p:spPr>
          <a:xfrm flipH="1">
            <a:off x="3431457" y="1407183"/>
            <a:ext cx="16817" cy="4949810"/>
          </a:xfrm>
          <a:prstGeom prst="line">
            <a:avLst/>
          </a:prstGeom>
        </p:spPr>
        <p:style>
          <a:lnRef idx="2">
            <a:schemeClr val="accent3"/>
          </a:lnRef>
          <a:fillRef idx="0">
            <a:schemeClr val="accent3"/>
          </a:fillRef>
          <a:effectRef idx="1">
            <a:schemeClr val="accent3"/>
          </a:effectRef>
          <a:fontRef idx="minor">
            <a:schemeClr val="tx1"/>
          </a:fontRef>
        </p:style>
      </p:cxnSp>
      <p:cxnSp>
        <p:nvCxnSpPr>
          <p:cNvPr id="36" name="Straight Connector 35"/>
          <p:cNvCxnSpPr/>
          <p:nvPr/>
        </p:nvCxnSpPr>
        <p:spPr>
          <a:xfrm flipH="1">
            <a:off x="6149497" y="1554208"/>
            <a:ext cx="16817" cy="4949810"/>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p:cNvCxnSpPr/>
          <p:nvPr/>
        </p:nvCxnSpPr>
        <p:spPr>
          <a:xfrm flipH="1">
            <a:off x="8818038" y="1554208"/>
            <a:ext cx="16817" cy="494981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p:cNvSpPr txBox="1"/>
          <p:nvPr/>
        </p:nvSpPr>
        <p:spPr>
          <a:xfrm>
            <a:off x="5051414" y="2773698"/>
            <a:ext cx="543739"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1:N</a:t>
            </a:r>
            <a:endParaRPr lang="en-US" dirty="0">
              <a:latin typeface="Segoe UI" panose="020B0502040204020203" pitchFamily="34" charset="0"/>
              <a:cs typeface="Segoe UI" panose="020B0502040204020203" pitchFamily="34" charset="0"/>
            </a:endParaRPr>
          </a:p>
        </p:txBody>
      </p:sp>
      <p:sp>
        <p:nvSpPr>
          <p:cNvPr id="33" name="TextBox 32"/>
          <p:cNvSpPr txBox="1"/>
          <p:nvPr/>
        </p:nvSpPr>
        <p:spPr>
          <a:xfrm>
            <a:off x="7716398" y="2846978"/>
            <a:ext cx="543739"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1:N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7778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en-US" dirty="0" smtClean="0"/>
              <a:t>02 |  </a:t>
            </a:r>
            <a:r>
              <a:rPr lang="bg-BG" dirty="0" smtClean="0"/>
              <a:t>Сценарии и </a:t>
            </a:r>
            <a:r>
              <a:rPr lang="bg-BG" dirty="0"/>
              <a:t>технологични предизвикателства</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2939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Популярни Сценарии</a:t>
            </a:r>
            <a:endParaRPr lang="en-US" dirty="0">
              <a:solidFill>
                <a:srgbClr val="1F497D"/>
              </a:solidFill>
            </a:endParaRPr>
          </a:p>
        </p:txBody>
      </p:sp>
      <p:sp>
        <p:nvSpPr>
          <p:cNvPr id="3" name="Content Placeholder 2"/>
          <p:cNvSpPr>
            <a:spLocks noGrp="1"/>
          </p:cNvSpPr>
          <p:nvPr>
            <p:ph sz="quarter" idx="10"/>
          </p:nvPr>
        </p:nvSpPr>
        <p:spPr/>
        <p:txBody>
          <a:bodyPr/>
          <a:lstStyle/>
          <a:p>
            <a:r>
              <a:rPr lang="bg-BG" dirty="0" smtClean="0"/>
              <a:t>Умен Град</a:t>
            </a:r>
            <a:endParaRPr lang="en-US" dirty="0" smtClean="0"/>
          </a:p>
          <a:p>
            <a:r>
              <a:rPr lang="bg-BG" dirty="0" smtClean="0"/>
              <a:t>Умна Фабрика</a:t>
            </a:r>
            <a:endParaRPr lang="en-US" dirty="0" smtClean="0"/>
          </a:p>
          <a:p>
            <a:r>
              <a:rPr lang="bg-BG" dirty="0" smtClean="0"/>
              <a:t>Умен Дом</a:t>
            </a:r>
            <a:endParaRPr lang="en-US" dirty="0" smtClean="0"/>
          </a:p>
          <a:p>
            <a:r>
              <a:rPr lang="bg-BG" dirty="0" smtClean="0"/>
              <a:t>Умен</a:t>
            </a:r>
            <a:r>
              <a:rPr lang="en-US" dirty="0" smtClean="0"/>
              <a:t> </a:t>
            </a:r>
            <a:r>
              <a:rPr lang="bg-BG" dirty="0" smtClean="0"/>
              <a:t>Грид</a:t>
            </a:r>
            <a:endParaRPr lang="en-US" dirty="0" smtClean="0"/>
          </a:p>
          <a:p>
            <a:r>
              <a:rPr lang="bg-BG" dirty="0" smtClean="0"/>
              <a:t>Умна Търговия</a:t>
            </a:r>
            <a:endParaRPr lang="en-US" dirty="0" smtClean="0"/>
          </a:p>
          <a:p>
            <a:r>
              <a:rPr lang="bg-BG" dirty="0" smtClean="0"/>
              <a:t>Умна</a:t>
            </a:r>
            <a:r>
              <a:rPr lang="en-US" dirty="0" smtClean="0"/>
              <a:t> </a:t>
            </a:r>
            <a:r>
              <a:rPr lang="bg-BG" dirty="0" smtClean="0"/>
              <a:t>Логистика</a:t>
            </a:r>
            <a:endParaRPr lang="en-US" dirty="0" smtClean="0"/>
          </a:p>
          <a:p>
            <a:r>
              <a:rPr lang="bg-BG" dirty="0" smtClean="0"/>
              <a:t>Умни Коли</a:t>
            </a:r>
            <a:endParaRPr lang="en-US" dirty="0"/>
          </a:p>
        </p:txBody>
      </p:sp>
      <p:pic>
        <p:nvPicPr>
          <p:cNvPr id="1026"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155" y="1388226"/>
            <a:ext cx="7252083" cy="472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969827" y="3657600"/>
            <a:ext cx="1506682"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952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2938239" y="2480078"/>
            <a:ext cx="5165025" cy="229454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Right Arrow 43"/>
          <p:cNvSpPr/>
          <p:nvPr/>
        </p:nvSpPr>
        <p:spPr>
          <a:xfrm rot="10800000">
            <a:off x="4157002" y="3392716"/>
            <a:ext cx="2541795" cy="6580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bg-BG" dirty="0" smtClean="0"/>
              <a:t>Преглед на сценарий</a:t>
            </a:r>
            <a:r>
              <a:rPr lang="en-US" dirty="0" smtClean="0"/>
              <a:t> – </a:t>
            </a:r>
            <a:r>
              <a:rPr lang="bg-BG" dirty="0" smtClean="0"/>
              <a:t>моята кола ускорява прекалено много</a:t>
            </a:r>
            <a:r>
              <a:rPr lang="en-US" dirty="0" smtClean="0"/>
              <a:t>!</a:t>
            </a:r>
            <a:endParaRPr lang="en-US" dirty="0"/>
          </a:p>
        </p:txBody>
      </p:sp>
      <p:sp>
        <p:nvSpPr>
          <p:cNvPr id="3" name="Content Placeholder 2"/>
          <p:cNvSpPr>
            <a:spLocks noGrp="1"/>
          </p:cNvSpPr>
          <p:nvPr>
            <p:ph sz="quarter" idx="10"/>
          </p:nvPr>
        </p:nvSpPr>
        <p:spPr/>
        <p:txBody>
          <a:bodyPr/>
          <a:lstStyle/>
          <a:p>
            <a:r>
              <a:rPr lang="bg-BG" dirty="0" smtClean="0"/>
              <a:t>Цел</a:t>
            </a:r>
            <a:r>
              <a:rPr lang="en-US" dirty="0" smtClean="0"/>
              <a:t>: </a:t>
            </a:r>
            <a:r>
              <a:rPr lang="bg-BG" dirty="0" smtClean="0"/>
              <a:t>Оведоми ме когато колата ми превиши лимита за скорост</a:t>
            </a:r>
            <a:endParaRPr lang="en-US" dirty="0"/>
          </a:p>
          <a:p>
            <a:pPr marL="0" indent="0">
              <a:buNone/>
            </a:pPr>
            <a:endParaRPr lang="en-US" dirty="0" smtClean="0"/>
          </a:p>
        </p:txBody>
      </p:sp>
      <p:sp>
        <p:nvSpPr>
          <p:cNvPr id="4" name="Freeform 127"/>
          <p:cNvSpPr>
            <a:spLocks noEditPoints="1"/>
          </p:cNvSpPr>
          <p:nvPr/>
        </p:nvSpPr>
        <p:spPr bwMode="black">
          <a:xfrm>
            <a:off x="2918847" y="5295136"/>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chemeClr val="tx2"/>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4" name="Freeform 13"/>
          <p:cNvSpPr>
            <a:spLocks noEditPoints="1"/>
          </p:cNvSpPr>
          <p:nvPr/>
        </p:nvSpPr>
        <p:spPr bwMode="auto">
          <a:xfrm>
            <a:off x="4947664" y="2701926"/>
            <a:ext cx="573088" cy="493712"/>
          </a:xfrm>
          <a:custGeom>
            <a:avLst/>
            <a:gdLst>
              <a:gd name="T0" fmla="*/ 271 w 361"/>
              <a:gd name="T1" fmla="*/ 0 h 311"/>
              <a:gd name="T2" fmla="*/ 90 w 361"/>
              <a:gd name="T3" fmla="*/ 0 h 311"/>
              <a:gd name="T4" fmla="*/ 0 w 361"/>
              <a:gd name="T5" fmla="*/ 156 h 311"/>
              <a:gd name="T6" fmla="*/ 90 w 361"/>
              <a:gd name="T7" fmla="*/ 311 h 311"/>
              <a:gd name="T8" fmla="*/ 271 w 361"/>
              <a:gd name="T9" fmla="*/ 311 h 311"/>
              <a:gd name="T10" fmla="*/ 361 w 361"/>
              <a:gd name="T11" fmla="*/ 156 h 311"/>
              <a:gd name="T12" fmla="*/ 271 w 361"/>
              <a:gd name="T13" fmla="*/ 0 h 311"/>
              <a:gd name="T14" fmla="*/ 172 w 361"/>
              <a:gd name="T15" fmla="*/ 81 h 311"/>
              <a:gd name="T16" fmla="*/ 213 w 361"/>
              <a:gd name="T17" fmla="*/ 81 h 311"/>
              <a:gd name="T18" fmla="*/ 213 w 361"/>
              <a:gd name="T19" fmla="*/ 123 h 311"/>
              <a:gd name="T20" fmla="*/ 172 w 361"/>
              <a:gd name="T21" fmla="*/ 123 h 311"/>
              <a:gd name="T22" fmla="*/ 172 w 361"/>
              <a:gd name="T23" fmla="*/ 81 h 311"/>
              <a:gd name="T24" fmla="*/ 172 w 361"/>
              <a:gd name="T25" fmla="*/ 134 h 311"/>
              <a:gd name="T26" fmla="*/ 213 w 361"/>
              <a:gd name="T27" fmla="*/ 134 h 311"/>
              <a:gd name="T28" fmla="*/ 213 w 361"/>
              <a:gd name="T29" fmla="*/ 175 h 311"/>
              <a:gd name="T30" fmla="*/ 172 w 361"/>
              <a:gd name="T31" fmla="*/ 175 h 311"/>
              <a:gd name="T32" fmla="*/ 172 w 361"/>
              <a:gd name="T33" fmla="*/ 134 h 311"/>
              <a:gd name="T34" fmla="*/ 172 w 361"/>
              <a:gd name="T35" fmla="*/ 186 h 311"/>
              <a:gd name="T36" fmla="*/ 213 w 361"/>
              <a:gd name="T37" fmla="*/ 186 h 311"/>
              <a:gd name="T38" fmla="*/ 213 w 361"/>
              <a:gd name="T39" fmla="*/ 228 h 311"/>
              <a:gd name="T40" fmla="*/ 172 w 361"/>
              <a:gd name="T41" fmla="*/ 228 h 311"/>
              <a:gd name="T42" fmla="*/ 172 w 361"/>
              <a:gd name="T43" fmla="*/ 186 h 311"/>
              <a:gd name="T44" fmla="*/ 119 w 361"/>
              <a:gd name="T45" fmla="*/ 81 h 311"/>
              <a:gd name="T46" fmla="*/ 160 w 361"/>
              <a:gd name="T47" fmla="*/ 81 h 311"/>
              <a:gd name="T48" fmla="*/ 160 w 361"/>
              <a:gd name="T49" fmla="*/ 123 h 311"/>
              <a:gd name="T50" fmla="*/ 119 w 361"/>
              <a:gd name="T51" fmla="*/ 123 h 311"/>
              <a:gd name="T52" fmla="*/ 119 w 361"/>
              <a:gd name="T53" fmla="*/ 81 h 311"/>
              <a:gd name="T54" fmla="*/ 119 w 361"/>
              <a:gd name="T55" fmla="*/ 134 h 311"/>
              <a:gd name="T56" fmla="*/ 160 w 361"/>
              <a:gd name="T57" fmla="*/ 134 h 311"/>
              <a:gd name="T58" fmla="*/ 160 w 361"/>
              <a:gd name="T59" fmla="*/ 175 h 311"/>
              <a:gd name="T60" fmla="*/ 119 w 361"/>
              <a:gd name="T61" fmla="*/ 175 h 311"/>
              <a:gd name="T62" fmla="*/ 119 w 361"/>
              <a:gd name="T63" fmla="*/ 134 h 311"/>
              <a:gd name="T64" fmla="*/ 119 w 361"/>
              <a:gd name="T65" fmla="*/ 186 h 311"/>
              <a:gd name="T66" fmla="*/ 160 w 361"/>
              <a:gd name="T67" fmla="*/ 186 h 311"/>
              <a:gd name="T68" fmla="*/ 160 w 361"/>
              <a:gd name="T69" fmla="*/ 228 h 311"/>
              <a:gd name="T70" fmla="*/ 119 w 361"/>
              <a:gd name="T71" fmla="*/ 228 h 311"/>
              <a:gd name="T72" fmla="*/ 119 w 361"/>
              <a:gd name="T73" fmla="*/ 186 h 311"/>
              <a:gd name="T74" fmla="*/ 265 w 361"/>
              <a:gd name="T75" fmla="*/ 250 h 311"/>
              <a:gd name="T76" fmla="*/ 95 w 361"/>
              <a:gd name="T77" fmla="*/ 250 h 311"/>
              <a:gd name="T78" fmla="*/ 95 w 361"/>
              <a:gd name="T79" fmla="*/ 80 h 311"/>
              <a:gd name="T80" fmla="*/ 106 w 361"/>
              <a:gd name="T81" fmla="*/ 80 h 311"/>
              <a:gd name="T82" fmla="*/ 106 w 361"/>
              <a:gd name="T83" fmla="*/ 239 h 311"/>
              <a:gd name="T84" fmla="*/ 106 w 361"/>
              <a:gd name="T85" fmla="*/ 239 h 311"/>
              <a:gd name="T86" fmla="*/ 106 w 361"/>
              <a:gd name="T87" fmla="*/ 239 h 311"/>
              <a:gd name="T88" fmla="*/ 265 w 361"/>
              <a:gd name="T89" fmla="*/ 239 h 311"/>
              <a:gd name="T90" fmla="*/ 265 w 361"/>
              <a:gd name="T91" fmla="*/ 250 h 311"/>
              <a:gd name="T92" fmla="*/ 266 w 361"/>
              <a:gd name="T93" fmla="*/ 228 h 311"/>
              <a:gd name="T94" fmla="*/ 224 w 361"/>
              <a:gd name="T95" fmla="*/ 228 h 311"/>
              <a:gd name="T96" fmla="*/ 224 w 361"/>
              <a:gd name="T97" fmla="*/ 186 h 311"/>
              <a:gd name="T98" fmla="*/ 266 w 361"/>
              <a:gd name="T99" fmla="*/ 186 h 311"/>
              <a:gd name="T100" fmla="*/ 266 w 361"/>
              <a:gd name="T101" fmla="*/ 228 h 311"/>
              <a:gd name="T102" fmla="*/ 266 w 361"/>
              <a:gd name="T103" fmla="*/ 175 h 311"/>
              <a:gd name="T104" fmla="*/ 224 w 361"/>
              <a:gd name="T105" fmla="*/ 175 h 311"/>
              <a:gd name="T106" fmla="*/ 224 w 361"/>
              <a:gd name="T107" fmla="*/ 134 h 311"/>
              <a:gd name="T108" fmla="*/ 266 w 361"/>
              <a:gd name="T109" fmla="*/ 134 h 311"/>
              <a:gd name="T110" fmla="*/ 266 w 361"/>
              <a:gd name="T111" fmla="*/ 175 h 311"/>
              <a:gd name="T112" fmla="*/ 266 w 361"/>
              <a:gd name="T113" fmla="*/ 123 h 311"/>
              <a:gd name="T114" fmla="*/ 224 w 361"/>
              <a:gd name="T115" fmla="*/ 123 h 311"/>
              <a:gd name="T116" fmla="*/ 224 w 361"/>
              <a:gd name="T117" fmla="*/ 81 h 311"/>
              <a:gd name="T118" fmla="*/ 266 w 361"/>
              <a:gd name="T119" fmla="*/ 81 h 311"/>
              <a:gd name="T120" fmla="*/ 266 w 361"/>
              <a:gd name="T121" fmla="*/ 12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311">
                <a:moveTo>
                  <a:pt x="271" y="0"/>
                </a:moveTo>
                <a:lnTo>
                  <a:pt x="90" y="0"/>
                </a:lnTo>
                <a:lnTo>
                  <a:pt x="0" y="156"/>
                </a:lnTo>
                <a:lnTo>
                  <a:pt x="90" y="311"/>
                </a:lnTo>
                <a:lnTo>
                  <a:pt x="271" y="311"/>
                </a:lnTo>
                <a:lnTo>
                  <a:pt x="361" y="156"/>
                </a:lnTo>
                <a:lnTo>
                  <a:pt x="271" y="0"/>
                </a:lnTo>
                <a:close/>
                <a:moveTo>
                  <a:pt x="172" y="81"/>
                </a:moveTo>
                <a:lnTo>
                  <a:pt x="213" y="81"/>
                </a:lnTo>
                <a:lnTo>
                  <a:pt x="213" y="123"/>
                </a:lnTo>
                <a:lnTo>
                  <a:pt x="172" y="123"/>
                </a:lnTo>
                <a:lnTo>
                  <a:pt x="172" y="81"/>
                </a:lnTo>
                <a:close/>
                <a:moveTo>
                  <a:pt x="172" y="134"/>
                </a:moveTo>
                <a:lnTo>
                  <a:pt x="213" y="134"/>
                </a:lnTo>
                <a:lnTo>
                  <a:pt x="213" y="175"/>
                </a:lnTo>
                <a:lnTo>
                  <a:pt x="172" y="175"/>
                </a:lnTo>
                <a:lnTo>
                  <a:pt x="172" y="134"/>
                </a:lnTo>
                <a:close/>
                <a:moveTo>
                  <a:pt x="172" y="186"/>
                </a:moveTo>
                <a:lnTo>
                  <a:pt x="213" y="186"/>
                </a:lnTo>
                <a:lnTo>
                  <a:pt x="213" y="228"/>
                </a:lnTo>
                <a:lnTo>
                  <a:pt x="172" y="228"/>
                </a:lnTo>
                <a:lnTo>
                  <a:pt x="172" y="186"/>
                </a:lnTo>
                <a:close/>
                <a:moveTo>
                  <a:pt x="119" y="81"/>
                </a:moveTo>
                <a:lnTo>
                  <a:pt x="160" y="81"/>
                </a:lnTo>
                <a:lnTo>
                  <a:pt x="160" y="123"/>
                </a:lnTo>
                <a:lnTo>
                  <a:pt x="119" y="123"/>
                </a:lnTo>
                <a:lnTo>
                  <a:pt x="119" y="81"/>
                </a:lnTo>
                <a:close/>
                <a:moveTo>
                  <a:pt x="119" y="134"/>
                </a:moveTo>
                <a:lnTo>
                  <a:pt x="160" y="134"/>
                </a:lnTo>
                <a:lnTo>
                  <a:pt x="160" y="175"/>
                </a:lnTo>
                <a:lnTo>
                  <a:pt x="119" y="175"/>
                </a:lnTo>
                <a:lnTo>
                  <a:pt x="119" y="134"/>
                </a:lnTo>
                <a:close/>
                <a:moveTo>
                  <a:pt x="119" y="186"/>
                </a:moveTo>
                <a:lnTo>
                  <a:pt x="160" y="186"/>
                </a:lnTo>
                <a:lnTo>
                  <a:pt x="160" y="228"/>
                </a:lnTo>
                <a:lnTo>
                  <a:pt x="119" y="228"/>
                </a:lnTo>
                <a:lnTo>
                  <a:pt x="119" y="186"/>
                </a:lnTo>
                <a:close/>
                <a:moveTo>
                  <a:pt x="265" y="250"/>
                </a:moveTo>
                <a:lnTo>
                  <a:pt x="95" y="250"/>
                </a:lnTo>
                <a:lnTo>
                  <a:pt x="95" y="80"/>
                </a:lnTo>
                <a:lnTo>
                  <a:pt x="106" y="80"/>
                </a:lnTo>
                <a:lnTo>
                  <a:pt x="106" y="239"/>
                </a:lnTo>
                <a:lnTo>
                  <a:pt x="106" y="239"/>
                </a:lnTo>
                <a:lnTo>
                  <a:pt x="106" y="239"/>
                </a:lnTo>
                <a:lnTo>
                  <a:pt x="265" y="239"/>
                </a:lnTo>
                <a:lnTo>
                  <a:pt x="265" y="250"/>
                </a:lnTo>
                <a:close/>
                <a:moveTo>
                  <a:pt x="266" y="228"/>
                </a:moveTo>
                <a:lnTo>
                  <a:pt x="224" y="228"/>
                </a:lnTo>
                <a:lnTo>
                  <a:pt x="224" y="186"/>
                </a:lnTo>
                <a:lnTo>
                  <a:pt x="266" y="186"/>
                </a:lnTo>
                <a:lnTo>
                  <a:pt x="266" y="228"/>
                </a:lnTo>
                <a:close/>
                <a:moveTo>
                  <a:pt x="266" y="175"/>
                </a:moveTo>
                <a:lnTo>
                  <a:pt x="224" y="175"/>
                </a:lnTo>
                <a:lnTo>
                  <a:pt x="224" y="134"/>
                </a:lnTo>
                <a:lnTo>
                  <a:pt x="266" y="134"/>
                </a:lnTo>
                <a:lnTo>
                  <a:pt x="266" y="175"/>
                </a:lnTo>
                <a:close/>
                <a:moveTo>
                  <a:pt x="266" y="123"/>
                </a:moveTo>
                <a:lnTo>
                  <a:pt x="224" y="123"/>
                </a:lnTo>
                <a:lnTo>
                  <a:pt x="224" y="81"/>
                </a:lnTo>
                <a:lnTo>
                  <a:pt x="266" y="81"/>
                </a:lnTo>
                <a:lnTo>
                  <a:pt x="266" y="123"/>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nvGrpSpPr>
          <p:cNvPr id="15" name="Group 10"/>
          <p:cNvGrpSpPr>
            <a:grpSpLocks noChangeAspect="1"/>
          </p:cNvGrpSpPr>
          <p:nvPr/>
        </p:nvGrpSpPr>
        <p:grpSpPr bwMode="auto">
          <a:xfrm>
            <a:off x="3747199" y="3627348"/>
            <a:ext cx="485775" cy="558800"/>
            <a:chOff x="2538" y="1065"/>
            <a:chExt cx="306" cy="352"/>
          </a:xfrm>
        </p:grpSpPr>
        <p:sp>
          <p:nvSpPr>
            <p:cNvPr id="16" name="AutoShape 9"/>
            <p:cNvSpPr>
              <a:spLocks noChangeAspect="1" noChangeArrowheads="1" noTextEdit="1"/>
            </p:cNvSpPr>
            <p:nvPr/>
          </p:nvSpPr>
          <p:spPr bwMode="auto">
            <a:xfrm>
              <a:off x="2538" y="1065"/>
              <a:ext cx="30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2604" y="1279"/>
              <a:ext cx="95" cy="138"/>
            </a:xfrm>
            <a:custGeom>
              <a:avLst/>
              <a:gdLst>
                <a:gd name="T0" fmla="*/ 65 w 95"/>
                <a:gd name="T1" fmla="*/ 0 h 138"/>
                <a:gd name="T2" fmla="*/ 29 w 95"/>
                <a:gd name="T3" fmla="*/ 0 h 138"/>
                <a:gd name="T4" fmla="*/ 29 w 95"/>
                <a:gd name="T5" fmla="*/ 73 h 138"/>
                <a:gd name="T6" fmla="*/ 0 w 95"/>
                <a:gd name="T7" fmla="*/ 73 h 138"/>
                <a:gd name="T8" fmla="*/ 48 w 95"/>
                <a:gd name="T9" fmla="*/ 138 h 138"/>
                <a:gd name="T10" fmla="*/ 95 w 95"/>
                <a:gd name="T11" fmla="*/ 73 h 138"/>
                <a:gd name="T12" fmla="*/ 65 w 95"/>
                <a:gd name="T13" fmla="*/ 73 h 138"/>
                <a:gd name="T14" fmla="*/ 65 w 95"/>
                <a:gd name="T15" fmla="*/ 0 h 138"/>
                <a:gd name="T16" fmla="*/ 65 w 95"/>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38">
                  <a:moveTo>
                    <a:pt x="65" y="0"/>
                  </a:moveTo>
                  <a:lnTo>
                    <a:pt x="29" y="0"/>
                  </a:lnTo>
                  <a:lnTo>
                    <a:pt x="29" y="73"/>
                  </a:lnTo>
                  <a:lnTo>
                    <a:pt x="0" y="73"/>
                  </a:lnTo>
                  <a:lnTo>
                    <a:pt x="48" y="138"/>
                  </a:lnTo>
                  <a:lnTo>
                    <a:pt x="95" y="73"/>
                  </a:lnTo>
                  <a:lnTo>
                    <a:pt x="65" y="73"/>
                  </a:lnTo>
                  <a:lnTo>
                    <a:pt x="65" y="0"/>
                  </a:lnTo>
                  <a:lnTo>
                    <a:pt x="6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608" y="1170"/>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2608" y="1206"/>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2608" y="1243"/>
              <a:ext cx="85" cy="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2546" y="1073"/>
              <a:ext cx="123" cy="203"/>
            </a:xfrm>
            <a:custGeom>
              <a:avLst/>
              <a:gdLst>
                <a:gd name="T0" fmla="*/ 219 w 237"/>
                <a:gd name="T1" fmla="*/ 0 h 396"/>
                <a:gd name="T2" fmla="*/ 23 w 237"/>
                <a:gd name="T3" fmla="*/ 0 h 396"/>
                <a:gd name="T4" fmla="*/ 2 w 237"/>
                <a:gd name="T5" fmla="*/ 24 h 396"/>
                <a:gd name="T6" fmla="*/ 0 w 237"/>
                <a:gd name="T7" fmla="*/ 396 h 396"/>
                <a:gd name="T8" fmla="*/ 71 w 237"/>
                <a:gd name="T9" fmla="*/ 396 h 396"/>
                <a:gd name="T10" fmla="*/ 71 w 237"/>
                <a:gd name="T11" fmla="*/ 71 h 396"/>
                <a:gd name="T12" fmla="*/ 166 w 237"/>
                <a:gd name="T13" fmla="*/ 71 h 396"/>
                <a:gd name="T14" fmla="*/ 166 w 237"/>
                <a:gd name="T15" fmla="*/ 166 h 396"/>
                <a:gd name="T16" fmla="*/ 237 w 237"/>
                <a:gd name="T17" fmla="*/ 166 h 396"/>
                <a:gd name="T18" fmla="*/ 237 w 237"/>
                <a:gd name="T19" fmla="*/ 20 h 396"/>
                <a:gd name="T20" fmla="*/ 219 w 237"/>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396">
                  <a:moveTo>
                    <a:pt x="219" y="0"/>
                  </a:moveTo>
                  <a:lnTo>
                    <a:pt x="23" y="0"/>
                  </a:lnTo>
                  <a:cubicBezTo>
                    <a:pt x="18" y="0"/>
                    <a:pt x="2" y="0"/>
                    <a:pt x="2" y="24"/>
                  </a:cubicBezTo>
                  <a:lnTo>
                    <a:pt x="0" y="396"/>
                  </a:lnTo>
                  <a:lnTo>
                    <a:pt x="71" y="396"/>
                  </a:lnTo>
                  <a:lnTo>
                    <a:pt x="71" y="71"/>
                  </a:lnTo>
                  <a:lnTo>
                    <a:pt x="166" y="71"/>
                  </a:lnTo>
                  <a:lnTo>
                    <a:pt x="166" y="166"/>
                  </a:lnTo>
                  <a:lnTo>
                    <a:pt x="237" y="166"/>
                  </a:lnTo>
                  <a:lnTo>
                    <a:pt x="237" y="20"/>
                  </a:lnTo>
                  <a:cubicBezTo>
                    <a:pt x="237" y="1"/>
                    <a:pt x="224" y="0"/>
                    <a:pt x="219"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6"/>
            <p:cNvSpPr>
              <a:spLocks/>
            </p:cNvSpPr>
            <p:nvPr/>
          </p:nvSpPr>
          <p:spPr bwMode="auto">
            <a:xfrm>
              <a:off x="2546" y="1243"/>
              <a:ext cx="74" cy="96"/>
            </a:xfrm>
            <a:custGeom>
              <a:avLst/>
              <a:gdLst>
                <a:gd name="T0" fmla="*/ 71 w 142"/>
                <a:gd name="T1" fmla="*/ 0 h 189"/>
                <a:gd name="T2" fmla="*/ 0 w 142"/>
                <a:gd name="T3" fmla="*/ 0 h 189"/>
                <a:gd name="T4" fmla="*/ 0 w 142"/>
                <a:gd name="T5" fmla="*/ 167 h 189"/>
                <a:gd name="T6" fmla="*/ 25 w 142"/>
                <a:gd name="T7" fmla="*/ 189 h 189"/>
                <a:gd name="T8" fmla="*/ 142 w 142"/>
                <a:gd name="T9" fmla="*/ 189 h 189"/>
                <a:gd name="T10" fmla="*/ 142 w 142"/>
                <a:gd name="T11" fmla="*/ 118 h 189"/>
                <a:gd name="T12" fmla="*/ 71 w 142"/>
                <a:gd name="T13" fmla="*/ 118 h 189"/>
                <a:gd name="T14" fmla="*/ 71 w 142"/>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89">
                  <a:moveTo>
                    <a:pt x="71" y="0"/>
                  </a:moveTo>
                  <a:lnTo>
                    <a:pt x="0" y="0"/>
                  </a:lnTo>
                  <a:lnTo>
                    <a:pt x="0" y="167"/>
                  </a:lnTo>
                  <a:cubicBezTo>
                    <a:pt x="0" y="171"/>
                    <a:pt x="21" y="189"/>
                    <a:pt x="25" y="189"/>
                  </a:cubicBezTo>
                  <a:lnTo>
                    <a:pt x="142" y="189"/>
                  </a:lnTo>
                  <a:lnTo>
                    <a:pt x="142" y="118"/>
                  </a:lnTo>
                  <a:lnTo>
                    <a:pt x="71" y="118"/>
                  </a:lnTo>
                  <a:lnTo>
                    <a:pt x="7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2681" y="1113"/>
              <a:ext cx="159" cy="226"/>
            </a:xfrm>
            <a:custGeom>
              <a:avLst/>
              <a:gdLst>
                <a:gd name="T0" fmla="*/ 195 w 307"/>
                <a:gd name="T1" fmla="*/ 230 h 442"/>
                <a:gd name="T2" fmla="*/ 174 w 307"/>
                <a:gd name="T3" fmla="*/ 230 h 442"/>
                <a:gd name="T4" fmla="*/ 0 w 307"/>
                <a:gd name="T5" fmla="*/ 0 h 442"/>
                <a:gd name="T6" fmla="*/ 0 w 307"/>
                <a:gd name="T7" fmla="*/ 68 h 442"/>
                <a:gd name="T8" fmla="*/ 99 w 307"/>
                <a:gd name="T9" fmla="*/ 252 h 442"/>
                <a:gd name="T10" fmla="*/ 97 w 307"/>
                <a:gd name="T11" fmla="*/ 299 h 442"/>
                <a:gd name="T12" fmla="*/ 192 w 307"/>
                <a:gd name="T13" fmla="*/ 298 h 442"/>
                <a:gd name="T14" fmla="*/ 236 w 307"/>
                <a:gd name="T15" fmla="*/ 330 h 442"/>
                <a:gd name="T16" fmla="*/ 236 w 307"/>
                <a:gd name="T17" fmla="*/ 371 h 442"/>
                <a:gd name="T18" fmla="*/ 0 w 307"/>
                <a:gd name="T19" fmla="*/ 371 h 442"/>
                <a:gd name="T20" fmla="*/ 0 w 307"/>
                <a:gd name="T21" fmla="*/ 442 h 442"/>
                <a:gd name="T22" fmla="*/ 280 w 307"/>
                <a:gd name="T23" fmla="*/ 442 h 442"/>
                <a:gd name="T24" fmla="*/ 307 w 307"/>
                <a:gd name="T25" fmla="*/ 419 h 442"/>
                <a:gd name="T26" fmla="*/ 307 w 307"/>
                <a:gd name="T27" fmla="*/ 330 h 442"/>
                <a:gd name="T28" fmla="*/ 195 w 307"/>
                <a:gd name="T29"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7" h="442">
                  <a:moveTo>
                    <a:pt x="195" y="230"/>
                  </a:moveTo>
                  <a:lnTo>
                    <a:pt x="174" y="230"/>
                  </a:lnTo>
                  <a:cubicBezTo>
                    <a:pt x="163" y="88"/>
                    <a:pt x="94" y="18"/>
                    <a:pt x="0" y="0"/>
                  </a:cubicBezTo>
                  <a:lnTo>
                    <a:pt x="0" y="68"/>
                  </a:lnTo>
                  <a:cubicBezTo>
                    <a:pt x="70" y="92"/>
                    <a:pt x="97" y="161"/>
                    <a:pt x="99" y="252"/>
                  </a:cubicBezTo>
                  <a:lnTo>
                    <a:pt x="97" y="299"/>
                  </a:lnTo>
                  <a:lnTo>
                    <a:pt x="192" y="298"/>
                  </a:lnTo>
                  <a:cubicBezTo>
                    <a:pt x="217" y="298"/>
                    <a:pt x="236" y="305"/>
                    <a:pt x="236" y="330"/>
                  </a:cubicBezTo>
                  <a:lnTo>
                    <a:pt x="236" y="371"/>
                  </a:lnTo>
                  <a:lnTo>
                    <a:pt x="0" y="371"/>
                  </a:lnTo>
                  <a:lnTo>
                    <a:pt x="0" y="442"/>
                  </a:lnTo>
                  <a:lnTo>
                    <a:pt x="280" y="442"/>
                  </a:lnTo>
                  <a:cubicBezTo>
                    <a:pt x="284" y="442"/>
                    <a:pt x="307" y="424"/>
                    <a:pt x="307" y="419"/>
                  </a:cubicBezTo>
                  <a:lnTo>
                    <a:pt x="307" y="330"/>
                  </a:lnTo>
                  <a:cubicBezTo>
                    <a:pt x="307" y="269"/>
                    <a:pt x="256" y="230"/>
                    <a:pt x="195" y="23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4" name="Picture 23"/>
          <p:cNvPicPr>
            <a:picLocks noChangeAspect="1"/>
          </p:cNvPicPr>
          <p:nvPr/>
        </p:nvPicPr>
        <p:blipFill>
          <a:blip r:embed="rId3"/>
          <a:stretch>
            <a:fillRect/>
          </a:stretch>
        </p:blipFill>
        <p:spPr>
          <a:xfrm>
            <a:off x="7892646" y="4932490"/>
            <a:ext cx="435794" cy="614504"/>
          </a:xfrm>
          <a:prstGeom prst="rect">
            <a:avLst/>
          </a:prstGeom>
        </p:spPr>
      </p:pic>
      <p:pic>
        <p:nvPicPr>
          <p:cNvPr id="28" name="Picture 27"/>
          <p:cNvPicPr>
            <a:picLocks noChangeAspect="1"/>
          </p:cNvPicPr>
          <p:nvPr/>
        </p:nvPicPr>
        <p:blipFill>
          <a:blip r:embed="rId4"/>
          <a:stretch>
            <a:fillRect/>
          </a:stretch>
        </p:blipFill>
        <p:spPr>
          <a:xfrm>
            <a:off x="7108526" y="4932490"/>
            <a:ext cx="576373" cy="380566"/>
          </a:xfrm>
          <a:prstGeom prst="rect">
            <a:avLst/>
          </a:prstGeom>
        </p:spPr>
      </p:pic>
      <p:pic>
        <p:nvPicPr>
          <p:cNvPr id="29" name="Picture 28"/>
          <p:cNvPicPr>
            <a:picLocks noChangeAspect="1"/>
          </p:cNvPicPr>
          <p:nvPr/>
        </p:nvPicPr>
        <p:blipFill>
          <a:blip r:embed="rId5"/>
          <a:stretch>
            <a:fillRect/>
          </a:stretch>
        </p:blipFill>
        <p:spPr>
          <a:xfrm>
            <a:off x="7181937" y="5454853"/>
            <a:ext cx="590431" cy="544674"/>
          </a:xfrm>
          <a:prstGeom prst="rect">
            <a:avLst/>
          </a:prstGeom>
        </p:spPr>
      </p:pic>
      <p:pic>
        <p:nvPicPr>
          <p:cNvPr id="30" name="Picture 29"/>
          <p:cNvPicPr>
            <a:picLocks noChangeAspect="1"/>
          </p:cNvPicPr>
          <p:nvPr/>
        </p:nvPicPr>
        <p:blipFill>
          <a:blip r:embed="rId6"/>
          <a:stretch>
            <a:fillRect/>
          </a:stretch>
        </p:blipFill>
        <p:spPr>
          <a:xfrm>
            <a:off x="7876771" y="5689518"/>
            <a:ext cx="506084" cy="530709"/>
          </a:xfrm>
          <a:prstGeom prst="rect">
            <a:avLst/>
          </a:prstGeom>
        </p:spPr>
      </p:pic>
      <p:pic>
        <p:nvPicPr>
          <p:cNvPr id="31" name="Picture 30"/>
          <p:cNvPicPr>
            <a:picLocks noChangeAspect="1"/>
          </p:cNvPicPr>
          <p:nvPr/>
        </p:nvPicPr>
        <p:blipFill>
          <a:blip r:embed="rId7"/>
          <a:stretch>
            <a:fillRect/>
          </a:stretch>
        </p:blipFill>
        <p:spPr>
          <a:xfrm>
            <a:off x="6883004" y="3606026"/>
            <a:ext cx="364581" cy="587012"/>
          </a:xfrm>
          <a:prstGeom prst="rect">
            <a:avLst/>
          </a:prstGeom>
          <a:solidFill>
            <a:schemeClr val="tx2"/>
          </a:solidFill>
          <a:ln>
            <a:solidFill>
              <a:schemeClr val="tx2"/>
            </a:solidFill>
          </a:ln>
        </p:spPr>
      </p:pic>
      <p:sp>
        <p:nvSpPr>
          <p:cNvPr id="36" name="Freeform 127"/>
          <p:cNvSpPr>
            <a:spLocks noEditPoints="1"/>
          </p:cNvSpPr>
          <p:nvPr/>
        </p:nvSpPr>
        <p:spPr bwMode="black">
          <a:xfrm>
            <a:off x="2383666" y="5407756"/>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chemeClr val="tx2"/>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7" name="Freeform 127"/>
          <p:cNvSpPr>
            <a:spLocks noEditPoints="1"/>
          </p:cNvSpPr>
          <p:nvPr/>
        </p:nvSpPr>
        <p:spPr bwMode="black">
          <a:xfrm>
            <a:off x="3223647" y="5738461"/>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chemeClr val="tx2"/>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8" name="Freeform 127"/>
          <p:cNvSpPr>
            <a:spLocks noEditPoints="1"/>
          </p:cNvSpPr>
          <p:nvPr/>
        </p:nvSpPr>
        <p:spPr bwMode="black">
          <a:xfrm>
            <a:off x="2657467" y="5795155"/>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chemeClr val="tx2"/>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pic>
        <p:nvPicPr>
          <p:cNvPr id="41" name="Picture 40"/>
          <p:cNvPicPr>
            <a:picLocks noChangeAspect="1"/>
          </p:cNvPicPr>
          <p:nvPr/>
        </p:nvPicPr>
        <p:blipFill>
          <a:blip r:embed="rId8"/>
          <a:stretch>
            <a:fillRect/>
          </a:stretch>
        </p:blipFill>
        <p:spPr>
          <a:xfrm>
            <a:off x="5060315" y="3466257"/>
            <a:ext cx="632604" cy="530708"/>
          </a:xfrm>
          <a:prstGeom prst="rect">
            <a:avLst/>
          </a:prstGeom>
        </p:spPr>
      </p:pic>
      <p:sp>
        <p:nvSpPr>
          <p:cNvPr id="42" name="Left-Right Arrow 41"/>
          <p:cNvSpPr/>
          <p:nvPr/>
        </p:nvSpPr>
        <p:spPr>
          <a:xfrm rot="7636384">
            <a:off x="3139315" y="4628204"/>
            <a:ext cx="871047" cy="6580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Right Arrow 42"/>
          <p:cNvSpPr/>
          <p:nvPr/>
        </p:nvSpPr>
        <p:spPr>
          <a:xfrm rot="2278078">
            <a:off x="7239901" y="4209064"/>
            <a:ext cx="871047" cy="6580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53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Технологични предизвикателства</a:t>
            </a:r>
            <a:endParaRPr lang="en-US" dirty="0">
              <a:solidFill>
                <a:srgbClr val="1F497D"/>
              </a:solidFill>
            </a:endParaRPr>
          </a:p>
        </p:txBody>
      </p:sp>
      <p:sp>
        <p:nvSpPr>
          <p:cNvPr id="3" name="Content Placeholder 2"/>
          <p:cNvSpPr>
            <a:spLocks noGrp="1"/>
          </p:cNvSpPr>
          <p:nvPr>
            <p:ph sz="quarter" idx="10"/>
          </p:nvPr>
        </p:nvSpPr>
        <p:spPr/>
        <p:txBody>
          <a:bodyPr/>
          <a:lstStyle/>
          <a:p>
            <a:r>
              <a:rPr lang="bg-BG" dirty="0" smtClean="0"/>
              <a:t>Комуникация и отдалечен достъп</a:t>
            </a:r>
            <a:endParaRPr lang="en-US" dirty="0" smtClean="0"/>
          </a:p>
          <a:p>
            <a:r>
              <a:rPr lang="bg-BG" dirty="0" smtClean="0"/>
              <a:t>Двупосочна обмяна на информация</a:t>
            </a:r>
            <a:endParaRPr lang="en-US" dirty="0" smtClean="0"/>
          </a:p>
          <a:p>
            <a:pPr lvl="1"/>
            <a:r>
              <a:rPr lang="bg-BG" dirty="0" smtClean="0"/>
              <a:t>Телеметрия</a:t>
            </a:r>
            <a:r>
              <a:rPr lang="en-US" dirty="0" smtClean="0"/>
              <a:t> </a:t>
            </a:r>
            <a:r>
              <a:rPr lang="bg-BG" dirty="0" smtClean="0"/>
              <a:t>и </a:t>
            </a:r>
            <a:r>
              <a:rPr lang="bg-BG" dirty="0"/>
              <a:t>маршрутизация</a:t>
            </a:r>
            <a:endParaRPr lang="en-US" dirty="0" smtClean="0"/>
          </a:p>
          <a:p>
            <a:pPr lvl="1"/>
            <a:r>
              <a:rPr lang="bg-BG" dirty="0" smtClean="0"/>
              <a:t>Отдаличени команди и контрол</a:t>
            </a:r>
            <a:endParaRPr lang="en-US" dirty="0" smtClean="0"/>
          </a:p>
          <a:p>
            <a:r>
              <a:rPr lang="bg-BG" dirty="0" smtClean="0"/>
              <a:t>Съхранение и обработка на данни</a:t>
            </a:r>
            <a:endParaRPr lang="en-US" dirty="0" smtClean="0"/>
          </a:p>
          <a:p>
            <a:r>
              <a:rPr lang="bg-BG" dirty="0" smtClean="0"/>
              <a:t>Идентификация и сигурност</a:t>
            </a:r>
            <a:endParaRPr lang="en-US" dirty="0" smtClean="0"/>
          </a:p>
          <a:p>
            <a:r>
              <a:rPr lang="bg-BG" dirty="0" smtClean="0"/>
              <a:t>Скалиране на устройства, данни и потребители</a:t>
            </a:r>
            <a:endParaRPr lang="en-US" dirty="0" smtClean="0"/>
          </a:p>
          <a:p>
            <a:endParaRPr lang="en-US" dirty="0" smtClean="0"/>
          </a:p>
          <a:p>
            <a:endParaRPr lang="en-US" dirty="0"/>
          </a:p>
        </p:txBody>
      </p:sp>
    </p:spTree>
    <p:extLst>
      <p:ext uri="{BB962C8B-B14F-4D97-AF65-F5344CB8AC3E}">
        <p14:creationId xmlns:p14="http://schemas.microsoft.com/office/powerpoint/2010/main" val="2044064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lstStyle/>
          <a:p>
            <a:r>
              <a:rPr lang="en-US" dirty="0" smtClean="0"/>
              <a:t>Service Bus </a:t>
            </a:r>
            <a:r>
              <a:rPr lang="bg-BG" dirty="0" smtClean="0"/>
              <a:t>говори много езици</a:t>
            </a:r>
            <a:endParaRPr lang="en-US" dirty="0"/>
          </a:p>
        </p:txBody>
      </p:sp>
      <p:grpSp>
        <p:nvGrpSpPr>
          <p:cNvPr id="80" name="Group 79"/>
          <p:cNvGrpSpPr/>
          <p:nvPr/>
        </p:nvGrpSpPr>
        <p:grpSpPr>
          <a:xfrm>
            <a:off x="1592107" y="2082853"/>
            <a:ext cx="2782390" cy="815223"/>
            <a:chOff x="2255837" y="1971333"/>
            <a:chExt cx="2681405" cy="924095"/>
          </a:xfrm>
        </p:grpSpPr>
        <p:sp>
          <p:nvSpPr>
            <p:cNvPr id="9" name="TextBox 8"/>
            <p:cNvSpPr txBox="1"/>
            <p:nvPr/>
          </p:nvSpPr>
          <p:spPr>
            <a:xfrm>
              <a:off x="2255837" y="1971333"/>
              <a:ext cx="2410657" cy="924095"/>
            </a:xfrm>
            <a:prstGeom prst="rect">
              <a:avLst/>
            </a:prstGeom>
            <a:noFill/>
          </p:spPr>
          <p:txBody>
            <a:bodyPr wrap="square" lIns="0" tIns="0" rIns="0" bIns="0" rtlCol="0">
              <a:spAutoFit/>
            </a:bodyPr>
            <a:lstStyle/>
            <a:p>
              <a:pPr algn="ctr" defTabSz="822665"/>
              <a:r>
                <a:rPr lang="en-US" sz="1766" dirty="0"/>
                <a:t>“</a:t>
              </a:r>
              <a:r>
                <a:rPr lang="en-US" sz="1766" b="1" dirty="0"/>
                <a:t>SBMP</a:t>
              </a:r>
              <a:r>
                <a:rPr lang="en-US" sz="1766" dirty="0"/>
                <a:t>”</a:t>
              </a:r>
            </a:p>
            <a:p>
              <a:pPr algn="ctr" defTabSz="822665"/>
              <a:r>
                <a:rPr lang="bg-BG" sz="1766" dirty="0" smtClean="0"/>
                <a:t>висока </a:t>
              </a:r>
              <a:r>
                <a:rPr lang="bg-BG" sz="1766" dirty="0" smtClean="0"/>
                <a:t>продуктивност</a:t>
              </a:r>
              <a:endParaRPr lang="en-US" sz="1766" dirty="0"/>
            </a:p>
            <a:p>
              <a:pPr algn="ctr" defTabSz="822665"/>
              <a:r>
                <a:rPr lang="bg-BG" sz="1766" dirty="0" smtClean="0"/>
                <a:t>само </a:t>
              </a:r>
              <a:r>
                <a:rPr lang="en-US" sz="1766" dirty="0" smtClean="0"/>
                <a:t>.NET</a:t>
              </a:r>
              <a:endParaRPr lang="en-US" sz="1766" dirty="0"/>
            </a:p>
          </p:txBody>
        </p:sp>
        <p:sp>
          <p:nvSpPr>
            <p:cNvPr id="20" name="Oval 19"/>
            <p:cNvSpPr/>
            <p:nvPr/>
          </p:nvSpPr>
          <p:spPr bwMode="auto">
            <a:xfrm rot="5400000">
              <a:off x="4035046" y="2537736"/>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0667" tIns="80667" rIns="30254" bIns="30254" rtlCol="0" anchor="t" anchorCtr="0"/>
            <a:lstStyle/>
            <a:p>
              <a:pPr algn="ctr" defTabSz="822581"/>
              <a:endParaRPr lang="en-US" sz="1411" spc="-90" dirty="0">
                <a:solidFill>
                  <a:schemeClr val="bg1"/>
                </a:solidFill>
                <a:ea typeface="Segoe UI" pitchFamily="34" charset="0"/>
                <a:cs typeface="Segoe UI" pitchFamily="34" charset="0"/>
              </a:endParaRPr>
            </a:p>
          </p:txBody>
        </p:sp>
        <p:cxnSp>
          <p:nvCxnSpPr>
            <p:cNvPr id="22" name="Straight Connector 21"/>
            <p:cNvCxnSpPr/>
            <p:nvPr/>
          </p:nvCxnSpPr>
          <p:spPr>
            <a:xfrm flipV="1">
              <a:off x="4160837" y="2286577"/>
              <a:ext cx="776405" cy="403559"/>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6189002" y="2978564"/>
            <a:ext cx="2584788" cy="988277"/>
            <a:chOff x="5608639" y="3147336"/>
            <a:chExt cx="2055370" cy="1120263"/>
          </a:xfrm>
        </p:grpSpPr>
        <p:sp>
          <p:nvSpPr>
            <p:cNvPr id="58" name="TextBox 57"/>
            <p:cNvSpPr txBox="1"/>
            <p:nvPr/>
          </p:nvSpPr>
          <p:spPr>
            <a:xfrm>
              <a:off x="5628238" y="3343712"/>
              <a:ext cx="2035771" cy="923887"/>
            </a:xfrm>
            <a:prstGeom prst="rect">
              <a:avLst/>
            </a:prstGeom>
            <a:noFill/>
          </p:spPr>
          <p:txBody>
            <a:bodyPr wrap="square" lIns="0" tIns="0" rIns="0" bIns="0" rtlCol="0">
              <a:spAutoFit/>
            </a:bodyPr>
            <a:lstStyle/>
            <a:p>
              <a:pPr algn="ctr" defTabSz="822665"/>
              <a:r>
                <a:rPr lang="en-US" sz="1766" b="1" dirty="0"/>
                <a:t>AMQP 1.0</a:t>
              </a:r>
            </a:p>
            <a:p>
              <a:pPr algn="ctr" defTabSz="822665"/>
              <a:r>
                <a:rPr lang="bg-BG" sz="1766" dirty="0"/>
                <a:t>висока </a:t>
              </a:r>
              <a:r>
                <a:rPr lang="bg-BG" sz="1766" dirty="0" smtClean="0"/>
                <a:t>продуктивност</a:t>
              </a:r>
              <a:endParaRPr lang="bg-BG" sz="1766" dirty="0" smtClean="0"/>
            </a:p>
            <a:p>
              <a:pPr algn="ctr" defTabSz="822665"/>
              <a:r>
                <a:rPr lang="bg-BG" sz="1766" dirty="0" smtClean="0"/>
                <a:t>широк достъп</a:t>
              </a:r>
              <a:endParaRPr lang="en-US" sz="1766" dirty="0"/>
            </a:p>
          </p:txBody>
        </p:sp>
        <p:grpSp>
          <p:nvGrpSpPr>
            <p:cNvPr id="81" name="Group 80"/>
            <p:cNvGrpSpPr/>
            <p:nvPr/>
          </p:nvGrpSpPr>
          <p:grpSpPr>
            <a:xfrm>
              <a:off x="5608639" y="3147336"/>
              <a:ext cx="304800" cy="764333"/>
              <a:chOff x="5970039" y="3147336"/>
              <a:chExt cx="304800" cy="764333"/>
            </a:xfrm>
          </p:grpSpPr>
          <p:sp>
            <p:nvSpPr>
              <p:cNvPr id="30" name="Oval 29"/>
              <p:cNvSpPr/>
              <p:nvPr/>
            </p:nvSpPr>
            <p:spPr bwMode="auto">
              <a:xfrm rot="5400000">
                <a:off x="5970039" y="3606869"/>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0667" tIns="80667" rIns="30254" bIns="30254" rtlCol="0" anchor="t" anchorCtr="0"/>
              <a:lstStyle/>
              <a:p>
                <a:pPr algn="ctr" defTabSz="822581"/>
                <a:endParaRPr lang="en-US" sz="1411" spc="-90" dirty="0">
                  <a:solidFill>
                    <a:schemeClr val="bg1"/>
                  </a:solidFill>
                  <a:ea typeface="Segoe UI" pitchFamily="34" charset="0"/>
                  <a:cs typeface="Segoe UI" pitchFamily="34" charset="0"/>
                </a:endParaRPr>
              </a:p>
            </p:txBody>
          </p:sp>
          <p:cxnSp>
            <p:nvCxnSpPr>
              <p:cNvPr id="31" name="Straight Connector 30"/>
              <p:cNvCxnSpPr/>
              <p:nvPr/>
            </p:nvCxnSpPr>
            <p:spPr>
              <a:xfrm>
                <a:off x="6122439" y="3147336"/>
                <a:ext cx="0" cy="611933"/>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7256071" y="2082853"/>
            <a:ext cx="1795922" cy="271679"/>
          </a:xfrm>
          <a:prstGeom prst="rect">
            <a:avLst/>
          </a:prstGeom>
          <a:noFill/>
        </p:spPr>
        <p:txBody>
          <a:bodyPr wrap="square" lIns="0" tIns="0" rIns="0" bIns="0" rtlCol="0">
            <a:spAutoFit/>
          </a:bodyPr>
          <a:lstStyle/>
          <a:p>
            <a:pPr algn="ctr" defTabSz="822665"/>
            <a:endParaRPr lang="en-US" sz="1766" dirty="0"/>
          </a:p>
        </p:txBody>
      </p:sp>
      <p:grpSp>
        <p:nvGrpSpPr>
          <p:cNvPr id="115" name="Group 114"/>
          <p:cNvGrpSpPr/>
          <p:nvPr/>
        </p:nvGrpSpPr>
        <p:grpSpPr>
          <a:xfrm>
            <a:off x="6183031" y="3652846"/>
            <a:ext cx="1428956" cy="2573308"/>
            <a:chOff x="4951139" y="3750992"/>
            <a:chExt cx="1619800" cy="2916973"/>
          </a:xfrm>
        </p:grpSpPr>
        <p:grpSp>
          <p:nvGrpSpPr>
            <p:cNvPr id="78" name="Group 77"/>
            <p:cNvGrpSpPr/>
            <p:nvPr/>
          </p:nvGrpSpPr>
          <p:grpSpPr>
            <a:xfrm>
              <a:off x="4951139" y="4839165"/>
              <a:ext cx="1619800" cy="1828800"/>
              <a:chOff x="5224448" y="5035618"/>
              <a:chExt cx="1619800" cy="1828800"/>
            </a:xfrm>
          </p:grpSpPr>
          <p:sp>
            <p:nvSpPr>
              <p:cNvPr id="66" name="Rounded Rectangle 65"/>
              <p:cNvSpPr/>
              <p:nvPr/>
            </p:nvSpPr>
            <p:spPr bwMode="auto">
              <a:xfrm>
                <a:off x="5224449" y="5035618"/>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t"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App </a:t>
                </a:r>
                <a:br>
                  <a:rPr lang="en-US" sz="1589" spc="-90" dirty="0">
                    <a:gradFill>
                      <a:gsLst>
                        <a:gs pos="0">
                          <a:srgbClr val="FFFFFF"/>
                        </a:gs>
                        <a:gs pos="100000">
                          <a:srgbClr val="FFFFFF"/>
                        </a:gs>
                      </a:gsLst>
                      <a:lin ang="5400000" scaled="0"/>
                    </a:gradFill>
                    <a:ea typeface="Segoe UI" pitchFamily="34" charset="0"/>
                    <a:cs typeface="Segoe UI" pitchFamily="34" charset="0"/>
                  </a:rPr>
                </a:br>
                <a:r>
                  <a:rPr lang="en-US" sz="1411" spc="-90" dirty="0">
                    <a:gradFill>
                      <a:gsLst>
                        <a:gs pos="0">
                          <a:srgbClr val="FFFFFF"/>
                        </a:gs>
                        <a:gs pos="100000">
                          <a:srgbClr val="FFFFFF"/>
                        </a:gs>
                      </a:gsLst>
                      <a:lin ang="5400000" scaled="0"/>
                    </a:gradFill>
                    <a:ea typeface="Segoe UI" pitchFamily="34" charset="0"/>
                    <a:cs typeface="Segoe UI" pitchFamily="34" charset="0"/>
                  </a:rPr>
                  <a:t>( any language )</a:t>
                </a:r>
              </a:p>
            </p:txBody>
          </p:sp>
          <p:sp>
            <p:nvSpPr>
              <p:cNvPr id="67" name="Rectangle 66"/>
              <p:cNvSpPr/>
              <p:nvPr/>
            </p:nvSpPr>
            <p:spPr bwMode="auto">
              <a:xfrm>
                <a:off x="5224449" y="5787147"/>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Community Libs</a:t>
                </a:r>
              </a:p>
            </p:txBody>
          </p:sp>
          <p:sp>
            <p:nvSpPr>
              <p:cNvPr id="68" name="Rectangle 67"/>
              <p:cNvSpPr/>
              <p:nvPr/>
            </p:nvSpPr>
            <p:spPr bwMode="auto">
              <a:xfrm>
                <a:off x="5224448" y="6097819"/>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AMQP 1.0</a:t>
                </a:r>
              </a:p>
            </p:txBody>
          </p:sp>
          <p:sp>
            <p:nvSpPr>
              <p:cNvPr id="69" name="Rectangle 68"/>
              <p:cNvSpPr/>
              <p:nvPr/>
            </p:nvSpPr>
            <p:spPr bwMode="auto">
              <a:xfrm>
                <a:off x="5224448" y="6422144"/>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Any OS</a:t>
                </a:r>
              </a:p>
            </p:txBody>
          </p:sp>
        </p:grpSp>
        <p:cxnSp>
          <p:nvCxnSpPr>
            <p:cNvPr id="90" name="Elbow Connector 7"/>
            <p:cNvCxnSpPr>
              <a:stCxn id="66" idx="0"/>
              <a:endCxn id="30" idx="6"/>
            </p:cNvCxnSpPr>
            <p:nvPr/>
          </p:nvCxnSpPr>
          <p:spPr>
            <a:xfrm flipH="1" flipV="1">
              <a:off x="5175159" y="3750992"/>
              <a:ext cx="585880" cy="1088173"/>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1592106" y="2812038"/>
            <a:ext cx="1892536" cy="3418800"/>
            <a:chOff x="1112837" y="2797902"/>
            <a:chExt cx="2145287" cy="3875388"/>
          </a:xfrm>
        </p:grpSpPr>
        <p:grpSp>
          <p:nvGrpSpPr>
            <p:cNvPr id="77" name="Group 76"/>
            <p:cNvGrpSpPr/>
            <p:nvPr/>
          </p:nvGrpSpPr>
          <p:grpSpPr>
            <a:xfrm>
              <a:off x="1112837" y="4844490"/>
              <a:ext cx="1619800" cy="1828800"/>
              <a:chOff x="7666036" y="4868862"/>
              <a:chExt cx="1619800" cy="1828800"/>
            </a:xfrm>
          </p:grpSpPr>
          <p:sp>
            <p:nvSpPr>
              <p:cNvPr id="70" name="Rounded Rectangle 69"/>
              <p:cNvSpPr/>
              <p:nvPr/>
            </p:nvSpPr>
            <p:spPr bwMode="auto">
              <a:xfrm>
                <a:off x="7666037" y="4868862"/>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t"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App </a:t>
                </a:r>
                <a:br>
                  <a:rPr lang="en-US" sz="1589" spc="-90" dirty="0">
                    <a:gradFill>
                      <a:gsLst>
                        <a:gs pos="0">
                          <a:srgbClr val="FFFFFF"/>
                        </a:gs>
                        <a:gs pos="100000">
                          <a:srgbClr val="FFFFFF"/>
                        </a:gs>
                      </a:gsLst>
                      <a:lin ang="5400000" scaled="0"/>
                    </a:gradFill>
                    <a:ea typeface="Segoe UI" pitchFamily="34" charset="0"/>
                    <a:cs typeface="Segoe UI" pitchFamily="34" charset="0"/>
                  </a:rPr>
                </a:br>
                <a:r>
                  <a:rPr lang="en-US" sz="1411" spc="-90" dirty="0">
                    <a:gradFill>
                      <a:gsLst>
                        <a:gs pos="0">
                          <a:srgbClr val="FFFFFF"/>
                        </a:gs>
                        <a:gs pos="100000">
                          <a:srgbClr val="FFFFFF"/>
                        </a:gs>
                      </a:gsLst>
                      <a:lin ang="5400000" scaled="0"/>
                    </a:gradFill>
                    <a:ea typeface="Segoe UI" pitchFamily="34" charset="0"/>
                    <a:cs typeface="Segoe UI" pitchFamily="34" charset="0"/>
                  </a:rPr>
                  <a:t>( .NET )</a:t>
                </a:r>
                <a:endParaRPr lang="en-US" sz="1589" spc="-9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7666037" y="5620391"/>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SB .NET Lib</a:t>
                </a:r>
              </a:p>
            </p:txBody>
          </p:sp>
          <p:sp>
            <p:nvSpPr>
              <p:cNvPr id="72" name="Rectangle 71"/>
              <p:cNvSpPr/>
              <p:nvPr/>
            </p:nvSpPr>
            <p:spPr bwMode="auto">
              <a:xfrm>
                <a:off x="7666036" y="5931063"/>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“SBMP”</a:t>
                </a:r>
              </a:p>
            </p:txBody>
          </p:sp>
          <p:sp>
            <p:nvSpPr>
              <p:cNvPr id="73" name="Rectangle 72"/>
              <p:cNvSpPr/>
              <p:nvPr/>
            </p:nvSpPr>
            <p:spPr bwMode="auto">
              <a:xfrm>
                <a:off x="7666036" y="6255388"/>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Windows</a:t>
                </a:r>
              </a:p>
            </p:txBody>
          </p:sp>
        </p:grpSp>
        <p:cxnSp>
          <p:nvCxnSpPr>
            <p:cNvPr id="93" name="Elbow Connector 7"/>
            <p:cNvCxnSpPr>
              <a:stCxn id="70" idx="0"/>
              <a:endCxn id="20" idx="5"/>
            </p:cNvCxnSpPr>
            <p:nvPr/>
          </p:nvCxnSpPr>
          <p:spPr>
            <a:xfrm flipV="1">
              <a:off x="1922737" y="2797902"/>
              <a:ext cx="1335387" cy="2046588"/>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634653" y="3652654"/>
            <a:ext cx="1461163" cy="2582562"/>
            <a:chOff x="3428173" y="3750785"/>
            <a:chExt cx="1656304" cy="2927469"/>
          </a:xfrm>
        </p:grpSpPr>
        <p:cxnSp>
          <p:nvCxnSpPr>
            <p:cNvPr id="82" name="Elbow Connector 7"/>
            <p:cNvCxnSpPr>
              <a:stCxn id="59" idx="0"/>
            </p:cNvCxnSpPr>
            <p:nvPr/>
          </p:nvCxnSpPr>
          <p:spPr>
            <a:xfrm flipV="1">
              <a:off x="4266823" y="3750785"/>
              <a:ext cx="817654" cy="1098669"/>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3428173" y="4849454"/>
              <a:ext cx="1648549" cy="1828800"/>
              <a:chOff x="4371285" y="4879151"/>
              <a:chExt cx="1648549" cy="1828800"/>
            </a:xfrm>
          </p:grpSpPr>
          <p:sp>
            <p:nvSpPr>
              <p:cNvPr id="59" name="Rounded Rectangle 58"/>
              <p:cNvSpPr/>
              <p:nvPr/>
            </p:nvSpPr>
            <p:spPr bwMode="auto">
              <a:xfrm>
                <a:off x="4400036" y="4879151"/>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t"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App </a:t>
                </a:r>
                <a:br>
                  <a:rPr lang="en-US" sz="1589" spc="-90" dirty="0">
                    <a:gradFill>
                      <a:gsLst>
                        <a:gs pos="0">
                          <a:srgbClr val="FFFFFF"/>
                        </a:gs>
                        <a:gs pos="100000">
                          <a:srgbClr val="FFFFFF"/>
                        </a:gs>
                      </a:gsLst>
                      <a:lin ang="5400000" scaled="0"/>
                    </a:gradFill>
                    <a:ea typeface="Segoe UI" pitchFamily="34" charset="0"/>
                    <a:cs typeface="Segoe UI" pitchFamily="34" charset="0"/>
                  </a:rPr>
                </a:br>
                <a:r>
                  <a:rPr lang="en-US" sz="1411" spc="-90" dirty="0">
                    <a:gradFill>
                      <a:gsLst>
                        <a:gs pos="0">
                          <a:srgbClr val="FFFFFF"/>
                        </a:gs>
                        <a:gs pos="100000">
                          <a:srgbClr val="FFFFFF"/>
                        </a:gs>
                      </a:gsLst>
                      <a:lin ang="5400000" scaled="0"/>
                    </a:gradFill>
                    <a:ea typeface="Segoe UI" pitchFamily="34" charset="0"/>
                    <a:cs typeface="Segoe UI" pitchFamily="34" charset="0"/>
                  </a:rPr>
                  <a:t>( any language )</a:t>
                </a:r>
              </a:p>
            </p:txBody>
          </p:sp>
          <p:sp>
            <p:nvSpPr>
              <p:cNvPr id="63" name="Rectangle 62"/>
              <p:cNvSpPr/>
              <p:nvPr/>
            </p:nvSpPr>
            <p:spPr bwMode="auto">
              <a:xfrm>
                <a:off x="4390375" y="5627940"/>
                <a:ext cx="1619800"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SB Wrappers</a:t>
                </a:r>
              </a:p>
            </p:txBody>
          </p:sp>
          <p:sp>
            <p:nvSpPr>
              <p:cNvPr id="64" name="Rectangle 63"/>
              <p:cNvSpPr/>
              <p:nvPr/>
            </p:nvSpPr>
            <p:spPr bwMode="auto">
              <a:xfrm>
                <a:off x="4396583" y="6012609"/>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HTTP</a:t>
                </a:r>
              </a:p>
            </p:txBody>
          </p:sp>
          <p:sp>
            <p:nvSpPr>
              <p:cNvPr id="65" name="Rectangle 64"/>
              <p:cNvSpPr/>
              <p:nvPr/>
            </p:nvSpPr>
            <p:spPr bwMode="auto">
              <a:xfrm>
                <a:off x="4371285" y="6323281"/>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267" tIns="32267" rIns="30254" bIns="30254" rtlCol="0" anchor="ctr" anchorCtr="1"/>
              <a:lstStyle/>
              <a:p>
                <a:pPr algn="ctr" defTabSz="822581"/>
                <a:r>
                  <a:rPr lang="en-US" sz="1589" spc="-90" dirty="0">
                    <a:gradFill>
                      <a:gsLst>
                        <a:gs pos="0">
                          <a:srgbClr val="FFFFFF"/>
                        </a:gs>
                        <a:gs pos="100000">
                          <a:srgbClr val="FFFFFF"/>
                        </a:gs>
                      </a:gsLst>
                      <a:lin ang="5400000" scaled="0"/>
                    </a:gradFill>
                    <a:ea typeface="Segoe UI" pitchFamily="34" charset="0"/>
                    <a:cs typeface="Segoe UI" pitchFamily="34" charset="0"/>
                  </a:rPr>
                  <a:t>Any OS</a:t>
                </a:r>
              </a:p>
            </p:txBody>
          </p:sp>
        </p:grpSp>
      </p:grpSp>
      <p:grpSp>
        <p:nvGrpSpPr>
          <p:cNvPr id="7" name="Group 6"/>
          <p:cNvGrpSpPr/>
          <p:nvPr/>
        </p:nvGrpSpPr>
        <p:grpSpPr>
          <a:xfrm>
            <a:off x="2844800" y="2897832"/>
            <a:ext cx="2974481" cy="1073735"/>
            <a:chOff x="2526460" y="2173318"/>
            <a:chExt cx="1395502" cy="805416"/>
          </a:xfrm>
        </p:grpSpPr>
        <p:sp>
          <p:nvSpPr>
            <p:cNvPr id="53" name="TextBox 52"/>
            <p:cNvSpPr txBox="1"/>
            <p:nvPr/>
          </p:nvSpPr>
          <p:spPr>
            <a:xfrm>
              <a:off x="2526460" y="2367369"/>
              <a:ext cx="1347133" cy="611365"/>
            </a:xfrm>
            <a:prstGeom prst="rect">
              <a:avLst/>
            </a:prstGeom>
            <a:noFill/>
          </p:spPr>
          <p:txBody>
            <a:bodyPr wrap="square" lIns="0" tIns="0" rIns="0" bIns="0" rtlCol="0">
              <a:spAutoFit/>
            </a:bodyPr>
            <a:lstStyle/>
            <a:p>
              <a:pPr algn="ctr" defTabSz="822665"/>
              <a:r>
                <a:rPr lang="en-US" sz="1766" b="1" dirty="0"/>
                <a:t>HTTP</a:t>
              </a:r>
            </a:p>
            <a:p>
              <a:pPr algn="ctr" defTabSz="822665"/>
              <a:r>
                <a:rPr lang="bg-BG" sz="1766" dirty="0"/>
                <a:t>широк достъп</a:t>
              </a:r>
              <a:endParaRPr lang="en-US" sz="1766" dirty="0"/>
            </a:p>
            <a:p>
              <a:pPr algn="ctr" defTabSz="822665"/>
              <a:r>
                <a:rPr lang="bg-BG" sz="1766" dirty="0" smtClean="0"/>
                <a:t>по ниска </a:t>
              </a:r>
              <a:r>
                <a:rPr lang="bg-BG" sz="1766" dirty="0" smtClean="0"/>
                <a:t>продуктивност</a:t>
              </a:r>
              <a:endParaRPr lang="en-US" sz="1766" dirty="0"/>
            </a:p>
          </p:txBody>
        </p:sp>
        <p:grpSp>
          <p:nvGrpSpPr>
            <p:cNvPr id="54" name="Group 53"/>
            <p:cNvGrpSpPr/>
            <p:nvPr/>
          </p:nvGrpSpPr>
          <p:grpSpPr>
            <a:xfrm>
              <a:off x="3720267" y="2173318"/>
              <a:ext cx="201695" cy="569886"/>
              <a:chOff x="5970039" y="3050464"/>
              <a:chExt cx="304800" cy="861205"/>
            </a:xfrm>
          </p:grpSpPr>
          <p:sp>
            <p:nvSpPr>
              <p:cNvPr id="55" name="Oval 54"/>
              <p:cNvSpPr/>
              <p:nvPr/>
            </p:nvSpPr>
            <p:spPr bwMode="auto">
              <a:xfrm rot="5400000">
                <a:off x="5970039" y="3606869"/>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0667" tIns="80667" rIns="30254" bIns="30254" rtlCol="0" anchor="t" anchorCtr="0"/>
              <a:lstStyle/>
              <a:p>
                <a:pPr algn="ctr" defTabSz="822581"/>
                <a:endParaRPr lang="en-US" sz="1411" spc="-90" dirty="0">
                  <a:solidFill>
                    <a:schemeClr val="bg1"/>
                  </a:solidFill>
                  <a:ea typeface="Segoe UI" pitchFamily="34" charset="0"/>
                  <a:cs typeface="Segoe UI" pitchFamily="34" charset="0"/>
                </a:endParaRPr>
              </a:p>
            </p:txBody>
          </p:sp>
          <p:cxnSp>
            <p:nvCxnSpPr>
              <p:cNvPr id="56" name="Straight Connector 55"/>
              <p:cNvCxnSpPr/>
              <p:nvPr/>
            </p:nvCxnSpPr>
            <p:spPr>
              <a:xfrm flipH="1">
                <a:off x="6122441" y="3050464"/>
                <a:ext cx="1934" cy="708805"/>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279" y="1613999"/>
            <a:ext cx="2352781" cy="1764585"/>
          </a:xfrm>
          <a:prstGeom prst="rect">
            <a:avLst/>
          </a:prstGeom>
        </p:spPr>
      </p:pic>
    </p:spTree>
    <p:extLst>
      <p:ext uri="{BB962C8B-B14F-4D97-AF65-F5344CB8AC3E}">
        <p14:creationId xmlns:p14="http://schemas.microsoft.com/office/powerpoint/2010/main" val="3428288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right)">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up)">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down)">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bg-BG" dirty="0" smtClean="0"/>
              <a:t>Платформи</a:t>
            </a:r>
            <a:r>
              <a:rPr lang="en-US" dirty="0" smtClean="0"/>
              <a:t>, </a:t>
            </a:r>
            <a:r>
              <a:rPr lang="bg-BG" dirty="0" smtClean="0"/>
              <a:t>протоколи</a:t>
            </a:r>
            <a:r>
              <a:rPr lang="en-US" dirty="0" smtClean="0"/>
              <a:t> </a:t>
            </a:r>
            <a:r>
              <a:rPr lang="bg-BG" dirty="0" smtClean="0"/>
              <a:t>и клиентски библиотеки</a:t>
            </a:r>
            <a:endParaRPr lang="en-US" dirty="0"/>
          </a:p>
        </p:txBody>
      </p:sp>
      <p:sp>
        <p:nvSpPr>
          <p:cNvPr id="4" name="Rectangle 3"/>
          <p:cNvSpPr/>
          <p:nvPr/>
        </p:nvSpPr>
        <p:spPr>
          <a:xfrm>
            <a:off x="447745" y="1608127"/>
            <a:ext cx="4526428" cy="480027"/>
          </a:xfrm>
          <a:prstGeom prst="rect">
            <a:avLst/>
          </a:prstGeom>
        </p:spPr>
        <p:style>
          <a:lnRef idx="1">
            <a:schemeClr val="accent1"/>
          </a:lnRef>
          <a:fillRef idx="3">
            <a:schemeClr val="accent1"/>
          </a:fillRef>
          <a:effectRef idx="2">
            <a:schemeClr val="accent1"/>
          </a:effectRef>
          <a:fontRef idx="minor">
            <a:schemeClr val="lt1"/>
          </a:fontRef>
        </p:style>
        <p:txBody>
          <a:bodyPr lIns="91368" tIns="45686" rIns="91368" bIns="45686" rtlCol="0" anchor="ctr"/>
          <a:lstStyle/>
          <a:p>
            <a:pPr algn="ctr" defTabSz="1217972"/>
            <a:r>
              <a:rPr lang="en-US" sz="2398" dirty="0">
                <a:solidFill>
                  <a:schemeClr val="tx1"/>
                </a:solidFill>
                <a:latin typeface="Segoe UI Light" pitchFamily="34" charset="0"/>
              </a:rPr>
              <a:t>Windows</a:t>
            </a:r>
          </a:p>
        </p:txBody>
      </p:sp>
      <p:sp>
        <p:nvSpPr>
          <p:cNvPr id="5" name="Rectangle 4"/>
          <p:cNvSpPr/>
          <p:nvPr/>
        </p:nvSpPr>
        <p:spPr>
          <a:xfrm>
            <a:off x="3558132" y="2261285"/>
            <a:ext cx="1416043" cy="393123"/>
          </a:xfrm>
          <a:prstGeom prst="rect">
            <a:avLst/>
          </a:prstGeom>
          <a:solidFill>
            <a:schemeClr val="accent3"/>
          </a:solidFill>
        </p:spPr>
        <p:style>
          <a:lnRef idx="1">
            <a:schemeClr val="accent4"/>
          </a:lnRef>
          <a:fillRef idx="3">
            <a:schemeClr val="accent4"/>
          </a:fillRef>
          <a:effectRef idx="2">
            <a:schemeClr val="accent4"/>
          </a:effectRef>
          <a:fontRef idx="minor">
            <a:schemeClr val="lt1"/>
          </a:fontRef>
        </p:style>
        <p:txBody>
          <a:bodyPr lIns="91368" tIns="45686" rIns="91368" bIns="45686" rtlCol="0" anchor="ctr"/>
          <a:lstStyle/>
          <a:p>
            <a:pPr algn="ctr" defTabSz="1217972"/>
            <a:r>
              <a:rPr lang="en-US" sz="1600" dirty="0">
                <a:solidFill>
                  <a:schemeClr val="tx1"/>
                </a:solidFill>
                <a:latin typeface="Segoe UI Light" pitchFamily="34" charset="0"/>
              </a:rPr>
              <a:t>SBMP</a:t>
            </a:r>
            <a:br>
              <a:rPr lang="en-US" sz="1600" dirty="0">
                <a:solidFill>
                  <a:schemeClr val="tx1"/>
                </a:solidFill>
                <a:latin typeface="Segoe UI Light" pitchFamily="34" charset="0"/>
              </a:rPr>
            </a:br>
            <a:r>
              <a:rPr lang="en-US" sz="1100" dirty="0">
                <a:solidFill>
                  <a:schemeClr val="tx1"/>
                </a:solidFill>
                <a:latin typeface="Segoe UI Light" pitchFamily="34" charset="0"/>
              </a:rPr>
              <a:t>(</a:t>
            </a:r>
            <a:r>
              <a:rPr lang="en-US" sz="1100" dirty="0" err="1">
                <a:solidFill>
                  <a:schemeClr val="tx1"/>
                </a:solidFill>
                <a:latin typeface="Segoe UI Light" pitchFamily="34" charset="0"/>
              </a:rPr>
              <a:t>net.tcp</a:t>
            </a:r>
            <a:r>
              <a:rPr lang="en-US" sz="1100" dirty="0">
                <a:solidFill>
                  <a:schemeClr val="tx1"/>
                </a:solidFill>
                <a:latin typeface="Segoe UI Light" pitchFamily="34" charset="0"/>
              </a:rPr>
              <a:t>, proprietary) </a:t>
            </a:r>
            <a:endParaRPr lang="en-US" sz="1600" dirty="0">
              <a:solidFill>
                <a:schemeClr val="tx1"/>
              </a:solidFill>
              <a:latin typeface="Segoe UI Light" pitchFamily="34" charset="0"/>
            </a:endParaRPr>
          </a:p>
        </p:txBody>
      </p:sp>
      <p:sp>
        <p:nvSpPr>
          <p:cNvPr id="6" name="Rectangle 5"/>
          <p:cNvSpPr/>
          <p:nvPr/>
        </p:nvSpPr>
        <p:spPr>
          <a:xfrm>
            <a:off x="5041479" y="1608126"/>
            <a:ext cx="1791709" cy="4727113"/>
          </a:xfrm>
          <a:custGeom>
            <a:avLst/>
            <a:gdLst>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972" h="3545837">
                <a:moveTo>
                  <a:pt x="0" y="0"/>
                </a:moveTo>
                <a:cubicBezTo>
                  <a:pt x="699991" y="619200"/>
                  <a:pt x="895981" y="0"/>
                  <a:pt x="1343972" y="0"/>
                </a:cubicBezTo>
                <a:lnTo>
                  <a:pt x="1343972" y="3545837"/>
                </a:lnTo>
                <a:cubicBezTo>
                  <a:pt x="895981" y="3545837"/>
                  <a:pt x="354391" y="2955437"/>
                  <a:pt x="0" y="3545837"/>
                </a:cubicBezTo>
                <a:lnTo>
                  <a:pt x="0" y="0"/>
                </a:lnTo>
                <a:close/>
              </a:path>
            </a:pathLst>
          </a:custGeom>
          <a:solidFill>
            <a:schemeClr val="tx2"/>
          </a:solidFill>
        </p:spPr>
        <p:style>
          <a:lnRef idx="1">
            <a:schemeClr val="accent2"/>
          </a:lnRef>
          <a:fillRef idx="3">
            <a:schemeClr val="accent2"/>
          </a:fillRef>
          <a:effectRef idx="2">
            <a:schemeClr val="accent2"/>
          </a:effectRef>
          <a:fontRef idx="minor">
            <a:schemeClr val="lt1"/>
          </a:fontRef>
        </p:style>
        <p:txBody>
          <a:bodyPr lIns="91368" tIns="45686" rIns="91368" bIns="45686" rtlCol="0" anchor="ctr"/>
          <a:lstStyle/>
          <a:p>
            <a:pPr algn="ctr" defTabSz="1217972"/>
            <a:r>
              <a:rPr lang="en-US" sz="2398" dirty="0">
                <a:solidFill>
                  <a:schemeClr val="bg1"/>
                </a:solidFill>
                <a:latin typeface="Segoe UI Light" pitchFamily="34" charset="0"/>
              </a:rPr>
              <a:t>Service Bus</a:t>
            </a:r>
          </a:p>
          <a:p>
            <a:pPr algn="ctr" defTabSz="1217972"/>
            <a:endParaRPr lang="en-US" sz="2398" dirty="0">
              <a:solidFill>
                <a:schemeClr val="bg1"/>
              </a:solidFill>
              <a:latin typeface="Segoe UI Light" pitchFamily="34" charset="0"/>
            </a:endParaRPr>
          </a:p>
          <a:p>
            <a:pPr algn="ctr" defTabSz="1217972"/>
            <a:r>
              <a:rPr lang="en-US" sz="2398" dirty="0">
                <a:solidFill>
                  <a:schemeClr val="bg1"/>
                </a:solidFill>
                <a:latin typeface="Segoe UI Light" pitchFamily="34" charset="0"/>
              </a:rPr>
              <a:t>Queues </a:t>
            </a:r>
          </a:p>
          <a:p>
            <a:pPr algn="ctr" defTabSz="1217972"/>
            <a:r>
              <a:rPr lang="en-US" sz="2398" dirty="0">
                <a:solidFill>
                  <a:schemeClr val="bg1"/>
                </a:solidFill>
                <a:latin typeface="Segoe UI Light" pitchFamily="34" charset="0"/>
              </a:rPr>
              <a:t>&amp;</a:t>
            </a:r>
          </a:p>
          <a:p>
            <a:pPr algn="ctr" defTabSz="1217972"/>
            <a:r>
              <a:rPr lang="en-US" sz="2398" dirty="0">
                <a:solidFill>
                  <a:schemeClr val="bg1"/>
                </a:solidFill>
                <a:latin typeface="Segoe UI Light" pitchFamily="34" charset="0"/>
              </a:rPr>
              <a:t>Topics</a:t>
            </a:r>
          </a:p>
        </p:txBody>
      </p:sp>
      <p:sp>
        <p:nvSpPr>
          <p:cNvPr id="7" name="Rectangle 6"/>
          <p:cNvSpPr/>
          <p:nvPr/>
        </p:nvSpPr>
        <p:spPr>
          <a:xfrm>
            <a:off x="3558132" y="3391302"/>
            <a:ext cx="1416043" cy="2943938"/>
          </a:xfrm>
          <a:prstGeom prst="rect">
            <a:avLst/>
          </a:prstGeom>
          <a:solidFill>
            <a:schemeClr val="accent6"/>
          </a:solidFill>
        </p:spPr>
        <p:style>
          <a:lnRef idx="1">
            <a:schemeClr val="accent4"/>
          </a:lnRef>
          <a:fillRef idx="3">
            <a:schemeClr val="accent4"/>
          </a:fillRef>
          <a:effectRef idx="2">
            <a:schemeClr val="accent4"/>
          </a:effectRef>
          <a:fontRef idx="minor">
            <a:schemeClr val="lt1"/>
          </a:fontRef>
        </p:style>
        <p:txBody>
          <a:bodyPr lIns="91368" tIns="45686" rIns="91368" bIns="45686" rtlCol="0" anchor="ctr"/>
          <a:lstStyle/>
          <a:p>
            <a:pPr algn="ctr" defTabSz="1217972"/>
            <a:r>
              <a:rPr lang="en-US" sz="1600" dirty="0">
                <a:solidFill>
                  <a:schemeClr val="tx1"/>
                </a:solidFill>
                <a:latin typeface="Segoe UI Light" pitchFamily="34" charset="0"/>
              </a:rPr>
              <a:t>HTTP(S)</a:t>
            </a:r>
          </a:p>
        </p:txBody>
      </p:sp>
      <p:sp>
        <p:nvSpPr>
          <p:cNvPr id="8" name="Rectangle 7"/>
          <p:cNvSpPr/>
          <p:nvPr/>
        </p:nvSpPr>
        <p:spPr>
          <a:xfrm>
            <a:off x="3558132" y="2691277"/>
            <a:ext cx="1416043" cy="247645"/>
          </a:xfrm>
          <a:prstGeom prst="rect">
            <a:avLst/>
          </a:prstGeom>
          <a:solidFill>
            <a:schemeClr val="accent2"/>
          </a:solidFill>
        </p:spPr>
        <p:style>
          <a:lnRef idx="1">
            <a:schemeClr val="accent4"/>
          </a:lnRef>
          <a:fillRef idx="3">
            <a:schemeClr val="accent4"/>
          </a:fillRef>
          <a:effectRef idx="2">
            <a:schemeClr val="accent4"/>
          </a:effectRef>
          <a:fontRef idx="minor">
            <a:schemeClr val="lt1"/>
          </a:fontRef>
        </p:style>
        <p:txBody>
          <a:bodyPr lIns="91368" tIns="45686" rIns="91368" bIns="45686" rtlCol="0" anchor="ctr"/>
          <a:lstStyle/>
          <a:p>
            <a:pPr algn="ctr" defTabSz="1217972"/>
            <a:r>
              <a:rPr lang="en-US" sz="1600" dirty="0">
                <a:solidFill>
                  <a:schemeClr val="tx1"/>
                </a:solidFill>
                <a:latin typeface="Segoe UI Light" pitchFamily="34" charset="0"/>
              </a:rPr>
              <a:t>AMQP 1.0</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45" y="2193646"/>
            <a:ext cx="1179278" cy="78875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46" y="5854680"/>
            <a:ext cx="659467" cy="64082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821" y="4621049"/>
            <a:ext cx="1066459" cy="749105"/>
          </a:xfrm>
          <a:prstGeom prst="rect">
            <a:avLst/>
          </a:prstGeom>
        </p:spPr>
      </p:pic>
      <p:pic>
        <p:nvPicPr>
          <p:cNvPr id="12" name="Picture 2" descr="http://www.my-programming.com/wp-content/uploads/2011/09/java_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09" y="3074970"/>
            <a:ext cx="1064272" cy="10642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0449" y="2336639"/>
            <a:ext cx="1566694" cy="440632"/>
          </a:xfrm>
          <a:prstGeom prst="rect">
            <a:avLst/>
          </a:prstGeom>
        </p:spPr>
      </p:pic>
      <p:sp>
        <p:nvSpPr>
          <p:cNvPr id="14" name="Rectangle 13"/>
          <p:cNvSpPr/>
          <p:nvPr/>
        </p:nvSpPr>
        <p:spPr>
          <a:xfrm>
            <a:off x="6900493" y="1608128"/>
            <a:ext cx="4929965" cy="485510"/>
          </a:xfrm>
          <a:prstGeom prst="rect">
            <a:avLst/>
          </a:prstGeom>
        </p:spPr>
        <p:style>
          <a:lnRef idx="1">
            <a:schemeClr val="accent1"/>
          </a:lnRef>
          <a:fillRef idx="3">
            <a:schemeClr val="accent1"/>
          </a:fillRef>
          <a:effectRef idx="2">
            <a:schemeClr val="accent1"/>
          </a:effectRef>
          <a:fontRef idx="minor">
            <a:schemeClr val="lt1"/>
          </a:fontRef>
        </p:style>
        <p:txBody>
          <a:bodyPr lIns="91368" tIns="45686" rIns="91368" bIns="45686" rtlCol="0" anchor="ctr"/>
          <a:lstStyle/>
          <a:p>
            <a:pPr algn="ctr" defTabSz="1217972"/>
            <a:r>
              <a:rPr lang="en-US" sz="2398" dirty="0">
                <a:solidFill>
                  <a:schemeClr val="tx1"/>
                </a:solidFill>
                <a:latin typeface="Segoe UI Light" pitchFamily="34" charset="0"/>
              </a:rPr>
              <a:t>Other platforms</a:t>
            </a:r>
          </a:p>
        </p:txBody>
      </p:sp>
      <p:sp>
        <p:nvSpPr>
          <p:cNvPr id="15" name="Rectangle 14"/>
          <p:cNvSpPr/>
          <p:nvPr/>
        </p:nvSpPr>
        <p:spPr>
          <a:xfrm>
            <a:off x="1395682" y="3058966"/>
            <a:ext cx="3578493" cy="336740"/>
          </a:xfrm>
          <a:prstGeom prst="rect">
            <a:avLst/>
          </a:prstGeom>
        </p:spPr>
        <p:txBody>
          <a:bodyPr wrap="square">
            <a:spAutoFit/>
          </a:bodyPr>
          <a:lstStyle/>
          <a:p>
            <a:pPr defTabSz="1218673"/>
            <a:r>
              <a:rPr lang="en-US" sz="1600" dirty="0"/>
              <a:t>https://github.com/windowsAzure/</a:t>
            </a:r>
          </a:p>
        </p:txBody>
      </p:sp>
      <p:sp>
        <p:nvSpPr>
          <p:cNvPr id="16" name="Rectangle 15"/>
          <p:cNvSpPr/>
          <p:nvPr/>
        </p:nvSpPr>
        <p:spPr>
          <a:xfrm>
            <a:off x="1395682" y="6036630"/>
            <a:ext cx="1613775" cy="276999"/>
          </a:xfrm>
          <a:prstGeom prst="rect">
            <a:avLst/>
          </a:prstGeom>
        </p:spPr>
        <p:txBody>
          <a:bodyPr wrap="none">
            <a:spAutoFit/>
          </a:bodyPr>
          <a:lstStyle/>
          <a:p>
            <a:pPr defTabSz="1218673"/>
            <a:r>
              <a:rPr lang="en-US" sz="1200" dirty="0"/>
              <a:t>/azure-</a:t>
            </a:r>
            <a:r>
              <a:rPr lang="en-US" sz="1200" dirty="0" err="1"/>
              <a:t>sdk</a:t>
            </a:r>
            <a:r>
              <a:rPr lang="en-US" sz="1200" dirty="0"/>
              <a:t>-for-python/</a:t>
            </a:r>
          </a:p>
        </p:txBody>
      </p:sp>
      <p:sp>
        <p:nvSpPr>
          <p:cNvPr id="17" name="Rectangle 16"/>
          <p:cNvSpPr/>
          <p:nvPr/>
        </p:nvSpPr>
        <p:spPr>
          <a:xfrm>
            <a:off x="1477239" y="4830213"/>
            <a:ext cx="1411797" cy="276999"/>
          </a:xfrm>
          <a:prstGeom prst="rect">
            <a:avLst/>
          </a:prstGeom>
        </p:spPr>
        <p:txBody>
          <a:bodyPr wrap="none">
            <a:spAutoFit/>
          </a:bodyPr>
          <a:lstStyle/>
          <a:p>
            <a:pPr defTabSz="1218673"/>
            <a:r>
              <a:rPr lang="en-US" sz="1200" dirty="0"/>
              <a:t>/azure-</a:t>
            </a:r>
            <a:r>
              <a:rPr lang="en-US" sz="1200" dirty="0" err="1"/>
              <a:t>sdk</a:t>
            </a:r>
            <a:r>
              <a:rPr lang="en-US" sz="1200" dirty="0"/>
              <a:t>-for-</a:t>
            </a:r>
            <a:r>
              <a:rPr lang="en-US" sz="1200" dirty="0" err="1"/>
              <a:t>php</a:t>
            </a:r>
            <a:r>
              <a:rPr lang="en-US" sz="1200" dirty="0"/>
              <a:t>/</a:t>
            </a:r>
          </a:p>
        </p:txBody>
      </p:sp>
      <p:sp>
        <p:nvSpPr>
          <p:cNvPr id="18" name="Rectangle 17"/>
          <p:cNvSpPr/>
          <p:nvPr/>
        </p:nvSpPr>
        <p:spPr>
          <a:xfrm>
            <a:off x="1477238" y="4193200"/>
            <a:ext cx="1490344" cy="276999"/>
          </a:xfrm>
          <a:prstGeom prst="rect">
            <a:avLst/>
          </a:prstGeom>
        </p:spPr>
        <p:txBody>
          <a:bodyPr wrap="none">
            <a:spAutoFit/>
          </a:bodyPr>
          <a:lstStyle/>
          <a:p>
            <a:pPr defTabSz="1218673"/>
            <a:r>
              <a:rPr lang="en-US" sz="1200" dirty="0"/>
              <a:t>/azure-</a:t>
            </a:r>
            <a:r>
              <a:rPr lang="en-US" sz="1200" dirty="0" err="1"/>
              <a:t>sdk</a:t>
            </a:r>
            <a:r>
              <a:rPr lang="en-US" sz="1200" dirty="0"/>
              <a:t>-for-node/</a:t>
            </a:r>
          </a:p>
        </p:txBody>
      </p:sp>
      <p:pic>
        <p:nvPicPr>
          <p:cNvPr id="19" name="Picture 18"/>
          <p:cNvPicPr>
            <a:picLocks noChangeAspect="1"/>
          </p:cNvPicPr>
          <p:nvPr/>
        </p:nvPicPr>
        <p:blipFill>
          <a:blip r:embed="rId8"/>
          <a:stretch>
            <a:fillRect/>
          </a:stretch>
        </p:blipFill>
        <p:spPr>
          <a:xfrm>
            <a:off x="548118" y="4159998"/>
            <a:ext cx="520065" cy="520065"/>
          </a:xfrm>
          <a:prstGeom prst="rect">
            <a:avLst/>
          </a:prstGeom>
        </p:spPr>
      </p:pic>
      <p:sp>
        <p:nvSpPr>
          <p:cNvPr id="20" name="Rectangle 19"/>
          <p:cNvSpPr/>
          <p:nvPr/>
        </p:nvSpPr>
        <p:spPr>
          <a:xfrm>
            <a:off x="1461611" y="3556186"/>
            <a:ext cx="1419812" cy="276999"/>
          </a:xfrm>
          <a:prstGeom prst="rect">
            <a:avLst/>
          </a:prstGeom>
        </p:spPr>
        <p:txBody>
          <a:bodyPr wrap="none">
            <a:spAutoFit/>
          </a:bodyPr>
          <a:lstStyle/>
          <a:p>
            <a:pPr defTabSz="1218673"/>
            <a:r>
              <a:rPr lang="en-US" sz="1200" dirty="0"/>
              <a:t>/azure-</a:t>
            </a:r>
            <a:r>
              <a:rPr lang="en-US" sz="1200" dirty="0" err="1"/>
              <a:t>sdk</a:t>
            </a:r>
            <a:r>
              <a:rPr lang="en-US" sz="1200" dirty="0"/>
              <a:t>-for-java/</a:t>
            </a:r>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116" y="5370153"/>
            <a:ext cx="452495" cy="452495"/>
          </a:xfrm>
          <a:prstGeom prst="rect">
            <a:avLst/>
          </a:prstGeom>
        </p:spPr>
      </p:pic>
      <p:sp>
        <p:nvSpPr>
          <p:cNvPr id="22" name="Rectangle 21"/>
          <p:cNvSpPr/>
          <p:nvPr/>
        </p:nvSpPr>
        <p:spPr>
          <a:xfrm>
            <a:off x="1458429" y="5399616"/>
            <a:ext cx="1452705" cy="276999"/>
          </a:xfrm>
          <a:prstGeom prst="rect">
            <a:avLst/>
          </a:prstGeom>
        </p:spPr>
        <p:txBody>
          <a:bodyPr wrap="none">
            <a:spAutoFit/>
          </a:bodyPr>
          <a:lstStyle/>
          <a:p>
            <a:pPr defTabSz="1218673"/>
            <a:r>
              <a:rPr lang="en-US" sz="1200" dirty="0"/>
              <a:t>/azure-</a:t>
            </a:r>
            <a:r>
              <a:rPr lang="en-US" sz="1200" dirty="0" err="1"/>
              <a:t>sdk</a:t>
            </a:r>
            <a:r>
              <a:rPr lang="en-US" sz="1200" dirty="0"/>
              <a:t>-for-ruby/</a:t>
            </a:r>
          </a:p>
        </p:txBody>
      </p:sp>
      <p:pic>
        <p:nvPicPr>
          <p:cNvPr id="23" name="Picture 2" descr="http://www.my-programming.com/wp-content/uploads/2011/09/java_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6187" y="2174921"/>
            <a:ext cx="1064272" cy="10642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9930" y="3987219"/>
            <a:ext cx="1828282" cy="876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8502" y="2933003"/>
            <a:ext cx="2113950" cy="59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6936608" y="2261285"/>
            <a:ext cx="1416043" cy="2969104"/>
          </a:xfrm>
          <a:prstGeom prst="rect">
            <a:avLst/>
          </a:prstGeom>
          <a:solidFill>
            <a:schemeClr val="accent2"/>
          </a:solidFill>
        </p:spPr>
        <p:style>
          <a:lnRef idx="1">
            <a:schemeClr val="accent4"/>
          </a:lnRef>
          <a:fillRef idx="3">
            <a:schemeClr val="accent4"/>
          </a:fillRef>
          <a:effectRef idx="2">
            <a:schemeClr val="accent4"/>
          </a:effectRef>
          <a:fontRef idx="minor">
            <a:schemeClr val="lt1"/>
          </a:fontRef>
        </p:style>
        <p:txBody>
          <a:bodyPr lIns="91368" tIns="45686" rIns="91368" bIns="45686" rtlCol="0" anchor="ctr"/>
          <a:lstStyle/>
          <a:p>
            <a:pPr algn="ctr" defTabSz="1217972"/>
            <a:r>
              <a:rPr lang="en-US" sz="1600" dirty="0">
                <a:solidFill>
                  <a:schemeClr val="tx1"/>
                </a:solidFill>
                <a:latin typeface="Segoe UI Light" pitchFamily="34" charset="0"/>
              </a:rPr>
              <a:t>AMQP 1.0</a:t>
            </a:r>
          </a:p>
        </p:txBody>
      </p:sp>
      <p:sp>
        <p:nvSpPr>
          <p:cNvPr id="27" name="Rectangle 26"/>
          <p:cNvSpPr/>
          <p:nvPr/>
        </p:nvSpPr>
        <p:spPr>
          <a:xfrm>
            <a:off x="6936608" y="5538078"/>
            <a:ext cx="1416043" cy="797160"/>
          </a:xfrm>
          <a:prstGeom prst="rect">
            <a:avLst/>
          </a:prstGeom>
          <a:solidFill>
            <a:schemeClr val="accent6"/>
          </a:solidFill>
        </p:spPr>
        <p:style>
          <a:lnRef idx="1">
            <a:schemeClr val="accent4"/>
          </a:lnRef>
          <a:fillRef idx="3">
            <a:schemeClr val="accent4"/>
          </a:fillRef>
          <a:effectRef idx="2">
            <a:schemeClr val="accent4"/>
          </a:effectRef>
          <a:fontRef idx="minor">
            <a:schemeClr val="lt1"/>
          </a:fontRef>
        </p:style>
        <p:txBody>
          <a:bodyPr lIns="91368" tIns="45686" rIns="91368" bIns="45686" rtlCol="0" anchor="ctr"/>
          <a:lstStyle/>
          <a:p>
            <a:pPr algn="ctr" defTabSz="1217972"/>
            <a:r>
              <a:rPr lang="en-US" sz="1600" dirty="0">
                <a:solidFill>
                  <a:schemeClr val="tx1"/>
                </a:solidFill>
                <a:latin typeface="Segoe UI Light" pitchFamily="34" charset="0"/>
              </a:rPr>
              <a:t>HTTP(S)</a:t>
            </a:r>
          </a:p>
        </p:txBody>
      </p:sp>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13007" y="5613142"/>
            <a:ext cx="894973" cy="730894"/>
          </a:xfrm>
          <a:prstGeom prst="rect">
            <a:avLst/>
          </a:prstGeom>
        </p:spPr>
      </p:pic>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54667" y="3239194"/>
            <a:ext cx="839677" cy="824222"/>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1275" y="3930960"/>
            <a:ext cx="1066459" cy="749105"/>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4772" y="4601016"/>
            <a:ext cx="659467" cy="640825"/>
          </a:xfrm>
          <a:prstGeom prst="rect">
            <a:avLst/>
          </a:prstGeom>
        </p:spPr>
      </p:pic>
      <p:sp>
        <p:nvSpPr>
          <p:cNvPr id="32" name="Rectangle 31"/>
          <p:cNvSpPr/>
          <p:nvPr/>
        </p:nvSpPr>
        <p:spPr>
          <a:xfrm>
            <a:off x="8388629" y="5230388"/>
            <a:ext cx="3578493" cy="336740"/>
          </a:xfrm>
          <a:prstGeom prst="rect">
            <a:avLst/>
          </a:prstGeom>
        </p:spPr>
        <p:txBody>
          <a:bodyPr wrap="square">
            <a:spAutoFit/>
          </a:bodyPr>
          <a:lstStyle/>
          <a:p>
            <a:pPr defTabSz="1218673"/>
            <a:r>
              <a:rPr lang="en-US" sz="1600" dirty="0"/>
              <a:t>Samples / Prototypes</a:t>
            </a: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68336" y="5657769"/>
            <a:ext cx="1572664" cy="641647"/>
          </a:xfrm>
          <a:prstGeom prst="rect">
            <a:avLst/>
          </a:prstGeom>
        </p:spPr>
      </p:pic>
    </p:spTree>
    <p:extLst>
      <p:ext uri="{BB962C8B-B14F-4D97-AF65-F5344CB8AC3E}">
        <p14:creationId xmlns:p14="http://schemas.microsoft.com/office/powerpoint/2010/main" val="216450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a:t>Използване на облачна услуга за отработка на </a:t>
            </a:r>
            <a:r>
              <a:rPr lang="bg-BG" dirty="0" smtClean="0"/>
              <a:t>съобщения</a:t>
            </a:r>
            <a:endParaRPr lang="en-US" dirty="0"/>
          </a:p>
        </p:txBody>
      </p:sp>
    </p:spTree>
    <p:extLst>
      <p:ext uri="{BB962C8B-B14F-4D97-AF65-F5344CB8AC3E}">
        <p14:creationId xmlns:p14="http://schemas.microsoft.com/office/powerpoint/2010/main" val="3445677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en-US" dirty="0" smtClean="0"/>
              <a:t>03 |  </a:t>
            </a:r>
            <a:r>
              <a:rPr lang="bg-BG" dirty="0"/>
              <a:t>Модели на комуникация и обмен </a:t>
            </a:r>
            <a:r>
              <a:rPr lang="bg-BG"/>
              <a:t>на </a:t>
            </a:r>
            <a:r>
              <a:rPr lang="bg-BG" smtClean="0"/>
              <a:t>съобщения</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264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Модели на комуникация</a:t>
            </a:r>
            <a:endParaRPr lang="en-US" dirty="0">
              <a:solidFill>
                <a:srgbClr val="1F497D"/>
              </a:solidFill>
            </a:endParaRPr>
          </a:p>
        </p:txBody>
      </p:sp>
      <p:sp>
        <p:nvSpPr>
          <p:cNvPr id="4" name="TextBox 3"/>
          <p:cNvSpPr txBox="1"/>
          <p:nvPr/>
        </p:nvSpPr>
        <p:spPr>
          <a:xfrm>
            <a:off x="379514" y="4533843"/>
            <a:ext cx="3140419" cy="2308324"/>
          </a:xfrm>
          <a:prstGeom prst="rect">
            <a:avLst/>
          </a:prstGeom>
          <a:noFill/>
        </p:spPr>
        <p:txBody>
          <a:bodyPr wrap="square" rtlCol="0">
            <a:spAutoFit/>
          </a:bodyPr>
          <a:lstStyle/>
          <a:p>
            <a:pPr algn="ctr"/>
            <a:r>
              <a:rPr lang="bg-BG" b="1" dirty="0" smtClean="0">
                <a:latin typeface="Segoe UI" panose="020B0502040204020203" pitchFamily="34" charset="0"/>
                <a:cs typeface="Segoe UI" panose="020B0502040204020203" pitchFamily="34" charset="0"/>
              </a:rPr>
              <a:t>Телеметрия</a:t>
            </a:r>
            <a:endParaRPr lang="bg-BG" b="1" dirty="0">
              <a:latin typeface="Segoe UI" panose="020B0502040204020203" pitchFamily="34" charset="0"/>
              <a:cs typeface="Segoe UI" panose="020B0502040204020203" pitchFamily="34" charset="0"/>
            </a:endParaRPr>
          </a:p>
          <a:p>
            <a:pPr algn="ctr"/>
            <a:endParaRPr lang="ru-RU"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Информацията протича </a:t>
            </a:r>
            <a:r>
              <a:rPr lang="ru-RU" dirty="0">
                <a:latin typeface="Segoe UI" panose="020B0502040204020203" pitchFamily="34" charset="0"/>
                <a:cs typeface="Segoe UI" panose="020B0502040204020203" pitchFamily="34" charset="0"/>
              </a:rPr>
              <a:t>от </a:t>
            </a:r>
            <a:r>
              <a:rPr lang="ru-RU" dirty="0" smtClean="0">
                <a:latin typeface="Segoe UI" panose="020B0502040204020203" pitchFamily="34" charset="0"/>
                <a:cs typeface="Segoe UI" panose="020B0502040204020203" pitchFamily="34" charset="0"/>
              </a:rPr>
              <a:t>устройството </a:t>
            </a:r>
            <a:r>
              <a:rPr lang="ru-RU" dirty="0">
                <a:latin typeface="Segoe UI" panose="020B0502040204020203" pitchFamily="34" charset="0"/>
                <a:cs typeface="Segoe UI" panose="020B0502040204020203" pitchFamily="34" charset="0"/>
              </a:rPr>
              <a:t>към други </a:t>
            </a:r>
            <a:r>
              <a:rPr lang="ru-RU" dirty="0" smtClean="0">
                <a:latin typeface="Segoe UI" panose="020B0502040204020203" pitchFamily="34" charset="0"/>
                <a:cs typeface="Segoe UI" panose="020B0502040204020203" pitchFamily="34" charset="0"/>
              </a:rPr>
              <a:t>системи. Предава се информация за статуса </a:t>
            </a:r>
            <a:r>
              <a:rPr lang="ru-RU" dirty="0">
                <a:latin typeface="Segoe UI" panose="020B0502040204020203" pitchFamily="34" charset="0"/>
                <a:cs typeface="Segoe UI" panose="020B0502040204020203" pitchFamily="34" charset="0"/>
              </a:rPr>
              <a:t>на устройството и околна среда</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3519933" y="4536333"/>
            <a:ext cx="2681733" cy="2031325"/>
          </a:xfrm>
          <a:prstGeom prst="rect">
            <a:avLst/>
          </a:prstGeom>
          <a:noFill/>
        </p:spPr>
        <p:txBody>
          <a:bodyPr wrap="square" rtlCol="0">
            <a:spAutoFit/>
          </a:bodyPr>
          <a:lstStyle/>
          <a:p>
            <a:pPr algn="ctr"/>
            <a:r>
              <a:rPr lang="bg-BG" b="1" dirty="0">
                <a:latin typeface="Segoe UI" panose="020B0502040204020203" pitchFamily="34" charset="0"/>
                <a:cs typeface="Segoe UI" panose="020B0502040204020203" pitchFamily="34" charset="0"/>
              </a:rPr>
              <a:t>Запитвания</a:t>
            </a:r>
            <a:endParaRPr lang="en-US" b="1" dirty="0" smtClean="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Заявки </a:t>
            </a:r>
            <a:r>
              <a:rPr lang="ru-RU" dirty="0">
                <a:latin typeface="Segoe UI" panose="020B0502040204020203" pitchFamily="34" charset="0"/>
                <a:cs typeface="Segoe UI" panose="020B0502040204020203" pitchFamily="34" charset="0"/>
              </a:rPr>
              <a:t>от </a:t>
            </a:r>
            <a:r>
              <a:rPr lang="ru-RU" dirty="0" smtClean="0">
                <a:latin typeface="Segoe UI" panose="020B0502040204020203" pitchFamily="34" charset="0"/>
                <a:cs typeface="Segoe UI" panose="020B0502040204020203" pitchFamily="34" charset="0"/>
              </a:rPr>
              <a:t>устройства, които изискват нужна та им информация</a:t>
            </a:r>
            <a:r>
              <a:rPr lang="ru-RU" dirty="0">
                <a:latin typeface="Segoe UI" panose="020B0502040204020203" pitchFamily="34" charset="0"/>
                <a:cs typeface="Segoe UI" panose="020B0502040204020203" pitchFamily="34" charset="0"/>
              </a:rPr>
              <a:t>, или </a:t>
            </a:r>
            <a:r>
              <a:rPr lang="ru-RU" dirty="0" smtClean="0">
                <a:latin typeface="Segoe UI" panose="020B0502040204020203" pitchFamily="34" charset="0"/>
                <a:cs typeface="Segoe UI" panose="020B0502040204020203" pitchFamily="34" charset="0"/>
              </a:rPr>
              <a:t>желаят да </a:t>
            </a:r>
            <a:r>
              <a:rPr lang="ru-RU" dirty="0">
                <a:latin typeface="Segoe UI" panose="020B0502040204020203" pitchFamily="34" charset="0"/>
                <a:cs typeface="Segoe UI" panose="020B0502040204020203" pitchFamily="34" charset="0"/>
              </a:rPr>
              <a:t>инициират дейности</a:t>
            </a:r>
            <a:endParaRPr lang="en-US" dirty="0">
              <a:latin typeface="Segoe UI" panose="020B0502040204020203" pitchFamily="34" charset="0"/>
              <a:cs typeface="Segoe UI" panose="020B0502040204020203" pitchFamily="34" charset="0"/>
            </a:endParaRPr>
          </a:p>
        </p:txBody>
      </p:sp>
      <p:sp>
        <p:nvSpPr>
          <p:cNvPr id="7" name="TextBox 6"/>
          <p:cNvSpPr txBox="1"/>
          <p:nvPr/>
        </p:nvSpPr>
        <p:spPr>
          <a:xfrm>
            <a:off x="6201666" y="4538823"/>
            <a:ext cx="2681733" cy="2308324"/>
          </a:xfrm>
          <a:prstGeom prst="rect">
            <a:avLst/>
          </a:prstGeom>
          <a:noFill/>
        </p:spPr>
        <p:txBody>
          <a:bodyPr wrap="square" rtlCol="0">
            <a:spAutoFit/>
          </a:bodyPr>
          <a:lstStyle/>
          <a:p>
            <a:pPr algn="ctr"/>
            <a:r>
              <a:rPr lang="bg-BG" b="1" dirty="0" smtClean="0">
                <a:latin typeface="Segoe UI" panose="020B0502040204020203" pitchFamily="34" charset="0"/>
                <a:cs typeface="Segoe UI" panose="020B0502040204020203" pitchFamily="34" charset="0"/>
              </a:rPr>
              <a:t>Команди</a:t>
            </a:r>
            <a:endParaRPr lang="en-US" b="1"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Команди от други системи </a:t>
            </a:r>
            <a:r>
              <a:rPr lang="ru-RU" dirty="0" smtClean="0">
                <a:latin typeface="Segoe UI" panose="020B0502040204020203" pitchFamily="34" charset="0"/>
                <a:cs typeface="Segoe UI" panose="020B0502040204020203" pitchFamily="34" charset="0"/>
              </a:rPr>
              <a:t>до </a:t>
            </a:r>
            <a:r>
              <a:rPr lang="ru-RU" dirty="0">
                <a:latin typeface="Segoe UI" panose="020B0502040204020203" pitchFamily="34" charset="0"/>
                <a:cs typeface="Segoe UI" panose="020B0502040204020203" pitchFamily="34" charset="0"/>
              </a:rPr>
              <a:t>устройство или група от устройства за извършване на специфични дейности</a:t>
            </a:r>
            <a:endParaRPr lang="en-US" dirty="0">
              <a:latin typeface="Segoe UI" panose="020B0502040204020203" pitchFamily="34" charset="0"/>
              <a:cs typeface="Segoe UI" panose="020B0502040204020203" pitchFamily="34" charset="0"/>
            </a:endParaRPr>
          </a:p>
        </p:txBody>
      </p:sp>
      <p:sp>
        <p:nvSpPr>
          <p:cNvPr id="8" name="TextBox 7"/>
          <p:cNvSpPr txBox="1"/>
          <p:nvPr/>
        </p:nvSpPr>
        <p:spPr>
          <a:xfrm>
            <a:off x="8883399" y="4541313"/>
            <a:ext cx="2681733" cy="2308324"/>
          </a:xfrm>
          <a:prstGeom prst="rect">
            <a:avLst/>
          </a:prstGeom>
          <a:noFill/>
        </p:spPr>
        <p:txBody>
          <a:bodyPr wrap="square" rtlCol="0">
            <a:spAutoFit/>
          </a:bodyPr>
          <a:lstStyle/>
          <a:p>
            <a:pPr algn="ctr"/>
            <a:r>
              <a:rPr lang="bg-BG" b="1" dirty="0">
                <a:latin typeface="Segoe UI" panose="020B0502040204020203" pitchFamily="34" charset="0"/>
                <a:cs typeface="Segoe UI" panose="020B0502040204020203" pitchFamily="34" charset="0"/>
              </a:rPr>
              <a:t>У</a:t>
            </a:r>
            <a:r>
              <a:rPr lang="bg-BG" b="1" dirty="0" smtClean="0">
                <a:latin typeface="Segoe UI" panose="020B0502040204020203" pitchFamily="34" charset="0"/>
                <a:cs typeface="Segoe UI" panose="020B0502040204020203" pitchFamily="34" charset="0"/>
              </a:rPr>
              <a:t>ведомления</a:t>
            </a:r>
            <a:endParaRPr lang="en-US" b="1"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Информация, произтичащи от други системи </a:t>
            </a:r>
            <a:r>
              <a:rPr lang="ru-RU" dirty="0" smtClean="0">
                <a:latin typeface="Segoe UI" panose="020B0502040204020203" pitchFamily="34" charset="0"/>
                <a:cs typeface="Segoe UI" panose="020B0502040204020203" pitchFamily="34" charset="0"/>
              </a:rPr>
              <a:t>до </a:t>
            </a:r>
            <a:r>
              <a:rPr lang="ru-RU" dirty="0">
                <a:latin typeface="Segoe UI" panose="020B0502040204020203" pitchFamily="34" charset="0"/>
                <a:cs typeface="Segoe UI" panose="020B0502040204020203" pitchFamily="34" charset="0"/>
              </a:rPr>
              <a:t>устройство (-група) за предаване </a:t>
            </a:r>
            <a:r>
              <a:rPr lang="ru-RU" dirty="0" smtClean="0">
                <a:latin typeface="Segoe UI" panose="020B0502040204020203" pitchFamily="34" charset="0"/>
                <a:cs typeface="Segoe UI" panose="020B0502040204020203" pitchFamily="34" charset="0"/>
              </a:rPr>
              <a:t>промени </a:t>
            </a:r>
            <a:r>
              <a:rPr lang="ru-RU" dirty="0">
                <a:latin typeface="Segoe UI" panose="020B0502040204020203" pitchFamily="34" charset="0"/>
                <a:cs typeface="Segoe UI" panose="020B0502040204020203" pitchFamily="34" charset="0"/>
              </a:rPr>
              <a:t>в състоянието </a:t>
            </a:r>
            <a:r>
              <a:rPr lang="ru-RU" dirty="0" smtClean="0">
                <a:latin typeface="Segoe UI" panose="020B0502040204020203" pitchFamily="34" charset="0"/>
                <a:cs typeface="Segoe UI" panose="020B0502040204020203" pitchFamily="34" charset="0"/>
              </a:rPr>
              <a:t>на останалия </a:t>
            </a:r>
            <a:r>
              <a:rPr lang="ru-RU" dirty="0">
                <a:latin typeface="Segoe UI" panose="020B0502040204020203" pitchFamily="34" charset="0"/>
                <a:cs typeface="Segoe UI" panose="020B0502040204020203" pitchFamily="34" charset="0"/>
              </a:rPr>
              <a:t>свят</a:t>
            </a:r>
            <a:endParaRPr lang="en-US" dirty="0">
              <a:latin typeface="Segoe UI" panose="020B0502040204020203" pitchFamily="34" charset="0"/>
              <a:cs typeface="Segoe UI" panose="020B0502040204020203" pitchFamily="34" charset="0"/>
            </a:endParaRPr>
          </a:p>
        </p:txBody>
      </p:sp>
      <p:sp>
        <p:nvSpPr>
          <p:cNvPr id="9" name="U-Turn Arrow 8"/>
          <p:cNvSpPr/>
          <p:nvPr/>
        </p:nvSpPr>
        <p:spPr>
          <a:xfrm>
            <a:off x="7230896" y="2235638"/>
            <a:ext cx="478454" cy="1534627"/>
          </a:xfrm>
          <a:prstGeom prst="utur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10" name="Group 9"/>
          <p:cNvGrpSpPr/>
          <p:nvPr/>
        </p:nvGrpSpPr>
        <p:grpSpPr>
          <a:xfrm>
            <a:off x="7230896" y="1640604"/>
            <a:ext cx="478454" cy="478454"/>
            <a:chOff x="609600" y="502508"/>
            <a:chExt cx="395416" cy="395416"/>
          </a:xfrm>
        </p:grpSpPr>
        <p:sp>
          <p:nvSpPr>
            <p:cNvPr id="11" name="Rectangle 10"/>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13" name="Rectangle 12"/>
          <p:cNvSpPr/>
          <p:nvPr/>
        </p:nvSpPr>
        <p:spPr>
          <a:xfrm>
            <a:off x="723089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14" name="Group 13"/>
          <p:cNvGrpSpPr/>
          <p:nvPr/>
        </p:nvGrpSpPr>
        <p:grpSpPr>
          <a:xfrm>
            <a:off x="4640096" y="1640604"/>
            <a:ext cx="478454" cy="478454"/>
            <a:chOff x="609600" y="502508"/>
            <a:chExt cx="395416" cy="395416"/>
          </a:xfrm>
        </p:grpSpPr>
        <p:sp>
          <p:nvSpPr>
            <p:cNvPr id="15" name="Rectangle 14"/>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17" name="Rectangle 16"/>
          <p:cNvSpPr/>
          <p:nvPr/>
        </p:nvSpPr>
        <p:spPr>
          <a:xfrm>
            <a:off x="464009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8" name="U-Turn Arrow 17"/>
          <p:cNvSpPr/>
          <p:nvPr/>
        </p:nvSpPr>
        <p:spPr>
          <a:xfrm rot="10800000">
            <a:off x="4621572" y="2249874"/>
            <a:ext cx="478454" cy="1534627"/>
          </a:xfrm>
          <a:prstGeom prst="utur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23" name="Group 22"/>
          <p:cNvGrpSpPr/>
          <p:nvPr/>
        </p:nvGrpSpPr>
        <p:grpSpPr>
          <a:xfrm>
            <a:off x="2003746" y="1640604"/>
            <a:ext cx="478454" cy="478454"/>
            <a:chOff x="609600" y="502508"/>
            <a:chExt cx="395416" cy="395416"/>
          </a:xfrm>
        </p:grpSpPr>
        <p:sp>
          <p:nvSpPr>
            <p:cNvPr id="24" name="Rectangle 23"/>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5"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26" name="Rectangle 25"/>
          <p:cNvSpPr/>
          <p:nvPr/>
        </p:nvSpPr>
        <p:spPr>
          <a:xfrm>
            <a:off x="2003746"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7" name="Up Arrow 26"/>
          <p:cNvSpPr/>
          <p:nvPr/>
        </p:nvSpPr>
        <p:spPr>
          <a:xfrm rot="10800000">
            <a:off x="1985222" y="2249874"/>
            <a:ext cx="478454" cy="153462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grpSp>
        <p:nvGrpSpPr>
          <p:cNvPr id="28" name="Group 27"/>
          <p:cNvGrpSpPr/>
          <p:nvPr/>
        </p:nvGrpSpPr>
        <p:grpSpPr>
          <a:xfrm>
            <a:off x="10012120" y="1640604"/>
            <a:ext cx="478454" cy="478454"/>
            <a:chOff x="609600" y="502508"/>
            <a:chExt cx="395416" cy="395416"/>
          </a:xfrm>
        </p:grpSpPr>
        <p:sp>
          <p:nvSpPr>
            <p:cNvPr id="29" name="Rectangle 28"/>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30"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latin typeface="Segoe UI" panose="020B0502040204020203" pitchFamily="34" charset="0"/>
                <a:cs typeface="Segoe UI" panose="020B0502040204020203" pitchFamily="34" charset="0"/>
              </a:endParaRPr>
            </a:p>
          </p:txBody>
        </p:sp>
      </p:grpSp>
      <p:sp>
        <p:nvSpPr>
          <p:cNvPr id="31" name="Rectangle 30"/>
          <p:cNvSpPr/>
          <p:nvPr/>
        </p:nvSpPr>
        <p:spPr>
          <a:xfrm>
            <a:off x="10012120" y="391531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32" name="Up Arrow 31"/>
          <p:cNvSpPr/>
          <p:nvPr/>
        </p:nvSpPr>
        <p:spPr>
          <a:xfrm>
            <a:off x="9993596" y="2249874"/>
            <a:ext cx="478454" cy="153462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cxnSp>
        <p:nvCxnSpPr>
          <p:cNvPr id="34" name="Straight Connector 33"/>
          <p:cNvCxnSpPr/>
          <p:nvPr/>
        </p:nvCxnSpPr>
        <p:spPr>
          <a:xfrm flipH="1">
            <a:off x="3431457" y="1407183"/>
            <a:ext cx="16817" cy="4949810"/>
          </a:xfrm>
          <a:prstGeom prst="line">
            <a:avLst/>
          </a:prstGeom>
        </p:spPr>
        <p:style>
          <a:lnRef idx="2">
            <a:schemeClr val="accent3"/>
          </a:lnRef>
          <a:fillRef idx="0">
            <a:schemeClr val="accent3"/>
          </a:fillRef>
          <a:effectRef idx="1">
            <a:schemeClr val="accent3"/>
          </a:effectRef>
          <a:fontRef idx="minor">
            <a:schemeClr val="tx1"/>
          </a:fontRef>
        </p:style>
      </p:cxnSp>
      <p:cxnSp>
        <p:nvCxnSpPr>
          <p:cNvPr id="36" name="Straight Connector 35"/>
          <p:cNvCxnSpPr/>
          <p:nvPr/>
        </p:nvCxnSpPr>
        <p:spPr>
          <a:xfrm flipH="1">
            <a:off x="6149497" y="1554208"/>
            <a:ext cx="16817" cy="4949810"/>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p:cNvCxnSpPr/>
          <p:nvPr/>
        </p:nvCxnSpPr>
        <p:spPr>
          <a:xfrm flipH="1">
            <a:off x="8818038" y="1554208"/>
            <a:ext cx="16817" cy="494981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p:cNvSpPr txBox="1"/>
          <p:nvPr/>
        </p:nvSpPr>
        <p:spPr>
          <a:xfrm>
            <a:off x="5051414" y="2773698"/>
            <a:ext cx="543739"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1:N</a:t>
            </a:r>
            <a:endParaRPr lang="en-US" dirty="0">
              <a:latin typeface="Segoe UI" panose="020B0502040204020203" pitchFamily="34" charset="0"/>
              <a:cs typeface="Segoe UI" panose="020B0502040204020203" pitchFamily="34" charset="0"/>
            </a:endParaRPr>
          </a:p>
        </p:txBody>
      </p:sp>
      <p:sp>
        <p:nvSpPr>
          <p:cNvPr id="33" name="TextBox 32"/>
          <p:cNvSpPr txBox="1"/>
          <p:nvPr/>
        </p:nvSpPr>
        <p:spPr>
          <a:xfrm>
            <a:off x="7716398" y="2846978"/>
            <a:ext cx="543739"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1:N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510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42831713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val="20000"/>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 </a:t>
                      </a:r>
                      <a:r>
                        <a:rPr lang="bg-BG" sz="3600" dirty="0" smtClean="0">
                          <a:latin typeface="Segoe UI Light" panose="020B0502040204020203" pitchFamily="34" charset="0"/>
                          <a:cs typeface="Segoe UI Light" panose="020B0502040204020203" pitchFamily="34" charset="0"/>
                        </a:rPr>
                        <a:t>Интернет</a:t>
                      </a:r>
                      <a:r>
                        <a:rPr lang="bg-BG" sz="3600" baseline="0" dirty="0" smtClean="0">
                          <a:latin typeface="Segoe UI Light" panose="020B0502040204020203" pitchFamily="34" charset="0"/>
                          <a:cs typeface="Segoe UI Light" panose="020B0502040204020203" pitchFamily="34" charset="0"/>
                        </a:rPr>
                        <a:t> на Нещата</a:t>
                      </a:r>
                      <a:r>
                        <a:rPr lang="en-US" sz="3600" dirty="0" smtClean="0">
                          <a:latin typeface="Segoe UI Light" panose="020B0502040204020203" pitchFamily="34" charset="0"/>
                          <a:cs typeface="Segoe UI Light" panose="020B0502040204020203" pitchFamily="34" charset="0"/>
                        </a:rPr>
                        <a:t> </a:t>
                      </a:r>
                      <a:r>
                        <a:rPr lang="bg-BG" sz="3600" dirty="0" smtClean="0">
                          <a:latin typeface="Segoe UI Light" panose="020B0502040204020203" pitchFamily="34" charset="0"/>
                          <a:cs typeface="Segoe UI Light" panose="020B0502040204020203" pitchFamily="34" charset="0"/>
                        </a:rPr>
                        <a:t>с</a:t>
                      </a:r>
                      <a:r>
                        <a:rPr lang="bg-BG" sz="3600" baseline="0" dirty="0" smtClean="0">
                          <a:latin typeface="Segoe UI Light" panose="020B0502040204020203" pitchFamily="34" charset="0"/>
                          <a:cs typeface="Segoe UI Light" panose="020B0502040204020203" pitchFamily="34" charset="0"/>
                        </a:rPr>
                        <a:t> </a:t>
                      </a:r>
                      <a:r>
                        <a:rPr lang="en-US" sz="3600" dirty="0" smtClean="0">
                          <a:latin typeface="Segoe UI Light" panose="020B0502040204020203" pitchFamily="34" charset="0"/>
                          <a:cs typeface="Segoe UI Light" panose="020B0502040204020203" pitchFamily="34" charset="0"/>
                        </a:rPr>
                        <a:t>Azure Service  Bus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0"/>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bg-BG" sz="2400" dirty="0" smtClean="0">
                          <a:latin typeface="Segoe UI Light" panose="020B0502040204020203" pitchFamily="34" charset="0"/>
                          <a:cs typeface="Segoe UI Light" panose="020B0502040204020203" pitchFamily="34" charset="0"/>
                        </a:rPr>
                        <a:t>Въведение</a:t>
                      </a:r>
                      <a:r>
                        <a:rPr lang="bg-BG" sz="2400" baseline="0" dirty="0" smtClean="0">
                          <a:latin typeface="Segoe UI Light" panose="020B0502040204020203" pitchFamily="34" charset="0"/>
                          <a:cs typeface="Segoe UI Light" panose="020B0502040204020203" pitchFamily="34" charset="0"/>
                        </a:rPr>
                        <a:t> и модерни думички</a:t>
                      </a:r>
                      <a:r>
                        <a:rPr lang="en-NZ" sz="2400" dirty="0" smtClean="0">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bg-BG" sz="2400" dirty="0" smtClean="0">
                          <a:latin typeface="Segoe UI Light" panose="020B0502040204020203" pitchFamily="34" charset="0"/>
                          <a:cs typeface="Segoe UI Light" panose="020B0502040204020203" pitchFamily="34" charset="0"/>
                        </a:rPr>
                        <a:t>Сценарии и технологични предизвикателства</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bg-BG" sz="2400" baseline="0" dirty="0" smtClean="0">
                          <a:latin typeface="Segoe UI Light" panose="020B0502040204020203" pitchFamily="34" charset="0"/>
                          <a:cs typeface="Segoe UI Light" panose="020B0502040204020203" pitchFamily="34" charset="0"/>
                        </a:rPr>
                        <a:t>Модели на комуникация и обмен на </a:t>
                      </a:r>
                      <a:r>
                        <a:rPr lang="bg-BG" sz="2400" baseline="0" dirty="0" smtClean="0">
                          <a:latin typeface="Segoe UI Light" panose="020B0502040204020203" pitchFamily="34" charset="0"/>
                          <a:cs typeface="Segoe UI Light" panose="020B0502040204020203" pitchFamily="34" charset="0"/>
                        </a:rPr>
                        <a:t>съобщения</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a:t>
                      </a:r>
                      <a:r>
                        <a:rPr lang="en-US" sz="2400" baseline="0" dirty="0" smtClean="0">
                          <a:latin typeface="Segoe UI Light" panose="020B0502040204020203" pitchFamily="34" charset="0"/>
                          <a:cs typeface="Segoe UI Light" panose="020B0502040204020203" pitchFamily="34" charset="0"/>
                        </a:rPr>
                        <a:t> | </a:t>
                      </a:r>
                      <a:r>
                        <a:rPr lang="bg-BG" sz="2400" baseline="0" dirty="0" smtClean="0">
                          <a:latin typeface="Segoe UI Light" panose="020B0502040204020203" pitchFamily="34" charset="0"/>
                          <a:cs typeface="Segoe UI Light" panose="020B0502040204020203" pitchFamily="34" charset="0"/>
                        </a:rPr>
                        <a:t>Добри практики</a:t>
                      </a:r>
                      <a:r>
                        <a:rPr lang="en-US" sz="2400" baseline="0" dirty="0" smtClean="0">
                          <a:latin typeface="Segoe UI Light" panose="020B0502040204020203" pitchFamily="34" charset="0"/>
                          <a:cs typeface="Segoe UI Light" panose="020B0502040204020203" pitchFamily="34" charset="0"/>
                        </a:rPr>
                        <a:t> &amp; </a:t>
                      </a:r>
                      <a:r>
                        <a:rPr lang="bg-BG" sz="2400" baseline="0" dirty="0" smtClean="0">
                          <a:latin typeface="Segoe UI Light" panose="020B0502040204020203" pitchFamily="34" charset="0"/>
                          <a:cs typeface="Segoe UI Light" panose="020B0502040204020203" pitchFamily="34" charset="0"/>
                        </a:rPr>
                        <a:t>Ресурси</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Телеметрия</a:t>
            </a:r>
            <a:endParaRPr lang="en-US" dirty="0"/>
          </a:p>
        </p:txBody>
      </p:sp>
      <p:sp>
        <p:nvSpPr>
          <p:cNvPr id="3" name="Content Placeholder 2"/>
          <p:cNvSpPr>
            <a:spLocks noGrp="1"/>
          </p:cNvSpPr>
          <p:nvPr>
            <p:ph sz="quarter" idx="10"/>
          </p:nvPr>
        </p:nvSpPr>
        <p:spPr>
          <a:xfrm>
            <a:off x="379413" y="1388226"/>
            <a:ext cx="9523123" cy="5290388"/>
          </a:xfrm>
          <a:prstGeom prst="rect">
            <a:avLst/>
          </a:prstGeom>
        </p:spPr>
        <p:txBody>
          <a:bodyPr>
            <a:normAutofit/>
          </a:bodyPr>
          <a:lstStyle/>
          <a:p>
            <a:r>
              <a:rPr lang="bg-BG" dirty="0" smtClean="0"/>
              <a:t>Планиран или в следствие на събитие поток от статус информация за усторйство.</a:t>
            </a:r>
            <a:endParaRPr lang="en-US" dirty="0" smtClean="0"/>
          </a:p>
          <a:p>
            <a:r>
              <a:rPr lang="bg-BG" dirty="0" smtClean="0"/>
              <a:t>Физически или логически статус или данни от сензор</a:t>
            </a:r>
            <a:r>
              <a:rPr lang="en-US" dirty="0" smtClean="0"/>
              <a:t>. </a:t>
            </a:r>
          </a:p>
          <a:p>
            <a:r>
              <a:rPr lang="bg-BG" dirty="0" smtClean="0"/>
              <a:t>Пакетите са обикновено малки; време и стойност. </a:t>
            </a:r>
            <a:endParaRPr lang="en-US" dirty="0" smtClean="0"/>
          </a:p>
          <a:p>
            <a:r>
              <a:rPr lang="bg-BG" dirty="0" smtClean="0"/>
              <a:t>Най различни честоти</a:t>
            </a:r>
            <a:r>
              <a:rPr lang="en-US" dirty="0" smtClean="0"/>
              <a:t>. </a:t>
            </a:r>
            <a:r>
              <a:rPr lang="bg-BG" dirty="0" smtClean="0"/>
              <a:t>От един път седмично до </a:t>
            </a:r>
            <a:r>
              <a:rPr lang="en-US" dirty="0" smtClean="0"/>
              <a:t>10 kHz </a:t>
            </a:r>
            <a:r>
              <a:rPr lang="bg-BG" dirty="0" smtClean="0"/>
              <a:t>за всяка от многото точки на измерване във фабриката</a:t>
            </a:r>
            <a:r>
              <a:rPr lang="en-US" dirty="0" smtClean="0"/>
              <a:t>.</a:t>
            </a:r>
          </a:p>
        </p:txBody>
      </p:sp>
      <p:grpSp>
        <p:nvGrpSpPr>
          <p:cNvPr id="11" name="Group 10"/>
          <p:cNvGrpSpPr/>
          <p:nvPr/>
        </p:nvGrpSpPr>
        <p:grpSpPr>
          <a:xfrm>
            <a:off x="10199324" y="1078612"/>
            <a:ext cx="804473" cy="4206309"/>
            <a:chOff x="1985222" y="1777084"/>
            <a:chExt cx="501423" cy="2753166"/>
          </a:xfrm>
        </p:grpSpPr>
        <p:grpSp>
          <p:nvGrpSpPr>
            <p:cNvPr id="6" name="Group 5"/>
            <p:cNvGrpSpPr/>
            <p:nvPr/>
          </p:nvGrpSpPr>
          <p:grpSpPr>
            <a:xfrm>
              <a:off x="2003746" y="1777084"/>
              <a:ext cx="478454" cy="478454"/>
              <a:chOff x="609600" y="502508"/>
              <a:chExt cx="395416" cy="395416"/>
            </a:xfrm>
          </p:grpSpPr>
          <p:sp>
            <p:nvSpPr>
              <p:cNvPr id="7" name="Rectangle 6"/>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grpSp>
        <p:sp>
          <p:nvSpPr>
            <p:cNvPr id="9" name="Rectangle 8"/>
            <p:cNvSpPr/>
            <p:nvPr/>
          </p:nvSpPr>
          <p:spPr>
            <a:xfrm>
              <a:off x="2003746" y="405179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 name="Up Arrow 9"/>
            <p:cNvSpPr/>
            <p:nvPr/>
          </p:nvSpPr>
          <p:spPr>
            <a:xfrm rot="10800000">
              <a:off x="1985222" y="2386354"/>
              <a:ext cx="478454" cy="153462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14991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Команди</a:t>
            </a:r>
            <a:r>
              <a:rPr lang="en-US" dirty="0" smtClean="0"/>
              <a:t>/</a:t>
            </a:r>
            <a:r>
              <a:rPr lang="bg-BG" dirty="0" smtClean="0"/>
              <a:t>Контрол</a:t>
            </a:r>
            <a:endParaRPr lang="en-US" dirty="0"/>
          </a:p>
        </p:txBody>
      </p:sp>
      <p:sp>
        <p:nvSpPr>
          <p:cNvPr id="3" name="Content Placeholder 2"/>
          <p:cNvSpPr>
            <a:spLocks noGrp="1"/>
          </p:cNvSpPr>
          <p:nvPr>
            <p:ph sz="quarter" idx="10"/>
          </p:nvPr>
        </p:nvSpPr>
        <p:spPr>
          <a:xfrm>
            <a:off x="379413" y="1388226"/>
            <a:ext cx="9272783" cy="5290388"/>
          </a:xfrm>
          <a:prstGeom prst="rect">
            <a:avLst/>
          </a:prstGeom>
        </p:spPr>
        <p:txBody>
          <a:bodyPr>
            <a:normAutofit/>
          </a:bodyPr>
          <a:lstStyle/>
          <a:p>
            <a:r>
              <a:rPr lang="bg-BG" dirty="0" smtClean="0"/>
              <a:t>Задаване на устройството</a:t>
            </a:r>
            <a:r>
              <a:rPr lang="en-US" dirty="0" smtClean="0"/>
              <a:t>, </a:t>
            </a:r>
            <a:r>
              <a:rPr lang="bg-BG" dirty="0" smtClean="0"/>
              <a:t>отдалчено</a:t>
            </a:r>
            <a:r>
              <a:rPr lang="en-US" dirty="0" smtClean="0"/>
              <a:t>, </a:t>
            </a:r>
            <a:r>
              <a:rPr lang="bg-BG" dirty="0" smtClean="0"/>
              <a:t>да изпълни лоическа или физическа задача</a:t>
            </a:r>
            <a:endParaRPr lang="en-US" dirty="0" smtClean="0"/>
          </a:p>
          <a:p>
            <a:pPr lvl="1"/>
            <a:r>
              <a:rPr lang="en-US" dirty="0" smtClean="0"/>
              <a:t>“</a:t>
            </a:r>
            <a:r>
              <a:rPr lang="bg-BG" dirty="0" smtClean="0"/>
              <a:t>Дай ми статуса на</a:t>
            </a:r>
            <a:r>
              <a:rPr lang="en-US" dirty="0" smtClean="0"/>
              <a:t> X” </a:t>
            </a:r>
          </a:p>
          <a:p>
            <a:pPr lvl="1"/>
            <a:r>
              <a:rPr lang="en-US" dirty="0" smtClean="0"/>
              <a:t>“</a:t>
            </a:r>
            <a:r>
              <a:rPr lang="bg-BG" dirty="0" smtClean="0"/>
              <a:t>Направи две крачки напред</a:t>
            </a:r>
            <a:r>
              <a:rPr lang="en-US" dirty="0" smtClean="0"/>
              <a:t>”</a:t>
            </a:r>
          </a:p>
          <a:p>
            <a:pPr lvl="1"/>
            <a:r>
              <a:rPr lang="en-US" dirty="0" smtClean="0"/>
              <a:t>“</a:t>
            </a:r>
            <a:r>
              <a:rPr lang="bg-BG" dirty="0" smtClean="0"/>
              <a:t>Следене на обект с камера</a:t>
            </a:r>
            <a:r>
              <a:rPr lang="en-US" dirty="0" smtClean="0"/>
              <a:t>”</a:t>
            </a:r>
          </a:p>
          <a:p>
            <a:pPr lvl="1"/>
            <a:r>
              <a:rPr lang="en-US" dirty="0" smtClean="0"/>
              <a:t>“</a:t>
            </a:r>
            <a:r>
              <a:rPr lang="bg-BG" dirty="0" smtClean="0"/>
              <a:t>Извлечи</a:t>
            </a:r>
            <a:r>
              <a:rPr lang="en-US" dirty="0" smtClean="0"/>
              <a:t> </a:t>
            </a:r>
            <a:r>
              <a:rPr lang="bg-BG" dirty="0" smtClean="0"/>
              <a:t>нов фърмуер</a:t>
            </a:r>
            <a:r>
              <a:rPr lang="en-US" dirty="0" smtClean="0"/>
              <a:t>”</a:t>
            </a:r>
          </a:p>
          <a:p>
            <a:r>
              <a:rPr lang="bg-BG" dirty="0" smtClean="0"/>
              <a:t>Отдаличен</a:t>
            </a:r>
            <a:r>
              <a:rPr lang="en-US" dirty="0" smtClean="0"/>
              <a:t>: </a:t>
            </a:r>
            <a:r>
              <a:rPr lang="bg-BG" dirty="0" smtClean="0"/>
              <a:t>Услуга</a:t>
            </a:r>
            <a:r>
              <a:rPr lang="en-US" dirty="0" smtClean="0"/>
              <a:t>, </a:t>
            </a:r>
            <a:r>
              <a:rPr lang="bg-BG" dirty="0" smtClean="0"/>
              <a:t>преносимо устройство</a:t>
            </a:r>
            <a:r>
              <a:rPr lang="en-US" dirty="0" smtClean="0"/>
              <a:t>, </a:t>
            </a:r>
            <a:r>
              <a:rPr lang="bg-BG" dirty="0" smtClean="0"/>
              <a:t>тн</a:t>
            </a:r>
            <a:r>
              <a:rPr lang="en-US" dirty="0" smtClean="0"/>
              <a:t>. </a:t>
            </a:r>
          </a:p>
          <a:p>
            <a:r>
              <a:rPr lang="bg-BG" dirty="0" smtClean="0"/>
              <a:t>Очакваното закъснение варира, но често се очаква да е в реално време</a:t>
            </a:r>
            <a:endParaRPr lang="en-US" dirty="0" smtClean="0"/>
          </a:p>
        </p:txBody>
      </p:sp>
      <p:grpSp>
        <p:nvGrpSpPr>
          <p:cNvPr id="9" name="Group 8"/>
          <p:cNvGrpSpPr/>
          <p:nvPr/>
        </p:nvGrpSpPr>
        <p:grpSpPr>
          <a:xfrm>
            <a:off x="9826467" y="1600201"/>
            <a:ext cx="767019" cy="4127770"/>
            <a:chOff x="7230896" y="1777084"/>
            <a:chExt cx="482899" cy="2753166"/>
          </a:xfrm>
        </p:grpSpPr>
        <p:sp>
          <p:nvSpPr>
            <p:cNvPr id="4" name="U-Turn Arrow 3"/>
            <p:cNvSpPr/>
            <p:nvPr/>
          </p:nvSpPr>
          <p:spPr>
            <a:xfrm>
              <a:off x="7230896" y="2372118"/>
              <a:ext cx="478454" cy="1534627"/>
            </a:xfrm>
            <a:prstGeom prst="utur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230896" y="1777084"/>
              <a:ext cx="478454" cy="478454"/>
              <a:chOff x="609600" y="502508"/>
              <a:chExt cx="395416" cy="395416"/>
            </a:xfrm>
          </p:grpSpPr>
          <p:sp>
            <p:nvSpPr>
              <p:cNvPr id="6" name="Rectangle 5"/>
              <p:cNvSpPr/>
              <p:nvPr/>
            </p:nvSpPr>
            <p:spPr>
              <a:xfrm>
                <a:off x="609600" y="502508"/>
                <a:ext cx="395416" cy="395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grpSp>
        <p:sp>
          <p:nvSpPr>
            <p:cNvPr id="8" name="Rectangle 7"/>
            <p:cNvSpPr/>
            <p:nvPr/>
          </p:nvSpPr>
          <p:spPr>
            <a:xfrm>
              <a:off x="7230896" y="4051797"/>
              <a:ext cx="482899" cy="47845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5591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chemeClr val="tx2"/>
                </a:solidFill>
              </a:rPr>
              <a:t>Опашки (</a:t>
            </a:r>
            <a:r>
              <a:rPr lang="en-US" dirty="0" smtClean="0">
                <a:solidFill>
                  <a:schemeClr val="tx2"/>
                </a:solidFill>
              </a:rPr>
              <a:t>Queues</a:t>
            </a:r>
            <a:r>
              <a:rPr lang="bg-BG" dirty="0" smtClean="0">
                <a:solidFill>
                  <a:schemeClr val="tx2"/>
                </a:solidFill>
              </a:rPr>
              <a:t>)</a:t>
            </a:r>
            <a:endParaRPr lang="en-US" dirty="0">
              <a:solidFill>
                <a:schemeClr val="tx2"/>
              </a:solidFill>
            </a:endParaRPr>
          </a:p>
        </p:txBody>
      </p:sp>
      <p:sp>
        <p:nvSpPr>
          <p:cNvPr id="3" name="Text Placeholder 2"/>
          <p:cNvSpPr>
            <a:spLocks noGrp="1"/>
          </p:cNvSpPr>
          <p:nvPr>
            <p:ph type="body" sz="quarter" idx="10"/>
          </p:nvPr>
        </p:nvSpPr>
        <p:spPr>
          <a:xfrm>
            <a:off x="343942" y="1171040"/>
            <a:ext cx="6179038" cy="4278480"/>
          </a:xfrm>
        </p:spPr>
        <p:txBody>
          <a:bodyPr/>
          <a:lstStyle/>
          <a:p>
            <a:pPr marL="448193" indent="-448193">
              <a:spcBef>
                <a:spcPts val="1176"/>
              </a:spcBef>
              <a:buFont typeface="Arial" panose="020B0604020202020204" pitchFamily="34" charset="0"/>
              <a:buChar char="•"/>
            </a:pPr>
            <a:r>
              <a:rPr lang="bg-BG" sz="2745" dirty="0" smtClean="0">
                <a:solidFill>
                  <a:schemeClr val="tx2"/>
                </a:solidFill>
              </a:rPr>
              <a:t>Разделя изпращача от получателя</a:t>
            </a:r>
            <a:endParaRPr lang="en-US" sz="2745" dirty="0">
              <a:solidFill>
                <a:schemeClr val="tx2"/>
              </a:solidFill>
            </a:endParaRPr>
          </a:p>
          <a:p>
            <a:pPr marL="448193" indent="-448193">
              <a:spcBef>
                <a:spcPts val="1176"/>
              </a:spcBef>
              <a:buFont typeface="Arial" panose="020B0604020202020204" pitchFamily="34" charset="0"/>
              <a:buChar char="•"/>
            </a:pPr>
            <a:r>
              <a:rPr lang="bg-BG" sz="2745" dirty="0" smtClean="0">
                <a:solidFill>
                  <a:schemeClr val="tx2"/>
                </a:solidFill>
              </a:rPr>
              <a:t>Един или повече изпращачи</a:t>
            </a:r>
            <a:r>
              <a:rPr lang="en-US" sz="2745" dirty="0" smtClean="0">
                <a:solidFill>
                  <a:schemeClr val="tx2"/>
                </a:solidFill>
              </a:rPr>
              <a:t>.</a:t>
            </a:r>
            <a:endParaRPr lang="en-US" sz="2745" dirty="0">
              <a:solidFill>
                <a:schemeClr val="tx2"/>
              </a:solidFill>
            </a:endParaRPr>
          </a:p>
          <a:p>
            <a:pPr marL="448193" indent="-448193">
              <a:spcBef>
                <a:spcPts val="1176"/>
              </a:spcBef>
              <a:buFont typeface="Arial" panose="020B0604020202020204" pitchFamily="34" charset="0"/>
              <a:buChar char="•"/>
            </a:pPr>
            <a:r>
              <a:rPr lang="bg-BG" sz="2745" dirty="0" smtClean="0">
                <a:solidFill>
                  <a:schemeClr val="tx2"/>
                </a:solidFill>
              </a:rPr>
              <a:t>Един или много</a:t>
            </a:r>
            <a:r>
              <a:rPr lang="en-US" sz="2745" dirty="0" smtClean="0">
                <a:solidFill>
                  <a:schemeClr val="tx2"/>
                </a:solidFill>
              </a:rPr>
              <a:t> (</a:t>
            </a:r>
            <a:r>
              <a:rPr lang="bg-BG" sz="2745" dirty="0" smtClean="0">
                <a:solidFill>
                  <a:schemeClr val="tx2"/>
                </a:solidFill>
              </a:rPr>
              <a:t>конкурентни</a:t>
            </a:r>
            <a:r>
              <a:rPr lang="en-US" sz="2745" dirty="0" smtClean="0">
                <a:solidFill>
                  <a:schemeClr val="tx2"/>
                </a:solidFill>
              </a:rPr>
              <a:t>) </a:t>
            </a:r>
            <a:r>
              <a:rPr lang="bg-BG" sz="2745" dirty="0" smtClean="0">
                <a:solidFill>
                  <a:schemeClr val="tx2"/>
                </a:solidFill>
              </a:rPr>
              <a:t>получатели</a:t>
            </a:r>
            <a:r>
              <a:rPr lang="en-US" sz="2745" dirty="0" smtClean="0">
                <a:solidFill>
                  <a:schemeClr val="tx2"/>
                </a:solidFill>
              </a:rPr>
              <a:t>.</a:t>
            </a:r>
            <a:endParaRPr lang="en-US" sz="2745"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p:txBody>
      </p:sp>
      <p:grpSp>
        <p:nvGrpSpPr>
          <p:cNvPr id="26" name="Group 25"/>
          <p:cNvGrpSpPr/>
          <p:nvPr/>
        </p:nvGrpSpPr>
        <p:grpSpPr>
          <a:xfrm>
            <a:off x="8561168" y="1412044"/>
            <a:ext cx="971127" cy="448212"/>
            <a:chOff x="8732837" y="1439862"/>
            <a:chExt cx="990600" cy="457200"/>
          </a:xfrm>
        </p:grpSpPr>
        <p:cxnSp>
          <p:nvCxnSpPr>
            <p:cNvPr id="5" name="Straight Connector 4"/>
            <p:cNvCxnSpPr/>
            <p:nvPr/>
          </p:nvCxnSpPr>
          <p:spPr>
            <a:xfrm>
              <a:off x="8732837" y="14398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23437" y="1439862"/>
              <a:ext cx="0" cy="4572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732837" y="18970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4948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662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0376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69239" y="4026617"/>
            <a:ext cx="11206748" cy="2787713"/>
          </a:xfrm>
          <a:prstGeom prst="rect">
            <a:avLst/>
          </a:prstGeom>
          <a:noFill/>
        </p:spPr>
        <p:txBody>
          <a:bodyPr wrap="square" lIns="179285" tIns="143428" rIns="179285" bIns="143428" rtlCol="0">
            <a:spAutoFit/>
          </a:bodyPr>
          <a:lstStyle/>
          <a:p>
            <a:r>
              <a:rPr lang="bg-BG" sz="3921" dirty="0" smtClean="0">
                <a:solidFill>
                  <a:schemeClr val="tx2"/>
                </a:solidFill>
                <a:latin typeface="+mj-lt"/>
              </a:rPr>
              <a:t>Контрол на натовареност</a:t>
            </a:r>
            <a:r>
              <a:rPr lang="en-US" sz="2353" dirty="0" smtClean="0">
                <a:solidFill>
                  <a:schemeClr val="tx2"/>
                </a:solidFill>
              </a:rPr>
              <a:t> </a:t>
            </a:r>
            <a:r>
              <a:rPr lang="bg-BG" sz="2353" dirty="0" smtClean="0">
                <a:solidFill>
                  <a:schemeClr val="tx2"/>
                </a:solidFill>
              </a:rPr>
              <a:t>Получателят никога не е претоварен, отработва в собствено пространство</a:t>
            </a:r>
            <a:r>
              <a:rPr lang="en-US" sz="2353" dirty="0" smtClean="0">
                <a:solidFill>
                  <a:schemeClr val="tx2"/>
                </a:solidFill>
              </a:rPr>
              <a:t>.</a:t>
            </a:r>
            <a:endParaRPr lang="en-US" sz="2353" dirty="0">
              <a:solidFill>
                <a:schemeClr val="tx2"/>
              </a:solidFill>
            </a:endParaRPr>
          </a:p>
          <a:p>
            <a:r>
              <a:rPr lang="bg-BG" sz="3921" dirty="0" smtClean="0">
                <a:solidFill>
                  <a:schemeClr val="tx2"/>
                </a:solidFill>
                <a:latin typeface="+mj-lt"/>
              </a:rPr>
              <a:t>Отделяне</a:t>
            </a:r>
            <a:r>
              <a:rPr lang="en-US" sz="3921" dirty="0" smtClean="0">
                <a:solidFill>
                  <a:schemeClr val="tx2"/>
                </a:solidFill>
                <a:latin typeface="+mj-lt"/>
              </a:rPr>
              <a:t> </a:t>
            </a:r>
            <a:r>
              <a:rPr lang="bg-BG" sz="2353" dirty="0" smtClean="0">
                <a:solidFill>
                  <a:schemeClr val="tx2"/>
                </a:solidFill>
              </a:rPr>
              <a:t>Позволява временна отсъствие на получателя</a:t>
            </a:r>
            <a:r>
              <a:rPr lang="en-US" sz="2353" dirty="0" smtClean="0">
                <a:solidFill>
                  <a:schemeClr val="tx2"/>
                </a:solidFill>
              </a:rPr>
              <a:t>.</a:t>
            </a:r>
            <a:endParaRPr lang="en-US" sz="2353" dirty="0">
              <a:solidFill>
                <a:schemeClr val="tx2"/>
              </a:solidFill>
            </a:endParaRPr>
          </a:p>
          <a:p>
            <a:r>
              <a:rPr lang="bg-BG" sz="3921" dirty="0" smtClean="0">
                <a:solidFill>
                  <a:schemeClr val="tx2"/>
                </a:solidFill>
                <a:latin typeface="+mj-lt"/>
              </a:rPr>
              <a:t>Балансиране</a:t>
            </a:r>
            <a:r>
              <a:rPr lang="en-US" sz="3921" dirty="0" smtClean="0">
                <a:solidFill>
                  <a:schemeClr val="tx2"/>
                </a:solidFill>
                <a:latin typeface="+mj-lt"/>
              </a:rPr>
              <a:t> </a:t>
            </a:r>
            <a:r>
              <a:rPr lang="bg-BG" sz="2353" dirty="0" smtClean="0">
                <a:solidFill>
                  <a:schemeClr val="tx2"/>
                </a:solidFill>
              </a:rPr>
              <a:t>Много получатели отработват събщенията</a:t>
            </a:r>
            <a:r>
              <a:rPr lang="en-US" sz="2353" dirty="0" smtClean="0">
                <a:solidFill>
                  <a:schemeClr val="tx2"/>
                </a:solidFill>
              </a:rPr>
              <a:t>.</a:t>
            </a:r>
            <a:endParaRPr lang="en-US" sz="2353" dirty="0">
              <a:solidFill>
                <a:schemeClr val="tx2"/>
              </a:solidFill>
            </a:endParaRPr>
          </a:p>
          <a:p>
            <a:pPr>
              <a:lnSpc>
                <a:spcPct val="90000"/>
              </a:lnSpc>
              <a:spcAft>
                <a:spcPts val="588"/>
              </a:spcAft>
            </a:pPr>
            <a:endParaRPr lang="en-US" sz="2353" dirty="0" err="1">
              <a:solidFill>
                <a:schemeClr val="tx2"/>
              </a:solidFill>
            </a:endParaRPr>
          </a:p>
        </p:txBody>
      </p:sp>
      <p:sp>
        <p:nvSpPr>
          <p:cNvPr id="19" name="Rectangle 18"/>
          <p:cNvSpPr/>
          <p:nvPr/>
        </p:nvSpPr>
        <p:spPr bwMode="auto">
          <a:xfrm>
            <a:off x="6525792" y="1412044"/>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sp>
        <p:nvSpPr>
          <p:cNvPr id="20" name="Rectangle 19"/>
          <p:cNvSpPr/>
          <p:nvPr/>
        </p:nvSpPr>
        <p:spPr bwMode="auto">
          <a:xfrm>
            <a:off x="10503422" y="1419871"/>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22" name="Straight Arrow Connector 21"/>
          <p:cNvCxnSpPr/>
          <p:nvPr/>
        </p:nvCxnSpPr>
        <p:spPr>
          <a:xfrm>
            <a:off x="7739445" y="1636150"/>
            <a:ext cx="7470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06997" y="1636150"/>
            <a:ext cx="821723"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561168" y="3055490"/>
            <a:ext cx="971127" cy="448212"/>
            <a:chOff x="8732837" y="1439862"/>
            <a:chExt cx="990600" cy="457200"/>
          </a:xfrm>
        </p:grpSpPr>
        <p:cxnSp>
          <p:nvCxnSpPr>
            <p:cNvPr id="28" name="Straight Connector 27"/>
            <p:cNvCxnSpPr/>
            <p:nvPr/>
          </p:nvCxnSpPr>
          <p:spPr>
            <a:xfrm>
              <a:off x="8732837" y="14398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723437" y="1439862"/>
              <a:ext cx="0" cy="4572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32837" y="18970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4948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2662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0376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6525792" y="3055490"/>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sp>
        <p:nvSpPr>
          <p:cNvPr id="35" name="Rectangle 34"/>
          <p:cNvSpPr/>
          <p:nvPr/>
        </p:nvSpPr>
        <p:spPr bwMode="auto">
          <a:xfrm>
            <a:off x="10503422" y="3354298"/>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36" name="Straight Arrow Connector 35"/>
          <p:cNvCxnSpPr/>
          <p:nvPr/>
        </p:nvCxnSpPr>
        <p:spPr>
          <a:xfrm>
            <a:off x="7739445" y="3279596"/>
            <a:ext cx="7470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606997" y="3354298"/>
            <a:ext cx="821723" cy="21627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6522981" y="2532575"/>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cxnSp>
        <p:nvCxnSpPr>
          <p:cNvPr id="39" name="Straight Arrow Connector 38"/>
          <p:cNvCxnSpPr/>
          <p:nvPr/>
        </p:nvCxnSpPr>
        <p:spPr>
          <a:xfrm>
            <a:off x="7736636" y="2756682"/>
            <a:ext cx="749831" cy="37351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6522981" y="3578404"/>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cxnSp>
        <p:nvCxnSpPr>
          <p:cNvPr id="41" name="Straight Arrow Connector 40"/>
          <p:cNvCxnSpPr/>
          <p:nvPr/>
        </p:nvCxnSpPr>
        <p:spPr>
          <a:xfrm flipV="1">
            <a:off x="7736636" y="3429000"/>
            <a:ext cx="749831" cy="37351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10503422" y="2772358"/>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48" name="Straight Arrow Connector 47"/>
          <p:cNvCxnSpPr/>
          <p:nvPr/>
        </p:nvCxnSpPr>
        <p:spPr>
          <a:xfrm flipV="1">
            <a:off x="9606997" y="2988637"/>
            <a:ext cx="821723" cy="23193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79286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chemeClr val="tx2"/>
                </a:solidFill>
              </a:rPr>
              <a:t>Теми и Абонаменти(</a:t>
            </a:r>
            <a:r>
              <a:rPr lang="en-US" dirty="0" smtClean="0">
                <a:solidFill>
                  <a:schemeClr val="tx2"/>
                </a:solidFill>
              </a:rPr>
              <a:t>Topics &amp; Subscriptions</a:t>
            </a:r>
            <a:r>
              <a:rPr lang="bg-BG" dirty="0" smtClean="0">
                <a:solidFill>
                  <a:schemeClr val="tx2"/>
                </a:solidFill>
              </a:rPr>
              <a:t>)</a:t>
            </a:r>
            <a:endParaRPr lang="en-US" dirty="0">
              <a:solidFill>
                <a:schemeClr val="tx2"/>
              </a:solidFill>
            </a:endParaRPr>
          </a:p>
        </p:txBody>
      </p:sp>
      <p:sp>
        <p:nvSpPr>
          <p:cNvPr id="3" name="Text Placeholder 2"/>
          <p:cNvSpPr>
            <a:spLocks noGrp="1"/>
          </p:cNvSpPr>
          <p:nvPr>
            <p:ph type="body" sz="quarter" idx="10"/>
          </p:nvPr>
        </p:nvSpPr>
        <p:spPr>
          <a:xfrm>
            <a:off x="269241" y="1189496"/>
            <a:ext cx="4386188" cy="5244004"/>
          </a:xfrm>
        </p:spPr>
        <p:txBody>
          <a:bodyPr/>
          <a:lstStyle/>
          <a:p>
            <a:pPr marL="336145" indent="-336145">
              <a:spcBef>
                <a:spcPts val="1176"/>
              </a:spcBef>
              <a:buFont typeface="Arial" panose="020B0604020202020204" pitchFamily="34" charset="0"/>
              <a:buChar char="•"/>
            </a:pPr>
            <a:r>
              <a:rPr lang="bg-BG" sz="2353" dirty="0" smtClean="0">
                <a:solidFill>
                  <a:schemeClr val="tx2"/>
                </a:solidFill>
              </a:rPr>
              <a:t>Изпращача праща до темата</a:t>
            </a:r>
            <a:endParaRPr lang="en-US" sz="2353" dirty="0">
              <a:solidFill>
                <a:schemeClr val="tx2"/>
              </a:solidFill>
            </a:endParaRPr>
          </a:p>
          <a:p>
            <a:pPr marL="336145" indent="-336145">
              <a:spcBef>
                <a:spcPts val="1176"/>
              </a:spcBef>
              <a:buFont typeface="Arial" panose="020B0604020202020204" pitchFamily="34" charset="0"/>
              <a:buChar char="•"/>
            </a:pPr>
            <a:r>
              <a:rPr lang="bg-BG" sz="2353" dirty="0" smtClean="0">
                <a:solidFill>
                  <a:schemeClr val="tx2"/>
                </a:solidFill>
              </a:rPr>
              <a:t>Получателя чете от абонамента</a:t>
            </a:r>
            <a:endParaRPr lang="en-US" sz="2353" dirty="0">
              <a:solidFill>
                <a:schemeClr val="tx2"/>
              </a:solidFill>
            </a:endParaRPr>
          </a:p>
          <a:p>
            <a:pPr marL="336145" indent="-336145">
              <a:spcBef>
                <a:spcPts val="1176"/>
              </a:spcBef>
              <a:buFont typeface="Arial" panose="020B0604020202020204" pitchFamily="34" charset="0"/>
              <a:buChar char="•"/>
            </a:pPr>
            <a:r>
              <a:rPr lang="bg-BG" sz="2353" dirty="0" smtClean="0">
                <a:solidFill>
                  <a:schemeClr val="tx2"/>
                </a:solidFill>
              </a:rPr>
              <a:t>Всеки абонат има едно копие на съобщението</a:t>
            </a:r>
            <a:r>
              <a:rPr lang="en-US" sz="2353" dirty="0" smtClean="0">
                <a:solidFill>
                  <a:schemeClr val="tx2"/>
                </a:solidFill>
              </a:rPr>
              <a:t>.</a:t>
            </a:r>
            <a:endParaRPr lang="en-US" sz="2353" dirty="0">
              <a:solidFill>
                <a:schemeClr val="tx2"/>
              </a:solidFill>
            </a:endParaRPr>
          </a:p>
          <a:p>
            <a:pPr marL="336145" indent="-336145">
              <a:spcBef>
                <a:spcPts val="1176"/>
              </a:spcBef>
              <a:buFont typeface="Arial" panose="020B0604020202020204" pitchFamily="34" charset="0"/>
              <a:buChar char="•"/>
            </a:pPr>
            <a:r>
              <a:rPr lang="bg-BG" sz="2353" dirty="0" smtClean="0">
                <a:solidFill>
                  <a:schemeClr val="tx2"/>
                </a:solidFill>
              </a:rPr>
              <a:t>Филтри</a:t>
            </a:r>
            <a:r>
              <a:rPr lang="en-US" sz="2353" dirty="0" smtClean="0">
                <a:solidFill>
                  <a:schemeClr val="tx2"/>
                </a:solidFill>
              </a:rPr>
              <a:t>, </a:t>
            </a:r>
            <a:r>
              <a:rPr lang="bg-BG" sz="2353" dirty="0" smtClean="0">
                <a:solidFill>
                  <a:schemeClr val="tx2"/>
                </a:solidFill>
              </a:rPr>
              <a:t>Правила</a:t>
            </a:r>
            <a:r>
              <a:rPr lang="en-US" sz="2353" dirty="0" smtClean="0">
                <a:solidFill>
                  <a:schemeClr val="tx2"/>
                </a:solidFill>
              </a:rPr>
              <a:t> </a:t>
            </a:r>
            <a:r>
              <a:rPr lang="bg-BG" sz="2353" dirty="0">
                <a:solidFill>
                  <a:schemeClr val="tx2"/>
                </a:solidFill>
              </a:rPr>
              <a:t>и</a:t>
            </a:r>
            <a:r>
              <a:rPr lang="en-US" sz="2353" dirty="0" smtClean="0">
                <a:solidFill>
                  <a:schemeClr val="tx2"/>
                </a:solidFill>
              </a:rPr>
              <a:t> </a:t>
            </a:r>
            <a:r>
              <a:rPr lang="bg-BG" sz="2353" dirty="0" smtClean="0">
                <a:solidFill>
                  <a:schemeClr val="tx2"/>
                </a:solidFill>
              </a:rPr>
              <a:t>Действия</a:t>
            </a:r>
            <a:r>
              <a:rPr lang="en-US" sz="2353" dirty="0" smtClean="0">
                <a:solidFill>
                  <a:schemeClr val="tx2"/>
                </a:solidFill>
              </a:rPr>
              <a:t> </a:t>
            </a:r>
            <a:endParaRPr lang="en-US" sz="2353"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p:txBody>
      </p:sp>
      <p:sp>
        <p:nvSpPr>
          <p:cNvPr id="17" name="TextBox 16"/>
          <p:cNvSpPr txBox="1"/>
          <p:nvPr/>
        </p:nvSpPr>
        <p:spPr>
          <a:xfrm>
            <a:off x="420080" y="4026617"/>
            <a:ext cx="11577383" cy="2736546"/>
          </a:xfrm>
          <a:prstGeom prst="rect">
            <a:avLst/>
          </a:prstGeom>
          <a:noFill/>
        </p:spPr>
        <p:txBody>
          <a:bodyPr wrap="square" lIns="179285" tIns="143428" rIns="179285" bIns="143428" rtlCol="0">
            <a:spAutoFit/>
          </a:bodyPr>
          <a:lstStyle/>
          <a:p>
            <a:r>
              <a:rPr lang="bg-BG" sz="3921" dirty="0" smtClean="0">
                <a:solidFill>
                  <a:schemeClr val="tx2"/>
                </a:solidFill>
                <a:latin typeface="+mj-lt"/>
              </a:rPr>
              <a:t>Разпределение на съобщенията</a:t>
            </a:r>
            <a:endParaRPr lang="en-US" sz="2353" dirty="0">
              <a:solidFill>
                <a:schemeClr val="tx2"/>
              </a:solidFill>
            </a:endParaRPr>
          </a:p>
          <a:p>
            <a:r>
              <a:rPr lang="bg-BG" sz="2353" dirty="0" smtClean="0">
                <a:solidFill>
                  <a:schemeClr val="tx2"/>
                </a:solidFill>
              </a:rPr>
              <a:t>Доставка на едно съобщени на повече от един клиент</a:t>
            </a:r>
            <a:r>
              <a:rPr lang="en-US" sz="2353" dirty="0" smtClean="0">
                <a:solidFill>
                  <a:schemeClr val="tx2"/>
                </a:solidFill>
              </a:rPr>
              <a:t>. </a:t>
            </a:r>
            <a:r>
              <a:rPr lang="bg-BG" sz="2353" dirty="0" smtClean="0">
                <a:solidFill>
                  <a:schemeClr val="tx2"/>
                </a:solidFill>
              </a:rPr>
              <a:t>Абонатите могат да филтрират по интерес</a:t>
            </a:r>
            <a:r>
              <a:rPr lang="en-US" sz="2353" dirty="0" smtClean="0">
                <a:solidFill>
                  <a:schemeClr val="tx2"/>
                </a:solidFill>
              </a:rPr>
              <a:t>.</a:t>
            </a:r>
            <a:endParaRPr lang="en-US" sz="2353" dirty="0">
              <a:solidFill>
                <a:schemeClr val="tx2"/>
              </a:solidFill>
            </a:endParaRPr>
          </a:p>
          <a:p>
            <a:pPr>
              <a:spcBef>
                <a:spcPts val="1176"/>
              </a:spcBef>
            </a:pPr>
            <a:r>
              <a:rPr lang="bg-BG" sz="3921" dirty="0" smtClean="0">
                <a:solidFill>
                  <a:schemeClr val="tx2"/>
                </a:solidFill>
                <a:latin typeface="+mj-lt"/>
              </a:rPr>
              <a:t>Разпределяне на съобщенията</a:t>
            </a:r>
            <a:endParaRPr lang="en-US" sz="3921" dirty="0">
              <a:solidFill>
                <a:schemeClr val="tx2"/>
              </a:solidFill>
              <a:latin typeface="+mj-lt"/>
            </a:endParaRPr>
          </a:p>
          <a:p>
            <a:r>
              <a:rPr lang="ru-RU" sz="2353" dirty="0" smtClean="0">
                <a:solidFill>
                  <a:schemeClr val="tx2"/>
                </a:solidFill>
              </a:rPr>
              <a:t>Получателя получава взаимно изключващи се порции от потока на съобщения</a:t>
            </a:r>
            <a:r>
              <a:rPr lang="en-US" sz="2353" dirty="0" smtClean="0">
                <a:solidFill>
                  <a:schemeClr val="tx2"/>
                </a:solidFill>
              </a:rPr>
              <a:t>.</a:t>
            </a:r>
            <a:endParaRPr lang="en-US" sz="2353" dirty="0">
              <a:solidFill>
                <a:schemeClr val="tx2"/>
              </a:solidFill>
            </a:endParaRPr>
          </a:p>
        </p:txBody>
      </p:sp>
      <p:grpSp>
        <p:nvGrpSpPr>
          <p:cNvPr id="27" name="Group 26"/>
          <p:cNvGrpSpPr/>
          <p:nvPr/>
        </p:nvGrpSpPr>
        <p:grpSpPr>
          <a:xfrm>
            <a:off x="6776632" y="2515456"/>
            <a:ext cx="971127" cy="448212"/>
            <a:chOff x="8732837" y="1439862"/>
            <a:chExt cx="990600" cy="457200"/>
          </a:xfrm>
        </p:grpSpPr>
        <p:cxnSp>
          <p:nvCxnSpPr>
            <p:cNvPr id="28" name="Straight Connector 27"/>
            <p:cNvCxnSpPr/>
            <p:nvPr/>
          </p:nvCxnSpPr>
          <p:spPr>
            <a:xfrm>
              <a:off x="8732837" y="14398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723437" y="1439862"/>
              <a:ext cx="0" cy="4572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32837" y="18970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4948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2662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0376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4732942" y="2515456"/>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sp>
        <p:nvSpPr>
          <p:cNvPr id="35" name="Rectangle 34"/>
          <p:cNvSpPr/>
          <p:nvPr/>
        </p:nvSpPr>
        <p:spPr bwMode="auto">
          <a:xfrm>
            <a:off x="10675391" y="3512879"/>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36" name="Straight Arrow Connector 35"/>
          <p:cNvCxnSpPr/>
          <p:nvPr/>
        </p:nvCxnSpPr>
        <p:spPr>
          <a:xfrm>
            <a:off x="5946596" y="2739562"/>
            <a:ext cx="7470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107346" y="3512879"/>
            <a:ext cx="493344" cy="21627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4730131" y="1992541"/>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cxnSp>
        <p:nvCxnSpPr>
          <p:cNvPr id="39" name="Straight Arrow Connector 38"/>
          <p:cNvCxnSpPr/>
          <p:nvPr/>
        </p:nvCxnSpPr>
        <p:spPr>
          <a:xfrm>
            <a:off x="5943786" y="2216647"/>
            <a:ext cx="749831" cy="37351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4730131" y="3038370"/>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Sender</a:t>
            </a:r>
          </a:p>
        </p:txBody>
      </p:sp>
      <p:cxnSp>
        <p:nvCxnSpPr>
          <p:cNvPr id="41" name="Straight Arrow Connector 40"/>
          <p:cNvCxnSpPr/>
          <p:nvPr/>
        </p:nvCxnSpPr>
        <p:spPr>
          <a:xfrm flipV="1">
            <a:off x="5943786" y="2888966"/>
            <a:ext cx="749831" cy="37351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10675391" y="2930939"/>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48" name="Straight Arrow Connector 47"/>
          <p:cNvCxnSpPr/>
          <p:nvPr/>
        </p:nvCxnSpPr>
        <p:spPr>
          <a:xfrm flipV="1">
            <a:off x="10107346" y="3147218"/>
            <a:ext cx="493344" cy="19458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9009381" y="1846249"/>
            <a:ext cx="971127" cy="448212"/>
            <a:chOff x="8732837" y="1439862"/>
            <a:chExt cx="990600" cy="457200"/>
          </a:xfrm>
        </p:grpSpPr>
        <p:cxnSp>
          <p:nvCxnSpPr>
            <p:cNvPr id="43" name="Straight Connector 42"/>
            <p:cNvCxnSpPr/>
            <p:nvPr/>
          </p:nvCxnSpPr>
          <p:spPr>
            <a:xfrm>
              <a:off x="8732837" y="14398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23437" y="1439862"/>
              <a:ext cx="0" cy="4572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8732837" y="18970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948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662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0376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9046732" y="3179947"/>
            <a:ext cx="971127" cy="448212"/>
            <a:chOff x="8732837" y="1439862"/>
            <a:chExt cx="990600" cy="457200"/>
          </a:xfrm>
        </p:grpSpPr>
        <p:cxnSp>
          <p:nvCxnSpPr>
            <p:cNvPr id="52" name="Straight Connector 51"/>
            <p:cNvCxnSpPr/>
            <p:nvPr/>
          </p:nvCxnSpPr>
          <p:spPr>
            <a:xfrm>
              <a:off x="8732837" y="14398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723437" y="1439862"/>
              <a:ext cx="0" cy="4572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732837" y="1897062"/>
              <a:ext cx="990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4948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2662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037637" y="1516062"/>
              <a:ext cx="0" cy="30480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Rounded Rectangle 3"/>
          <p:cNvSpPr/>
          <p:nvPr/>
        </p:nvSpPr>
        <p:spPr bwMode="auto">
          <a:xfrm>
            <a:off x="8112956" y="1846249"/>
            <a:ext cx="522914" cy="448212"/>
          </a:xfrm>
          <a:prstGeom prst="round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F1</a:t>
            </a:r>
          </a:p>
        </p:txBody>
      </p:sp>
      <p:sp>
        <p:nvSpPr>
          <p:cNvPr id="58" name="Rounded Rectangle 57"/>
          <p:cNvSpPr/>
          <p:nvPr/>
        </p:nvSpPr>
        <p:spPr bwMode="auto">
          <a:xfrm>
            <a:off x="8112956" y="3179947"/>
            <a:ext cx="522914" cy="448212"/>
          </a:xfrm>
          <a:prstGeom prst="round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F2</a:t>
            </a:r>
          </a:p>
        </p:txBody>
      </p:sp>
      <p:sp>
        <p:nvSpPr>
          <p:cNvPr id="59" name="Rectangle 58"/>
          <p:cNvSpPr/>
          <p:nvPr/>
        </p:nvSpPr>
        <p:spPr bwMode="auto">
          <a:xfrm>
            <a:off x="10673835" y="1849360"/>
            <a:ext cx="1138952" cy="448212"/>
          </a:xfrm>
          <a:prstGeom prst="rect">
            <a:avLst/>
          </a:prstGeom>
          <a:no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2"/>
                </a:solidFill>
              </a:rPr>
              <a:t>Receiver</a:t>
            </a:r>
          </a:p>
        </p:txBody>
      </p:sp>
      <p:cxnSp>
        <p:nvCxnSpPr>
          <p:cNvPr id="60" name="Straight Arrow Connector 59"/>
          <p:cNvCxnSpPr/>
          <p:nvPr/>
        </p:nvCxnSpPr>
        <p:spPr>
          <a:xfrm flipV="1">
            <a:off x="10107345" y="2067241"/>
            <a:ext cx="493343" cy="622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635871" y="2067240"/>
            <a:ext cx="381291" cy="311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643652" y="3407162"/>
            <a:ext cx="403080" cy="311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739446" y="2252670"/>
            <a:ext cx="373510" cy="4293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739446" y="2831384"/>
            <a:ext cx="373510" cy="34856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395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Филтри</a:t>
            </a:r>
            <a:endParaRPr lang="en-US" dirty="0"/>
          </a:p>
        </p:txBody>
      </p:sp>
      <p:sp>
        <p:nvSpPr>
          <p:cNvPr id="3" name="Text Placeholder 2"/>
          <p:cNvSpPr>
            <a:spLocks noGrp="1"/>
          </p:cNvSpPr>
          <p:nvPr>
            <p:ph sz="quarter" idx="10"/>
          </p:nvPr>
        </p:nvSpPr>
        <p:spPr/>
        <p:txBody>
          <a:bodyPr/>
          <a:lstStyle/>
          <a:p>
            <a:pPr marL="560241" indent="-560241">
              <a:spcAft>
                <a:spcPts val="2353"/>
              </a:spcAft>
              <a:buFont typeface="Arial" panose="020B0604020202020204" pitchFamily="34" charset="0"/>
              <a:buChar char="•"/>
            </a:pPr>
            <a:r>
              <a:rPr lang="bg-BG" sz="2745" dirty="0" smtClean="0">
                <a:solidFill>
                  <a:schemeClr val="tx2"/>
                </a:solidFill>
              </a:rPr>
              <a:t>Филтрите действат върху полетата на съобщенията</a:t>
            </a:r>
            <a:r>
              <a:rPr lang="en-US" sz="2745" dirty="0" smtClean="0">
                <a:solidFill>
                  <a:schemeClr val="tx2"/>
                </a:solidFill>
              </a:rPr>
              <a:t>.</a:t>
            </a:r>
            <a:endParaRPr lang="en-US" sz="2745" dirty="0">
              <a:solidFill>
                <a:schemeClr val="tx2"/>
              </a:solidFill>
            </a:endParaRPr>
          </a:p>
          <a:p>
            <a:pPr marL="560241" indent="-560241">
              <a:spcAft>
                <a:spcPts val="2353"/>
              </a:spcAft>
              <a:buFont typeface="Arial" panose="020B0604020202020204" pitchFamily="34" charset="0"/>
              <a:buChar char="•"/>
            </a:pPr>
            <a:r>
              <a:rPr lang="bg-BG" sz="2745" dirty="0" smtClean="0">
                <a:solidFill>
                  <a:schemeClr val="tx2"/>
                </a:solidFill>
              </a:rPr>
              <a:t>До</a:t>
            </a:r>
            <a:r>
              <a:rPr lang="en-US" sz="2745" dirty="0" smtClean="0">
                <a:solidFill>
                  <a:schemeClr val="tx2"/>
                </a:solidFill>
              </a:rPr>
              <a:t> </a:t>
            </a:r>
            <a:r>
              <a:rPr lang="en-US" sz="2745" dirty="0">
                <a:solidFill>
                  <a:schemeClr val="tx2"/>
                </a:solidFill>
              </a:rPr>
              <a:t>2000 </a:t>
            </a:r>
            <a:r>
              <a:rPr lang="bg-BG" sz="2745" dirty="0" smtClean="0">
                <a:solidFill>
                  <a:schemeClr val="tx2"/>
                </a:solidFill>
              </a:rPr>
              <a:t>првила</a:t>
            </a:r>
            <a:r>
              <a:rPr lang="en-US" sz="2745" dirty="0" smtClean="0">
                <a:solidFill>
                  <a:schemeClr val="tx2"/>
                </a:solidFill>
              </a:rPr>
              <a:t> </a:t>
            </a:r>
            <a:r>
              <a:rPr lang="bg-BG" sz="2745" dirty="0" smtClean="0">
                <a:solidFill>
                  <a:schemeClr val="tx2"/>
                </a:solidFill>
              </a:rPr>
              <a:t>за</a:t>
            </a:r>
            <a:r>
              <a:rPr lang="en-US" sz="2745" dirty="0" smtClean="0">
                <a:solidFill>
                  <a:schemeClr val="tx2"/>
                </a:solidFill>
              </a:rPr>
              <a:t> </a:t>
            </a:r>
            <a:r>
              <a:rPr lang="bg-BG" sz="2745" dirty="0" smtClean="0">
                <a:solidFill>
                  <a:schemeClr val="tx2"/>
                </a:solidFill>
              </a:rPr>
              <a:t>абонамент</a:t>
            </a:r>
            <a:r>
              <a:rPr lang="en-US" sz="2745" dirty="0" smtClean="0">
                <a:solidFill>
                  <a:schemeClr val="tx2"/>
                </a:solidFill>
              </a:rPr>
              <a:t>.</a:t>
            </a:r>
            <a:endParaRPr lang="en-US" sz="2745" dirty="0">
              <a:solidFill>
                <a:schemeClr val="tx2"/>
              </a:solidFill>
            </a:endParaRPr>
          </a:p>
          <a:p>
            <a:pPr marL="560241" indent="-560241">
              <a:spcAft>
                <a:spcPts val="2353"/>
              </a:spcAft>
              <a:buFont typeface="Arial" panose="020B0604020202020204" pitchFamily="34" charset="0"/>
              <a:buChar char="•"/>
            </a:pPr>
            <a:r>
              <a:rPr lang="en-US" sz="2745" dirty="0">
                <a:solidFill>
                  <a:schemeClr val="tx2"/>
                </a:solidFill>
              </a:rPr>
              <a:t>SQL ‘92 </a:t>
            </a:r>
            <a:r>
              <a:rPr lang="bg-BG" sz="2745" dirty="0" smtClean="0">
                <a:solidFill>
                  <a:schemeClr val="tx2"/>
                </a:solidFill>
              </a:rPr>
              <a:t>изрази върху полетата на събощенията</a:t>
            </a:r>
            <a:r>
              <a:rPr lang="en-US" sz="2745" dirty="0" smtClean="0">
                <a:solidFill>
                  <a:schemeClr val="tx2"/>
                </a:solidFill>
              </a:rPr>
              <a:t>.</a:t>
            </a:r>
            <a:endParaRPr lang="en-US" sz="2745" dirty="0">
              <a:solidFill>
                <a:schemeClr val="tx2"/>
              </a:solidFill>
            </a:endParaRPr>
          </a:p>
          <a:p>
            <a:pPr marL="560241" indent="-560241">
              <a:spcAft>
                <a:spcPts val="2353"/>
              </a:spcAft>
              <a:buFont typeface="Arial" panose="020B0604020202020204" pitchFamily="34" charset="0"/>
              <a:buChar char="•"/>
            </a:pPr>
            <a:r>
              <a:rPr lang="bg-BG" sz="2745" dirty="0" smtClean="0">
                <a:solidFill>
                  <a:schemeClr val="tx2"/>
                </a:solidFill>
              </a:rPr>
              <a:t>Филтър действията позволяват</a:t>
            </a:r>
            <a:r>
              <a:rPr lang="en-US" sz="2745" dirty="0" smtClean="0">
                <a:solidFill>
                  <a:schemeClr val="tx2"/>
                </a:solidFill>
              </a:rPr>
              <a:t> </a:t>
            </a:r>
            <a:r>
              <a:rPr lang="bg-BG" sz="2745" dirty="0" smtClean="0">
                <a:solidFill>
                  <a:schemeClr val="tx2"/>
                </a:solidFill>
              </a:rPr>
              <a:t>добавяне</a:t>
            </a:r>
            <a:r>
              <a:rPr lang="en-US" sz="2745" dirty="0" smtClean="0">
                <a:solidFill>
                  <a:schemeClr val="tx2"/>
                </a:solidFill>
              </a:rPr>
              <a:t>/</a:t>
            </a:r>
            <a:r>
              <a:rPr lang="bg-BG" sz="2745" dirty="0" smtClean="0">
                <a:solidFill>
                  <a:schemeClr val="tx2"/>
                </a:solidFill>
              </a:rPr>
              <a:t>премахване</a:t>
            </a:r>
            <a:r>
              <a:rPr lang="en-US" sz="2745" dirty="0" smtClean="0">
                <a:solidFill>
                  <a:schemeClr val="tx2"/>
                </a:solidFill>
              </a:rPr>
              <a:t>/</a:t>
            </a:r>
            <a:r>
              <a:rPr lang="bg-BG" sz="2745" dirty="0" smtClean="0">
                <a:solidFill>
                  <a:schemeClr val="tx2"/>
                </a:solidFill>
              </a:rPr>
              <a:t>промяна</a:t>
            </a:r>
            <a:r>
              <a:rPr lang="en-US" sz="2745" dirty="0" smtClean="0">
                <a:solidFill>
                  <a:schemeClr val="tx2"/>
                </a:solidFill>
              </a:rPr>
              <a:t> </a:t>
            </a:r>
            <a:r>
              <a:rPr lang="bg-BG" sz="2745" dirty="0" smtClean="0">
                <a:solidFill>
                  <a:schemeClr val="tx2"/>
                </a:solidFill>
              </a:rPr>
              <a:t>на полетата на съобщенията</a:t>
            </a:r>
            <a:r>
              <a:rPr lang="en-US" sz="2745" dirty="0" smtClean="0">
                <a:solidFill>
                  <a:schemeClr val="tx2"/>
                </a:solidFill>
              </a:rPr>
              <a:t>.</a:t>
            </a:r>
            <a:endParaRPr lang="en-US" sz="2745" dirty="0">
              <a:solidFill>
                <a:schemeClr val="tx2"/>
              </a:solidFill>
            </a:endParaRPr>
          </a:p>
          <a:p>
            <a:pPr marL="560241" indent="-560241">
              <a:spcAft>
                <a:spcPts val="2353"/>
              </a:spcAft>
            </a:pPr>
            <a:r>
              <a:rPr lang="bg-BG" sz="2745" dirty="0">
                <a:solidFill>
                  <a:schemeClr val="tx2"/>
                </a:solidFill>
              </a:rPr>
              <a:t>Разпределение чрез филтриране на взаимно изключващи се </a:t>
            </a:r>
            <a:r>
              <a:rPr lang="bg-BG" sz="2745" dirty="0" smtClean="0">
                <a:solidFill>
                  <a:schemeClr val="tx2"/>
                </a:solidFill>
              </a:rPr>
              <a:t>диапазони</a:t>
            </a:r>
            <a:r>
              <a:rPr lang="en-US" sz="2745" dirty="0" smtClean="0">
                <a:solidFill>
                  <a:schemeClr val="tx2"/>
                </a:solidFill>
              </a:rPr>
              <a:t>.</a:t>
            </a:r>
            <a:endParaRPr lang="en-US" sz="2745" dirty="0">
              <a:solidFill>
                <a:schemeClr val="tx2"/>
              </a:solidFill>
            </a:endParaRPr>
          </a:p>
        </p:txBody>
      </p:sp>
    </p:spTree>
    <p:extLst>
      <p:ext uri="{BB962C8B-B14F-4D97-AF65-F5344CB8AC3E}">
        <p14:creationId xmlns:p14="http://schemas.microsoft.com/office/powerpoint/2010/main" val="3768575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Съобщения </a:t>
            </a:r>
            <a:r>
              <a:rPr lang="en-US" smtClean="0"/>
              <a:t>(Messages)</a:t>
            </a:r>
            <a:endParaRPr lang="en-US" dirty="0"/>
          </a:p>
        </p:txBody>
      </p:sp>
      <p:sp>
        <p:nvSpPr>
          <p:cNvPr id="4" name="Content Placeholder 3"/>
          <p:cNvSpPr>
            <a:spLocks noGrp="1"/>
          </p:cNvSpPr>
          <p:nvPr>
            <p:ph sz="quarter" idx="10"/>
          </p:nvPr>
        </p:nvSpPr>
        <p:spPr>
          <a:xfrm>
            <a:off x="379413" y="1388226"/>
            <a:ext cx="5742890" cy="5290388"/>
          </a:xfrm>
        </p:spPr>
        <p:txBody>
          <a:bodyPr>
            <a:normAutofit fontScale="77500" lnSpcReduction="20000"/>
          </a:bodyPr>
          <a:lstStyle/>
          <a:p>
            <a:pPr>
              <a:lnSpc>
                <a:spcPct val="120000"/>
              </a:lnSpc>
            </a:pPr>
            <a:r>
              <a:rPr lang="bg-BG" dirty="0" smtClean="0"/>
              <a:t>Атрибутите на съобщенията не са </a:t>
            </a:r>
            <a:r>
              <a:rPr lang="en-US" dirty="0" smtClean="0"/>
              <a:t>SOAP </a:t>
            </a:r>
            <a:r>
              <a:rPr lang="bg-BG" dirty="0" smtClean="0"/>
              <a:t>хедъри</a:t>
            </a:r>
            <a:endParaRPr lang="en-US" dirty="0" smtClean="0"/>
          </a:p>
          <a:p>
            <a:pPr>
              <a:lnSpc>
                <a:spcPct val="120000"/>
              </a:lnSpc>
            </a:pPr>
            <a:r>
              <a:rPr lang="bg-BG" dirty="0" smtClean="0"/>
              <a:t>Атрибутите са</a:t>
            </a:r>
            <a:r>
              <a:rPr lang="en-US" dirty="0" smtClean="0"/>
              <a:t> key/value </a:t>
            </a:r>
            <a:r>
              <a:rPr lang="bg-BG" dirty="0" smtClean="0"/>
              <a:t>двойки</a:t>
            </a:r>
            <a:r>
              <a:rPr lang="en-US" dirty="0" smtClean="0"/>
              <a:t> </a:t>
            </a:r>
            <a:r>
              <a:rPr lang="ru-RU" dirty="0"/>
              <a:t>които </a:t>
            </a:r>
            <a:r>
              <a:rPr lang="bg-BG" dirty="0" smtClean="0"/>
              <a:t>могат да</a:t>
            </a:r>
            <a:r>
              <a:rPr lang="ru-RU" dirty="0" smtClean="0"/>
              <a:t> </a:t>
            </a:r>
            <a:r>
              <a:rPr lang="ru-RU" dirty="0"/>
              <a:t>се ползват от посредника (</a:t>
            </a:r>
            <a:r>
              <a:rPr lang="en-US" dirty="0"/>
              <a:t>broker</a:t>
            </a:r>
            <a:r>
              <a:rPr lang="ru-RU" dirty="0"/>
              <a:t>)</a:t>
            </a:r>
            <a:endParaRPr lang="en-US" dirty="0" smtClean="0"/>
          </a:p>
          <a:p>
            <a:pPr>
              <a:lnSpc>
                <a:spcPct val="120000"/>
              </a:lnSpc>
            </a:pPr>
            <a:r>
              <a:rPr lang="bg-BG" dirty="0" smtClean="0"/>
              <a:t>Не е изключение съобщенията да имат празно съдържание</a:t>
            </a:r>
            <a:r>
              <a:rPr lang="en-US" dirty="0" smtClean="0"/>
              <a:t> (body)</a:t>
            </a:r>
          </a:p>
          <a:p>
            <a:pPr>
              <a:lnSpc>
                <a:spcPct val="120000"/>
              </a:lnSpc>
            </a:pPr>
            <a:r>
              <a:rPr lang="bg-BG" dirty="0" smtClean="0"/>
              <a:t>Съдържанието</a:t>
            </a:r>
            <a:r>
              <a:rPr lang="ru-RU" dirty="0" smtClean="0"/>
              <a:t> на съобщението е полезно </a:t>
            </a:r>
            <a:r>
              <a:rPr lang="ru-RU" dirty="0"/>
              <a:t>за </a:t>
            </a:r>
            <a:r>
              <a:rPr lang="ru-RU" dirty="0" smtClean="0"/>
              <a:t>предаване на данни, които не се ползват от посредника (</a:t>
            </a:r>
            <a:r>
              <a:rPr lang="en-US" dirty="0" smtClean="0"/>
              <a:t>broker</a:t>
            </a:r>
            <a:r>
              <a:rPr lang="ru-RU" dirty="0" smtClean="0"/>
              <a:t>)</a:t>
            </a:r>
            <a:r>
              <a:rPr lang="en-US" dirty="0" smtClean="0"/>
              <a:t> </a:t>
            </a:r>
            <a:r>
              <a:rPr lang="ru-RU" dirty="0" smtClean="0"/>
              <a:t>(например кодирано </a:t>
            </a:r>
            <a:r>
              <a:rPr lang="ru-RU" dirty="0"/>
              <a:t>съдържание)</a:t>
            </a:r>
            <a:endParaRPr lang="en-US" dirty="0"/>
          </a:p>
        </p:txBody>
      </p:sp>
      <p:sp>
        <p:nvSpPr>
          <p:cNvPr id="6" name="Rectangle 5"/>
          <p:cNvSpPr/>
          <p:nvPr/>
        </p:nvSpPr>
        <p:spPr>
          <a:xfrm>
            <a:off x="6299120" y="1327512"/>
            <a:ext cx="4874838" cy="49204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399" tIns="45701" rIns="91399" bIns="45701" rtlCol="0" anchor="t"/>
          <a:lstStyle/>
          <a:p>
            <a:pPr defTabSz="913903"/>
            <a:r>
              <a:rPr lang="en-US" sz="2800" dirty="0">
                <a:solidFill>
                  <a:srgbClr val="000000"/>
                </a:solidFill>
              </a:rPr>
              <a:t>Broker Message</a:t>
            </a:r>
          </a:p>
        </p:txBody>
      </p:sp>
      <p:sp>
        <p:nvSpPr>
          <p:cNvPr id="7" name="Rectangle 6"/>
          <p:cNvSpPr/>
          <p:nvPr/>
        </p:nvSpPr>
        <p:spPr>
          <a:xfrm>
            <a:off x="6543731" y="4817990"/>
            <a:ext cx="4453410" cy="12659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399" tIns="45701" rIns="91399" bIns="45701" rtlCol="0" anchor="t"/>
          <a:lstStyle/>
          <a:p>
            <a:pPr defTabSz="913903"/>
            <a:r>
              <a:rPr lang="en-US" sz="2000" dirty="0">
                <a:solidFill>
                  <a:srgbClr val="FFFFFF"/>
                </a:solidFill>
              </a:rPr>
              <a:t>Body</a:t>
            </a:r>
          </a:p>
        </p:txBody>
      </p:sp>
      <p:sp>
        <p:nvSpPr>
          <p:cNvPr id="8" name="Rectangle 7"/>
          <p:cNvSpPr/>
          <p:nvPr/>
        </p:nvSpPr>
        <p:spPr>
          <a:xfrm>
            <a:off x="6543731" y="1957968"/>
            <a:ext cx="4453410" cy="27193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399" tIns="45701" rIns="91399" bIns="45701" rtlCol="0" anchor="t"/>
          <a:lstStyle/>
          <a:p>
            <a:pPr defTabSz="913903"/>
            <a:r>
              <a:rPr lang="en-US" sz="2000" dirty="0">
                <a:solidFill>
                  <a:srgbClr val="FFFFFF"/>
                </a:solidFill>
              </a:rPr>
              <a:t>Properties</a:t>
            </a:r>
          </a:p>
        </p:txBody>
      </p:sp>
      <p:sp>
        <p:nvSpPr>
          <p:cNvPr id="9" name="Rectangle 8"/>
          <p:cNvSpPr/>
          <p:nvPr/>
        </p:nvSpPr>
        <p:spPr bwMode="auto">
          <a:xfrm>
            <a:off x="6707101" y="2485431"/>
            <a:ext cx="832220"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10" name="Rectangle 9"/>
          <p:cNvSpPr/>
          <p:nvPr/>
        </p:nvSpPr>
        <p:spPr bwMode="auto">
          <a:xfrm>
            <a:off x="7691700" y="2479568"/>
            <a:ext cx="3129618"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11" name="Rectangle 10"/>
          <p:cNvSpPr/>
          <p:nvPr/>
        </p:nvSpPr>
        <p:spPr bwMode="auto">
          <a:xfrm>
            <a:off x="6707101" y="2966008"/>
            <a:ext cx="832220"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12" name="Rectangle 11"/>
          <p:cNvSpPr/>
          <p:nvPr/>
        </p:nvSpPr>
        <p:spPr bwMode="auto">
          <a:xfrm>
            <a:off x="7691700" y="2960145"/>
            <a:ext cx="3129618"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13" name="Rectangle 12"/>
          <p:cNvSpPr/>
          <p:nvPr/>
        </p:nvSpPr>
        <p:spPr bwMode="auto">
          <a:xfrm>
            <a:off x="6707101" y="3446584"/>
            <a:ext cx="832220"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14" name="Rectangle 13"/>
          <p:cNvSpPr/>
          <p:nvPr/>
        </p:nvSpPr>
        <p:spPr bwMode="auto">
          <a:xfrm>
            <a:off x="7691700" y="3440724"/>
            <a:ext cx="3129618"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15" name="Rectangle 14"/>
          <p:cNvSpPr/>
          <p:nvPr/>
        </p:nvSpPr>
        <p:spPr bwMode="auto">
          <a:xfrm>
            <a:off x="6707101" y="3927160"/>
            <a:ext cx="832220"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16" name="Rectangle 15"/>
          <p:cNvSpPr/>
          <p:nvPr/>
        </p:nvSpPr>
        <p:spPr bwMode="auto">
          <a:xfrm>
            <a:off x="7691700" y="3921301"/>
            <a:ext cx="3129618" cy="38680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17" name="Rectangle 16"/>
          <p:cNvSpPr/>
          <p:nvPr/>
        </p:nvSpPr>
        <p:spPr bwMode="auto">
          <a:xfrm>
            <a:off x="6707102" y="5257546"/>
            <a:ext cx="4114216" cy="66225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5" tIns="45699" rIns="91395" bIns="45699" numCol="1" rtlCol="0" anchor="ctr" anchorCtr="0" compatLnSpc="1">
            <a:prstTxWarp prst="textNoShape">
              <a:avLst/>
            </a:prstTxWarp>
          </a:bodyPr>
          <a:lstStyle/>
          <a:p>
            <a:pPr algn="ctr" defTabSz="913641" fontAlgn="base">
              <a:spcBef>
                <a:spcPct val="0"/>
              </a:spcBef>
              <a:spcAft>
                <a:spcPct val="0"/>
              </a:spcAft>
            </a:pPr>
            <a:r>
              <a:rPr lang="en-US" sz="2300" dirty="0">
                <a:gradFill>
                  <a:gsLst>
                    <a:gs pos="0">
                      <a:srgbClr val="FFFFFF"/>
                    </a:gs>
                    <a:gs pos="100000">
                      <a:srgbClr val="FFFFFF"/>
                    </a:gs>
                  </a:gsLst>
                  <a:lin ang="5400000" scaled="0"/>
                </a:gradFill>
              </a:rPr>
              <a:t>Body</a:t>
            </a:r>
          </a:p>
        </p:txBody>
      </p:sp>
    </p:spTree>
    <p:extLst>
      <p:ext uri="{BB962C8B-B14F-4D97-AF65-F5344CB8AC3E}">
        <p14:creationId xmlns:p14="http://schemas.microsoft.com/office/powerpoint/2010/main" val="4272039845"/>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a:t>Изпращане на съобщения с </a:t>
            </a:r>
            <a:r>
              <a:rPr lang="en-US" dirty="0"/>
              <a:t>Raspberry Pi</a:t>
            </a:r>
          </a:p>
        </p:txBody>
      </p:sp>
    </p:spTree>
    <p:extLst>
      <p:ext uri="{BB962C8B-B14F-4D97-AF65-F5344CB8AC3E}">
        <p14:creationId xmlns:p14="http://schemas.microsoft.com/office/powerpoint/2010/main" val="278603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en-US" dirty="0" smtClean="0"/>
              <a:t>04 | </a:t>
            </a:r>
            <a:r>
              <a:rPr lang="bg-BG" dirty="0"/>
              <a:t>Добри практики</a:t>
            </a:r>
            <a:r>
              <a:rPr lang="en-US" dirty="0"/>
              <a:t> &amp; </a:t>
            </a:r>
            <a:r>
              <a:rPr lang="bg-BG" dirty="0"/>
              <a:t>Ресурси</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1555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Скалиране и добри практики</a:t>
            </a:r>
            <a:endParaRPr lang="en-US" dirty="0">
              <a:solidFill>
                <a:srgbClr val="1F497D"/>
              </a:solidFill>
            </a:endParaRPr>
          </a:p>
        </p:txBody>
      </p:sp>
      <p:sp>
        <p:nvSpPr>
          <p:cNvPr id="3" name="Text Placeholder 2"/>
          <p:cNvSpPr>
            <a:spLocks noGrp="1"/>
          </p:cNvSpPr>
          <p:nvPr>
            <p:ph sz="quarter" idx="10"/>
          </p:nvPr>
        </p:nvSpPr>
        <p:spPr/>
        <p:txBody>
          <a:bodyPr/>
          <a:lstStyle/>
          <a:p>
            <a:pPr marL="560241" indent="-560241">
              <a:spcAft>
                <a:spcPts val="2353"/>
              </a:spcAft>
            </a:pPr>
            <a:r>
              <a:rPr lang="ru-RU" sz="2745" dirty="0"/>
              <a:t>Използвайте разделени Опашки и теми</a:t>
            </a:r>
            <a:endParaRPr lang="en-US" sz="2745" dirty="0" smtClean="0"/>
          </a:p>
          <a:p>
            <a:pPr marL="560241" indent="-560241">
              <a:spcAft>
                <a:spcPts val="2353"/>
              </a:spcAft>
              <a:buFont typeface="Arial" panose="020B0604020202020204" pitchFamily="34" charset="0"/>
              <a:buChar char="•"/>
            </a:pPr>
            <a:r>
              <a:rPr lang="bg-BG" sz="2745" dirty="0" smtClean="0"/>
              <a:t>Разделятйте вашите данни подходящо</a:t>
            </a:r>
            <a:endParaRPr lang="en-US" sz="2745" dirty="0" smtClean="0"/>
          </a:p>
          <a:p>
            <a:pPr marL="560241" indent="-560241">
              <a:spcAft>
                <a:spcPts val="2353"/>
              </a:spcAft>
            </a:pPr>
            <a:r>
              <a:rPr lang="bg-BG" sz="2745" dirty="0" smtClean="0"/>
              <a:t>Създайте абонаменти за отделните устройства</a:t>
            </a:r>
            <a:endParaRPr lang="en-US" sz="2745" dirty="0" smtClean="0"/>
          </a:p>
          <a:p>
            <a:pPr marL="560241" indent="-560241">
              <a:spcAft>
                <a:spcPts val="2353"/>
              </a:spcAft>
            </a:pPr>
            <a:r>
              <a:rPr lang="bg-BG" sz="2745" dirty="0" smtClean="0"/>
              <a:t>Навръзвайте</a:t>
            </a:r>
            <a:r>
              <a:rPr lang="en-US" sz="2745" dirty="0" smtClean="0"/>
              <a:t> </a:t>
            </a:r>
            <a:r>
              <a:rPr lang="bg-BG" sz="2745" dirty="0" smtClean="0"/>
              <a:t>Теми</a:t>
            </a:r>
            <a:r>
              <a:rPr lang="en-US" sz="2745" dirty="0" smtClean="0"/>
              <a:t> </a:t>
            </a:r>
            <a:r>
              <a:rPr lang="bg-BG" sz="2745" dirty="0" smtClean="0"/>
              <a:t>и</a:t>
            </a:r>
            <a:r>
              <a:rPr lang="en-US" sz="2745" dirty="0" smtClean="0"/>
              <a:t> </a:t>
            </a:r>
            <a:r>
              <a:rPr lang="bg-BG" sz="2745" dirty="0" smtClean="0"/>
              <a:t>абонаменти</a:t>
            </a:r>
            <a:r>
              <a:rPr lang="en-US" sz="2745" dirty="0" smtClean="0"/>
              <a:t> </a:t>
            </a:r>
            <a:r>
              <a:rPr lang="bg-BG" sz="2745" dirty="0" smtClean="0"/>
              <a:t>с автоматично пренасочване</a:t>
            </a:r>
            <a:r>
              <a:rPr lang="en-US" sz="2745" dirty="0" smtClean="0"/>
              <a:t> </a:t>
            </a:r>
            <a:endParaRPr lang="en-US" sz="2745" dirty="0"/>
          </a:p>
          <a:p>
            <a:pPr marL="560241" indent="-560241">
              <a:spcAft>
                <a:spcPts val="2353"/>
              </a:spcAft>
            </a:pPr>
            <a:r>
              <a:rPr lang="bg-BG" sz="2745" dirty="0" smtClean="0"/>
              <a:t>Не създавайте опашка за всяко устрийство</a:t>
            </a:r>
            <a:endParaRPr lang="en-US" sz="2745" dirty="0" smtClean="0"/>
          </a:p>
          <a:p>
            <a:pPr marL="560241" indent="-560241">
              <a:spcAft>
                <a:spcPts val="2353"/>
              </a:spcAft>
              <a:buFont typeface="Arial" panose="020B0604020202020204" pitchFamily="34" charset="0"/>
              <a:buChar char="•"/>
            </a:pPr>
            <a:endParaRPr lang="en-US" sz="2745" dirty="0"/>
          </a:p>
        </p:txBody>
      </p:sp>
    </p:spTree>
    <p:extLst>
      <p:ext uri="{BB962C8B-B14F-4D97-AF65-F5344CB8AC3E}">
        <p14:creationId xmlns:p14="http://schemas.microsoft.com/office/powerpoint/2010/main" val="57936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379599"/>
            <a:ext cx="11655840" cy="987647"/>
          </a:xfrm>
        </p:spPr>
        <p:txBody>
          <a:bodyPr>
            <a:normAutofit/>
          </a:bodyPr>
          <a:lstStyle/>
          <a:p>
            <a:pPr defTabSz="913985" fontAlgn="base">
              <a:spcAft>
                <a:spcPts val="1176"/>
              </a:spcAft>
            </a:pPr>
            <a:r>
              <a:rPr lang="bg-BG" sz="4000" dirty="0" smtClean="0">
                <a:solidFill>
                  <a:schemeClr val="bg1"/>
                </a:solidFill>
                <a:ea typeface="Segoe UI" pitchFamily="34" charset="0"/>
              </a:rPr>
              <a:t>Ресурси устройство облак</a:t>
            </a:r>
            <a:endParaRPr lang="en-US" sz="4000" dirty="0">
              <a:solidFill>
                <a:schemeClr val="bg1"/>
              </a:solidFill>
              <a:ea typeface="Segoe UI" pitchFamily="34" charset="0"/>
            </a:endParaRPr>
          </a:p>
        </p:txBody>
      </p:sp>
      <p:sp>
        <p:nvSpPr>
          <p:cNvPr id="7" name="Text Placeholder 5"/>
          <p:cNvSpPr txBox="1">
            <a:spLocks/>
          </p:cNvSpPr>
          <p:nvPr/>
        </p:nvSpPr>
        <p:spPr>
          <a:xfrm>
            <a:off x="269240" y="1367246"/>
            <a:ext cx="2797810" cy="1793764"/>
          </a:xfrm>
          <a:prstGeom prst="rect">
            <a:avLst/>
          </a:prstGeom>
        </p:spPr>
        <p:txBody>
          <a:bodyPr vert="horz" wrap="square" lIns="143410" tIns="89632" rIns="143410" bIns="89632" rtlCol="0">
            <a:spAutoFit/>
          </a:bodyPr>
          <a:lstStyle>
            <a:lvl1pPr marL="0"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3900" kern="1200" spc="0" baseline="0">
                <a:solidFill>
                  <a:srgbClr val="00188F"/>
                </a:solidFill>
                <a:latin typeface="+mj-lt"/>
                <a:ea typeface="+mn-ea"/>
                <a:cs typeface="+mn-cs"/>
              </a:defRPr>
            </a:lvl1pPr>
            <a:lvl2pPr marL="0" marR="0" indent="0" algn="l" defTabSz="93262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7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14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712"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600" dirty="0">
                <a:solidFill>
                  <a:schemeClr val="bg1"/>
                </a:solidFill>
              </a:rPr>
              <a:t>Service Bus</a:t>
            </a:r>
          </a:p>
          <a:p>
            <a:pPr lvl="1">
              <a:lnSpc>
                <a:spcPct val="100000"/>
              </a:lnSpc>
              <a:spcBef>
                <a:spcPts val="1224"/>
              </a:spcBef>
              <a:buClr>
                <a:schemeClr val="tx1"/>
              </a:buClr>
            </a:pPr>
            <a:r>
              <a:rPr lang="en-US" sz="1400" dirty="0">
                <a:hlinkClick r:id="rId3"/>
              </a:rPr>
              <a:t>Overview</a:t>
            </a:r>
          </a:p>
          <a:p>
            <a:pPr lvl="1">
              <a:lnSpc>
                <a:spcPct val="100000"/>
              </a:lnSpc>
              <a:spcBef>
                <a:spcPts val="1224"/>
              </a:spcBef>
              <a:buClr>
                <a:schemeClr val="tx1"/>
              </a:buClr>
            </a:pPr>
            <a:r>
              <a:rPr lang="en-US" sz="1400" dirty="0">
                <a:hlinkClick r:id="rId3"/>
              </a:rPr>
              <a:t>Documentation</a:t>
            </a:r>
            <a:endParaRPr lang="en-US" sz="1400" dirty="0"/>
          </a:p>
          <a:p>
            <a:pPr lvl="1">
              <a:lnSpc>
                <a:spcPct val="100000"/>
              </a:lnSpc>
              <a:spcBef>
                <a:spcPts val="1224"/>
              </a:spcBef>
              <a:buClr>
                <a:schemeClr val="tx1"/>
              </a:buClr>
            </a:pPr>
            <a:r>
              <a:rPr lang="en-US" sz="1400" dirty="0">
                <a:hlinkClick r:id="rId4"/>
              </a:rPr>
              <a:t>Tutorials</a:t>
            </a:r>
            <a:endParaRPr lang="en-US" sz="1400" dirty="0"/>
          </a:p>
          <a:p>
            <a:pPr lvl="1">
              <a:lnSpc>
                <a:spcPct val="100000"/>
              </a:lnSpc>
            </a:pPr>
            <a:endParaRPr lang="en-US" sz="1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45227"/>
          <a:stretch/>
        </p:blipFill>
        <p:spPr>
          <a:xfrm>
            <a:off x="6553199" y="0"/>
            <a:ext cx="5638801" cy="6858000"/>
          </a:xfrm>
          <a:prstGeom prst="rect">
            <a:avLst/>
          </a:prstGeom>
        </p:spPr>
      </p:pic>
      <p:sp>
        <p:nvSpPr>
          <p:cNvPr id="2" name="Rectangle 1"/>
          <p:cNvSpPr/>
          <p:nvPr/>
        </p:nvSpPr>
        <p:spPr>
          <a:xfrm>
            <a:off x="2914541" y="1367246"/>
            <a:ext cx="3638658" cy="1846659"/>
          </a:xfrm>
          <a:prstGeom prst="rect">
            <a:avLst/>
          </a:prstGeom>
        </p:spPr>
        <p:txBody>
          <a:bodyPr wrap="square">
            <a:spAutoFit/>
          </a:bodyPr>
          <a:lstStyle/>
          <a:p>
            <a:r>
              <a:rPr lang="en-US" sz="1600" dirty="0">
                <a:solidFill>
                  <a:schemeClr val="bg1"/>
                </a:solidFill>
              </a:rPr>
              <a:t>AMQP 1.0 </a:t>
            </a:r>
            <a:r>
              <a:rPr lang="en-US" sz="1600" dirty="0" smtClean="0">
                <a:solidFill>
                  <a:schemeClr val="bg1"/>
                </a:solidFill>
              </a:rPr>
              <a:t>support</a:t>
            </a:r>
            <a:endParaRPr lang="en-US" sz="1600" dirty="0">
              <a:solidFill>
                <a:schemeClr val="bg1"/>
              </a:solidFill>
            </a:endParaRPr>
          </a:p>
          <a:p>
            <a:r>
              <a:rPr lang="en-US" sz="1400" dirty="0" smtClean="0">
                <a:hlinkClick r:id="rId6"/>
              </a:rPr>
              <a:t>Overview</a:t>
            </a:r>
            <a:endParaRPr lang="en-US" sz="1400" dirty="0" smtClean="0"/>
          </a:p>
          <a:p>
            <a:endParaRPr lang="en-US" sz="1400" dirty="0">
              <a:hlinkClick r:id="rId7"/>
            </a:endParaRPr>
          </a:p>
          <a:p>
            <a:r>
              <a:rPr lang="en-US" sz="1400" dirty="0">
                <a:hlinkClick r:id="rId7"/>
              </a:rPr>
              <a:t>Developer </a:t>
            </a:r>
            <a:r>
              <a:rPr lang="en-US" sz="1400" dirty="0" smtClean="0">
                <a:hlinkClick r:id="rId7"/>
              </a:rPr>
              <a:t>Guide</a:t>
            </a:r>
          </a:p>
          <a:p>
            <a:endParaRPr lang="en-US" sz="1400" dirty="0">
              <a:hlinkClick r:id="rId7"/>
            </a:endParaRPr>
          </a:p>
          <a:p>
            <a:r>
              <a:rPr lang="en-US" sz="1400" dirty="0">
                <a:hlinkClick r:id="rId8"/>
              </a:rPr>
              <a:t>.NET Tutorial</a:t>
            </a:r>
            <a:endParaRPr lang="en-US" sz="1400" dirty="0"/>
          </a:p>
          <a:p>
            <a:endParaRPr lang="en-US" sz="1400" dirty="0" smtClean="0">
              <a:hlinkClick r:id="rId9"/>
            </a:endParaRPr>
          </a:p>
          <a:p>
            <a:r>
              <a:rPr lang="en-US" sz="1400" dirty="0" smtClean="0">
                <a:hlinkClick r:id="rId9"/>
              </a:rPr>
              <a:t>Java </a:t>
            </a:r>
            <a:r>
              <a:rPr lang="en-US" sz="1400" dirty="0">
                <a:hlinkClick r:id="rId9"/>
              </a:rPr>
              <a:t>Tutorial</a:t>
            </a:r>
            <a:endParaRPr lang="en-US" sz="1400" dirty="0"/>
          </a:p>
        </p:txBody>
      </p:sp>
      <p:sp>
        <p:nvSpPr>
          <p:cNvPr id="6" name="Text Placeholder 5"/>
          <p:cNvSpPr txBox="1">
            <a:spLocks/>
          </p:cNvSpPr>
          <p:nvPr/>
        </p:nvSpPr>
        <p:spPr>
          <a:xfrm>
            <a:off x="269240" y="3309155"/>
            <a:ext cx="5941060" cy="3500385"/>
          </a:xfrm>
          <a:prstGeom prst="rect">
            <a:avLst/>
          </a:prstGeom>
        </p:spPr>
        <p:txBody>
          <a:bodyPr vert="horz" wrap="square" lIns="143410" tIns="89632" rIns="143410" bIns="89632" rtlCol="0">
            <a:spAutoFit/>
          </a:bodyPr>
          <a:lstStyle>
            <a:lvl1pPr marL="0"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3900" kern="1200" spc="0" baseline="0">
                <a:solidFill>
                  <a:srgbClr val="00188F"/>
                </a:solidFill>
                <a:latin typeface="+mj-lt"/>
                <a:ea typeface="+mn-ea"/>
                <a:cs typeface="+mn-cs"/>
              </a:defRPr>
            </a:lvl1pPr>
            <a:lvl2pPr marL="0" marR="0" indent="0" algn="l" defTabSz="93262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7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14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712"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chemeClr val="bg1"/>
                </a:solidFill>
              </a:rPr>
              <a:t>Clemens Vasters Device to Cloud Series on Channel 9</a:t>
            </a:r>
          </a:p>
          <a:p>
            <a:pPr lvl="1"/>
            <a:r>
              <a:rPr lang="en-US" sz="1800" dirty="0">
                <a:hlinkClick r:id="rId10"/>
              </a:rPr>
              <a:t>Part 1 Prototyping Platforms</a:t>
            </a:r>
            <a:r>
              <a:rPr lang="en-US" sz="1800" dirty="0"/>
              <a:t> </a:t>
            </a:r>
          </a:p>
          <a:p>
            <a:pPr lvl="1"/>
            <a:r>
              <a:rPr lang="en-US" sz="1800" dirty="0">
                <a:hlinkClick r:id="rId10"/>
              </a:rPr>
              <a:t>Part 2 Pattern Overview and Commands with HTTP</a:t>
            </a:r>
            <a:endParaRPr lang="en-US" sz="1800" dirty="0"/>
          </a:p>
          <a:p>
            <a:pPr lvl="1"/>
            <a:r>
              <a:rPr lang="en-US" sz="1800" dirty="0">
                <a:hlinkClick r:id="rId11"/>
              </a:rPr>
              <a:t>Part 3 Safer Commands via a Cloud Gateway</a:t>
            </a:r>
            <a:endParaRPr lang="en-US" sz="1800" dirty="0"/>
          </a:p>
          <a:p>
            <a:pPr lvl="1"/>
            <a:r>
              <a:rPr lang="en-US" sz="1800" dirty="0">
                <a:hlinkClick r:id="rId12"/>
              </a:rPr>
              <a:t>Part 4 Intermediated, Service-Assisted Connectivity</a:t>
            </a:r>
            <a:r>
              <a:rPr lang="en-US" sz="1800" dirty="0"/>
              <a:t> </a:t>
            </a:r>
          </a:p>
          <a:p>
            <a:pPr lvl="1"/>
            <a:r>
              <a:rPr lang="en-US" sz="1800" dirty="0">
                <a:hlinkClick r:id="rId13"/>
              </a:rPr>
              <a:t>Part 5 Tunnel in Tunnel in Tunnel</a:t>
            </a:r>
            <a:endParaRPr lang="en-US" sz="1800" dirty="0"/>
          </a:p>
          <a:p>
            <a:pPr lvl="1"/>
            <a:r>
              <a:rPr lang="en-US" sz="1800" dirty="0">
                <a:hlinkClick r:id="rId14"/>
              </a:rPr>
              <a:t>Part 6 Why End-to-End Security Matters</a:t>
            </a:r>
            <a:endParaRPr lang="en-US" sz="1800" dirty="0"/>
          </a:p>
          <a:p>
            <a:pPr lvl="1"/>
            <a:r>
              <a:rPr lang="en-US" sz="1800" dirty="0">
                <a:hlinkClick r:id="rId15"/>
              </a:rPr>
              <a:t>Part 7 The Pi in the Car</a:t>
            </a:r>
            <a:endParaRPr lang="en-US" sz="1800" dirty="0"/>
          </a:p>
          <a:p>
            <a:pPr lvl="1"/>
            <a:r>
              <a:rPr lang="en-US" sz="1800" dirty="0">
                <a:hlinkClick r:id="rId15"/>
              </a:rPr>
              <a:t>Part 8 OBDII to AMQP to Cloud</a:t>
            </a:r>
            <a:endParaRPr lang="en-US" sz="1800" dirty="0"/>
          </a:p>
          <a:p>
            <a:endParaRPr lang="en-US" dirty="0"/>
          </a:p>
        </p:txBody>
      </p:sp>
    </p:spTree>
    <p:extLst>
      <p:ext uri="{BB962C8B-B14F-4D97-AF65-F5344CB8AC3E}">
        <p14:creationId xmlns:p14="http://schemas.microsoft.com/office/powerpoint/2010/main" val="225481931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en-US" dirty="0" smtClean="0"/>
              <a:t>01 |  </a:t>
            </a:r>
            <a:r>
              <a:rPr lang="bg-BG" dirty="0"/>
              <a:t>Въведение и модерни думички!</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Свързване с Устройства</a:t>
            </a:r>
            <a:endParaRPr lang="en-US" dirty="0">
              <a:solidFill>
                <a:srgbClr val="1F497D"/>
              </a:solidFill>
            </a:endParaRPr>
          </a:p>
        </p:txBody>
      </p:sp>
      <p:sp>
        <p:nvSpPr>
          <p:cNvPr id="3" name="Content Placeholder 2"/>
          <p:cNvSpPr>
            <a:spLocks noGrp="1"/>
          </p:cNvSpPr>
          <p:nvPr>
            <p:ph sz="quarter" idx="10"/>
          </p:nvPr>
        </p:nvSpPr>
        <p:spPr/>
        <p:txBody>
          <a:bodyPr/>
          <a:lstStyle/>
          <a:p>
            <a:r>
              <a:rPr lang="bg-BG" dirty="0" smtClean="0"/>
              <a:t>Комуникация с Потребители</a:t>
            </a:r>
            <a:endParaRPr lang="en-US" dirty="0" smtClean="0"/>
          </a:p>
          <a:p>
            <a:pPr lvl="1"/>
            <a:r>
              <a:rPr lang="bg-BG" dirty="0" smtClean="0"/>
              <a:t>Смартфони и Таблети</a:t>
            </a:r>
            <a:endParaRPr lang="en-US" dirty="0" smtClean="0"/>
          </a:p>
          <a:p>
            <a:pPr lvl="2"/>
            <a:r>
              <a:rPr lang="en-US" dirty="0" smtClean="0"/>
              <a:t>Azure Mobile Services</a:t>
            </a:r>
          </a:p>
          <a:p>
            <a:pPr lvl="1"/>
            <a:r>
              <a:rPr lang="bg-BG" dirty="0" smtClean="0"/>
              <a:t>Уеб Страници</a:t>
            </a:r>
            <a:endParaRPr lang="en-US" dirty="0" smtClean="0"/>
          </a:p>
          <a:p>
            <a:pPr lvl="2"/>
            <a:r>
              <a:rPr lang="en-US" dirty="0" smtClean="0"/>
              <a:t>Azures websites</a:t>
            </a:r>
          </a:p>
          <a:p>
            <a:r>
              <a:rPr lang="bg-BG" dirty="0" smtClean="0"/>
              <a:t>Комуникация с устройства</a:t>
            </a:r>
            <a:endParaRPr lang="en-US" dirty="0" smtClean="0"/>
          </a:p>
          <a:p>
            <a:pPr lvl="1"/>
            <a:r>
              <a:rPr lang="en-US" dirty="0" smtClean="0"/>
              <a:t>Azure Service Bus</a:t>
            </a:r>
          </a:p>
          <a:p>
            <a:pPr lvl="2"/>
            <a:r>
              <a:rPr lang="bg-BG" dirty="0" smtClean="0"/>
              <a:t>Опашки и Теми (</a:t>
            </a:r>
            <a:r>
              <a:rPr lang="en-US" dirty="0" smtClean="0"/>
              <a:t>Queues and Topics</a:t>
            </a:r>
            <a:r>
              <a:rPr lang="bg-BG" dirty="0"/>
              <a:t>)</a:t>
            </a:r>
            <a:endParaRPr lang="en-US" dirty="0" smtClean="0"/>
          </a:p>
          <a:p>
            <a:pPr lvl="2"/>
            <a:r>
              <a:rPr lang="bg-BG" dirty="0" smtClean="0"/>
              <a:t>Реле (</a:t>
            </a:r>
            <a:r>
              <a:rPr lang="en-US" dirty="0" smtClean="0"/>
              <a:t>Relay</a:t>
            </a:r>
            <a:r>
              <a:rPr lang="bg-BG" dirty="0" smtClean="0"/>
              <a:t>)</a:t>
            </a:r>
            <a:endParaRPr lang="en-US" dirty="0" smtClean="0"/>
          </a:p>
          <a:p>
            <a:pPr lvl="1"/>
            <a:endParaRPr lang="en-US" dirty="0"/>
          </a:p>
        </p:txBody>
      </p:sp>
    </p:spTree>
    <p:extLst>
      <p:ext uri="{BB962C8B-B14F-4D97-AF65-F5344CB8AC3E}">
        <p14:creationId xmlns:p14="http://schemas.microsoft.com/office/powerpoint/2010/main" val="2245247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M2M </a:t>
            </a:r>
            <a:r>
              <a:rPr lang="bg-BG" dirty="0" smtClean="0">
                <a:solidFill>
                  <a:srgbClr val="1F497D"/>
                </a:solidFill>
              </a:rPr>
              <a:t>и</a:t>
            </a:r>
            <a:r>
              <a:rPr lang="en-US" dirty="0" smtClean="0">
                <a:solidFill>
                  <a:srgbClr val="1F497D"/>
                </a:solidFill>
              </a:rPr>
              <a:t> IOT – </a:t>
            </a:r>
            <a:r>
              <a:rPr lang="bg-BG" dirty="0" smtClean="0">
                <a:solidFill>
                  <a:srgbClr val="1F497D"/>
                </a:solidFill>
              </a:rPr>
              <a:t>за какво става дума</a:t>
            </a:r>
            <a:r>
              <a:rPr lang="en-US" dirty="0" smtClean="0">
                <a:solidFill>
                  <a:srgbClr val="1F497D"/>
                </a:solidFill>
              </a:rPr>
              <a:t>?</a:t>
            </a:r>
            <a:endParaRPr lang="en-US" dirty="0">
              <a:solidFill>
                <a:srgbClr val="1F497D"/>
              </a:solidFill>
            </a:endParaRPr>
          </a:p>
        </p:txBody>
      </p:sp>
      <p:sp>
        <p:nvSpPr>
          <p:cNvPr id="3" name="Content Placeholder 2"/>
          <p:cNvSpPr>
            <a:spLocks noGrp="1"/>
          </p:cNvSpPr>
          <p:nvPr>
            <p:ph sz="quarter" idx="10"/>
          </p:nvPr>
        </p:nvSpPr>
        <p:spPr/>
        <p:txBody>
          <a:bodyPr/>
          <a:lstStyle/>
          <a:p>
            <a:r>
              <a:rPr lang="en-US" dirty="0"/>
              <a:t>M2M </a:t>
            </a:r>
            <a:r>
              <a:rPr lang="bg-BG" dirty="0" smtClean="0"/>
              <a:t>се отнася до машини комуникиращи с машини или системи комуникиращи с други системи</a:t>
            </a:r>
            <a:endParaRPr lang="en-US" dirty="0" smtClean="0"/>
          </a:p>
          <a:p>
            <a:r>
              <a:rPr lang="en-US" dirty="0" smtClean="0"/>
              <a:t>“Internet Of Things” </a:t>
            </a:r>
            <a:r>
              <a:rPr lang="bg-BG" dirty="0" smtClean="0"/>
              <a:t>Интернет на Нещата е визия</a:t>
            </a:r>
            <a:r>
              <a:rPr lang="en-US" dirty="0" smtClean="0"/>
              <a:t> – </a:t>
            </a:r>
          </a:p>
          <a:p>
            <a:pPr lvl="1"/>
            <a:r>
              <a:rPr lang="bg-BG" dirty="0" smtClean="0"/>
              <a:t>Стартира като идея да се автоматизира прихващането на данни от реалният свят</a:t>
            </a:r>
            <a:r>
              <a:rPr lang="en-US" dirty="0" smtClean="0"/>
              <a:t> </a:t>
            </a:r>
            <a:r>
              <a:rPr lang="en-US" dirty="0" smtClean="0">
                <a:hlinkClick r:id="rId3"/>
              </a:rPr>
              <a:t>link</a:t>
            </a:r>
            <a:endParaRPr lang="en-US" dirty="0"/>
          </a:p>
          <a:p>
            <a:pPr lvl="1"/>
            <a:r>
              <a:rPr lang="en-US" dirty="0"/>
              <a:t> "Gartner </a:t>
            </a:r>
            <a:r>
              <a:rPr lang="bg-BG" dirty="0" smtClean="0"/>
              <a:t>казва че Интернет на Нещата ще нарастне до 26 милиарда единици до</a:t>
            </a:r>
            <a:r>
              <a:rPr lang="en-US" dirty="0" smtClean="0"/>
              <a:t> </a:t>
            </a:r>
            <a:r>
              <a:rPr lang="en-US" dirty="0"/>
              <a:t>2020". </a:t>
            </a:r>
            <a:r>
              <a:rPr lang="en-US" dirty="0">
                <a:hlinkClick r:id="rId4" tooltip="Gartner"/>
              </a:rPr>
              <a:t>Gartner</a:t>
            </a:r>
            <a:r>
              <a:rPr lang="en-US" dirty="0"/>
              <a:t>, </a:t>
            </a:r>
            <a:r>
              <a:rPr lang="en-US" dirty="0" smtClean="0">
                <a:hlinkClick r:id="rId5"/>
              </a:rPr>
              <a:t>link</a:t>
            </a:r>
            <a:endParaRPr lang="en-US" dirty="0" smtClean="0"/>
          </a:p>
          <a:p>
            <a:pPr lvl="1"/>
            <a:r>
              <a:rPr lang="bg-BG" dirty="0" smtClean="0"/>
              <a:t>Повече от 30 милиарда устройства ще бъдат безжично свързани към Интернет на Всичко през </a:t>
            </a:r>
            <a:r>
              <a:rPr lang="en-US" dirty="0" smtClean="0"/>
              <a:t>2020</a:t>
            </a:r>
            <a:r>
              <a:rPr lang="en-US" dirty="0"/>
              <a:t>, </a:t>
            </a:r>
            <a:r>
              <a:rPr lang="en-US" dirty="0">
                <a:hlinkClick r:id="rId6"/>
              </a:rPr>
              <a:t>ABI Research</a:t>
            </a:r>
            <a:r>
              <a:rPr lang="en-US" dirty="0"/>
              <a:t>, </a:t>
            </a:r>
            <a:r>
              <a:rPr lang="en-US" dirty="0" smtClean="0">
                <a:hlinkClick r:id="rId7"/>
              </a:rPr>
              <a:t>link</a:t>
            </a:r>
            <a:endParaRPr lang="en-US" dirty="0"/>
          </a:p>
          <a:p>
            <a:endParaRPr lang="en-US" dirty="0"/>
          </a:p>
        </p:txBody>
      </p:sp>
    </p:spTree>
    <p:extLst>
      <p:ext uri="{BB962C8B-B14F-4D97-AF65-F5344CB8AC3E}">
        <p14:creationId xmlns:p14="http://schemas.microsoft.com/office/powerpoint/2010/main" val="309476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Какво са неща (</a:t>
            </a:r>
            <a:r>
              <a:rPr lang="en-US" dirty="0" smtClean="0">
                <a:solidFill>
                  <a:srgbClr val="1F497D"/>
                </a:solidFill>
              </a:rPr>
              <a:t>things</a:t>
            </a:r>
            <a:r>
              <a:rPr lang="bg-BG" dirty="0" smtClean="0">
                <a:solidFill>
                  <a:srgbClr val="1F497D"/>
                </a:solidFill>
              </a:rPr>
              <a:t>)</a:t>
            </a:r>
            <a:r>
              <a:rPr lang="en-US" dirty="0" smtClean="0">
                <a:solidFill>
                  <a:srgbClr val="1F497D"/>
                </a:solidFill>
              </a:rPr>
              <a:t>?</a:t>
            </a:r>
            <a:endParaRPr lang="en-US" dirty="0">
              <a:solidFill>
                <a:srgbClr val="1F497D"/>
              </a:solidFill>
            </a:endParaRPr>
          </a:p>
        </p:txBody>
      </p:sp>
      <p:sp>
        <p:nvSpPr>
          <p:cNvPr id="3" name="Content Placeholder 2"/>
          <p:cNvSpPr>
            <a:spLocks noGrp="1"/>
          </p:cNvSpPr>
          <p:nvPr>
            <p:ph sz="quarter" idx="10"/>
          </p:nvPr>
        </p:nvSpPr>
        <p:spPr/>
        <p:txBody>
          <a:bodyPr/>
          <a:lstStyle/>
          <a:p>
            <a:r>
              <a:rPr lang="bg-BG" sz="2800" dirty="0" smtClean="0"/>
              <a:t>Устройства със специално предназначение</a:t>
            </a:r>
            <a:r>
              <a:rPr lang="en-US" sz="2800" dirty="0" smtClean="0"/>
              <a:t> (</a:t>
            </a:r>
            <a:r>
              <a:rPr lang="bg-BG" sz="2800" dirty="0" smtClean="0"/>
              <a:t>не компютри за общо предназначение</a:t>
            </a:r>
            <a:r>
              <a:rPr lang="en-US" sz="2800" dirty="0" smtClean="0"/>
              <a:t>)</a:t>
            </a:r>
          </a:p>
          <a:p>
            <a:r>
              <a:rPr lang="bg-BG" sz="2800" dirty="0" smtClean="0"/>
              <a:t>Мало габаритни</a:t>
            </a:r>
            <a:r>
              <a:rPr lang="en-US" sz="2800" dirty="0" smtClean="0"/>
              <a:t> – </a:t>
            </a:r>
            <a:r>
              <a:rPr lang="bg-BG" sz="2800" dirty="0" smtClean="0"/>
              <a:t>сензори</a:t>
            </a:r>
            <a:r>
              <a:rPr lang="en-US" sz="2800" dirty="0" smtClean="0"/>
              <a:t>, </a:t>
            </a:r>
            <a:r>
              <a:rPr lang="bg-BG" sz="2800" dirty="0" smtClean="0"/>
              <a:t>контролери</a:t>
            </a:r>
            <a:r>
              <a:rPr lang="en-US" sz="2800" dirty="0" smtClean="0"/>
              <a:t>, </a:t>
            </a:r>
            <a:r>
              <a:rPr lang="bg-BG" sz="2800" dirty="0" smtClean="0"/>
              <a:t>носими</a:t>
            </a:r>
            <a:endParaRPr lang="en-US" sz="2800" dirty="0" smtClean="0"/>
          </a:p>
          <a:p>
            <a:r>
              <a:rPr lang="bg-BG" sz="2800" dirty="0"/>
              <a:t>Разнообразни процесорни архитектури</a:t>
            </a:r>
            <a:endParaRPr lang="en-US" sz="2800" dirty="0" smtClean="0"/>
          </a:p>
          <a:p>
            <a:r>
              <a:rPr lang="bg-BG" sz="2800" dirty="0" smtClean="0"/>
              <a:t>Нестандартни операционни системи</a:t>
            </a:r>
            <a:endParaRPr lang="en-US" sz="2800" dirty="0"/>
          </a:p>
          <a:p>
            <a:r>
              <a:rPr lang="bg-BG" sz="2800" dirty="0"/>
              <a:t>Специализирани среди за разработка</a:t>
            </a:r>
            <a:endParaRPr lang="en-US" sz="2800" dirty="0" smtClean="0"/>
          </a:p>
          <a:p>
            <a:r>
              <a:rPr lang="bg-BG" sz="2800" dirty="0" smtClean="0"/>
              <a:t>Някои хоби платформи </a:t>
            </a:r>
            <a:r>
              <a:rPr lang="en-US" sz="2800" dirty="0" smtClean="0"/>
              <a:t>– </a:t>
            </a:r>
          </a:p>
          <a:p>
            <a:pPr lvl="1"/>
            <a:r>
              <a:rPr lang="en-US" sz="2400" dirty="0"/>
              <a:t>.NET </a:t>
            </a:r>
            <a:r>
              <a:rPr lang="en-US" sz="2400" dirty="0" err="1"/>
              <a:t>Gadgeteer</a:t>
            </a:r>
            <a:r>
              <a:rPr lang="en-US" sz="2400" dirty="0"/>
              <a:t>  </a:t>
            </a:r>
          </a:p>
          <a:p>
            <a:pPr lvl="1"/>
            <a:r>
              <a:rPr lang="en-US" sz="2400" dirty="0" smtClean="0"/>
              <a:t>Arduino</a:t>
            </a:r>
            <a:endParaRPr lang="bg-BG" sz="2400" dirty="0" smtClean="0"/>
          </a:p>
          <a:p>
            <a:pPr lvl="1"/>
            <a:r>
              <a:rPr lang="en-US" sz="2400" dirty="0"/>
              <a:t>Raspberry Pi</a:t>
            </a:r>
            <a:endParaRPr lang="en-US" sz="2400" dirty="0" smtClean="0"/>
          </a:p>
        </p:txBody>
      </p:sp>
    </p:spTree>
    <p:extLst>
      <p:ext uri="{BB962C8B-B14F-4D97-AF65-F5344CB8AC3E}">
        <p14:creationId xmlns:p14="http://schemas.microsoft.com/office/powerpoint/2010/main" val="288921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Нещата в интернет</a:t>
            </a:r>
            <a:endParaRPr lang="en-US" dirty="0">
              <a:solidFill>
                <a:srgbClr val="1F497D"/>
              </a:solidFill>
            </a:endParaRPr>
          </a:p>
        </p:txBody>
      </p:sp>
      <p:sp>
        <p:nvSpPr>
          <p:cNvPr id="3" name="Content Placeholder 2"/>
          <p:cNvSpPr>
            <a:spLocks noGrp="1"/>
          </p:cNvSpPr>
          <p:nvPr>
            <p:ph sz="quarter" idx="10"/>
          </p:nvPr>
        </p:nvSpPr>
        <p:spPr/>
        <p:txBody>
          <a:bodyPr/>
          <a:lstStyle/>
          <a:p>
            <a:r>
              <a:rPr lang="bg-BG" dirty="0" smtClean="0"/>
              <a:t>Директно свързани</a:t>
            </a:r>
            <a:endParaRPr lang="en-US" dirty="0" smtClean="0"/>
          </a:p>
          <a:p>
            <a:pPr lvl="1"/>
            <a:r>
              <a:rPr lang="bg-BG" dirty="0" smtClean="0"/>
              <a:t>Сензори за мониторинг на трафика</a:t>
            </a:r>
            <a:endParaRPr lang="en-US" dirty="0" smtClean="0"/>
          </a:p>
          <a:p>
            <a:pPr lvl="1"/>
            <a:r>
              <a:rPr lang="bg-BG" dirty="0" smtClean="0"/>
              <a:t>Сензори </a:t>
            </a:r>
            <a:r>
              <a:rPr lang="bg-BG" dirty="0"/>
              <a:t>за енергийни мрежи</a:t>
            </a:r>
            <a:endParaRPr lang="en-US" dirty="0" smtClean="0"/>
          </a:p>
          <a:p>
            <a:r>
              <a:rPr lang="bg-BG" dirty="0" smtClean="0"/>
              <a:t>Свързани с Устройства</a:t>
            </a:r>
            <a:r>
              <a:rPr lang="en-US" dirty="0" smtClean="0"/>
              <a:t> (</a:t>
            </a:r>
            <a:r>
              <a:rPr lang="bg-BG" dirty="0" smtClean="0"/>
              <a:t>Смартфон</a:t>
            </a:r>
            <a:r>
              <a:rPr lang="en-US" dirty="0" smtClean="0"/>
              <a:t>, </a:t>
            </a:r>
            <a:r>
              <a:rPr lang="bg-BG" dirty="0" smtClean="0"/>
              <a:t>Кола</a:t>
            </a:r>
            <a:r>
              <a:rPr lang="en-US" dirty="0" smtClean="0"/>
              <a:t>) </a:t>
            </a:r>
            <a:endParaRPr lang="en-US" dirty="0"/>
          </a:p>
          <a:p>
            <a:pPr lvl="1"/>
            <a:r>
              <a:rPr lang="bg-BG" dirty="0" smtClean="0"/>
              <a:t>Носими устройства</a:t>
            </a:r>
            <a:endParaRPr lang="en-US" dirty="0" smtClean="0"/>
          </a:p>
          <a:p>
            <a:r>
              <a:rPr lang="bg-BG" dirty="0" smtClean="0"/>
              <a:t>Свързани през портал</a:t>
            </a:r>
            <a:r>
              <a:rPr lang="en-US" dirty="0" smtClean="0"/>
              <a:t> “Field Gateway”</a:t>
            </a:r>
          </a:p>
          <a:p>
            <a:pPr lvl="1"/>
            <a:r>
              <a:rPr lang="bg-BG" dirty="0" smtClean="0"/>
              <a:t>Използване на протоколи за близка комуникация</a:t>
            </a:r>
            <a:endParaRPr lang="en-US" dirty="0" smtClean="0"/>
          </a:p>
          <a:p>
            <a:pPr lvl="1"/>
            <a:endParaRPr lang="en-US" dirty="0" smtClean="0"/>
          </a:p>
        </p:txBody>
      </p:sp>
    </p:spTree>
    <p:extLst>
      <p:ext uri="{BB962C8B-B14F-4D97-AF65-F5344CB8AC3E}">
        <p14:creationId xmlns:p14="http://schemas.microsoft.com/office/powerpoint/2010/main" val="25974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1F497D"/>
                </a:solidFill>
              </a:rPr>
              <a:t>Интернет на Нещата</a:t>
            </a:r>
            <a:r>
              <a:rPr lang="en-US" dirty="0" smtClean="0">
                <a:solidFill>
                  <a:srgbClr val="1F497D"/>
                </a:solidFill>
              </a:rPr>
              <a:t> – </a:t>
            </a:r>
            <a:r>
              <a:rPr lang="bg-BG" dirty="0">
                <a:solidFill>
                  <a:srgbClr val="1F497D"/>
                </a:solidFill>
              </a:rPr>
              <a:t>изграждащи блокове</a:t>
            </a:r>
            <a:endParaRPr lang="en-US" dirty="0">
              <a:solidFill>
                <a:srgbClr val="1F497D"/>
              </a:solidFill>
            </a:endParaRPr>
          </a:p>
        </p:txBody>
      </p:sp>
      <p:sp>
        <p:nvSpPr>
          <p:cNvPr id="3" name="Content Placeholder 2"/>
          <p:cNvSpPr>
            <a:spLocks noGrp="1"/>
          </p:cNvSpPr>
          <p:nvPr>
            <p:ph sz="quarter" idx="10"/>
          </p:nvPr>
        </p:nvSpPr>
        <p:spPr/>
        <p:txBody>
          <a:bodyPr/>
          <a:lstStyle/>
          <a:p>
            <a:r>
              <a:rPr lang="bg-BG" dirty="0"/>
              <a:t>Събиране на данни</a:t>
            </a:r>
            <a:endParaRPr lang="en-US" dirty="0" smtClean="0"/>
          </a:p>
          <a:p>
            <a:pPr lvl="1"/>
            <a:r>
              <a:rPr lang="bg-BG" dirty="0" smtClean="0"/>
              <a:t>Събиране на информация за реалният свят</a:t>
            </a:r>
            <a:endParaRPr lang="en-US" dirty="0" smtClean="0"/>
          </a:p>
          <a:p>
            <a:r>
              <a:rPr lang="bg-BG" dirty="0" smtClean="0"/>
              <a:t>Свързване и Комуникация</a:t>
            </a:r>
            <a:endParaRPr lang="en-US" dirty="0" smtClean="0"/>
          </a:p>
          <a:p>
            <a:pPr lvl="1"/>
            <a:r>
              <a:rPr lang="bg-BG" dirty="0" smtClean="0"/>
              <a:t>Изпращане на данни за съхранение/анализ</a:t>
            </a:r>
            <a:endParaRPr lang="en-US" dirty="0" smtClean="0"/>
          </a:p>
          <a:p>
            <a:r>
              <a:rPr lang="bg-BG" dirty="0" smtClean="0"/>
              <a:t>Взаимодействие</a:t>
            </a:r>
            <a:endParaRPr lang="en-US" dirty="0" smtClean="0"/>
          </a:p>
          <a:p>
            <a:pPr lvl="1"/>
            <a:r>
              <a:rPr lang="bg-BG" dirty="0" smtClean="0"/>
              <a:t>Отговор на командите</a:t>
            </a:r>
            <a:endParaRPr lang="en-US" dirty="0" smtClean="0"/>
          </a:p>
          <a:p>
            <a:pPr lvl="1"/>
            <a:r>
              <a:rPr lang="bg-BG" dirty="0" smtClean="0"/>
              <a:t>Получаване на известия за обновяване </a:t>
            </a:r>
            <a:r>
              <a:rPr lang="bg-BG" dirty="0"/>
              <a:t>на </a:t>
            </a:r>
            <a:r>
              <a:rPr lang="bg-BG" dirty="0" smtClean="0"/>
              <a:t>фърмуер</a:t>
            </a:r>
            <a:endParaRPr lang="en-US" dirty="0"/>
          </a:p>
        </p:txBody>
      </p:sp>
    </p:spTree>
    <p:extLst>
      <p:ext uri="{BB962C8B-B14F-4D97-AF65-F5344CB8AC3E}">
        <p14:creationId xmlns:p14="http://schemas.microsoft.com/office/powerpoint/2010/main" val="32336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Service Bus</a:t>
            </a:r>
            <a:endParaRPr lang="en-US" dirty="0">
              <a:solidFill>
                <a:srgbClr val="1F497D"/>
              </a:solidFill>
            </a:endParaRPr>
          </a:p>
        </p:txBody>
      </p:sp>
      <p:sp>
        <p:nvSpPr>
          <p:cNvPr id="3" name="Content Placeholder 2"/>
          <p:cNvSpPr>
            <a:spLocks noGrp="1"/>
          </p:cNvSpPr>
          <p:nvPr>
            <p:ph sz="quarter" idx="10"/>
          </p:nvPr>
        </p:nvSpPr>
        <p:spPr>
          <a:xfrm>
            <a:off x="379514" y="931026"/>
            <a:ext cx="11525250" cy="5290388"/>
          </a:xfrm>
        </p:spPr>
        <p:txBody>
          <a:bodyPr/>
          <a:lstStyle/>
          <a:p>
            <a:r>
              <a:rPr lang="bg-BG" sz="2800" dirty="0" smtClean="0"/>
              <a:t>Опашки (</a:t>
            </a:r>
            <a:r>
              <a:rPr lang="en-US" sz="2800" dirty="0" smtClean="0"/>
              <a:t>Queues</a:t>
            </a:r>
            <a:r>
              <a:rPr lang="bg-BG" sz="2800" dirty="0" smtClean="0"/>
              <a:t>)</a:t>
            </a:r>
            <a:endParaRPr lang="en-US" sz="2800" dirty="0" smtClean="0"/>
          </a:p>
          <a:p>
            <a:pPr lvl="1"/>
            <a:r>
              <a:rPr lang="bg-BG" sz="2400" dirty="0" smtClean="0"/>
              <a:t>Модел на комуникация с посредник</a:t>
            </a:r>
            <a:endParaRPr lang="en-US" sz="2400" dirty="0" smtClean="0"/>
          </a:p>
          <a:p>
            <a:pPr lvl="1"/>
            <a:r>
              <a:rPr lang="bg-BG" sz="2400" dirty="0" smtClean="0"/>
              <a:t>Компонентите на приложението не комуникират директно, а чрез обмяна на съобщения през опашка посредник</a:t>
            </a:r>
            <a:endParaRPr lang="en-US" sz="2400" dirty="0" smtClean="0"/>
          </a:p>
          <a:p>
            <a:pPr lvl="1"/>
            <a:r>
              <a:rPr lang="bg-BG" sz="2400" dirty="0" smtClean="0"/>
              <a:t>Един-към-един, асинхронно, следва се първи влязъл първи излязъл </a:t>
            </a:r>
            <a:r>
              <a:rPr lang="en-US" sz="2400" dirty="0" smtClean="0"/>
              <a:t>FIFO</a:t>
            </a:r>
          </a:p>
          <a:p>
            <a:r>
              <a:rPr lang="bg-BG" sz="2800" dirty="0" smtClean="0"/>
              <a:t>Теми и Абонаменти (</a:t>
            </a:r>
            <a:r>
              <a:rPr lang="en-US" sz="2800" dirty="0" smtClean="0"/>
              <a:t>Topics &amp; Subscriptions</a:t>
            </a:r>
            <a:r>
              <a:rPr lang="bg-BG" sz="2800" dirty="0" smtClean="0"/>
              <a:t>)</a:t>
            </a:r>
            <a:endParaRPr lang="en-US" sz="2800" dirty="0" smtClean="0"/>
          </a:p>
          <a:p>
            <a:pPr lvl="1"/>
            <a:r>
              <a:rPr lang="bg-BG" sz="2400" dirty="0" smtClean="0"/>
              <a:t>Модел на комуникация с публикуване/абонамент</a:t>
            </a:r>
            <a:endParaRPr lang="en-US" sz="2400" dirty="0" smtClean="0"/>
          </a:p>
          <a:p>
            <a:pPr lvl="1"/>
            <a:r>
              <a:rPr lang="bg-BG" sz="2400" dirty="0"/>
              <a:t>Компонентите на приложението не комуникират директно, а чрез обмяна на съобщения през </a:t>
            </a:r>
            <a:r>
              <a:rPr lang="bg-BG" sz="2400" dirty="0" smtClean="0"/>
              <a:t>тема </a:t>
            </a:r>
            <a:r>
              <a:rPr lang="bg-BG" sz="2400" dirty="0"/>
              <a:t>посредник</a:t>
            </a:r>
            <a:endParaRPr lang="en-US" sz="2400" dirty="0" smtClean="0"/>
          </a:p>
          <a:p>
            <a:pPr lvl="1"/>
            <a:r>
              <a:rPr lang="bg-BG" sz="2400" dirty="0" smtClean="0"/>
              <a:t>Един-към-много могат да се регистрират много абонати към темата</a:t>
            </a:r>
            <a:r>
              <a:rPr lang="en-US" sz="2400" dirty="0" smtClean="0"/>
              <a:t>, </a:t>
            </a:r>
            <a:r>
              <a:rPr lang="bg-BG" sz="2400" dirty="0" smtClean="0"/>
              <a:t>всяко съобщение изпратено към темата е налично за независима обработка от всеки абонат</a:t>
            </a:r>
            <a:endParaRPr lang="en-US" sz="2400" dirty="0"/>
          </a:p>
        </p:txBody>
      </p:sp>
    </p:spTree>
    <p:extLst>
      <p:ext uri="{BB962C8B-B14F-4D97-AF65-F5344CB8AC3E}">
        <p14:creationId xmlns:p14="http://schemas.microsoft.com/office/powerpoint/2010/main" val="89087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3.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Type xmlns="2D080BC3-0CA6-40A2-8833-2B2114778B81">Slide Presentation</Content_x0020_Type>
    <Module xmlns="2D080BC3-0CA6-40A2-8833-2B2114778B81">4</Module>
    <Status xmlns="2D080BC3-0CA6-40A2-8833-2B2114778B81">Draft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EDACD278C61543B71EC04959F124E9" ma:contentTypeVersion="" ma:contentTypeDescription="Create a new document." ma:contentTypeScope="" ma:versionID="680afe0e8bae7a546c4aebc53a47a3d7">
  <xsd:schema xmlns:xsd="http://www.w3.org/2001/XMLSchema" xmlns:xs="http://www.w3.org/2001/XMLSchema" xmlns:p="http://schemas.microsoft.com/office/2006/metadata/properties" xmlns:ns2="2D080BC3-0CA6-40A2-8833-2B2114778B81" targetNamespace="http://schemas.microsoft.com/office/2006/metadata/properties" ma:root="true" ma:fieldsID="a51f9006c2d2aeda3c57a912e118c0e4" ns2:_="">
    <xsd:import namespace="2D080BC3-0CA6-40A2-8833-2B2114778B8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080BC3-0CA6-40A2-8833-2B2114778B8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2D080BC3-0CA6-40A2-8833-2B2114778B81"/>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286CF43-07F6-4E0C-811A-B43C7FA52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080BC3-0CA6-40A2-8833-2B2114778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3919</TotalTime>
  <Words>1942</Words>
  <Application>Microsoft Office PowerPoint</Application>
  <PresentationFormat>Widescreen</PresentationFormat>
  <Paragraphs>305</Paragraphs>
  <Slides>29</Slides>
  <Notes>29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Calibri</vt:lpstr>
      <vt:lpstr>Segoe Semibold</vt:lpstr>
      <vt:lpstr>Segoe UI</vt:lpstr>
      <vt:lpstr>Segoe UI Light</vt:lpstr>
      <vt:lpstr>Wingdings</vt:lpstr>
      <vt:lpstr>1_Office Theme</vt:lpstr>
      <vt:lpstr>5-30404_TR16_BO_CT_Template_16x9</vt:lpstr>
      <vt:lpstr>Azure Graphite</vt:lpstr>
      <vt:lpstr>Интернет на Нещата с Azure Service  Bus</vt:lpstr>
      <vt:lpstr>PowerPoint Presentation</vt:lpstr>
      <vt:lpstr>PowerPoint Presentation</vt:lpstr>
      <vt:lpstr>Свързване с Устройства</vt:lpstr>
      <vt:lpstr>M2M и IOT – за какво става дума?</vt:lpstr>
      <vt:lpstr>Какво са неща (things)?</vt:lpstr>
      <vt:lpstr>Нещата в интернет</vt:lpstr>
      <vt:lpstr>Интернет на Нещата – изграждащи блокове</vt:lpstr>
      <vt:lpstr>Service Bus</vt:lpstr>
      <vt:lpstr>Модели на комуникация</vt:lpstr>
      <vt:lpstr>PowerPoint Presentation</vt:lpstr>
      <vt:lpstr>Популярни Сценарии</vt:lpstr>
      <vt:lpstr>Преглед на сценарий – моята кола ускорява прекалено много!</vt:lpstr>
      <vt:lpstr>Технологични предизвикателства</vt:lpstr>
      <vt:lpstr>Service Bus говори много езици</vt:lpstr>
      <vt:lpstr>Платформи, протоколи и клиентски библиотеки</vt:lpstr>
      <vt:lpstr>Използване на облачна услуга за отработка на съобщения</vt:lpstr>
      <vt:lpstr>PowerPoint Presentation</vt:lpstr>
      <vt:lpstr>Модели на комуникация</vt:lpstr>
      <vt:lpstr>Телеметрия</vt:lpstr>
      <vt:lpstr>Команди/Контрол</vt:lpstr>
      <vt:lpstr>Опашки (Queues)</vt:lpstr>
      <vt:lpstr>Теми и Абонаменти(Topics &amp; Subscriptions)</vt:lpstr>
      <vt:lpstr>Филтри</vt:lpstr>
      <vt:lpstr>Съобщения (Messages)</vt:lpstr>
      <vt:lpstr>Изпращане на съобщения с Raspberry Pi</vt:lpstr>
      <vt:lpstr>PowerPoint Presentation</vt:lpstr>
      <vt:lpstr>Скалиране и добри практики</vt:lpstr>
      <vt:lpstr>Ресурси устройство облак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v-baford@microsoft.com</dc:creator>
  <cp:lastModifiedBy>Julian Sapoundjiev</cp:lastModifiedBy>
  <cp:revision>267</cp:revision>
  <dcterms:created xsi:type="dcterms:W3CDTF">2013-02-15T23:12:42Z</dcterms:created>
  <dcterms:modified xsi:type="dcterms:W3CDTF">2015-10-05T11:35:53Z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0x0101005DEDACD278C61543B71EC04959F124E9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