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6" r:id="rId5"/>
    <p:sldId id="523" r:id="rId6"/>
    <p:sldId id="564" r:id="rId7"/>
    <p:sldId id="565" r:id="rId8"/>
    <p:sldId id="569" r:id="rId9"/>
    <p:sldId id="567" r:id="rId10"/>
    <p:sldId id="337" r:id="rId11"/>
    <p:sldId id="496" r:id="rId12"/>
    <p:sldId id="570" r:id="rId13"/>
    <p:sldId id="563" r:id="rId14"/>
    <p:sldId id="568" r:id="rId15"/>
    <p:sldId id="566" r:id="rId16"/>
    <p:sldId id="492" r:id="rId17"/>
    <p:sldId id="571" r:id="rId18"/>
    <p:sldId id="454" r:id="rId1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B39ABB3-0085-4B69-AF01-0DEE74AF2B76}">
          <p14:sldIdLst>
            <p14:sldId id="256"/>
            <p14:sldId id="523"/>
            <p14:sldId id="564"/>
            <p14:sldId id="565"/>
            <p14:sldId id="569"/>
            <p14:sldId id="567"/>
            <p14:sldId id="337"/>
            <p14:sldId id="496"/>
            <p14:sldId id="570"/>
            <p14:sldId id="563"/>
            <p14:sldId id="568"/>
            <p14:sldId id="566"/>
            <p14:sldId id="492"/>
          </p14:sldIdLst>
        </p14:section>
        <p14:section name="Close" id="{A9A984DA-4309-4049-9D83-F44239B76267}">
          <p14:sldIdLst>
            <p14:sldId id="571"/>
            <p14:sldId id="45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cmAuthor>
  <p:cmAuthor id="2" name="Ventsislav Popov" initials="VP" lastIdx="10" clrIdx="1">
    <p:extLst>
      <p:ext uri="{19B8F6BF-5375-455C-9EA6-DF929625EA0E}">
        <p15:presenceInfo xmlns:p15="http://schemas.microsoft.com/office/powerpoint/2012/main" userId="S-1-5-21-1721254763-462695806-1538882281-32629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96C"/>
    <a:srgbClr val="081C23"/>
    <a:srgbClr val="F15A29"/>
    <a:srgbClr val="92D050"/>
    <a:srgbClr val="AC75D5"/>
    <a:srgbClr val="7F498F"/>
    <a:srgbClr val="D5B8EA"/>
    <a:srgbClr val="0075C9"/>
    <a:srgbClr val="000000"/>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73400" autoAdjust="0"/>
  </p:normalViewPr>
  <p:slideViewPr>
    <p:cSldViewPr snapToGrid="0">
      <p:cViewPr varScale="1">
        <p:scale>
          <a:sx n="64" d="100"/>
          <a:sy n="64" d="100"/>
        </p:scale>
        <p:origin x="1157" y="67"/>
      </p:cViewPr>
      <p:guideLst>
        <p:guide orient="horz" pos="2160"/>
        <p:guide pos="3840"/>
      </p:guideLst>
    </p:cSldViewPr>
  </p:slideViewPr>
  <p:notesTextViewPr>
    <p:cViewPr>
      <p:scale>
        <a:sx n="3" d="2"/>
        <a:sy n="3" d="2"/>
      </p:scale>
      <p:origin x="0" y="0"/>
    </p:cViewPr>
  </p:notesTextViewPr>
  <p:sorterViewPr>
    <p:cViewPr>
      <p:scale>
        <a:sx n="61" d="100"/>
        <a:sy n="6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4-10-07T15:21:39.033" idx="10">
    <p:pos x="10" y="10"/>
    <p:text>BizSpark, Express Route, Automation</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10/23/2015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bg-BG" baseline="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4026567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1" dirty="0" smtClean="0"/>
          </a:p>
        </p:txBody>
      </p:sp>
      <p:sp>
        <p:nvSpPr>
          <p:cNvPr id="4" name="Slide Number Placeholder 3"/>
          <p:cNvSpPr>
            <a:spLocks noGrp="1"/>
          </p:cNvSpPr>
          <p:nvPr>
            <p:ph type="sldNum" sz="quarter" idx="10"/>
          </p:nvPr>
        </p:nvSpPr>
        <p:spPr/>
        <p:txBody>
          <a:bodyPr/>
          <a:lstStyle/>
          <a:p>
            <a:fld id="{6A94919F-9FC7-4638-A41A-3D980986B2E8}" type="slidenum">
              <a:rPr lang="en-US" smtClean="0"/>
              <a:pPr/>
              <a:t>10</a:t>
            </a:fld>
            <a:endParaRPr lang="en-US"/>
          </a:p>
        </p:txBody>
      </p:sp>
    </p:spTree>
    <p:extLst>
      <p:ext uri="{BB962C8B-B14F-4D97-AF65-F5344CB8AC3E}">
        <p14:creationId xmlns:p14="http://schemas.microsoft.com/office/powerpoint/2010/main" val="1903038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1" dirty="0" smtClean="0"/>
          </a:p>
        </p:txBody>
      </p:sp>
      <p:sp>
        <p:nvSpPr>
          <p:cNvPr id="4" name="Slide Number Placeholder 3"/>
          <p:cNvSpPr>
            <a:spLocks noGrp="1"/>
          </p:cNvSpPr>
          <p:nvPr>
            <p:ph type="sldNum" sz="quarter" idx="10"/>
          </p:nvPr>
        </p:nvSpPr>
        <p:spPr/>
        <p:txBody>
          <a:bodyPr/>
          <a:lstStyle/>
          <a:p>
            <a:fld id="{6A94919F-9FC7-4638-A41A-3D980986B2E8}" type="slidenum">
              <a:rPr lang="en-US" smtClean="0"/>
              <a:pPr/>
              <a:t>11</a:t>
            </a:fld>
            <a:endParaRPr lang="en-US"/>
          </a:p>
        </p:txBody>
      </p:sp>
    </p:spTree>
    <p:extLst>
      <p:ext uri="{BB962C8B-B14F-4D97-AF65-F5344CB8AC3E}">
        <p14:creationId xmlns:p14="http://schemas.microsoft.com/office/powerpoint/2010/main" val="435311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endParaRPr lang="bg-BG" sz="1200" b="1"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3126105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u="none" dirty="0"/>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endParaRPr lang="bg-BG" sz="1200" b="1"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14</a:t>
            </a:fld>
            <a:endParaRPr lang="en-US"/>
          </a:p>
        </p:txBody>
      </p:sp>
    </p:spTree>
    <p:extLst>
      <p:ext uri="{BB962C8B-B14F-4D97-AF65-F5344CB8AC3E}">
        <p14:creationId xmlns:p14="http://schemas.microsoft.com/office/powerpoint/2010/main" val="995847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1705369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4919F-9FC7-4638-A41A-3D980986B2E8}" type="slidenum">
              <a:rPr lang="en-US" smtClean="0"/>
              <a:pPr/>
              <a:t>3</a:t>
            </a:fld>
            <a:endParaRPr lang="en-US"/>
          </a:p>
        </p:txBody>
      </p:sp>
    </p:spTree>
    <p:extLst>
      <p:ext uri="{BB962C8B-B14F-4D97-AF65-F5344CB8AC3E}">
        <p14:creationId xmlns:p14="http://schemas.microsoft.com/office/powerpoint/2010/main" val="3051631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endParaRPr lang="en-US" sz="1200" b="1"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1047034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endParaRPr lang="bg-BG" sz="1200" b="1"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3678046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10/23/2015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331254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10/23/2015 10:51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10/23/2015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10/23/2015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449413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296" y="353094"/>
            <a:ext cx="10989093"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Tree>
    <p:extLst>
      <p:ext uri="{BB962C8B-B14F-4D97-AF65-F5344CB8AC3E}">
        <p14:creationId xmlns:p14="http://schemas.microsoft.com/office/powerpoint/2010/main" val="11964323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297" y="353094"/>
            <a:ext cx="10989093"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
        <p:nvSpPr>
          <p:cNvPr id="12" name="Content Placeholder 11"/>
          <p:cNvSpPr>
            <a:spLocks noGrp="1"/>
          </p:cNvSpPr>
          <p:nvPr>
            <p:ph sz="quarter" idx="10"/>
          </p:nvPr>
        </p:nvSpPr>
        <p:spPr>
          <a:xfrm>
            <a:off x="620298" y="1612373"/>
            <a:ext cx="10989093" cy="4703762"/>
          </a:xfrm>
          <a:prstGeom prst="rect">
            <a:avLst/>
          </a:prstGeom>
        </p:spPr>
        <p:txBody>
          <a:bodyPr/>
          <a:lstStyle>
            <a:lvl1pPr marL="0" indent="0">
              <a:buNone/>
              <a:defRPr>
                <a:solidFill>
                  <a:schemeClr val="tx1">
                    <a:lumMod val="75000"/>
                    <a:lumOff val="25000"/>
                  </a:schemeClr>
                </a:solidFill>
                <a:latin typeface="Segoe UI Light" panose="020B0502040204020203" pitchFamily="34" charset="0"/>
                <a:cs typeface="Segoe UI Light" panose="020B0502040204020203" pitchFamily="34" charset="0"/>
              </a:defRPr>
            </a:lvl1pPr>
            <a:lvl2pPr marL="457063" indent="0">
              <a:buNone/>
              <a:defRPr>
                <a:solidFill>
                  <a:schemeClr val="tx1">
                    <a:lumMod val="75000"/>
                    <a:lumOff val="25000"/>
                  </a:schemeClr>
                </a:solidFill>
                <a:latin typeface="Segoe UI Light" panose="020B0502040204020203" pitchFamily="34" charset="0"/>
                <a:cs typeface="Segoe UI Light" panose="020B0502040204020203" pitchFamily="34" charset="0"/>
              </a:defRPr>
            </a:lvl2pPr>
            <a:lvl3pPr marL="914126" indent="0">
              <a:buNone/>
              <a:defRPr>
                <a:solidFill>
                  <a:schemeClr val="tx1">
                    <a:lumMod val="75000"/>
                    <a:lumOff val="25000"/>
                  </a:schemeClr>
                </a:solidFill>
                <a:latin typeface="Segoe UI Light" panose="020B0502040204020203" pitchFamily="34" charset="0"/>
                <a:cs typeface="Segoe UI Light" panose="020B0502040204020203" pitchFamily="34" charset="0"/>
              </a:defRPr>
            </a:lvl3pPr>
            <a:lvl4pPr marL="1371189" indent="0">
              <a:buNone/>
              <a:defRPr>
                <a:solidFill>
                  <a:schemeClr val="tx1">
                    <a:lumMod val="75000"/>
                    <a:lumOff val="25000"/>
                  </a:schemeClr>
                </a:solidFill>
                <a:latin typeface="Segoe UI Light" panose="020B0502040204020203" pitchFamily="34" charset="0"/>
                <a:cs typeface="Segoe UI Light" panose="020B0502040204020203" pitchFamily="34" charset="0"/>
              </a:defRPr>
            </a:lvl4pPr>
            <a:lvl5pPr marL="1828251" indent="0">
              <a:buNone/>
              <a:defRPr>
                <a:solidFill>
                  <a:schemeClr val="tx1">
                    <a:lumMod val="75000"/>
                    <a:lumOff val="25000"/>
                  </a:schemeClr>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08676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6"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92" r:id="rId9"/>
    <p:sldLayoutId id="2147483667" r:id="rId10"/>
    <p:sldLayoutId id="2147483688" r:id="rId11"/>
    <p:sldLayoutId id="2147483669" r:id="rId12"/>
    <p:sldLayoutId id="2147483693" r:id="rId13"/>
    <p:sldLayoutId id="2147483694" r:id="rId1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emf"/><Relationship Id="rId18" Type="http://schemas.openxmlformats.org/officeDocument/2006/relationships/image" Target="../media/image19.emf"/><Relationship Id="rId26" Type="http://schemas.openxmlformats.org/officeDocument/2006/relationships/image" Target="../media/image27.emf"/><Relationship Id="rId3" Type="http://schemas.openxmlformats.org/officeDocument/2006/relationships/image" Target="../media/image7.png"/><Relationship Id="rId21" Type="http://schemas.openxmlformats.org/officeDocument/2006/relationships/image" Target="../media/image22.emf"/><Relationship Id="rId34" Type="http://schemas.openxmlformats.org/officeDocument/2006/relationships/image" Target="../media/image35.emf"/><Relationship Id="rId7" Type="http://schemas.openxmlformats.org/officeDocument/2006/relationships/image" Target="../media/image9.emf"/><Relationship Id="rId12" Type="http://schemas.openxmlformats.org/officeDocument/2006/relationships/image" Target="../media/image13.emf"/><Relationship Id="rId17" Type="http://schemas.openxmlformats.org/officeDocument/2006/relationships/image" Target="../media/image18.emf"/><Relationship Id="rId25" Type="http://schemas.openxmlformats.org/officeDocument/2006/relationships/image" Target="../media/image26.emf"/><Relationship Id="rId33" Type="http://schemas.openxmlformats.org/officeDocument/2006/relationships/image" Target="../media/image34.emf"/><Relationship Id="rId2" Type="http://schemas.openxmlformats.org/officeDocument/2006/relationships/notesSlide" Target="../notesSlides/notesSlide10.xml"/><Relationship Id="rId16" Type="http://schemas.openxmlformats.org/officeDocument/2006/relationships/image" Target="../media/image17.emf"/><Relationship Id="rId20" Type="http://schemas.openxmlformats.org/officeDocument/2006/relationships/image" Target="../media/image21.png"/><Relationship Id="rId29" Type="http://schemas.openxmlformats.org/officeDocument/2006/relationships/image" Target="../media/image30.emf"/><Relationship Id="rId1" Type="http://schemas.openxmlformats.org/officeDocument/2006/relationships/slideLayout" Target="../slideLayouts/slideLayout13.xml"/><Relationship Id="rId6" Type="http://schemas.microsoft.com/office/2007/relationships/hdphoto" Target="../media/hdphoto2.wdp"/><Relationship Id="rId11" Type="http://schemas.microsoft.com/office/2007/relationships/hdphoto" Target="../media/hdphoto3.wdp"/><Relationship Id="rId24" Type="http://schemas.openxmlformats.org/officeDocument/2006/relationships/image" Target="../media/image25.emf"/><Relationship Id="rId32" Type="http://schemas.openxmlformats.org/officeDocument/2006/relationships/image" Target="../media/image33.emf"/><Relationship Id="rId37" Type="http://schemas.openxmlformats.org/officeDocument/2006/relationships/comments" Target="../comments/comment1.xml"/><Relationship Id="rId5" Type="http://schemas.openxmlformats.org/officeDocument/2006/relationships/image" Target="../media/image8.png"/><Relationship Id="rId15" Type="http://schemas.openxmlformats.org/officeDocument/2006/relationships/image" Target="../media/image16.emf"/><Relationship Id="rId23" Type="http://schemas.openxmlformats.org/officeDocument/2006/relationships/image" Target="../media/image24.emf"/><Relationship Id="rId28" Type="http://schemas.openxmlformats.org/officeDocument/2006/relationships/image" Target="../media/image29.emf"/><Relationship Id="rId36" Type="http://schemas.openxmlformats.org/officeDocument/2006/relationships/image" Target="../media/image37.emf"/><Relationship Id="rId10" Type="http://schemas.openxmlformats.org/officeDocument/2006/relationships/image" Target="../media/image12.png"/><Relationship Id="rId19" Type="http://schemas.openxmlformats.org/officeDocument/2006/relationships/image" Target="../media/image20.png"/><Relationship Id="rId31" Type="http://schemas.openxmlformats.org/officeDocument/2006/relationships/image" Target="../media/image32.emf"/><Relationship Id="rId4" Type="http://schemas.microsoft.com/office/2007/relationships/hdphoto" Target="../media/hdphoto1.wdp"/><Relationship Id="rId9" Type="http://schemas.openxmlformats.org/officeDocument/2006/relationships/image" Target="../media/image11.emf"/><Relationship Id="rId14" Type="http://schemas.openxmlformats.org/officeDocument/2006/relationships/image" Target="../media/image15.emf"/><Relationship Id="rId22" Type="http://schemas.openxmlformats.org/officeDocument/2006/relationships/image" Target="../media/image23.emf"/><Relationship Id="rId27" Type="http://schemas.openxmlformats.org/officeDocument/2006/relationships/image" Target="../media/image28.emf"/><Relationship Id="rId30" Type="http://schemas.openxmlformats.org/officeDocument/2006/relationships/image" Target="../media/image31.emf"/><Relationship Id="rId35" Type="http://schemas.openxmlformats.org/officeDocument/2006/relationships/image" Target="../media/image36.emf"/></Relationships>
</file>

<file path=ppt/slides/_rels/slide11.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3.emf"/><Relationship Id="rId7" Type="http://schemas.openxmlformats.org/officeDocument/2006/relationships/image" Target="../media/image22.emf"/><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9.emf"/><Relationship Id="rId11" Type="http://schemas.openxmlformats.org/officeDocument/2006/relationships/image" Target="../media/image35.emf"/><Relationship Id="rId5" Type="http://schemas.openxmlformats.org/officeDocument/2006/relationships/image" Target="../media/image18.emf"/><Relationship Id="rId10" Type="http://schemas.openxmlformats.org/officeDocument/2006/relationships/image" Target="../media/image30.emf"/><Relationship Id="rId4" Type="http://schemas.openxmlformats.org/officeDocument/2006/relationships/image" Target="../media/image14.emf"/><Relationship Id="rId9" Type="http://schemas.openxmlformats.org/officeDocument/2006/relationships/image" Target="../media/image24.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569445" y="219315"/>
            <a:ext cx="11034445" cy="2387600"/>
          </a:xfrm>
        </p:spPr>
        <p:txBody>
          <a:bodyPr>
            <a:noAutofit/>
          </a:bodyPr>
          <a:lstStyle/>
          <a:p>
            <a:pPr algn="l"/>
            <a:r>
              <a:rPr lang="bg-BG" sz="6600" dirty="0" smtClean="0"/>
              <a:t>Що е т</a:t>
            </a:r>
            <a:r>
              <a:rPr lang="en-US" sz="6600" dirty="0" smtClean="0"/>
              <a:t>o Cloud </a:t>
            </a:r>
            <a:r>
              <a:rPr lang="bg-BG" sz="6600" dirty="0" smtClean="0"/>
              <a:t>и </a:t>
            </a:r>
            <a:r>
              <a:rPr lang="en-US" sz="6600" dirty="0" smtClean="0"/>
              <a:t>Azure?</a:t>
            </a:r>
            <a:endParaRPr lang="en-US" sz="6600" dirty="0">
              <a:solidFill>
                <a:schemeClr val="bg1"/>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
        <p:nvSpPr>
          <p:cNvPr id="7" name="Subtitle 2"/>
          <p:cNvSpPr txBox="1">
            <a:spLocks/>
          </p:cNvSpPr>
          <p:nvPr/>
        </p:nvSpPr>
        <p:spPr>
          <a:xfrm>
            <a:off x="272742" y="3587169"/>
            <a:ext cx="4185281"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dirty="0" smtClean="0">
                <a:solidFill>
                  <a:srgbClr val="00B0F0"/>
                </a:solidFill>
                <a:latin typeface="+mj-lt"/>
              </a:rPr>
              <a:t>Ventsy Popov</a:t>
            </a:r>
          </a:p>
          <a:p>
            <a:r>
              <a:rPr lang="en-US" sz="2800" dirty="0" smtClean="0">
                <a:solidFill>
                  <a:schemeClr val="bg1"/>
                </a:solidFill>
                <a:latin typeface="+mj-lt"/>
              </a:rPr>
              <a:t>vepopov@Microsoft.com</a:t>
            </a:r>
            <a:endParaRPr lang="en-US" sz="2800" dirty="0" smtClean="0">
              <a:solidFill>
                <a:schemeClr val="bg1"/>
              </a:solidFill>
              <a:latin typeface="+mj-lt"/>
            </a:endParaRPr>
          </a:p>
          <a:p>
            <a:endParaRPr lang="en-US" sz="3200" dirty="0" smtClean="0">
              <a:solidFill>
                <a:srgbClr val="92D050"/>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995" y="135822"/>
            <a:ext cx="10986231" cy="825787"/>
          </a:xfrm>
        </p:spPr>
        <p:txBody>
          <a:bodyPr>
            <a:normAutofit fontScale="90000"/>
          </a:bodyPr>
          <a:lstStyle/>
          <a:p>
            <a:r>
              <a:rPr lang="en-US" dirty="0" smtClean="0">
                <a:solidFill>
                  <a:schemeClr val="bg1"/>
                </a:solidFill>
              </a:rPr>
              <a:t>Azure Services?</a:t>
            </a:r>
            <a:r>
              <a:rPr lang="en-US" dirty="0">
                <a:solidFill>
                  <a:schemeClr val="bg1"/>
                </a:solidFill>
              </a:rPr>
              <a:t/>
            </a:r>
            <a:br>
              <a:rPr lang="en-US" dirty="0">
                <a:solidFill>
                  <a:schemeClr val="bg1"/>
                </a:solidFill>
              </a:rPr>
            </a:br>
            <a:endParaRPr lang="en-US" dirty="0">
              <a:solidFill>
                <a:schemeClr val="bg1"/>
              </a:solidFill>
            </a:endParaRPr>
          </a:p>
        </p:txBody>
      </p:sp>
      <p:grpSp>
        <p:nvGrpSpPr>
          <p:cNvPr id="223" name="Group 222"/>
          <p:cNvGrpSpPr/>
          <p:nvPr/>
        </p:nvGrpSpPr>
        <p:grpSpPr>
          <a:xfrm>
            <a:off x="259786" y="983605"/>
            <a:ext cx="9253719" cy="1147772"/>
            <a:chOff x="258197" y="983605"/>
            <a:chExt cx="9253719" cy="1147772"/>
          </a:xfrm>
        </p:grpSpPr>
        <p:sp>
          <p:nvSpPr>
            <p:cNvPr id="77" name="TextBox 76"/>
            <p:cNvSpPr txBox="1"/>
            <p:nvPr/>
          </p:nvSpPr>
          <p:spPr>
            <a:xfrm rot="16200000">
              <a:off x="-100301" y="1342103"/>
              <a:ext cx="1147772" cy="430775"/>
            </a:xfrm>
            <a:prstGeom prst="rect">
              <a:avLst/>
            </a:prstGeom>
            <a:noFill/>
          </p:spPr>
          <p:txBody>
            <a:bodyPr wrap="none" rtlCol="0">
              <a:spAutoFit/>
            </a:bodyPr>
            <a:lstStyle/>
            <a:p>
              <a:pPr algn="ctr"/>
              <a:r>
                <a:rPr lang="en-US" sz="1100" b="1" dirty="0">
                  <a:solidFill>
                    <a:schemeClr val="bg1"/>
                  </a:solidFill>
                  <a:latin typeface="Segoe UI" panose="020B0502040204020203" pitchFamily="34" charset="0"/>
                  <a:cs typeface="Segoe UI" panose="020B0502040204020203" pitchFamily="34" charset="0"/>
                </a:rPr>
                <a:t>Client layer</a:t>
              </a:r>
            </a:p>
            <a:p>
              <a:pPr algn="ctr"/>
              <a:r>
                <a:rPr lang="en-US" sz="1100" b="1" dirty="0">
                  <a:solidFill>
                    <a:schemeClr val="bg1"/>
                  </a:solidFill>
                  <a:latin typeface="Segoe UI" panose="020B0502040204020203" pitchFamily="34" charset="0"/>
                  <a:cs typeface="Segoe UI" panose="020B0502040204020203" pitchFamily="34" charset="0"/>
                </a:rPr>
                <a:t> (on-premises)</a:t>
              </a:r>
            </a:p>
          </p:txBody>
        </p:sp>
        <p:grpSp>
          <p:nvGrpSpPr>
            <p:cNvPr id="222" name="Group 221"/>
            <p:cNvGrpSpPr/>
            <p:nvPr/>
          </p:nvGrpSpPr>
          <p:grpSpPr>
            <a:xfrm>
              <a:off x="961617" y="1182274"/>
              <a:ext cx="8550299" cy="750431"/>
              <a:chOff x="3314594" y="1182275"/>
              <a:chExt cx="8550299" cy="750431"/>
            </a:xfrm>
          </p:grpSpPr>
          <p:grpSp>
            <p:nvGrpSpPr>
              <p:cNvPr id="20" name="Group 19"/>
              <p:cNvGrpSpPr/>
              <p:nvPr/>
            </p:nvGrpSpPr>
            <p:grpSpPr>
              <a:xfrm>
                <a:off x="5567250" y="1182275"/>
                <a:ext cx="970356" cy="750431"/>
                <a:chOff x="5475368" y="1286965"/>
                <a:chExt cx="970356" cy="750431"/>
              </a:xfrm>
            </p:grpSpPr>
            <p:sp>
              <p:nvSpPr>
                <p:cNvPr id="35" name="Rectangle 34"/>
                <p:cNvSpPr/>
                <p:nvPr/>
              </p:nvSpPr>
              <p:spPr>
                <a:xfrm>
                  <a:off x="5475368" y="1286965"/>
                  <a:ext cx="970356"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Tablet</a:t>
                  </a:r>
                </a:p>
              </p:txBody>
            </p:sp>
            <p:grpSp>
              <p:nvGrpSpPr>
                <p:cNvPr id="92" name="Group 91"/>
                <p:cNvGrpSpPr/>
                <p:nvPr/>
              </p:nvGrpSpPr>
              <p:grpSpPr bwMode="black">
                <a:xfrm rot="16200000">
                  <a:off x="5868348" y="1368324"/>
                  <a:ext cx="522494" cy="515485"/>
                  <a:chOff x="2916435" y="3914152"/>
                  <a:chExt cx="930763" cy="918513"/>
                </a:xfrm>
              </p:grpSpPr>
              <p:pic>
                <p:nvPicPr>
                  <p:cNvPr id="93" name="Picture 9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94"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16" tIns="45708" rIns="91416" bIns="45708" numCol="1" anchor="t" anchorCtr="0" compatLnSpc="1">
                    <a:prstTxWarp prst="textNoShape">
                      <a:avLst/>
                    </a:prstTxWarp>
                  </a:bodyPr>
                  <a:lstStyle/>
                  <a:p>
                    <a:endParaRPr lang="en-US" sz="900" dirty="0">
                      <a:solidFill>
                        <a:schemeClr val="bg1"/>
                      </a:solidFill>
                    </a:endParaRPr>
                  </a:p>
                </p:txBody>
              </p:sp>
            </p:grpSp>
          </p:grpSp>
          <p:grpSp>
            <p:nvGrpSpPr>
              <p:cNvPr id="19" name="Group 18"/>
              <p:cNvGrpSpPr/>
              <p:nvPr/>
            </p:nvGrpSpPr>
            <p:grpSpPr>
              <a:xfrm>
                <a:off x="6621220" y="1182275"/>
                <a:ext cx="987605" cy="750431"/>
                <a:chOff x="6559408" y="1286965"/>
                <a:chExt cx="987605" cy="750431"/>
              </a:xfrm>
            </p:grpSpPr>
            <p:sp>
              <p:nvSpPr>
                <p:cNvPr id="36" name="Rectangle 35"/>
                <p:cNvSpPr/>
                <p:nvPr/>
              </p:nvSpPr>
              <p:spPr>
                <a:xfrm>
                  <a:off x="6559408" y="1286965"/>
                  <a:ext cx="987605"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Phone</a:t>
                  </a:r>
                </a:p>
              </p:txBody>
            </p:sp>
            <p:pic>
              <p:nvPicPr>
                <p:cNvPr id="95" name="Picture 94"/>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7246337" y="1359340"/>
                  <a:ext cx="183867" cy="353167"/>
                </a:xfrm>
                <a:prstGeom prst="rect">
                  <a:avLst/>
                </a:prstGeom>
              </p:spPr>
            </p:pic>
          </p:grpSp>
          <p:grpSp>
            <p:nvGrpSpPr>
              <p:cNvPr id="17" name="Group 16"/>
              <p:cNvGrpSpPr/>
              <p:nvPr/>
            </p:nvGrpSpPr>
            <p:grpSpPr>
              <a:xfrm>
                <a:off x="8746409" y="1182275"/>
                <a:ext cx="970356" cy="750431"/>
                <a:chOff x="8728712" y="1286965"/>
                <a:chExt cx="970356" cy="750431"/>
              </a:xfrm>
            </p:grpSpPr>
            <p:sp>
              <p:nvSpPr>
                <p:cNvPr id="38" name="Rectangle 37"/>
                <p:cNvSpPr/>
                <p:nvPr/>
              </p:nvSpPr>
              <p:spPr>
                <a:xfrm>
                  <a:off x="8728712" y="1286965"/>
                  <a:ext cx="970356"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Games console</a:t>
                  </a:r>
                </a:p>
              </p:txBody>
            </p:sp>
            <p:pic>
              <p:nvPicPr>
                <p:cNvPr id="96" name="Picture 20"/>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rcRect/>
                <a:stretch>
                  <a:fillRect/>
                </a:stretch>
              </p:blipFill>
              <p:spPr bwMode="black">
                <a:xfrm>
                  <a:off x="9287565" y="1359340"/>
                  <a:ext cx="354478" cy="266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1" name="Group 20"/>
              <p:cNvGrpSpPr/>
              <p:nvPr/>
            </p:nvGrpSpPr>
            <p:grpSpPr>
              <a:xfrm>
                <a:off x="4453073" y="1182275"/>
                <a:ext cx="1030563" cy="750431"/>
                <a:chOff x="4393583" y="1286965"/>
                <a:chExt cx="1030563" cy="750431"/>
              </a:xfrm>
            </p:grpSpPr>
            <p:sp>
              <p:nvSpPr>
                <p:cNvPr id="34" name="Rectangle 33"/>
                <p:cNvSpPr/>
                <p:nvPr/>
              </p:nvSpPr>
              <p:spPr>
                <a:xfrm>
                  <a:off x="4393583" y="1286965"/>
                  <a:ext cx="1030563"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PC</a:t>
                  </a:r>
                </a:p>
              </p:txBody>
            </p:sp>
            <p:sp>
              <p:nvSpPr>
                <p:cNvPr id="98" name="Freeform 20"/>
                <p:cNvSpPr>
                  <a:spLocks noEditPoints="1"/>
                </p:cNvSpPr>
                <p:nvPr/>
              </p:nvSpPr>
              <p:spPr bwMode="black">
                <a:xfrm>
                  <a:off x="4751128" y="1359340"/>
                  <a:ext cx="562700" cy="39121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284" tIns="41142" rIns="82284" bIns="41142" numCol="1" anchor="t" anchorCtr="0" compatLnSpc="1">
                  <a:prstTxWarp prst="textNoShape">
                    <a:avLst/>
                  </a:prstTxWarp>
                </a:bodyPr>
                <a:lstStyle/>
                <a:p>
                  <a:endParaRPr lang="en-US" sz="900" dirty="0">
                    <a:solidFill>
                      <a:schemeClr val="bg1"/>
                    </a:solidFill>
                  </a:endParaRPr>
                </a:p>
              </p:txBody>
            </p:sp>
          </p:grpSp>
          <p:grpSp>
            <p:nvGrpSpPr>
              <p:cNvPr id="12" name="Group 11"/>
              <p:cNvGrpSpPr/>
              <p:nvPr/>
            </p:nvGrpSpPr>
            <p:grpSpPr>
              <a:xfrm>
                <a:off x="10871600" y="1182275"/>
                <a:ext cx="993293" cy="750431"/>
                <a:chOff x="10871600" y="1286965"/>
                <a:chExt cx="993293" cy="750431"/>
              </a:xfrm>
            </p:grpSpPr>
            <p:sp>
              <p:nvSpPr>
                <p:cNvPr id="40" name="Rectangle 39"/>
                <p:cNvSpPr/>
                <p:nvPr/>
              </p:nvSpPr>
              <p:spPr>
                <a:xfrm>
                  <a:off x="10871600" y="1286965"/>
                  <a:ext cx="993293"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On-premises database</a:t>
                  </a:r>
                </a:p>
              </p:txBody>
            </p:sp>
            <p:sp>
              <p:nvSpPr>
                <p:cNvPr id="102" name="Can 101"/>
                <p:cNvSpPr/>
                <p:nvPr/>
              </p:nvSpPr>
              <p:spPr>
                <a:xfrm>
                  <a:off x="11330383" y="1328796"/>
                  <a:ext cx="394503" cy="310260"/>
                </a:xfrm>
                <a:prstGeom prst="can">
                  <a:avLst/>
                </a:prstGeom>
                <a:solidFill>
                  <a:schemeClr val="bg1"/>
                </a:solidFill>
                <a:ln>
                  <a:solidFill>
                    <a:srgbClr val="6821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grpSp>
          <p:grpSp>
            <p:nvGrpSpPr>
              <p:cNvPr id="18" name="Group 17"/>
              <p:cNvGrpSpPr/>
              <p:nvPr/>
            </p:nvGrpSpPr>
            <p:grpSpPr>
              <a:xfrm>
                <a:off x="7692439" y="1182275"/>
                <a:ext cx="970356" cy="750431"/>
                <a:chOff x="7641192" y="1286965"/>
                <a:chExt cx="970356" cy="750431"/>
              </a:xfrm>
            </p:grpSpPr>
            <p:sp>
              <p:nvSpPr>
                <p:cNvPr id="37" name="Rectangle 36"/>
                <p:cNvSpPr/>
                <p:nvPr/>
              </p:nvSpPr>
              <p:spPr>
                <a:xfrm>
                  <a:off x="7641192" y="1286965"/>
                  <a:ext cx="970356"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Browser</a:t>
                  </a:r>
                </a:p>
              </p:txBody>
            </p:sp>
            <p:pic>
              <p:nvPicPr>
                <p:cNvPr id="133" name="Picture 1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3038" y="1330086"/>
                  <a:ext cx="405504" cy="405504"/>
                </a:xfrm>
                <a:prstGeom prst="rect">
                  <a:avLst/>
                </a:prstGeom>
              </p:spPr>
            </p:pic>
          </p:grpSp>
          <p:grpSp>
            <p:nvGrpSpPr>
              <p:cNvPr id="22" name="Group 21"/>
              <p:cNvGrpSpPr/>
              <p:nvPr/>
            </p:nvGrpSpPr>
            <p:grpSpPr>
              <a:xfrm>
                <a:off x="3314594" y="1182275"/>
                <a:ext cx="1054865" cy="750431"/>
                <a:chOff x="3314594" y="1286965"/>
                <a:chExt cx="1054865" cy="750431"/>
              </a:xfrm>
            </p:grpSpPr>
            <p:sp>
              <p:nvSpPr>
                <p:cNvPr id="5" name="Rectangle 4"/>
                <p:cNvSpPr/>
                <p:nvPr/>
              </p:nvSpPr>
              <p:spPr>
                <a:xfrm>
                  <a:off x="3314594" y="1286965"/>
                  <a:ext cx="1054865"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Office Add-in</a:t>
                  </a:r>
                </a:p>
              </p:txBody>
            </p:sp>
            <p:pic>
              <p:nvPicPr>
                <p:cNvPr id="139" name="Picture 138"/>
                <p:cNvPicPr>
                  <a:picLocks noChangeAspect="1"/>
                </p:cNvPicPr>
                <p:nvPr/>
              </p:nvPicPr>
              <p:blipFill>
                <a:blip r:embed="rId9"/>
                <a:stretch>
                  <a:fillRect/>
                </a:stretch>
              </p:blipFill>
              <p:spPr>
                <a:xfrm>
                  <a:off x="3951900" y="1351910"/>
                  <a:ext cx="304215" cy="361856"/>
                </a:xfrm>
                <a:prstGeom prst="rect">
                  <a:avLst/>
                </a:prstGeom>
              </p:spPr>
            </p:pic>
          </p:grpSp>
          <p:grpSp>
            <p:nvGrpSpPr>
              <p:cNvPr id="16" name="Group 15"/>
              <p:cNvGrpSpPr/>
              <p:nvPr/>
            </p:nvGrpSpPr>
            <p:grpSpPr>
              <a:xfrm>
                <a:off x="9800379" y="1182275"/>
                <a:ext cx="987605" cy="750431"/>
                <a:chOff x="9812752" y="1286965"/>
                <a:chExt cx="987605" cy="750431"/>
              </a:xfrm>
            </p:grpSpPr>
            <p:sp>
              <p:nvSpPr>
                <p:cNvPr id="39" name="Rectangle 38"/>
                <p:cNvSpPr/>
                <p:nvPr/>
              </p:nvSpPr>
              <p:spPr>
                <a:xfrm>
                  <a:off x="9812752" y="1286965"/>
                  <a:ext cx="987605"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On-premises service</a:t>
                  </a:r>
                </a:p>
              </p:txBody>
            </p:sp>
            <p:pic>
              <p:nvPicPr>
                <p:cNvPr id="183" name="Picture 36" descr="C:\Users\sakuu\Documents\Ballmer WPC\AI\work.png"/>
                <p:cNvPicPr>
                  <a:picLocks noChangeAspect="1" noChangeArrowheads="1"/>
                </p:cNvPicPr>
                <p:nvPr/>
              </p:nvPicPr>
              <p:blipFill>
                <a:blip r:embed="rId10" cstate="print">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10435215" y="1303955"/>
                  <a:ext cx="225396" cy="359944"/>
                </a:xfrm>
                <a:prstGeom prst="rect">
                  <a:avLst/>
                </a:prstGeom>
                <a:noFill/>
                <a:extLst>
                  <a:ext uri="{909E8E84-426E-40DD-AFC4-6F175D3DCCD1}">
                    <a14:hiddenFill xmlns:a14="http://schemas.microsoft.com/office/drawing/2010/main">
                      <a:solidFill>
                        <a:srgbClr val="FFFFFF"/>
                      </a:solidFill>
                    </a14:hiddenFill>
                  </a:ext>
                </a:extLst>
              </p:spPr>
            </p:pic>
          </p:grpSp>
        </p:grpSp>
      </p:grpSp>
      <p:sp>
        <p:nvSpPr>
          <p:cNvPr id="156" name="Rectangle 155"/>
          <p:cNvSpPr/>
          <p:nvPr/>
        </p:nvSpPr>
        <p:spPr>
          <a:xfrm>
            <a:off x="6914688" y="4863582"/>
            <a:ext cx="497632" cy="45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sp>
        <p:nvSpPr>
          <p:cNvPr id="157" name="Rectangle 156"/>
          <p:cNvSpPr/>
          <p:nvPr/>
        </p:nvSpPr>
        <p:spPr>
          <a:xfrm>
            <a:off x="6922094" y="4949456"/>
            <a:ext cx="492544" cy="257936"/>
          </a:xfrm>
          <a:prstGeom prst="rect">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grpSp>
        <p:nvGrpSpPr>
          <p:cNvPr id="225" name="Group 224"/>
          <p:cNvGrpSpPr/>
          <p:nvPr/>
        </p:nvGrpSpPr>
        <p:grpSpPr>
          <a:xfrm>
            <a:off x="250859" y="2270711"/>
            <a:ext cx="3118283" cy="1155785"/>
            <a:chOff x="249270" y="2270710"/>
            <a:chExt cx="3118283" cy="1155785"/>
          </a:xfrm>
        </p:grpSpPr>
        <p:grpSp>
          <p:nvGrpSpPr>
            <p:cNvPr id="224" name="Group 223"/>
            <p:cNvGrpSpPr/>
            <p:nvPr/>
          </p:nvGrpSpPr>
          <p:grpSpPr>
            <a:xfrm>
              <a:off x="965052" y="2453084"/>
              <a:ext cx="2402501" cy="791038"/>
              <a:chOff x="965052" y="2475547"/>
              <a:chExt cx="2402501" cy="791038"/>
            </a:xfrm>
          </p:grpSpPr>
          <p:grpSp>
            <p:nvGrpSpPr>
              <p:cNvPr id="109" name="Group 108"/>
              <p:cNvGrpSpPr/>
              <p:nvPr/>
            </p:nvGrpSpPr>
            <p:grpSpPr>
              <a:xfrm>
                <a:off x="965052" y="2489345"/>
                <a:ext cx="1030563" cy="777240"/>
                <a:chOff x="5492756" y="2473388"/>
                <a:chExt cx="1030563" cy="750431"/>
              </a:xfrm>
            </p:grpSpPr>
            <p:sp>
              <p:nvSpPr>
                <p:cNvPr id="141" name="Rectangle 140"/>
                <p:cNvSpPr/>
                <p:nvPr/>
              </p:nvSpPr>
              <p:spPr>
                <a:xfrm>
                  <a:off x="5492756" y="2473388"/>
                  <a:ext cx="1030563"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AD</a:t>
                  </a:r>
                </a:p>
              </p:txBody>
            </p:sp>
            <p:pic>
              <p:nvPicPr>
                <p:cNvPr id="197" name="Picture 4"/>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6030224" y="2518908"/>
                  <a:ext cx="469534" cy="46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9" name="Group 118"/>
              <p:cNvGrpSpPr/>
              <p:nvPr/>
            </p:nvGrpSpPr>
            <p:grpSpPr>
              <a:xfrm>
                <a:off x="2111389" y="2475547"/>
                <a:ext cx="1256164" cy="777240"/>
                <a:chOff x="2055807" y="2489346"/>
                <a:chExt cx="1256164" cy="750431"/>
              </a:xfrm>
            </p:grpSpPr>
            <p:sp>
              <p:nvSpPr>
                <p:cNvPr id="142" name="Rectangle 141"/>
                <p:cNvSpPr/>
                <p:nvPr/>
              </p:nvSpPr>
              <p:spPr>
                <a:xfrm>
                  <a:off x="2055807" y="2489346"/>
                  <a:ext cx="1256164"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Multifactor</a:t>
                  </a:r>
                </a:p>
                <a:p>
                  <a:r>
                    <a:rPr lang="en-US" sz="1100" dirty="0">
                      <a:solidFill>
                        <a:schemeClr val="bg1"/>
                      </a:solidFill>
                      <a:latin typeface="Segoe UI" panose="020B0502040204020203" pitchFamily="34" charset="0"/>
                      <a:cs typeface="Segoe UI" panose="020B0502040204020203" pitchFamily="34" charset="0"/>
                    </a:rPr>
                    <a:t>Authentication</a:t>
                  </a:r>
                </a:p>
              </p:txBody>
            </p:sp>
            <p:pic>
              <p:nvPicPr>
                <p:cNvPr id="201" name="Picture 3"/>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2969302" y="2505613"/>
                  <a:ext cx="232842" cy="432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40" name="TextBox 139"/>
            <p:cNvSpPr txBox="1"/>
            <p:nvPr/>
          </p:nvSpPr>
          <p:spPr>
            <a:xfrm rot="16200000">
              <a:off x="-28619" y="2548599"/>
              <a:ext cx="1155785" cy="600008"/>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Access Control</a:t>
              </a:r>
            </a:p>
            <a:p>
              <a:r>
                <a:rPr lang="en-US" sz="1100" b="1" dirty="0">
                  <a:solidFill>
                    <a:schemeClr val="bg1"/>
                  </a:solidFill>
                  <a:latin typeface="Segoe UI" panose="020B0502040204020203" pitchFamily="34" charset="0"/>
                  <a:cs typeface="Segoe UI" panose="020B0502040204020203" pitchFamily="34" charset="0"/>
                </a:rPr>
                <a:t>Layer</a:t>
              </a:r>
            </a:p>
            <a:p>
              <a:endParaRPr lang="en-US" sz="1100" b="1" dirty="0">
                <a:solidFill>
                  <a:schemeClr val="bg1"/>
                </a:solidFill>
                <a:latin typeface="Segoe UI" panose="020B0502040204020203" pitchFamily="34" charset="0"/>
                <a:cs typeface="Segoe UI" panose="020B0502040204020203" pitchFamily="34" charset="0"/>
              </a:endParaRPr>
            </a:p>
          </p:txBody>
        </p:sp>
      </p:grpSp>
      <p:grpSp>
        <p:nvGrpSpPr>
          <p:cNvPr id="226" name="Group 225"/>
          <p:cNvGrpSpPr/>
          <p:nvPr/>
        </p:nvGrpSpPr>
        <p:grpSpPr>
          <a:xfrm>
            <a:off x="255024" y="3565829"/>
            <a:ext cx="7157296" cy="968283"/>
            <a:chOff x="253436" y="3565828"/>
            <a:chExt cx="7157296" cy="968283"/>
          </a:xfrm>
        </p:grpSpPr>
        <p:sp>
          <p:nvSpPr>
            <p:cNvPr id="76" name="TextBox 75"/>
            <p:cNvSpPr txBox="1"/>
            <p:nvPr/>
          </p:nvSpPr>
          <p:spPr>
            <a:xfrm rot="16200000">
              <a:off x="-15318" y="3834582"/>
              <a:ext cx="968283" cy="430775"/>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Integration </a:t>
              </a:r>
            </a:p>
            <a:p>
              <a:r>
                <a:rPr lang="en-US" sz="1100" b="1" dirty="0">
                  <a:solidFill>
                    <a:schemeClr val="bg1"/>
                  </a:solidFill>
                  <a:latin typeface="Segoe UI" panose="020B0502040204020203" pitchFamily="34" charset="0"/>
                  <a:cs typeface="Segoe UI" panose="020B0502040204020203" pitchFamily="34" charset="0"/>
                </a:rPr>
                <a:t>layer</a:t>
              </a:r>
            </a:p>
          </p:txBody>
        </p:sp>
        <p:grpSp>
          <p:nvGrpSpPr>
            <p:cNvPr id="221" name="Group 220"/>
            <p:cNvGrpSpPr/>
            <p:nvPr/>
          </p:nvGrpSpPr>
          <p:grpSpPr>
            <a:xfrm>
              <a:off x="971070" y="3649986"/>
              <a:ext cx="6439662" cy="799967"/>
              <a:chOff x="971070" y="3609563"/>
              <a:chExt cx="6439662" cy="799967"/>
            </a:xfrm>
          </p:grpSpPr>
          <p:grpSp>
            <p:nvGrpSpPr>
              <p:cNvPr id="88" name="Group 87"/>
              <p:cNvGrpSpPr/>
              <p:nvPr/>
            </p:nvGrpSpPr>
            <p:grpSpPr>
              <a:xfrm>
                <a:off x="2035988" y="3620926"/>
                <a:ext cx="970356" cy="777240"/>
                <a:chOff x="3472022" y="3647671"/>
                <a:chExt cx="970356" cy="750430"/>
              </a:xfrm>
            </p:grpSpPr>
            <p:sp>
              <p:nvSpPr>
                <p:cNvPr id="170" name="Rectangle 169"/>
                <p:cNvSpPr/>
                <p:nvPr/>
              </p:nvSpPr>
              <p:spPr>
                <a:xfrm>
                  <a:off x="3472022" y="3647671"/>
                  <a:ext cx="970356"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Service Bus</a:t>
                  </a:r>
                </a:p>
              </p:txBody>
            </p:sp>
            <p:pic>
              <p:nvPicPr>
                <p:cNvPr id="196" name="Picture 8"/>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4043617" y="3663847"/>
                  <a:ext cx="388023" cy="446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7" name="Group 86"/>
              <p:cNvGrpSpPr/>
              <p:nvPr/>
            </p:nvGrpSpPr>
            <p:grpSpPr>
              <a:xfrm>
                <a:off x="3100906" y="3620926"/>
                <a:ext cx="1054865" cy="777240"/>
                <a:chOff x="4546333" y="3645423"/>
                <a:chExt cx="1054865" cy="750430"/>
              </a:xfrm>
            </p:grpSpPr>
            <p:sp>
              <p:nvSpPr>
                <p:cNvPr id="41" name="Rectangle 40"/>
                <p:cNvSpPr/>
                <p:nvPr/>
              </p:nvSpPr>
              <p:spPr>
                <a:xfrm>
                  <a:off x="4546333" y="3645423"/>
                  <a:ext cx="1054865"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CDN</a:t>
                  </a:r>
                </a:p>
              </p:txBody>
            </p:sp>
            <p:pic>
              <p:nvPicPr>
                <p:cNvPr id="202" name="Picture 7"/>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4979441" y="3655850"/>
                  <a:ext cx="602172" cy="42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88"/>
              <p:cNvGrpSpPr/>
              <p:nvPr/>
            </p:nvGrpSpPr>
            <p:grpSpPr>
              <a:xfrm>
                <a:off x="971070" y="3620926"/>
                <a:ext cx="970356" cy="777240"/>
                <a:chOff x="2405496" y="3642233"/>
                <a:chExt cx="970356" cy="750430"/>
              </a:xfrm>
            </p:grpSpPr>
            <p:sp>
              <p:nvSpPr>
                <p:cNvPr id="46" name="Rectangle 45"/>
                <p:cNvSpPr/>
                <p:nvPr/>
              </p:nvSpPr>
              <p:spPr>
                <a:xfrm>
                  <a:off x="2405496" y="3642233"/>
                  <a:ext cx="970356"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BizTalk Services</a:t>
                  </a:r>
                </a:p>
              </p:txBody>
            </p:sp>
            <p:pic>
              <p:nvPicPr>
                <p:cNvPr id="203" name="Picture 2"/>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2891514" y="3682658"/>
                  <a:ext cx="423080" cy="41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6" name="Group 85"/>
              <p:cNvGrpSpPr/>
              <p:nvPr/>
            </p:nvGrpSpPr>
            <p:grpSpPr>
              <a:xfrm>
                <a:off x="4250333" y="3620926"/>
                <a:ext cx="1030563" cy="777240"/>
                <a:chOff x="5677516" y="3642233"/>
                <a:chExt cx="1030563" cy="750430"/>
              </a:xfrm>
            </p:grpSpPr>
            <p:sp>
              <p:nvSpPr>
                <p:cNvPr id="42" name="Rectangle 41"/>
                <p:cNvSpPr/>
                <p:nvPr/>
              </p:nvSpPr>
              <p:spPr>
                <a:xfrm>
                  <a:off x="5677516" y="3642233"/>
                  <a:ext cx="1030563"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Traffic Manager</a:t>
                  </a:r>
                </a:p>
              </p:txBody>
            </p:sp>
            <p:pic>
              <p:nvPicPr>
                <p:cNvPr id="204" name="Picture 26"/>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6214579" y="3656119"/>
                  <a:ext cx="440121"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5" name="Group 84"/>
              <p:cNvGrpSpPr/>
              <p:nvPr/>
            </p:nvGrpSpPr>
            <p:grpSpPr>
              <a:xfrm>
                <a:off x="5375458" y="3620926"/>
                <a:ext cx="970356" cy="777240"/>
                <a:chOff x="6791951" y="3642233"/>
                <a:chExt cx="970356" cy="750430"/>
              </a:xfrm>
            </p:grpSpPr>
            <p:sp>
              <p:nvSpPr>
                <p:cNvPr id="43" name="Rectangle 42"/>
                <p:cNvSpPr/>
                <p:nvPr/>
              </p:nvSpPr>
              <p:spPr>
                <a:xfrm>
                  <a:off x="6791951" y="3642233"/>
                  <a:ext cx="970356"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Virtual Networks</a:t>
                  </a:r>
                </a:p>
              </p:txBody>
            </p:sp>
            <p:pic>
              <p:nvPicPr>
                <p:cNvPr id="205" name="Picture 17"/>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7263920" y="3663847"/>
                  <a:ext cx="456191" cy="2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0" name="Group 219"/>
              <p:cNvGrpSpPr/>
              <p:nvPr/>
            </p:nvGrpSpPr>
            <p:grpSpPr>
              <a:xfrm>
                <a:off x="6440376" y="3609563"/>
                <a:ext cx="970356" cy="799967"/>
                <a:chOff x="6440376" y="3609253"/>
                <a:chExt cx="970356" cy="799967"/>
              </a:xfrm>
            </p:grpSpPr>
            <p:sp>
              <p:nvSpPr>
                <p:cNvPr id="172" name="Rectangle 171"/>
                <p:cNvSpPr/>
                <p:nvPr/>
              </p:nvSpPr>
              <p:spPr>
                <a:xfrm>
                  <a:off x="6440376" y="3632599"/>
                  <a:ext cx="970356" cy="77662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Express Route</a:t>
                  </a:r>
                </a:p>
              </p:txBody>
            </p:sp>
            <p:pic>
              <p:nvPicPr>
                <p:cNvPr id="206" name="Picture 1"/>
                <p:cNvPicPr>
                  <a:picLocks noChangeAspect="1"/>
                </p:cNvPicPr>
                <p:nvPr/>
              </p:nvPicPr>
              <p:blipFill>
                <a:blip r:embed="rId19" cstate="print">
                  <a:biLevel thresh="50000"/>
                  <a:extLst>
                    <a:ext uri="{28A0092B-C50C-407E-A947-70E740481C1C}">
                      <a14:useLocalDpi xmlns:a14="http://schemas.microsoft.com/office/drawing/2010/main" val="0"/>
                    </a:ext>
                  </a:extLst>
                </a:blip>
                <a:srcRect/>
                <a:stretch>
                  <a:fillRect/>
                </a:stretch>
              </p:blipFill>
              <p:spPr bwMode="auto">
                <a:xfrm>
                  <a:off x="6809325" y="3609253"/>
                  <a:ext cx="560454" cy="443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218" name="Group 217"/>
          <p:cNvGrpSpPr/>
          <p:nvPr/>
        </p:nvGrpSpPr>
        <p:grpSpPr>
          <a:xfrm>
            <a:off x="255024" y="4673444"/>
            <a:ext cx="10555080" cy="949052"/>
            <a:chOff x="253436" y="4673444"/>
            <a:chExt cx="10555080" cy="949052"/>
          </a:xfrm>
        </p:grpSpPr>
        <p:sp>
          <p:nvSpPr>
            <p:cNvPr id="75" name="TextBox 74"/>
            <p:cNvSpPr txBox="1"/>
            <p:nvPr/>
          </p:nvSpPr>
          <p:spPr>
            <a:xfrm rot="16200000">
              <a:off x="-5702" y="4932582"/>
              <a:ext cx="949052" cy="430775"/>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Application</a:t>
              </a:r>
            </a:p>
            <a:p>
              <a:r>
                <a:rPr lang="en-US" sz="1100" b="1" dirty="0">
                  <a:solidFill>
                    <a:schemeClr val="bg1"/>
                  </a:solidFill>
                  <a:latin typeface="Segoe UI" panose="020B0502040204020203" pitchFamily="34" charset="0"/>
                  <a:cs typeface="Segoe UI" panose="020B0502040204020203" pitchFamily="34" charset="0"/>
                </a:rPr>
                <a:t>layer</a:t>
              </a:r>
            </a:p>
          </p:txBody>
        </p:sp>
        <p:grpSp>
          <p:nvGrpSpPr>
            <p:cNvPr id="217" name="Group 216"/>
            <p:cNvGrpSpPr/>
            <p:nvPr/>
          </p:nvGrpSpPr>
          <p:grpSpPr>
            <a:xfrm>
              <a:off x="962247" y="4759349"/>
              <a:ext cx="9846269" cy="777240"/>
              <a:chOff x="962247" y="4732622"/>
              <a:chExt cx="9846269" cy="777240"/>
            </a:xfrm>
          </p:grpSpPr>
          <p:grpSp>
            <p:nvGrpSpPr>
              <p:cNvPr id="215" name="Group 214"/>
              <p:cNvGrpSpPr/>
              <p:nvPr/>
            </p:nvGrpSpPr>
            <p:grpSpPr>
              <a:xfrm>
                <a:off x="962247" y="4732622"/>
                <a:ext cx="988002" cy="777240"/>
                <a:chOff x="962247" y="4703208"/>
                <a:chExt cx="988002" cy="750431"/>
              </a:xfrm>
            </p:grpSpPr>
            <p:sp>
              <p:nvSpPr>
                <p:cNvPr id="124" name="Rectangle 123"/>
                <p:cNvSpPr/>
                <p:nvPr/>
              </p:nvSpPr>
              <p:spPr>
                <a:xfrm>
                  <a:off x="962247" y="4703208"/>
                  <a:ext cx="98800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API Mgmt</a:t>
                  </a:r>
                </a:p>
              </p:txBody>
            </p:sp>
            <p:pic>
              <p:nvPicPr>
                <p:cNvPr id="125" name="Picture 124"/>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414035" y="4789628"/>
                  <a:ext cx="466133" cy="396054"/>
                </a:xfrm>
                <a:prstGeom prst="rect">
                  <a:avLst/>
                </a:prstGeom>
              </p:spPr>
            </p:pic>
          </p:grpSp>
          <p:grpSp>
            <p:nvGrpSpPr>
              <p:cNvPr id="213" name="Group 212"/>
              <p:cNvGrpSpPr/>
              <p:nvPr/>
            </p:nvGrpSpPr>
            <p:grpSpPr>
              <a:xfrm>
                <a:off x="3185125" y="4732622"/>
                <a:ext cx="970746" cy="777240"/>
                <a:chOff x="3175957" y="4703208"/>
                <a:chExt cx="970746" cy="750431"/>
              </a:xfrm>
            </p:grpSpPr>
            <p:sp>
              <p:nvSpPr>
                <p:cNvPr id="51" name="Rectangle 50"/>
                <p:cNvSpPr/>
                <p:nvPr/>
              </p:nvSpPr>
              <p:spPr>
                <a:xfrm>
                  <a:off x="3175957" y="4703208"/>
                  <a:ext cx="97074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Websites</a:t>
                  </a:r>
                </a:p>
              </p:txBody>
            </p:sp>
            <p:pic>
              <p:nvPicPr>
                <p:cNvPr id="144" name="Picture 11"/>
                <p:cNvPicPr>
                  <a:picLocks noChangeAspect="1"/>
                </p:cNvPicPr>
                <p:nvPr/>
              </p:nvPicPr>
              <p:blipFill>
                <a:blip r:embed="rId21">
                  <a:biLevel thresh="50000"/>
                  <a:extLst>
                    <a:ext uri="{28A0092B-C50C-407E-A947-70E740481C1C}">
                      <a14:useLocalDpi xmlns:a14="http://schemas.microsoft.com/office/drawing/2010/main" val="0"/>
                    </a:ext>
                  </a:extLst>
                </a:blip>
                <a:srcRect/>
                <a:stretch>
                  <a:fillRect/>
                </a:stretch>
              </p:blipFill>
              <p:spPr bwMode="auto">
                <a:xfrm>
                  <a:off x="3660958" y="4720903"/>
                  <a:ext cx="461196" cy="45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4" name="Group 213"/>
              <p:cNvGrpSpPr/>
              <p:nvPr/>
            </p:nvGrpSpPr>
            <p:grpSpPr>
              <a:xfrm>
                <a:off x="4265464" y="4732622"/>
                <a:ext cx="988002" cy="777240"/>
                <a:chOff x="4405052" y="4777097"/>
                <a:chExt cx="988002" cy="750431"/>
              </a:xfrm>
            </p:grpSpPr>
            <p:sp>
              <p:nvSpPr>
                <p:cNvPr id="52" name="Rectangle 51"/>
                <p:cNvSpPr/>
                <p:nvPr/>
              </p:nvSpPr>
              <p:spPr>
                <a:xfrm>
                  <a:off x="4405052" y="4777097"/>
                  <a:ext cx="98800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Cloud Services</a:t>
                  </a:r>
                </a:p>
              </p:txBody>
            </p:sp>
            <p:pic>
              <p:nvPicPr>
                <p:cNvPr id="149" name="Picture 20"/>
                <p:cNvPicPr>
                  <a:picLocks noChangeAspect="1"/>
                </p:cNvPicPr>
                <p:nvPr/>
              </p:nvPicPr>
              <p:blipFill>
                <a:blip r:embed="rId22">
                  <a:biLevel thresh="50000"/>
                  <a:extLst>
                    <a:ext uri="{28A0092B-C50C-407E-A947-70E740481C1C}">
                      <a14:useLocalDpi xmlns:a14="http://schemas.microsoft.com/office/drawing/2010/main" val="0"/>
                    </a:ext>
                  </a:extLst>
                </a:blip>
                <a:srcRect/>
                <a:stretch>
                  <a:fillRect/>
                </a:stretch>
              </p:blipFill>
              <p:spPr bwMode="auto">
                <a:xfrm>
                  <a:off x="4840086" y="4804831"/>
                  <a:ext cx="517520" cy="435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6" name="Group 215"/>
              <p:cNvGrpSpPr/>
              <p:nvPr/>
            </p:nvGrpSpPr>
            <p:grpSpPr>
              <a:xfrm>
                <a:off x="5363059" y="4732622"/>
                <a:ext cx="970746" cy="777240"/>
                <a:chOff x="5497654" y="4777098"/>
                <a:chExt cx="970746" cy="750431"/>
              </a:xfrm>
            </p:grpSpPr>
            <p:sp>
              <p:nvSpPr>
                <p:cNvPr id="53" name="Rectangle 52"/>
                <p:cNvSpPr/>
                <p:nvPr/>
              </p:nvSpPr>
              <p:spPr>
                <a:xfrm>
                  <a:off x="5497654" y="4777098"/>
                  <a:ext cx="97074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VM</a:t>
                  </a:r>
                </a:p>
              </p:txBody>
            </p:sp>
            <p:pic>
              <p:nvPicPr>
                <p:cNvPr id="165" name="Picture 46"/>
                <p:cNvPicPr>
                  <a:picLocks noChangeAspect="1"/>
                </p:cNvPicPr>
                <p:nvPr/>
              </p:nvPicPr>
              <p:blipFill>
                <a:blip r:embed="rId23">
                  <a:biLevel thresh="50000"/>
                  <a:extLst>
                    <a:ext uri="{28A0092B-C50C-407E-A947-70E740481C1C}">
                      <a14:useLocalDpi xmlns:a14="http://schemas.microsoft.com/office/drawing/2010/main" val="0"/>
                    </a:ext>
                  </a:extLst>
                </a:blip>
                <a:srcRect/>
                <a:stretch>
                  <a:fillRect/>
                </a:stretch>
              </p:blipFill>
              <p:spPr bwMode="auto">
                <a:xfrm>
                  <a:off x="5987463" y="4820388"/>
                  <a:ext cx="442896" cy="405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2" name="Group 211"/>
              <p:cNvGrpSpPr/>
              <p:nvPr/>
            </p:nvGrpSpPr>
            <p:grpSpPr>
              <a:xfrm>
                <a:off x="2059842" y="4732622"/>
                <a:ext cx="1015690" cy="777240"/>
                <a:chOff x="2068435" y="4688149"/>
                <a:chExt cx="1015690" cy="750431"/>
              </a:xfrm>
            </p:grpSpPr>
            <p:sp>
              <p:nvSpPr>
                <p:cNvPr id="49" name="Rectangle 48"/>
                <p:cNvSpPr/>
                <p:nvPr/>
              </p:nvSpPr>
              <p:spPr>
                <a:xfrm>
                  <a:off x="2068435" y="4688149"/>
                  <a:ext cx="1015690"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Mobile Services</a:t>
                  </a:r>
                </a:p>
              </p:txBody>
            </p:sp>
            <p:pic>
              <p:nvPicPr>
                <p:cNvPr id="171" name="Picture 73"/>
                <p:cNvPicPr>
                  <a:picLocks noChangeAspect="1"/>
                </p:cNvPicPr>
                <p:nvPr/>
              </p:nvPicPr>
              <p:blipFill>
                <a:blip r:embed="rId24">
                  <a:biLevel thresh="50000"/>
                  <a:extLst>
                    <a:ext uri="{28A0092B-C50C-407E-A947-70E740481C1C}">
                      <a14:useLocalDpi xmlns:a14="http://schemas.microsoft.com/office/drawing/2010/main" val="0"/>
                    </a:ext>
                  </a:extLst>
                </a:blip>
                <a:srcRect/>
                <a:stretch>
                  <a:fillRect/>
                </a:stretch>
              </p:blipFill>
              <p:spPr bwMode="auto">
                <a:xfrm>
                  <a:off x="2702153" y="4726657"/>
                  <a:ext cx="325459" cy="52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 name="Group 47"/>
              <p:cNvGrpSpPr/>
              <p:nvPr/>
            </p:nvGrpSpPr>
            <p:grpSpPr>
              <a:xfrm>
                <a:off x="6443398" y="4732622"/>
                <a:ext cx="1030563" cy="777240"/>
                <a:chOff x="6840274" y="4771966"/>
                <a:chExt cx="1030563" cy="750431"/>
              </a:xfrm>
            </p:grpSpPr>
            <p:sp>
              <p:nvSpPr>
                <p:cNvPr id="143" name="Rectangle 142"/>
                <p:cNvSpPr/>
                <p:nvPr/>
              </p:nvSpPr>
              <p:spPr>
                <a:xfrm>
                  <a:off x="6840274" y="4771966"/>
                  <a:ext cx="1030563"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Media Services</a:t>
                  </a:r>
                </a:p>
              </p:txBody>
            </p:sp>
            <p:pic>
              <p:nvPicPr>
                <p:cNvPr id="198" name="Picture 14"/>
                <p:cNvPicPr>
                  <a:picLocks noChangeAspect="1"/>
                </p:cNvPicPr>
                <p:nvPr/>
              </p:nvPicPr>
              <p:blipFill>
                <a:blip r:embed="rId25">
                  <a:biLevel thresh="50000"/>
                  <a:extLst>
                    <a:ext uri="{28A0092B-C50C-407E-A947-70E740481C1C}">
                      <a14:useLocalDpi xmlns:a14="http://schemas.microsoft.com/office/drawing/2010/main" val="0"/>
                    </a:ext>
                  </a:extLst>
                </a:blip>
                <a:srcRect/>
                <a:stretch>
                  <a:fillRect/>
                </a:stretch>
              </p:blipFill>
              <p:spPr bwMode="auto">
                <a:xfrm>
                  <a:off x="7401625" y="4782747"/>
                  <a:ext cx="426508" cy="46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 name="Group 49"/>
              <p:cNvGrpSpPr/>
              <p:nvPr/>
            </p:nvGrpSpPr>
            <p:grpSpPr>
              <a:xfrm>
                <a:off x="7583554" y="4732622"/>
                <a:ext cx="1030563" cy="777240"/>
                <a:chOff x="7972092" y="4771966"/>
                <a:chExt cx="1030563" cy="750431"/>
              </a:xfrm>
            </p:grpSpPr>
            <p:sp>
              <p:nvSpPr>
                <p:cNvPr id="148" name="Rectangle 147"/>
                <p:cNvSpPr/>
                <p:nvPr/>
              </p:nvSpPr>
              <p:spPr>
                <a:xfrm>
                  <a:off x="7972092" y="4771966"/>
                  <a:ext cx="1030563"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Notification Hubs</a:t>
                  </a:r>
                </a:p>
              </p:txBody>
            </p:sp>
            <p:pic>
              <p:nvPicPr>
                <p:cNvPr id="199" name="Picture 13"/>
                <p:cNvPicPr>
                  <a:picLocks noChangeAspect="1"/>
                </p:cNvPicPr>
                <p:nvPr/>
              </p:nvPicPr>
              <p:blipFill>
                <a:blip r:embed="rId26">
                  <a:biLevel thresh="50000"/>
                  <a:extLst>
                    <a:ext uri="{28A0092B-C50C-407E-A947-70E740481C1C}">
                      <a14:useLocalDpi xmlns:a14="http://schemas.microsoft.com/office/drawing/2010/main" val="0"/>
                    </a:ext>
                  </a:extLst>
                </a:blip>
                <a:srcRect/>
                <a:stretch>
                  <a:fillRect/>
                </a:stretch>
              </p:blipFill>
              <p:spPr bwMode="auto">
                <a:xfrm>
                  <a:off x="8589667" y="4811338"/>
                  <a:ext cx="361054" cy="349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6" name="Group 55"/>
              <p:cNvGrpSpPr/>
              <p:nvPr/>
            </p:nvGrpSpPr>
            <p:grpSpPr>
              <a:xfrm>
                <a:off x="8723710" y="4732622"/>
                <a:ext cx="987605" cy="777240"/>
                <a:chOff x="9109052" y="4771966"/>
                <a:chExt cx="987605" cy="750431"/>
              </a:xfrm>
            </p:grpSpPr>
            <p:sp>
              <p:nvSpPr>
                <p:cNvPr id="54" name="Rectangle 53"/>
                <p:cNvSpPr/>
                <p:nvPr/>
              </p:nvSpPr>
              <p:spPr>
                <a:xfrm>
                  <a:off x="9109052" y="4771966"/>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Scheduler</a:t>
                  </a:r>
                </a:p>
              </p:txBody>
            </p:sp>
            <p:pic>
              <p:nvPicPr>
                <p:cNvPr id="200" name="Picture 15"/>
                <p:cNvPicPr>
                  <a:picLocks noChangeAspect="1"/>
                </p:cNvPicPr>
                <p:nvPr/>
              </p:nvPicPr>
              <p:blipFill>
                <a:blip r:embed="rId27">
                  <a:biLevel thresh="50000"/>
                  <a:extLst>
                    <a:ext uri="{28A0092B-C50C-407E-A947-70E740481C1C}">
                      <a14:useLocalDpi xmlns:a14="http://schemas.microsoft.com/office/drawing/2010/main" val="0"/>
                    </a:ext>
                  </a:extLst>
                </a:blip>
                <a:srcRect/>
                <a:stretch>
                  <a:fillRect/>
                </a:stretch>
              </p:blipFill>
              <p:spPr bwMode="auto">
                <a:xfrm>
                  <a:off x="9659740" y="4810912"/>
                  <a:ext cx="359858" cy="45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9820911" y="4732622"/>
                <a:ext cx="987605" cy="777240"/>
                <a:chOff x="10224547" y="4771966"/>
                <a:chExt cx="987605" cy="750431"/>
              </a:xfrm>
            </p:grpSpPr>
            <p:sp>
              <p:nvSpPr>
                <p:cNvPr id="152" name="Rectangle 151"/>
                <p:cNvSpPr/>
                <p:nvPr/>
              </p:nvSpPr>
              <p:spPr>
                <a:xfrm>
                  <a:off x="10224547" y="4771966"/>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Automation</a:t>
                  </a:r>
                </a:p>
              </p:txBody>
            </p:sp>
            <p:pic>
              <p:nvPicPr>
                <p:cNvPr id="208" name="Picture 15"/>
                <p:cNvPicPr>
                  <a:picLocks noChangeAspect="1"/>
                </p:cNvPicPr>
                <p:nvPr/>
              </p:nvPicPr>
              <p:blipFill>
                <a:blip r:embed="rId28">
                  <a:biLevel thresh="25000"/>
                  <a:extLst>
                    <a:ext uri="{28A0092B-C50C-407E-A947-70E740481C1C}">
                      <a14:useLocalDpi xmlns:a14="http://schemas.microsoft.com/office/drawing/2010/main" val="0"/>
                    </a:ext>
                  </a:extLst>
                </a:blip>
                <a:srcRect/>
                <a:stretch>
                  <a:fillRect/>
                </a:stretch>
              </p:blipFill>
              <p:spPr bwMode="auto">
                <a:xfrm>
                  <a:off x="10658472" y="4810280"/>
                  <a:ext cx="507961" cy="45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108" name="Group 107"/>
          <p:cNvGrpSpPr/>
          <p:nvPr/>
        </p:nvGrpSpPr>
        <p:grpSpPr>
          <a:xfrm>
            <a:off x="255026" y="5761831"/>
            <a:ext cx="11574914" cy="1019635"/>
            <a:chOff x="253438" y="5761830"/>
            <a:chExt cx="11574914" cy="1019635"/>
          </a:xfrm>
        </p:grpSpPr>
        <p:sp>
          <p:nvSpPr>
            <p:cNvPr id="123" name="TextBox 122"/>
            <p:cNvSpPr txBox="1"/>
            <p:nvPr/>
          </p:nvSpPr>
          <p:spPr>
            <a:xfrm rot="16200000">
              <a:off x="-125609" y="6140877"/>
              <a:ext cx="1019635" cy="261542"/>
            </a:xfrm>
            <a:prstGeom prst="rect">
              <a:avLst/>
            </a:prstGeom>
            <a:noFill/>
          </p:spPr>
          <p:txBody>
            <a:bodyPr wrap="square" rtlCol="0">
              <a:spAutoFit/>
            </a:bodyPr>
            <a:lstStyle/>
            <a:p>
              <a:pPr algn="ctr"/>
              <a:r>
                <a:rPr lang="en-US" sz="1100" b="1" dirty="0">
                  <a:solidFill>
                    <a:schemeClr val="bg1"/>
                  </a:solidFill>
                  <a:latin typeface="Segoe UI" panose="020B0502040204020203" pitchFamily="34" charset="0"/>
                  <a:cs typeface="Segoe UI" panose="020B0502040204020203" pitchFamily="34" charset="0"/>
                </a:rPr>
                <a:t>Data Layer</a:t>
              </a:r>
            </a:p>
          </p:txBody>
        </p:sp>
        <p:grpSp>
          <p:nvGrpSpPr>
            <p:cNvPr id="74" name="Group 73"/>
            <p:cNvGrpSpPr/>
            <p:nvPr/>
          </p:nvGrpSpPr>
          <p:grpSpPr>
            <a:xfrm>
              <a:off x="961617" y="5881067"/>
              <a:ext cx="3897697" cy="781163"/>
              <a:chOff x="836612" y="5881067"/>
              <a:chExt cx="3892222" cy="781163"/>
            </a:xfrm>
          </p:grpSpPr>
          <p:sp>
            <p:nvSpPr>
              <p:cNvPr id="67" name="Rectangle 66"/>
              <p:cNvSpPr/>
              <p:nvPr/>
            </p:nvSpPr>
            <p:spPr>
              <a:xfrm>
                <a:off x="872375" y="5881067"/>
                <a:ext cx="3856459" cy="781163"/>
              </a:xfrm>
              <a:prstGeom prst="rect">
                <a:avLst/>
              </a:prstGeom>
              <a:noFill/>
              <a:ln w="25400" cap="rnd">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sp>
            <p:nvSpPr>
              <p:cNvPr id="71" name="TextBox 70"/>
              <p:cNvSpPr txBox="1"/>
              <p:nvPr/>
            </p:nvSpPr>
            <p:spPr>
              <a:xfrm>
                <a:off x="836612" y="6372517"/>
                <a:ext cx="670201" cy="261542"/>
              </a:xfrm>
              <a:prstGeom prst="rect">
                <a:avLst/>
              </a:prstGeom>
              <a:noFill/>
            </p:spPr>
            <p:txBody>
              <a:bodyPr wrap="none" rtlCol="0">
                <a:spAutoFit/>
              </a:bodyPr>
              <a:lstStyle/>
              <a:p>
                <a:r>
                  <a:rPr lang="en-US" sz="1100" dirty="0">
                    <a:solidFill>
                      <a:schemeClr val="bg1"/>
                    </a:solidFill>
                    <a:latin typeface="Segoe UI" panose="020B0502040204020203" pitchFamily="34" charset="0"/>
                    <a:cs typeface="Segoe UI" panose="020B0502040204020203" pitchFamily="34" charset="0"/>
                  </a:rPr>
                  <a:t>Storage</a:t>
                </a:r>
              </a:p>
            </p:txBody>
          </p:sp>
          <p:grpSp>
            <p:nvGrpSpPr>
              <p:cNvPr id="31" name="Group 30"/>
              <p:cNvGrpSpPr/>
              <p:nvPr/>
            </p:nvGrpSpPr>
            <p:grpSpPr>
              <a:xfrm>
                <a:off x="1523518" y="5889512"/>
                <a:ext cx="987605" cy="750431"/>
                <a:chOff x="1835143" y="5889512"/>
                <a:chExt cx="987605" cy="750431"/>
              </a:xfrm>
            </p:grpSpPr>
            <p:sp>
              <p:nvSpPr>
                <p:cNvPr id="59" name="Rectangle 58"/>
                <p:cNvSpPr/>
                <p:nvPr/>
              </p:nvSpPr>
              <p:spPr>
                <a:xfrm>
                  <a:off x="1835143" y="5889512"/>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Blobs</a:t>
                  </a:r>
                </a:p>
              </p:txBody>
            </p:sp>
            <p:pic>
              <p:nvPicPr>
                <p:cNvPr id="188" name="Picture 5"/>
                <p:cNvPicPr>
                  <a:picLocks noChangeAspect="1"/>
                </p:cNvPicPr>
                <p:nvPr/>
              </p:nvPicPr>
              <p:blipFill>
                <a:blip r:embed="rId29">
                  <a:biLevel thresh="50000"/>
                  <a:extLst>
                    <a:ext uri="{28A0092B-C50C-407E-A947-70E740481C1C}">
                      <a14:useLocalDpi xmlns:a14="http://schemas.microsoft.com/office/drawing/2010/main" val="0"/>
                    </a:ext>
                  </a:extLst>
                </a:blip>
                <a:srcRect/>
                <a:stretch>
                  <a:fillRect/>
                </a:stretch>
              </p:blipFill>
              <p:spPr bwMode="auto">
                <a:xfrm>
                  <a:off x="2319000" y="5923381"/>
                  <a:ext cx="502177" cy="43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29"/>
              <p:cNvGrpSpPr/>
              <p:nvPr/>
            </p:nvGrpSpPr>
            <p:grpSpPr>
              <a:xfrm>
                <a:off x="2591936" y="5889512"/>
                <a:ext cx="987552" cy="750431"/>
                <a:chOff x="2945115" y="5889512"/>
                <a:chExt cx="987552" cy="750431"/>
              </a:xfrm>
            </p:grpSpPr>
            <p:sp>
              <p:nvSpPr>
                <p:cNvPr id="60" name="Rectangle 59"/>
                <p:cNvSpPr/>
                <p:nvPr/>
              </p:nvSpPr>
              <p:spPr>
                <a:xfrm>
                  <a:off x="2945115" y="5889512"/>
                  <a:ext cx="98755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Tables</a:t>
                  </a:r>
                </a:p>
              </p:txBody>
            </p:sp>
            <p:pic>
              <p:nvPicPr>
                <p:cNvPr id="189" name="Picture 6"/>
                <p:cNvPicPr>
                  <a:picLocks noChangeAspect="1"/>
                </p:cNvPicPr>
                <p:nvPr/>
              </p:nvPicPr>
              <p:blipFill>
                <a:blip r:embed="rId30">
                  <a:biLevel thresh="50000"/>
                  <a:extLst>
                    <a:ext uri="{28A0092B-C50C-407E-A947-70E740481C1C}">
                      <a14:useLocalDpi xmlns:a14="http://schemas.microsoft.com/office/drawing/2010/main" val="0"/>
                    </a:ext>
                  </a:extLst>
                </a:blip>
                <a:srcRect/>
                <a:stretch>
                  <a:fillRect/>
                </a:stretch>
              </p:blipFill>
              <p:spPr bwMode="auto">
                <a:xfrm>
                  <a:off x="3414446" y="5925618"/>
                  <a:ext cx="502920" cy="4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Group 28"/>
              <p:cNvGrpSpPr/>
              <p:nvPr/>
            </p:nvGrpSpPr>
            <p:grpSpPr>
              <a:xfrm>
                <a:off x="3654392" y="5890805"/>
                <a:ext cx="987552" cy="750431"/>
                <a:chOff x="4098563" y="5889512"/>
                <a:chExt cx="987552" cy="750431"/>
              </a:xfrm>
            </p:grpSpPr>
            <p:sp>
              <p:nvSpPr>
                <p:cNvPr id="61" name="Rectangle 60"/>
                <p:cNvSpPr/>
                <p:nvPr/>
              </p:nvSpPr>
              <p:spPr>
                <a:xfrm>
                  <a:off x="4098563" y="5889512"/>
                  <a:ext cx="98755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Queues</a:t>
                  </a:r>
                </a:p>
              </p:txBody>
            </p:sp>
            <p:pic>
              <p:nvPicPr>
                <p:cNvPr id="190" name="Picture 7"/>
                <p:cNvPicPr>
                  <a:picLocks noChangeAspect="1"/>
                </p:cNvPicPr>
                <p:nvPr/>
              </p:nvPicPr>
              <p:blipFill>
                <a:blip r:embed="rId31">
                  <a:biLevel thresh="50000"/>
                  <a:extLst>
                    <a:ext uri="{28A0092B-C50C-407E-A947-70E740481C1C}">
                      <a14:useLocalDpi xmlns:a14="http://schemas.microsoft.com/office/drawing/2010/main" val="0"/>
                    </a:ext>
                  </a:extLst>
                </a:blip>
                <a:srcRect/>
                <a:stretch>
                  <a:fillRect/>
                </a:stretch>
              </p:blipFill>
              <p:spPr bwMode="auto">
                <a:xfrm>
                  <a:off x="4545006" y="5912055"/>
                  <a:ext cx="504646" cy="43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3" name="Group 82"/>
            <p:cNvGrpSpPr/>
            <p:nvPr/>
          </p:nvGrpSpPr>
          <p:grpSpPr>
            <a:xfrm>
              <a:off x="4968354" y="5885846"/>
              <a:ext cx="6859998" cy="771605"/>
              <a:chOff x="4991472" y="5885642"/>
              <a:chExt cx="6859998" cy="771605"/>
            </a:xfrm>
          </p:grpSpPr>
          <p:sp>
            <p:nvSpPr>
              <p:cNvPr id="72" name="TextBox 71"/>
              <p:cNvSpPr txBox="1"/>
              <p:nvPr/>
            </p:nvSpPr>
            <p:spPr>
              <a:xfrm>
                <a:off x="4991472" y="6395637"/>
                <a:ext cx="476412" cy="261610"/>
              </a:xfrm>
              <a:prstGeom prst="rect">
                <a:avLst/>
              </a:prstGeom>
              <a:noFill/>
            </p:spPr>
            <p:txBody>
              <a:bodyPr wrap="none" rtlCol="0">
                <a:spAutoFit/>
              </a:bodyPr>
              <a:lstStyle/>
              <a:p>
                <a:r>
                  <a:rPr lang="en-US" sz="1100" dirty="0">
                    <a:solidFill>
                      <a:schemeClr val="bg1"/>
                    </a:solidFill>
                    <a:latin typeface="Segoe UI" panose="020B0502040204020203" pitchFamily="34" charset="0"/>
                    <a:cs typeface="Segoe UI" panose="020B0502040204020203" pitchFamily="34" charset="0"/>
                  </a:rPr>
                  <a:t>Data</a:t>
                </a:r>
              </a:p>
            </p:txBody>
          </p:sp>
          <p:grpSp>
            <p:nvGrpSpPr>
              <p:cNvPr id="82" name="Group 81"/>
              <p:cNvGrpSpPr/>
              <p:nvPr/>
            </p:nvGrpSpPr>
            <p:grpSpPr>
              <a:xfrm>
                <a:off x="4993470" y="5885642"/>
                <a:ext cx="6858000" cy="760816"/>
                <a:chOff x="4993470" y="5885642"/>
                <a:chExt cx="6858000" cy="760816"/>
              </a:xfrm>
            </p:grpSpPr>
            <p:sp>
              <p:nvSpPr>
                <p:cNvPr id="122" name="Rectangle 121"/>
                <p:cNvSpPr/>
                <p:nvPr/>
              </p:nvSpPr>
              <p:spPr>
                <a:xfrm>
                  <a:off x="4993470" y="5886513"/>
                  <a:ext cx="6858000" cy="759945"/>
                </a:xfrm>
                <a:prstGeom prst="rect">
                  <a:avLst/>
                </a:prstGeom>
                <a:noFill/>
                <a:ln w="25400" cap="rnd">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bg1"/>
                    </a:solidFill>
                  </a:endParaRPr>
                </a:p>
              </p:txBody>
            </p:sp>
            <p:grpSp>
              <p:nvGrpSpPr>
                <p:cNvPr id="81" name="Group 80"/>
                <p:cNvGrpSpPr/>
                <p:nvPr/>
              </p:nvGrpSpPr>
              <p:grpSpPr>
                <a:xfrm>
                  <a:off x="5544084" y="5885642"/>
                  <a:ext cx="6206514" cy="760816"/>
                  <a:chOff x="5544084" y="5885642"/>
                  <a:chExt cx="6206514" cy="760816"/>
                </a:xfrm>
              </p:grpSpPr>
              <p:sp>
                <p:nvSpPr>
                  <p:cNvPr id="126" name="Rectangle 125"/>
                  <p:cNvSpPr/>
                  <p:nvPr/>
                </p:nvSpPr>
                <p:spPr>
                  <a:xfrm>
                    <a:off x="6587866" y="5896027"/>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Machine Learning</a:t>
                    </a:r>
                  </a:p>
                </p:txBody>
              </p:sp>
              <p:grpSp>
                <p:nvGrpSpPr>
                  <p:cNvPr id="26" name="Group 25"/>
                  <p:cNvGrpSpPr/>
                  <p:nvPr/>
                </p:nvGrpSpPr>
                <p:grpSpPr>
                  <a:xfrm>
                    <a:off x="7631648" y="5896027"/>
                    <a:ext cx="970356" cy="750431"/>
                    <a:chOff x="8712093" y="5901190"/>
                    <a:chExt cx="970356" cy="750431"/>
                  </a:xfrm>
                </p:grpSpPr>
                <p:sp>
                  <p:nvSpPr>
                    <p:cNvPr id="55" name="Rectangle 54"/>
                    <p:cNvSpPr/>
                    <p:nvPr/>
                  </p:nvSpPr>
                  <p:spPr>
                    <a:xfrm>
                      <a:off x="8712093" y="5901190"/>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HD Insight</a:t>
                      </a:r>
                    </a:p>
                  </p:txBody>
                </p:sp>
                <p:pic>
                  <p:nvPicPr>
                    <p:cNvPr id="192" name="Picture 2"/>
                    <p:cNvPicPr>
                      <a:picLocks noChangeAspect="1"/>
                    </p:cNvPicPr>
                    <p:nvPr/>
                  </p:nvPicPr>
                  <p:blipFill>
                    <a:blip r:embed="rId32">
                      <a:biLevel thresh="50000"/>
                      <a:extLst>
                        <a:ext uri="{28A0092B-C50C-407E-A947-70E740481C1C}">
                          <a14:useLocalDpi xmlns:a14="http://schemas.microsoft.com/office/drawing/2010/main" val="0"/>
                        </a:ext>
                      </a:extLst>
                    </a:blip>
                    <a:srcRect/>
                    <a:stretch>
                      <a:fillRect/>
                    </a:stretch>
                  </p:blipFill>
                  <p:spPr bwMode="auto">
                    <a:xfrm>
                      <a:off x="9215240" y="5933905"/>
                      <a:ext cx="445775" cy="45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7"/>
                  <p:cNvGrpSpPr/>
                  <p:nvPr/>
                </p:nvGrpSpPr>
                <p:grpSpPr>
                  <a:xfrm>
                    <a:off x="9736461" y="5885642"/>
                    <a:ext cx="970356" cy="750431"/>
                    <a:chOff x="10837358" y="5901190"/>
                    <a:chExt cx="970356" cy="750431"/>
                  </a:xfrm>
                </p:grpSpPr>
                <p:sp>
                  <p:nvSpPr>
                    <p:cNvPr id="57" name="Rectangle 56"/>
                    <p:cNvSpPr/>
                    <p:nvPr/>
                  </p:nvSpPr>
                  <p:spPr>
                    <a:xfrm>
                      <a:off x="10837358" y="5901190"/>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Backup and Recovery</a:t>
                      </a:r>
                    </a:p>
                  </p:txBody>
                </p:sp>
                <p:pic>
                  <p:nvPicPr>
                    <p:cNvPr id="193" name="Picture 14"/>
                    <p:cNvPicPr>
                      <a:picLocks noChangeAspect="1"/>
                    </p:cNvPicPr>
                    <p:nvPr/>
                  </p:nvPicPr>
                  <p:blipFill>
                    <a:blip r:embed="rId33">
                      <a:biLevel thresh="50000"/>
                      <a:extLst>
                        <a:ext uri="{28A0092B-C50C-407E-A947-70E740481C1C}">
                          <a14:useLocalDpi xmlns:a14="http://schemas.microsoft.com/office/drawing/2010/main" val="0"/>
                        </a:ext>
                      </a:extLst>
                    </a:blip>
                    <a:srcRect/>
                    <a:stretch>
                      <a:fillRect/>
                    </a:stretch>
                  </p:blipFill>
                  <p:spPr bwMode="auto">
                    <a:xfrm>
                      <a:off x="11411947" y="5933176"/>
                      <a:ext cx="366367" cy="31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oup 24"/>
                  <p:cNvGrpSpPr/>
                  <p:nvPr/>
                </p:nvGrpSpPr>
                <p:grpSpPr>
                  <a:xfrm>
                    <a:off x="5544084" y="5896027"/>
                    <a:ext cx="970356" cy="750431"/>
                    <a:chOff x="6604077" y="5901190"/>
                    <a:chExt cx="970356" cy="750431"/>
                  </a:xfrm>
                </p:grpSpPr>
                <p:sp>
                  <p:nvSpPr>
                    <p:cNvPr id="167" name="Rectangle 166"/>
                    <p:cNvSpPr/>
                    <p:nvPr/>
                  </p:nvSpPr>
                  <p:spPr>
                    <a:xfrm>
                      <a:off x="6604077" y="5901190"/>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SQL Database</a:t>
                      </a:r>
                    </a:p>
                  </p:txBody>
                </p:sp>
                <p:pic>
                  <p:nvPicPr>
                    <p:cNvPr id="194" name="Picture 3"/>
                    <p:cNvPicPr>
                      <a:picLocks noChangeAspect="1"/>
                    </p:cNvPicPr>
                    <p:nvPr/>
                  </p:nvPicPr>
                  <p:blipFill>
                    <a:blip r:embed="rId34">
                      <a:biLevel thresh="50000"/>
                      <a:extLst>
                        <a:ext uri="{28A0092B-C50C-407E-A947-70E740481C1C}">
                          <a14:useLocalDpi xmlns:a14="http://schemas.microsoft.com/office/drawing/2010/main" val="0"/>
                        </a:ext>
                      </a:extLst>
                    </a:blip>
                    <a:srcRect/>
                    <a:stretch>
                      <a:fillRect/>
                    </a:stretch>
                  </p:blipFill>
                  <p:spPr bwMode="auto">
                    <a:xfrm>
                      <a:off x="7126586" y="5933905"/>
                      <a:ext cx="40627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6"/>
                  <p:cNvGrpSpPr/>
                  <p:nvPr/>
                </p:nvGrpSpPr>
                <p:grpSpPr>
                  <a:xfrm>
                    <a:off x="8675430" y="5896027"/>
                    <a:ext cx="987605" cy="750431"/>
                    <a:chOff x="9766101" y="5901190"/>
                    <a:chExt cx="987605" cy="750431"/>
                  </a:xfrm>
                </p:grpSpPr>
                <p:sp>
                  <p:nvSpPr>
                    <p:cNvPr id="62" name="Rectangle 61"/>
                    <p:cNvSpPr/>
                    <p:nvPr/>
                  </p:nvSpPr>
                  <p:spPr>
                    <a:xfrm>
                      <a:off x="9766101" y="5901190"/>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Caching</a:t>
                      </a:r>
                    </a:p>
                  </p:txBody>
                </p:sp>
                <p:pic>
                  <p:nvPicPr>
                    <p:cNvPr id="195" name="Picture 6"/>
                    <p:cNvPicPr>
                      <a:picLocks noChangeAspect="1"/>
                    </p:cNvPicPr>
                    <p:nvPr/>
                  </p:nvPicPr>
                  <p:blipFill>
                    <a:blip r:embed="rId35">
                      <a:biLevel thresh="50000"/>
                      <a:extLst>
                        <a:ext uri="{28A0092B-C50C-407E-A947-70E740481C1C}">
                          <a14:useLocalDpi xmlns:a14="http://schemas.microsoft.com/office/drawing/2010/main" val="0"/>
                        </a:ext>
                      </a:extLst>
                    </a:blip>
                    <a:srcRect/>
                    <a:stretch>
                      <a:fillRect/>
                    </a:stretch>
                  </p:blipFill>
                  <p:spPr bwMode="auto">
                    <a:xfrm>
                      <a:off x="10369074" y="5978299"/>
                      <a:ext cx="332931" cy="36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0" name="Group 79"/>
                  <p:cNvGrpSpPr/>
                  <p:nvPr/>
                </p:nvGrpSpPr>
                <p:grpSpPr>
                  <a:xfrm>
                    <a:off x="10780242" y="5885642"/>
                    <a:ext cx="970356" cy="750431"/>
                    <a:chOff x="10780242" y="5885642"/>
                    <a:chExt cx="970356" cy="750431"/>
                  </a:xfrm>
                </p:grpSpPr>
                <p:sp>
                  <p:nvSpPr>
                    <p:cNvPr id="210" name="Rectangle 209"/>
                    <p:cNvSpPr/>
                    <p:nvPr/>
                  </p:nvSpPr>
                  <p:spPr>
                    <a:xfrm>
                      <a:off x="10780242" y="5885642"/>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err="1">
                          <a:solidFill>
                            <a:schemeClr val="bg1"/>
                          </a:solidFill>
                          <a:latin typeface="Segoe UI" panose="020B0502040204020203" pitchFamily="34" charset="0"/>
                          <a:cs typeface="Segoe UI" panose="020B0502040204020203" pitchFamily="34" charset="0"/>
                        </a:rPr>
                        <a:t>StorSimple</a:t>
                      </a:r>
                      <a:endParaRPr lang="en-US" sz="1100" dirty="0">
                        <a:solidFill>
                          <a:schemeClr val="bg1"/>
                        </a:solidFill>
                        <a:latin typeface="Segoe UI" panose="020B0502040204020203" pitchFamily="34" charset="0"/>
                        <a:cs typeface="Segoe UI" panose="020B0502040204020203" pitchFamily="34" charset="0"/>
                      </a:endParaRPr>
                    </a:p>
                  </p:txBody>
                </p:sp>
                <p:pic>
                  <p:nvPicPr>
                    <p:cNvPr id="207" name="Picture 15"/>
                    <p:cNvPicPr>
                      <a:picLocks noChangeAspect="1"/>
                    </p:cNvPicPr>
                    <p:nvPr/>
                  </p:nvPicPr>
                  <p:blipFill>
                    <a:blip r:embed="rId36">
                      <a:biLevel thresh="50000"/>
                      <a:extLst>
                        <a:ext uri="{28A0092B-C50C-407E-A947-70E740481C1C}">
                          <a14:useLocalDpi xmlns:a14="http://schemas.microsoft.com/office/drawing/2010/main" val="0"/>
                        </a:ext>
                      </a:extLst>
                    </a:blip>
                    <a:srcRect/>
                    <a:stretch>
                      <a:fillRect/>
                    </a:stretch>
                  </p:blipFill>
                  <p:spPr bwMode="auto">
                    <a:xfrm>
                      <a:off x="11226879" y="5948524"/>
                      <a:ext cx="499574" cy="43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grpSp>
    </p:spTree>
    <p:extLst>
      <p:ext uri="{BB962C8B-B14F-4D97-AF65-F5344CB8AC3E}">
        <p14:creationId xmlns:p14="http://schemas.microsoft.com/office/powerpoint/2010/main" val="267317901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995" y="135822"/>
            <a:ext cx="10986231" cy="825787"/>
          </a:xfrm>
        </p:spPr>
        <p:txBody>
          <a:bodyPr>
            <a:normAutofit fontScale="90000"/>
          </a:bodyPr>
          <a:lstStyle/>
          <a:p>
            <a:r>
              <a:rPr lang="en-US" dirty="0" smtClean="0">
                <a:solidFill>
                  <a:schemeClr val="bg1"/>
                </a:solidFill>
              </a:rPr>
              <a:t>Azure Services to Start with?</a:t>
            </a:r>
            <a:r>
              <a:rPr lang="en-US" dirty="0">
                <a:solidFill>
                  <a:schemeClr val="bg1"/>
                </a:solidFill>
              </a:rPr>
              <a:t/>
            </a:r>
            <a:br>
              <a:rPr lang="en-US" dirty="0">
                <a:solidFill>
                  <a:schemeClr val="bg1"/>
                </a:solidFill>
              </a:rPr>
            </a:br>
            <a:endParaRPr lang="en-US" dirty="0">
              <a:solidFill>
                <a:schemeClr val="bg1"/>
              </a:solidFill>
            </a:endParaRPr>
          </a:p>
        </p:txBody>
      </p:sp>
      <p:grpSp>
        <p:nvGrpSpPr>
          <p:cNvPr id="225" name="Group 224"/>
          <p:cNvGrpSpPr/>
          <p:nvPr/>
        </p:nvGrpSpPr>
        <p:grpSpPr>
          <a:xfrm>
            <a:off x="250859" y="2270711"/>
            <a:ext cx="3118283" cy="1155785"/>
            <a:chOff x="249270" y="2270710"/>
            <a:chExt cx="3118283" cy="1155785"/>
          </a:xfrm>
        </p:grpSpPr>
        <p:grpSp>
          <p:nvGrpSpPr>
            <p:cNvPr id="224" name="Group 223"/>
            <p:cNvGrpSpPr/>
            <p:nvPr/>
          </p:nvGrpSpPr>
          <p:grpSpPr>
            <a:xfrm>
              <a:off x="965052" y="2453084"/>
              <a:ext cx="2402501" cy="791038"/>
              <a:chOff x="965052" y="2475547"/>
              <a:chExt cx="2402501" cy="791038"/>
            </a:xfrm>
          </p:grpSpPr>
          <p:grpSp>
            <p:nvGrpSpPr>
              <p:cNvPr id="109" name="Group 108"/>
              <p:cNvGrpSpPr/>
              <p:nvPr/>
            </p:nvGrpSpPr>
            <p:grpSpPr>
              <a:xfrm>
                <a:off x="965052" y="2489345"/>
                <a:ext cx="1030563" cy="777240"/>
                <a:chOff x="5492756" y="2473388"/>
                <a:chExt cx="1030563" cy="750431"/>
              </a:xfrm>
            </p:grpSpPr>
            <p:sp>
              <p:nvSpPr>
                <p:cNvPr id="141" name="Rectangle 140"/>
                <p:cNvSpPr/>
                <p:nvPr/>
              </p:nvSpPr>
              <p:spPr>
                <a:xfrm>
                  <a:off x="5492756" y="2473388"/>
                  <a:ext cx="1030563"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AD</a:t>
                  </a:r>
                </a:p>
              </p:txBody>
            </p:sp>
            <p:pic>
              <p:nvPicPr>
                <p:cNvPr id="197" name="Picture 4"/>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6030224" y="2518908"/>
                  <a:ext cx="469534" cy="46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9" name="Group 118"/>
              <p:cNvGrpSpPr/>
              <p:nvPr/>
            </p:nvGrpSpPr>
            <p:grpSpPr>
              <a:xfrm>
                <a:off x="2111389" y="2475547"/>
                <a:ext cx="1256164" cy="777240"/>
                <a:chOff x="2055807" y="2489346"/>
                <a:chExt cx="1256164" cy="750431"/>
              </a:xfrm>
            </p:grpSpPr>
            <p:sp>
              <p:nvSpPr>
                <p:cNvPr id="142" name="Rectangle 141"/>
                <p:cNvSpPr/>
                <p:nvPr/>
              </p:nvSpPr>
              <p:spPr>
                <a:xfrm>
                  <a:off x="2055807" y="2489346"/>
                  <a:ext cx="1256164"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Multifactor</a:t>
                  </a:r>
                </a:p>
                <a:p>
                  <a:r>
                    <a:rPr lang="en-US" sz="1100" dirty="0">
                      <a:solidFill>
                        <a:schemeClr val="bg1"/>
                      </a:solidFill>
                      <a:latin typeface="Segoe UI" panose="020B0502040204020203" pitchFamily="34" charset="0"/>
                      <a:cs typeface="Segoe UI" panose="020B0502040204020203" pitchFamily="34" charset="0"/>
                    </a:rPr>
                    <a:t>Authentication</a:t>
                  </a:r>
                </a:p>
              </p:txBody>
            </p:sp>
            <p:pic>
              <p:nvPicPr>
                <p:cNvPr id="201" name="Picture 3"/>
                <p:cNvPicPr>
                  <a:picLocks noChangeAspect="1"/>
                </p:cNvPicPr>
                <p:nvPr/>
              </p:nvPicPr>
              <p:blipFill>
                <a:blip r:embed="rId4">
                  <a:biLevel thresh="50000"/>
                  <a:extLst>
                    <a:ext uri="{28A0092B-C50C-407E-A947-70E740481C1C}">
                      <a14:useLocalDpi xmlns:a14="http://schemas.microsoft.com/office/drawing/2010/main" val="0"/>
                    </a:ext>
                  </a:extLst>
                </a:blip>
                <a:srcRect/>
                <a:stretch>
                  <a:fillRect/>
                </a:stretch>
              </p:blipFill>
              <p:spPr bwMode="auto">
                <a:xfrm>
                  <a:off x="2969302" y="2505613"/>
                  <a:ext cx="232842" cy="432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40" name="TextBox 139"/>
            <p:cNvSpPr txBox="1"/>
            <p:nvPr/>
          </p:nvSpPr>
          <p:spPr>
            <a:xfrm rot="16200000">
              <a:off x="-28619" y="2548599"/>
              <a:ext cx="1155785" cy="600008"/>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Access Control</a:t>
              </a:r>
            </a:p>
            <a:p>
              <a:r>
                <a:rPr lang="en-US" sz="1100" b="1" dirty="0">
                  <a:solidFill>
                    <a:schemeClr val="bg1"/>
                  </a:solidFill>
                  <a:latin typeface="Segoe UI" panose="020B0502040204020203" pitchFamily="34" charset="0"/>
                  <a:cs typeface="Segoe UI" panose="020B0502040204020203" pitchFamily="34" charset="0"/>
                </a:rPr>
                <a:t>Layer</a:t>
              </a:r>
            </a:p>
            <a:p>
              <a:endParaRPr lang="en-US" sz="1100" b="1" dirty="0">
                <a:solidFill>
                  <a:schemeClr val="bg1"/>
                </a:solidFill>
                <a:latin typeface="Segoe UI" panose="020B0502040204020203" pitchFamily="34" charset="0"/>
                <a:cs typeface="Segoe UI" panose="020B0502040204020203" pitchFamily="34" charset="0"/>
              </a:endParaRPr>
            </a:p>
          </p:txBody>
        </p:sp>
      </p:grpSp>
      <p:grpSp>
        <p:nvGrpSpPr>
          <p:cNvPr id="226" name="Group 225"/>
          <p:cNvGrpSpPr/>
          <p:nvPr/>
        </p:nvGrpSpPr>
        <p:grpSpPr>
          <a:xfrm>
            <a:off x="255024" y="3565829"/>
            <a:ext cx="6092378" cy="968283"/>
            <a:chOff x="253436" y="3565828"/>
            <a:chExt cx="6092378" cy="968283"/>
          </a:xfrm>
        </p:grpSpPr>
        <p:sp>
          <p:nvSpPr>
            <p:cNvPr id="76" name="TextBox 75"/>
            <p:cNvSpPr txBox="1"/>
            <p:nvPr/>
          </p:nvSpPr>
          <p:spPr>
            <a:xfrm rot="16200000">
              <a:off x="-15318" y="3834582"/>
              <a:ext cx="968283" cy="430775"/>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Integration </a:t>
              </a:r>
            </a:p>
            <a:p>
              <a:r>
                <a:rPr lang="en-US" sz="1100" b="1" dirty="0">
                  <a:solidFill>
                    <a:schemeClr val="bg1"/>
                  </a:solidFill>
                  <a:latin typeface="Segoe UI" panose="020B0502040204020203" pitchFamily="34" charset="0"/>
                  <a:cs typeface="Segoe UI" panose="020B0502040204020203" pitchFamily="34" charset="0"/>
                </a:rPr>
                <a:t>layer</a:t>
              </a:r>
            </a:p>
          </p:txBody>
        </p:sp>
        <p:grpSp>
          <p:nvGrpSpPr>
            <p:cNvPr id="221" name="Group 220"/>
            <p:cNvGrpSpPr/>
            <p:nvPr/>
          </p:nvGrpSpPr>
          <p:grpSpPr>
            <a:xfrm>
              <a:off x="4250333" y="3661349"/>
              <a:ext cx="2095481" cy="777240"/>
              <a:chOff x="4250333" y="3620926"/>
              <a:chExt cx="2095481" cy="777240"/>
            </a:xfrm>
          </p:grpSpPr>
          <p:grpSp>
            <p:nvGrpSpPr>
              <p:cNvPr id="86" name="Group 85"/>
              <p:cNvGrpSpPr/>
              <p:nvPr/>
            </p:nvGrpSpPr>
            <p:grpSpPr>
              <a:xfrm>
                <a:off x="4250333" y="3620926"/>
                <a:ext cx="1030563" cy="777240"/>
                <a:chOff x="5677516" y="3642233"/>
                <a:chExt cx="1030563" cy="750430"/>
              </a:xfrm>
            </p:grpSpPr>
            <p:sp>
              <p:nvSpPr>
                <p:cNvPr id="42" name="Rectangle 41"/>
                <p:cNvSpPr/>
                <p:nvPr/>
              </p:nvSpPr>
              <p:spPr>
                <a:xfrm>
                  <a:off x="5677516" y="3642233"/>
                  <a:ext cx="1030563"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Traffic Manager</a:t>
                  </a:r>
                </a:p>
              </p:txBody>
            </p:sp>
            <p:pic>
              <p:nvPicPr>
                <p:cNvPr id="204" name="Picture 26"/>
                <p:cNvPicPr>
                  <a:picLocks noChangeAspect="1"/>
                </p:cNvPicPr>
                <p:nvPr/>
              </p:nvPicPr>
              <p:blipFill>
                <a:blip r:embed="rId5">
                  <a:biLevel thresh="50000"/>
                  <a:extLst>
                    <a:ext uri="{28A0092B-C50C-407E-A947-70E740481C1C}">
                      <a14:useLocalDpi xmlns:a14="http://schemas.microsoft.com/office/drawing/2010/main" val="0"/>
                    </a:ext>
                  </a:extLst>
                </a:blip>
                <a:srcRect/>
                <a:stretch>
                  <a:fillRect/>
                </a:stretch>
              </p:blipFill>
              <p:spPr bwMode="auto">
                <a:xfrm>
                  <a:off x="6214579" y="3656119"/>
                  <a:ext cx="440121"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5" name="Group 84"/>
              <p:cNvGrpSpPr/>
              <p:nvPr/>
            </p:nvGrpSpPr>
            <p:grpSpPr>
              <a:xfrm>
                <a:off x="5375458" y="3620926"/>
                <a:ext cx="970356" cy="777240"/>
                <a:chOff x="6791951" y="3642233"/>
                <a:chExt cx="970356" cy="750430"/>
              </a:xfrm>
            </p:grpSpPr>
            <p:sp>
              <p:nvSpPr>
                <p:cNvPr id="43" name="Rectangle 42"/>
                <p:cNvSpPr/>
                <p:nvPr/>
              </p:nvSpPr>
              <p:spPr>
                <a:xfrm>
                  <a:off x="6791951" y="3642233"/>
                  <a:ext cx="970356"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Virtual Networks</a:t>
                  </a:r>
                </a:p>
              </p:txBody>
            </p:sp>
            <p:pic>
              <p:nvPicPr>
                <p:cNvPr id="205" name="Picture 17"/>
                <p:cNvPicPr>
                  <a:picLocks noChangeAspect="1"/>
                </p:cNvPicPr>
                <p:nvPr/>
              </p:nvPicPr>
              <p:blipFill>
                <a:blip r:embed="rId6">
                  <a:biLevel thresh="50000"/>
                  <a:extLst>
                    <a:ext uri="{28A0092B-C50C-407E-A947-70E740481C1C}">
                      <a14:useLocalDpi xmlns:a14="http://schemas.microsoft.com/office/drawing/2010/main" val="0"/>
                    </a:ext>
                  </a:extLst>
                </a:blip>
                <a:srcRect/>
                <a:stretch>
                  <a:fillRect/>
                </a:stretch>
              </p:blipFill>
              <p:spPr bwMode="auto">
                <a:xfrm>
                  <a:off x="7263920" y="3663847"/>
                  <a:ext cx="456191" cy="2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218" name="Group 217"/>
          <p:cNvGrpSpPr/>
          <p:nvPr/>
        </p:nvGrpSpPr>
        <p:grpSpPr>
          <a:xfrm>
            <a:off x="250858" y="4649060"/>
            <a:ext cx="6080369" cy="949052"/>
            <a:chOff x="253436" y="4673444"/>
            <a:chExt cx="6080369" cy="949052"/>
          </a:xfrm>
        </p:grpSpPr>
        <p:sp>
          <p:nvSpPr>
            <p:cNvPr id="75" name="TextBox 74"/>
            <p:cNvSpPr txBox="1"/>
            <p:nvPr/>
          </p:nvSpPr>
          <p:spPr>
            <a:xfrm rot="16200000">
              <a:off x="-5702" y="4932582"/>
              <a:ext cx="949052" cy="430775"/>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Application</a:t>
              </a:r>
            </a:p>
            <a:p>
              <a:r>
                <a:rPr lang="en-US" sz="1100" b="1" dirty="0">
                  <a:solidFill>
                    <a:schemeClr val="bg1"/>
                  </a:solidFill>
                  <a:latin typeface="Segoe UI" panose="020B0502040204020203" pitchFamily="34" charset="0"/>
                  <a:cs typeface="Segoe UI" panose="020B0502040204020203" pitchFamily="34" charset="0"/>
                </a:rPr>
                <a:t>layer</a:t>
              </a:r>
            </a:p>
          </p:txBody>
        </p:sp>
        <p:grpSp>
          <p:nvGrpSpPr>
            <p:cNvPr id="217" name="Group 216"/>
            <p:cNvGrpSpPr/>
            <p:nvPr/>
          </p:nvGrpSpPr>
          <p:grpSpPr>
            <a:xfrm>
              <a:off x="3185125" y="4759349"/>
              <a:ext cx="3148680" cy="777240"/>
              <a:chOff x="3185125" y="4732622"/>
              <a:chExt cx="3148680" cy="777240"/>
            </a:xfrm>
          </p:grpSpPr>
          <p:grpSp>
            <p:nvGrpSpPr>
              <p:cNvPr id="213" name="Group 212"/>
              <p:cNvGrpSpPr/>
              <p:nvPr/>
            </p:nvGrpSpPr>
            <p:grpSpPr>
              <a:xfrm>
                <a:off x="3185125" y="4732622"/>
                <a:ext cx="970746" cy="777240"/>
                <a:chOff x="3175957" y="4703208"/>
                <a:chExt cx="970746" cy="750431"/>
              </a:xfrm>
            </p:grpSpPr>
            <p:sp>
              <p:nvSpPr>
                <p:cNvPr id="51" name="Rectangle 50"/>
                <p:cNvSpPr/>
                <p:nvPr/>
              </p:nvSpPr>
              <p:spPr>
                <a:xfrm>
                  <a:off x="3175957" y="4703208"/>
                  <a:ext cx="97074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Websites</a:t>
                  </a:r>
                </a:p>
              </p:txBody>
            </p:sp>
            <p:pic>
              <p:nvPicPr>
                <p:cNvPr id="144" name="Picture 11"/>
                <p:cNvPicPr>
                  <a:picLocks noChangeAspect="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3660958" y="4720903"/>
                  <a:ext cx="461196" cy="45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4" name="Group 213"/>
              <p:cNvGrpSpPr/>
              <p:nvPr/>
            </p:nvGrpSpPr>
            <p:grpSpPr>
              <a:xfrm>
                <a:off x="4265464" y="4732622"/>
                <a:ext cx="988002" cy="777240"/>
                <a:chOff x="4405052" y="4777097"/>
                <a:chExt cx="988002" cy="750431"/>
              </a:xfrm>
            </p:grpSpPr>
            <p:sp>
              <p:nvSpPr>
                <p:cNvPr id="52" name="Rectangle 51"/>
                <p:cNvSpPr/>
                <p:nvPr/>
              </p:nvSpPr>
              <p:spPr>
                <a:xfrm>
                  <a:off x="4405052" y="4777097"/>
                  <a:ext cx="98800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Cloud Services</a:t>
                  </a:r>
                </a:p>
              </p:txBody>
            </p:sp>
            <p:pic>
              <p:nvPicPr>
                <p:cNvPr id="149" name="Picture 20"/>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4840086" y="4804831"/>
                  <a:ext cx="517520" cy="435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6" name="Group 215"/>
              <p:cNvGrpSpPr/>
              <p:nvPr/>
            </p:nvGrpSpPr>
            <p:grpSpPr>
              <a:xfrm>
                <a:off x="5363059" y="4732622"/>
                <a:ext cx="970746" cy="777240"/>
                <a:chOff x="5497654" y="4777098"/>
                <a:chExt cx="970746" cy="750431"/>
              </a:xfrm>
            </p:grpSpPr>
            <p:sp>
              <p:nvSpPr>
                <p:cNvPr id="53" name="Rectangle 52"/>
                <p:cNvSpPr/>
                <p:nvPr/>
              </p:nvSpPr>
              <p:spPr>
                <a:xfrm>
                  <a:off x="5497654" y="4777098"/>
                  <a:ext cx="97074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VM</a:t>
                  </a:r>
                </a:p>
              </p:txBody>
            </p:sp>
            <p:pic>
              <p:nvPicPr>
                <p:cNvPr id="165" name="Picture 46"/>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5987463" y="4820388"/>
                  <a:ext cx="442896" cy="405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108" name="Group 107"/>
          <p:cNvGrpSpPr/>
          <p:nvPr/>
        </p:nvGrpSpPr>
        <p:grpSpPr>
          <a:xfrm>
            <a:off x="284281" y="5758875"/>
            <a:ext cx="11574914" cy="1019635"/>
            <a:chOff x="253438" y="5761830"/>
            <a:chExt cx="11574914" cy="1019635"/>
          </a:xfrm>
        </p:grpSpPr>
        <p:sp>
          <p:nvSpPr>
            <p:cNvPr id="123" name="TextBox 122"/>
            <p:cNvSpPr txBox="1"/>
            <p:nvPr/>
          </p:nvSpPr>
          <p:spPr>
            <a:xfrm rot="16200000">
              <a:off x="-125609" y="6140877"/>
              <a:ext cx="1019635" cy="261542"/>
            </a:xfrm>
            <a:prstGeom prst="rect">
              <a:avLst/>
            </a:prstGeom>
            <a:noFill/>
          </p:spPr>
          <p:txBody>
            <a:bodyPr wrap="square" rtlCol="0">
              <a:spAutoFit/>
            </a:bodyPr>
            <a:lstStyle/>
            <a:p>
              <a:pPr algn="ctr"/>
              <a:r>
                <a:rPr lang="en-US" sz="1100" b="1" dirty="0">
                  <a:solidFill>
                    <a:schemeClr val="bg1"/>
                  </a:solidFill>
                  <a:latin typeface="Segoe UI" panose="020B0502040204020203" pitchFamily="34" charset="0"/>
                  <a:cs typeface="Segoe UI" panose="020B0502040204020203" pitchFamily="34" charset="0"/>
                </a:rPr>
                <a:t>Data Layer</a:t>
              </a:r>
            </a:p>
          </p:txBody>
        </p:sp>
        <p:grpSp>
          <p:nvGrpSpPr>
            <p:cNvPr id="74" name="Group 73"/>
            <p:cNvGrpSpPr/>
            <p:nvPr/>
          </p:nvGrpSpPr>
          <p:grpSpPr>
            <a:xfrm>
              <a:off x="961617" y="5881067"/>
              <a:ext cx="3897697" cy="781163"/>
              <a:chOff x="836612" y="5881067"/>
              <a:chExt cx="3892222" cy="781163"/>
            </a:xfrm>
          </p:grpSpPr>
          <p:sp>
            <p:nvSpPr>
              <p:cNvPr id="67" name="Rectangle 66"/>
              <p:cNvSpPr/>
              <p:nvPr/>
            </p:nvSpPr>
            <p:spPr>
              <a:xfrm>
                <a:off x="872375" y="5881067"/>
                <a:ext cx="3856459" cy="781163"/>
              </a:xfrm>
              <a:prstGeom prst="rect">
                <a:avLst/>
              </a:prstGeom>
              <a:noFill/>
              <a:ln w="25400" cap="rnd">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sp>
            <p:nvSpPr>
              <p:cNvPr id="71" name="TextBox 70"/>
              <p:cNvSpPr txBox="1"/>
              <p:nvPr/>
            </p:nvSpPr>
            <p:spPr>
              <a:xfrm>
                <a:off x="836612" y="6372517"/>
                <a:ext cx="670201" cy="261542"/>
              </a:xfrm>
              <a:prstGeom prst="rect">
                <a:avLst/>
              </a:prstGeom>
              <a:noFill/>
            </p:spPr>
            <p:txBody>
              <a:bodyPr wrap="none" rtlCol="0">
                <a:spAutoFit/>
              </a:bodyPr>
              <a:lstStyle/>
              <a:p>
                <a:r>
                  <a:rPr lang="en-US" sz="1100" dirty="0">
                    <a:solidFill>
                      <a:schemeClr val="bg1"/>
                    </a:solidFill>
                    <a:latin typeface="Segoe UI" panose="020B0502040204020203" pitchFamily="34" charset="0"/>
                    <a:cs typeface="Segoe UI" panose="020B0502040204020203" pitchFamily="34" charset="0"/>
                  </a:rPr>
                  <a:t>Storage</a:t>
                </a:r>
              </a:p>
            </p:txBody>
          </p:sp>
          <p:grpSp>
            <p:nvGrpSpPr>
              <p:cNvPr id="31" name="Group 30"/>
              <p:cNvGrpSpPr/>
              <p:nvPr/>
            </p:nvGrpSpPr>
            <p:grpSpPr>
              <a:xfrm>
                <a:off x="1523518" y="5889512"/>
                <a:ext cx="987605" cy="750431"/>
                <a:chOff x="1835143" y="5889512"/>
                <a:chExt cx="987605" cy="750431"/>
              </a:xfrm>
            </p:grpSpPr>
            <p:sp>
              <p:nvSpPr>
                <p:cNvPr id="59" name="Rectangle 58"/>
                <p:cNvSpPr/>
                <p:nvPr/>
              </p:nvSpPr>
              <p:spPr>
                <a:xfrm>
                  <a:off x="1835143" y="5889512"/>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Blobs</a:t>
                  </a:r>
                </a:p>
              </p:txBody>
            </p:sp>
            <p:pic>
              <p:nvPicPr>
                <p:cNvPr id="188" name="Picture 5"/>
                <p:cNvPicPr>
                  <a:picLocks noChangeAspect="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2319000" y="5923381"/>
                  <a:ext cx="502177" cy="43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3" name="Group 82"/>
            <p:cNvGrpSpPr/>
            <p:nvPr/>
          </p:nvGrpSpPr>
          <p:grpSpPr>
            <a:xfrm>
              <a:off x="4968354" y="5886717"/>
              <a:ext cx="6859998" cy="770734"/>
              <a:chOff x="4991472" y="5886513"/>
              <a:chExt cx="6859998" cy="770734"/>
            </a:xfrm>
          </p:grpSpPr>
          <p:sp>
            <p:nvSpPr>
              <p:cNvPr id="72" name="TextBox 71"/>
              <p:cNvSpPr txBox="1"/>
              <p:nvPr/>
            </p:nvSpPr>
            <p:spPr>
              <a:xfrm>
                <a:off x="4991472" y="6395637"/>
                <a:ext cx="476412" cy="261610"/>
              </a:xfrm>
              <a:prstGeom prst="rect">
                <a:avLst/>
              </a:prstGeom>
              <a:noFill/>
            </p:spPr>
            <p:txBody>
              <a:bodyPr wrap="none" rtlCol="0">
                <a:spAutoFit/>
              </a:bodyPr>
              <a:lstStyle/>
              <a:p>
                <a:r>
                  <a:rPr lang="en-US" sz="1100" dirty="0">
                    <a:solidFill>
                      <a:schemeClr val="bg1"/>
                    </a:solidFill>
                    <a:latin typeface="Segoe UI" panose="020B0502040204020203" pitchFamily="34" charset="0"/>
                    <a:cs typeface="Segoe UI" panose="020B0502040204020203" pitchFamily="34" charset="0"/>
                  </a:rPr>
                  <a:t>Data</a:t>
                </a:r>
              </a:p>
            </p:txBody>
          </p:sp>
          <p:grpSp>
            <p:nvGrpSpPr>
              <p:cNvPr id="82" name="Group 81"/>
              <p:cNvGrpSpPr/>
              <p:nvPr/>
            </p:nvGrpSpPr>
            <p:grpSpPr>
              <a:xfrm>
                <a:off x="4993470" y="5886513"/>
                <a:ext cx="6858000" cy="759945"/>
                <a:chOff x="4993470" y="5886513"/>
                <a:chExt cx="6858000" cy="759945"/>
              </a:xfrm>
            </p:grpSpPr>
            <p:sp>
              <p:nvSpPr>
                <p:cNvPr id="122" name="Rectangle 121"/>
                <p:cNvSpPr/>
                <p:nvPr/>
              </p:nvSpPr>
              <p:spPr>
                <a:xfrm>
                  <a:off x="4993470" y="5886513"/>
                  <a:ext cx="6858000" cy="759945"/>
                </a:xfrm>
                <a:prstGeom prst="rect">
                  <a:avLst/>
                </a:prstGeom>
                <a:noFill/>
                <a:ln w="25400" cap="rnd">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bg1"/>
                    </a:solidFill>
                  </a:endParaRPr>
                </a:p>
              </p:txBody>
            </p:sp>
            <p:grpSp>
              <p:nvGrpSpPr>
                <p:cNvPr id="25" name="Group 24"/>
                <p:cNvGrpSpPr/>
                <p:nvPr/>
              </p:nvGrpSpPr>
              <p:grpSpPr>
                <a:xfrm>
                  <a:off x="5544084" y="5896027"/>
                  <a:ext cx="970356" cy="750431"/>
                  <a:chOff x="6604077" y="5901190"/>
                  <a:chExt cx="970356" cy="750431"/>
                </a:xfrm>
              </p:grpSpPr>
              <p:sp>
                <p:nvSpPr>
                  <p:cNvPr id="167" name="Rectangle 166"/>
                  <p:cNvSpPr/>
                  <p:nvPr/>
                </p:nvSpPr>
                <p:spPr>
                  <a:xfrm>
                    <a:off x="6604077" y="5901190"/>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SQL Database</a:t>
                    </a:r>
                  </a:p>
                </p:txBody>
              </p:sp>
              <p:pic>
                <p:nvPicPr>
                  <p:cNvPr id="194" name="Picture 3"/>
                  <p:cNvPicPr>
                    <a:picLocks noChangeAspect="1"/>
                  </p:cNvPicPr>
                  <p:nvPr/>
                </p:nvPicPr>
                <p:blipFill>
                  <a:blip r:embed="rId11">
                    <a:biLevel thresh="50000"/>
                    <a:extLst>
                      <a:ext uri="{28A0092B-C50C-407E-A947-70E740481C1C}">
                        <a14:useLocalDpi xmlns:a14="http://schemas.microsoft.com/office/drawing/2010/main" val="0"/>
                      </a:ext>
                    </a:extLst>
                  </a:blip>
                  <a:srcRect/>
                  <a:stretch>
                    <a:fillRect/>
                  </a:stretch>
                </p:blipFill>
                <p:spPr bwMode="auto">
                  <a:xfrm>
                    <a:off x="7126586" y="5933905"/>
                    <a:ext cx="40627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spTree>
    <p:extLst>
      <p:ext uri="{BB962C8B-B14F-4D97-AF65-F5344CB8AC3E}">
        <p14:creationId xmlns:p14="http://schemas.microsoft.com/office/powerpoint/2010/main" val="122841080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686" y="171542"/>
            <a:ext cx="11079822" cy="957600"/>
          </a:xfrm>
        </p:spPr>
        <p:txBody>
          <a:bodyPr/>
          <a:lstStyle/>
          <a:p>
            <a:r>
              <a:rPr lang="en-US" dirty="0" smtClean="0"/>
              <a:t>What’s in it for Devs and Operations</a:t>
            </a:r>
            <a:endParaRPr lang="en-US" dirty="0"/>
          </a:p>
        </p:txBody>
      </p:sp>
      <p:sp>
        <p:nvSpPr>
          <p:cNvPr id="3" name="Content Placeholder 2"/>
          <p:cNvSpPr>
            <a:spLocks noGrp="1"/>
          </p:cNvSpPr>
          <p:nvPr>
            <p:ph idx="1"/>
          </p:nvPr>
        </p:nvSpPr>
        <p:spPr>
          <a:xfrm>
            <a:off x="146270" y="1101764"/>
            <a:ext cx="11826274" cy="5296042"/>
          </a:xfrm>
        </p:spPr>
        <p:txBody>
          <a:bodyPr>
            <a:noAutofit/>
          </a:bodyPr>
          <a:lstStyle/>
          <a:p>
            <a:r>
              <a:rPr lang="en-US" sz="2800" dirty="0" smtClean="0"/>
              <a:t>Multiple programing languages (PHP, Java, Python, C#, Node.js, ….)</a:t>
            </a:r>
          </a:p>
          <a:p>
            <a:r>
              <a:rPr lang="en-US" sz="2800" dirty="0" smtClean="0"/>
              <a:t>Multiple environments/slots</a:t>
            </a:r>
          </a:p>
          <a:p>
            <a:pPr lvl="1"/>
            <a:r>
              <a:rPr lang="en-US" sz="2400" dirty="0" smtClean="0"/>
              <a:t>Pre-production</a:t>
            </a:r>
          </a:p>
          <a:p>
            <a:pPr lvl="1"/>
            <a:r>
              <a:rPr lang="en-US" sz="2400" dirty="0" smtClean="0"/>
              <a:t>A/B testing</a:t>
            </a:r>
            <a:endParaRPr lang="en-US" sz="2800" dirty="0" smtClean="0"/>
          </a:p>
          <a:p>
            <a:r>
              <a:rPr lang="en-US" sz="2800" dirty="0" smtClean="0"/>
              <a:t>Continuous Development Integration</a:t>
            </a:r>
          </a:p>
          <a:p>
            <a:pPr lvl="1"/>
            <a:r>
              <a:rPr lang="en-US" sz="2400" dirty="0" smtClean="0"/>
              <a:t>TFS, </a:t>
            </a:r>
            <a:r>
              <a:rPr lang="en-US" sz="2400" dirty="0" err="1" smtClean="0"/>
              <a:t>Git</a:t>
            </a:r>
            <a:r>
              <a:rPr lang="en-US" sz="2400" dirty="0" smtClean="0"/>
              <a:t>, </a:t>
            </a:r>
            <a:r>
              <a:rPr lang="en-US" sz="2400" dirty="0" err="1" smtClean="0"/>
              <a:t>DropBox</a:t>
            </a:r>
            <a:r>
              <a:rPr lang="en-US" sz="2400" dirty="0" smtClean="0"/>
              <a:t>, etc…</a:t>
            </a:r>
          </a:p>
          <a:p>
            <a:r>
              <a:rPr lang="en-US" sz="2800" dirty="0" smtClean="0"/>
              <a:t>Practically unlimited computing power and storage</a:t>
            </a:r>
          </a:p>
          <a:p>
            <a:pPr lvl="1"/>
            <a:r>
              <a:rPr lang="en-US" sz="2400" dirty="0" smtClean="0"/>
              <a:t>Create/Upload/Download your own VM images and spin as much as needed</a:t>
            </a:r>
          </a:p>
          <a:p>
            <a:pPr lvl="1"/>
            <a:r>
              <a:rPr lang="en-US" sz="2400" dirty="0" smtClean="0"/>
              <a:t>Easy load balancing and intelligent DNS resolving (traffic management)</a:t>
            </a:r>
          </a:p>
          <a:p>
            <a:r>
              <a:rPr lang="en-US" sz="2800" dirty="0" smtClean="0"/>
              <a:t>Convenient/custom control on the services</a:t>
            </a:r>
          </a:p>
          <a:p>
            <a:pPr lvl="1"/>
            <a:r>
              <a:rPr lang="en-US" sz="2400" dirty="0" smtClean="0"/>
              <a:t>Monitoring dashboards</a:t>
            </a:r>
          </a:p>
          <a:p>
            <a:pPr lvl="1"/>
            <a:r>
              <a:rPr lang="en-US" sz="2400" dirty="0" smtClean="0"/>
              <a:t>Configurable common features through management portal</a:t>
            </a:r>
          </a:p>
          <a:p>
            <a:pPr lvl="1"/>
            <a:r>
              <a:rPr lang="en-US" sz="2400" dirty="0" smtClean="0"/>
              <a:t>APIs for custom management tasks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12</a:t>
            </a:fld>
            <a:endParaRPr lang="en-US"/>
          </a:p>
        </p:txBody>
      </p:sp>
    </p:spTree>
    <p:extLst>
      <p:ext uri="{BB962C8B-B14F-4D97-AF65-F5344CB8AC3E}">
        <p14:creationId xmlns:p14="http://schemas.microsoft.com/office/powerpoint/2010/main" val="1059416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686" y="171542"/>
            <a:ext cx="11079822" cy="957600"/>
          </a:xfrm>
        </p:spPr>
        <p:txBody>
          <a:bodyPr/>
          <a:lstStyle/>
          <a:p>
            <a:r>
              <a:rPr lang="en-US" dirty="0" smtClean="0"/>
              <a:t>What to Look For</a:t>
            </a:r>
            <a:endParaRPr lang="en-US" dirty="0"/>
          </a:p>
        </p:txBody>
      </p:sp>
      <p:sp>
        <p:nvSpPr>
          <p:cNvPr id="3" name="Content Placeholder 2"/>
          <p:cNvSpPr>
            <a:spLocks noGrp="1"/>
          </p:cNvSpPr>
          <p:nvPr>
            <p:ph idx="1"/>
          </p:nvPr>
        </p:nvSpPr>
        <p:spPr>
          <a:xfrm>
            <a:off x="146270" y="1101764"/>
            <a:ext cx="11826274" cy="5296042"/>
          </a:xfrm>
        </p:spPr>
        <p:txBody>
          <a:bodyPr>
            <a:noAutofit/>
          </a:bodyPr>
          <a:lstStyle/>
          <a:p>
            <a:endParaRPr lang="en-US" sz="2800" dirty="0" smtClean="0"/>
          </a:p>
          <a:p>
            <a:r>
              <a:rPr lang="en-US" sz="2800" dirty="0" smtClean="0"/>
              <a:t>Need of global scale</a:t>
            </a:r>
          </a:p>
          <a:p>
            <a:r>
              <a:rPr lang="en-US" sz="2800" dirty="0"/>
              <a:t>Spikes/On-Off scenarios for computing resources</a:t>
            </a:r>
          </a:p>
          <a:p>
            <a:r>
              <a:rPr lang="en-US" sz="2800" dirty="0" smtClean="0"/>
              <a:t>Innovation testing/</a:t>
            </a:r>
            <a:r>
              <a:rPr lang="en-US" sz="2800" dirty="0" err="1" smtClean="0"/>
              <a:t>PoCs</a:t>
            </a:r>
            <a:endParaRPr lang="en-US" sz="2800" dirty="0" smtClean="0"/>
          </a:p>
          <a:p>
            <a:r>
              <a:rPr lang="en-US" sz="2800" dirty="0" smtClean="0"/>
              <a:t>More “power” in the hands of the developer</a:t>
            </a:r>
          </a:p>
          <a:p>
            <a:r>
              <a:rPr lang="en-US" sz="2800" dirty="0" smtClean="0"/>
              <a:t>Offloading hardware (+part of the software) management burden*</a:t>
            </a:r>
          </a:p>
          <a:p>
            <a:r>
              <a:rPr lang="en-US" sz="2800" dirty="0" smtClean="0"/>
              <a:t>High level automation for the computing resource management</a:t>
            </a:r>
          </a:p>
          <a:p>
            <a:r>
              <a:rPr lang="en-US" sz="2800" dirty="0" err="1" smtClean="0"/>
              <a:t>Opex</a:t>
            </a:r>
            <a:r>
              <a:rPr lang="en-US" sz="2800" dirty="0" smtClean="0"/>
              <a:t> vs. Capex </a:t>
            </a:r>
          </a:p>
          <a:p>
            <a:endParaRPr lang="en-US" sz="2800" dirty="0"/>
          </a:p>
          <a:p>
            <a:endParaRPr lang="en-US" sz="2800" dirty="0" smtClean="0"/>
          </a:p>
          <a:p>
            <a:pPr marL="0" indent="0">
              <a:buNone/>
            </a:pPr>
            <a:r>
              <a:rPr lang="en-US" sz="2000" i="1" dirty="0" smtClean="0"/>
              <a:t>*Including some “by default” protection (i.e. </a:t>
            </a:r>
            <a:r>
              <a:rPr lang="en-US" sz="2000" i="1" dirty="0" err="1" smtClean="0"/>
              <a:t>DDoS</a:t>
            </a:r>
            <a:r>
              <a:rPr lang="en-US" sz="2000" i="1" dirty="0" smtClean="0"/>
              <a:t>)</a:t>
            </a:r>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14</a:t>
            </a:fld>
            <a:endParaRPr lang="en-US"/>
          </a:p>
        </p:txBody>
      </p:sp>
    </p:spTree>
    <p:extLst>
      <p:ext uri="{BB962C8B-B14F-4D97-AF65-F5344CB8AC3E}">
        <p14:creationId xmlns:p14="http://schemas.microsoft.com/office/powerpoint/2010/main" val="312912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a:t>
            </a:fld>
            <a:endParaRPr lang="en-US"/>
          </a:p>
        </p:txBody>
      </p:sp>
      <p:sp>
        <p:nvSpPr>
          <p:cNvPr id="6" name="Rectangle 5"/>
          <p:cNvSpPr/>
          <p:nvPr/>
        </p:nvSpPr>
        <p:spPr>
          <a:xfrm>
            <a:off x="894850" y="2062737"/>
            <a:ext cx="4493846" cy="138723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Reasons for the Cloud </a:t>
            </a:r>
            <a:endParaRPr lang="en-US" sz="3200" dirty="0"/>
          </a:p>
        </p:txBody>
      </p:sp>
      <p:sp>
        <p:nvSpPr>
          <p:cNvPr id="8" name="Rectangle 7"/>
          <p:cNvSpPr/>
          <p:nvPr/>
        </p:nvSpPr>
        <p:spPr>
          <a:xfrm>
            <a:off x="6369058" y="2062737"/>
            <a:ext cx="4493846" cy="1387230"/>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Azure Services</a:t>
            </a:r>
            <a:endParaRPr lang="en-US" sz="3200" dirty="0"/>
          </a:p>
        </p:txBody>
      </p:sp>
      <p:sp>
        <p:nvSpPr>
          <p:cNvPr id="9" name="Rectangle 8"/>
          <p:cNvSpPr/>
          <p:nvPr/>
        </p:nvSpPr>
        <p:spPr>
          <a:xfrm>
            <a:off x="3853786" y="4212749"/>
            <a:ext cx="4493846"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Discussion</a:t>
            </a:r>
            <a:endParaRPr lang="en-US" sz="3200" dirty="0"/>
          </a:p>
        </p:txBody>
      </p:sp>
    </p:spTree>
    <p:extLst>
      <p:ext uri="{BB962C8B-B14F-4D97-AF65-F5344CB8AC3E}">
        <p14:creationId xmlns:p14="http://schemas.microsoft.com/office/powerpoint/2010/main" val="3462309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bwMode="auto">
          <a:xfrm>
            <a:off x="607485" y="923543"/>
            <a:ext cx="8325664" cy="5594508"/>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gradFill>
                <a:gsLst>
                  <a:gs pos="0">
                    <a:srgbClr val="FFFFFF"/>
                  </a:gs>
                  <a:gs pos="100000">
                    <a:srgbClr val="FFFFFF"/>
                  </a:gs>
                </a:gsLst>
                <a:lin ang="5400000" scaled="0"/>
              </a:gradFill>
            </a:endParaRPr>
          </a:p>
        </p:txBody>
      </p:sp>
      <p:sp>
        <p:nvSpPr>
          <p:cNvPr id="62" name="Rectangle 61"/>
          <p:cNvSpPr/>
          <p:nvPr/>
        </p:nvSpPr>
        <p:spPr>
          <a:xfrm>
            <a:off x="1055583" y="1685050"/>
            <a:ext cx="1866022"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On Premises</a:t>
            </a:r>
          </a:p>
        </p:txBody>
      </p:sp>
      <p:sp>
        <p:nvSpPr>
          <p:cNvPr id="63" name="TextBox 52"/>
          <p:cNvSpPr txBox="1"/>
          <p:nvPr/>
        </p:nvSpPr>
        <p:spPr>
          <a:xfrm>
            <a:off x="730118" y="2724960"/>
            <a:ext cx="400110" cy="303935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You scale, make resilient and manage</a:t>
            </a:r>
          </a:p>
        </p:txBody>
      </p:sp>
      <p:sp>
        <p:nvSpPr>
          <p:cNvPr id="64" name="Rectangle 63"/>
          <p:cNvSpPr/>
          <p:nvPr/>
        </p:nvSpPr>
        <p:spPr>
          <a:xfrm>
            <a:off x="3829648" y="1679022"/>
            <a:ext cx="2592732"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Infrastructure</a:t>
            </a:r>
          </a:p>
          <a:p>
            <a:pPr marL="0" lvl="1" defTabSz="1218098" fontAlgn="base">
              <a:spcAft>
                <a:spcPct val="0"/>
              </a:spcAft>
            </a:pPr>
            <a:r>
              <a:rPr lang="en-US" sz="1600" dirty="0">
                <a:solidFill>
                  <a:schemeClr val="bg1"/>
                </a:solidFill>
                <a:latin typeface="Segoe UI Light" panose="020B0502040204020203" pitchFamily="34" charset="0"/>
                <a:ea typeface="+mj-ea"/>
                <a:cs typeface="Segoe UI Light" panose="020B0502040204020203" pitchFamily="34" charset="0"/>
              </a:rPr>
              <a:t>(as a Service)</a:t>
            </a:r>
          </a:p>
        </p:txBody>
      </p:sp>
      <p:sp>
        <p:nvSpPr>
          <p:cNvPr id="65" name="Rectangle 64"/>
          <p:cNvSpPr/>
          <p:nvPr/>
        </p:nvSpPr>
        <p:spPr>
          <a:xfrm>
            <a:off x="3979923" y="5495396"/>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66" name="Rectangle 65"/>
          <p:cNvSpPr/>
          <p:nvPr/>
        </p:nvSpPr>
        <p:spPr>
          <a:xfrm>
            <a:off x="3979923" y="5040760"/>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67" name="Rectangle 66"/>
          <p:cNvSpPr/>
          <p:nvPr/>
        </p:nvSpPr>
        <p:spPr>
          <a:xfrm>
            <a:off x="3979923" y="5950030"/>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68" name="Rectangle 67"/>
          <p:cNvSpPr/>
          <p:nvPr/>
        </p:nvSpPr>
        <p:spPr>
          <a:xfrm>
            <a:off x="3979923" y="4131488"/>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69" name="Rectangle 68"/>
          <p:cNvSpPr/>
          <p:nvPr/>
        </p:nvSpPr>
        <p:spPr>
          <a:xfrm>
            <a:off x="3979923" y="3676851"/>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70" name="Rectangle 69"/>
          <p:cNvSpPr/>
          <p:nvPr/>
        </p:nvSpPr>
        <p:spPr>
          <a:xfrm>
            <a:off x="3979923" y="4586124"/>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71" name="Rectangle 70"/>
          <p:cNvSpPr/>
          <p:nvPr/>
        </p:nvSpPr>
        <p:spPr>
          <a:xfrm>
            <a:off x="3979923" y="2767580"/>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72" name="Rectangle 71"/>
          <p:cNvSpPr/>
          <p:nvPr/>
        </p:nvSpPr>
        <p:spPr>
          <a:xfrm>
            <a:off x="3979923" y="2312944"/>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73" name="Rectangle 72"/>
          <p:cNvSpPr/>
          <p:nvPr/>
        </p:nvSpPr>
        <p:spPr>
          <a:xfrm>
            <a:off x="3979923" y="3222216"/>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74" name="Left Brace 73"/>
          <p:cNvSpPr/>
          <p:nvPr/>
        </p:nvSpPr>
        <p:spPr>
          <a:xfrm flipH="1">
            <a:off x="5626733" y="4545031"/>
            <a:ext cx="228508" cy="1763291"/>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75" name="TextBox 56"/>
          <p:cNvSpPr txBox="1"/>
          <p:nvPr/>
        </p:nvSpPr>
        <p:spPr>
          <a:xfrm rot="10800000" flipH="1">
            <a:off x="5800120" y="4601508"/>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Managed by vendor</a:t>
            </a:r>
          </a:p>
        </p:txBody>
      </p:sp>
      <p:sp>
        <p:nvSpPr>
          <p:cNvPr id="76" name="Left Brace 75"/>
          <p:cNvSpPr/>
          <p:nvPr/>
        </p:nvSpPr>
        <p:spPr>
          <a:xfrm>
            <a:off x="3793878" y="2312943"/>
            <a:ext cx="133296" cy="2199387"/>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77" name="TextBox 58"/>
          <p:cNvSpPr txBox="1"/>
          <p:nvPr/>
        </p:nvSpPr>
        <p:spPr>
          <a:xfrm>
            <a:off x="3261286" y="2597746"/>
            <a:ext cx="615553" cy="1591974"/>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You scale, make </a:t>
            </a:r>
          </a:p>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resilient &amp; manage</a:t>
            </a:r>
          </a:p>
        </p:txBody>
      </p:sp>
      <p:sp>
        <p:nvSpPr>
          <p:cNvPr id="78" name="Rectangle 77"/>
          <p:cNvSpPr/>
          <p:nvPr/>
        </p:nvSpPr>
        <p:spPr>
          <a:xfrm>
            <a:off x="6415923" y="1663756"/>
            <a:ext cx="2575027"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Platform </a:t>
            </a:r>
          </a:p>
          <a:p>
            <a:pPr marL="0" lvl="1" defTabSz="1218098" fontAlgn="base">
              <a:spcAft>
                <a:spcPct val="0"/>
              </a:spcAft>
            </a:pPr>
            <a:r>
              <a:rPr lang="en-US" sz="1600" dirty="0">
                <a:solidFill>
                  <a:schemeClr val="bg1"/>
                </a:solidFill>
                <a:latin typeface="Segoe UI Light" panose="020B0502040204020203" pitchFamily="34" charset="0"/>
                <a:ea typeface="+mj-ea"/>
                <a:cs typeface="Segoe UI Light" panose="020B0502040204020203" pitchFamily="34" charset="0"/>
              </a:rPr>
              <a:t>(as a Service)</a:t>
            </a:r>
          </a:p>
        </p:txBody>
      </p:sp>
      <p:sp>
        <p:nvSpPr>
          <p:cNvPr id="79" name="Left Brace 78"/>
          <p:cNvSpPr/>
          <p:nvPr/>
        </p:nvSpPr>
        <p:spPr>
          <a:xfrm flipH="1">
            <a:off x="8173826" y="3217451"/>
            <a:ext cx="209495" cy="3121692"/>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80" name="TextBox 54"/>
          <p:cNvSpPr txBox="1"/>
          <p:nvPr/>
        </p:nvSpPr>
        <p:spPr>
          <a:xfrm rot="10800000" flipH="1">
            <a:off x="8302687" y="3801664"/>
            <a:ext cx="615553" cy="19876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Scale, resilience and </a:t>
            </a:r>
            <a:br>
              <a:rPr lang="en-US" sz="1400" dirty="0">
                <a:solidFill>
                  <a:schemeClr val="bg1"/>
                </a:solidFill>
                <a:latin typeface="Segoe UI" panose="020B0502040204020203" pitchFamily="34" charset="0"/>
                <a:ea typeface="+mj-ea"/>
                <a:cs typeface="Segoe UI" panose="020B0502040204020203" pitchFamily="34" charset="0"/>
              </a:rPr>
            </a:br>
            <a:r>
              <a:rPr lang="en-US" sz="1400" dirty="0">
                <a:solidFill>
                  <a:schemeClr val="bg1"/>
                </a:solidFill>
                <a:latin typeface="Segoe UI" panose="020B0502040204020203" pitchFamily="34" charset="0"/>
                <a:ea typeface="+mj-ea"/>
                <a:cs typeface="Segoe UI" panose="020B0502040204020203" pitchFamily="34" charset="0"/>
              </a:rPr>
              <a:t>management by vendor</a:t>
            </a:r>
          </a:p>
        </p:txBody>
      </p:sp>
      <p:sp>
        <p:nvSpPr>
          <p:cNvPr id="81" name="Left Brace 80"/>
          <p:cNvSpPr/>
          <p:nvPr/>
        </p:nvSpPr>
        <p:spPr>
          <a:xfrm>
            <a:off x="6365225" y="2293899"/>
            <a:ext cx="152338" cy="84738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82" name="TextBox 60"/>
          <p:cNvSpPr txBox="1"/>
          <p:nvPr/>
        </p:nvSpPr>
        <p:spPr>
          <a:xfrm>
            <a:off x="6022373" y="2321078"/>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You manage</a:t>
            </a:r>
          </a:p>
        </p:txBody>
      </p:sp>
      <p:sp>
        <p:nvSpPr>
          <p:cNvPr id="83" name="Rectangle 82"/>
          <p:cNvSpPr/>
          <p:nvPr/>
        </p:nvSpPr>
        <p:spPr>
          <a:xfrm>
            <a:off x="6526988" y="5495395"/>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84" name="Rectangle 83"/>
          <p:cNvSpPr/>
          <p:nvPr/>
        </p:nvSpPr>
        <p:spPr>
          <a:xfrm>
            <a:off x="6526988" y="5040759"/>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85" name="Rectangle 84"/>
          <p:cNvSpPr/>
          <p:nvPr/>
        </p:nvSpPr>
        <p:spPr>
          <a:xfrm>
            <a:off x="6526988" y="5950030"/>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86" name="Rectangle 85"/>
          <p:cNvSpPr/>
          <p:nvPr/>
        </p:nvSpPr>
        <p:spPr>
          <a:xfrm>
            <a:off x="6526988" y="4131487"/>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87" name="Rectangle 86"/>
          <p:cNvSpPr/>
          <p:nvPr/>
        </p:nvSpPr>
        <p:spPr>
          <a:xfrm>
            <a:off x="6526988" y="3676850"/>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88" name="Rectangle 87"/>
          <p:cNvSpPr/>
          <p:nvPr/>
        </p:nvSpPr>
        <p:spPr>
          <a:xfrm>
            <a:off x="6526988" y="4586123"/>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89" name="Rectangle 88"/>
          <p:cNvSpPr/>
          <p:nvPr/>
        </p:nvSpPr>
        <p:spPr>
          <a:xfrm>
            <a:off x="6526988" y="2312943"/>
            <a:ext cx="1637581"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90" name="Rectangle 89"/>
          <p:cNvSpPr/>
          <p:nvPr/>
        </p:nvSpPr>
        <p:spPr>
          <a:xfrm>
            <a:off x="6526988" y="3222215"/>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91" name="Rectangle 90"/>
          <p:cNvSpPr/>
          <p:nvPr/>
        </p:nvSpPr>
        <p:spPr>
          <a:xfrm>
            <a:off x="6526988" y="2767579"/>
            <a:ext cx="1637581"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92" name="Rectangle 91"/>
          <p:cNvSpPr/>
          <p:nvPr/>
        </p:nvSpPr>
        <p:spPr>
          <a:xfrm>
            <a:off x="885200" y="1008479"/>
            <a:ext cx="7827027"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2599" b="1" dirty="0">
                <a:solidFill>
                  <a:schemeClr val="bg1"/>
                </a:solidFill>
                <a:latin typeface="Segoe UI Light" panose="020B0502040204020203" pitchFamily="34" charset="0"/>
                <a:ea typeface="+mj-ea"/>
                <a:cs typeface="Segoe UI Light" panose="020B0502040204020203" pitchFamily="34" charset="0"/>
              </a:rPr>
              <a:t>Hosting models</a:t>
            </a:r>
          </a:p>
        </p:txBody>
      </p:sp>
      <p:sp>
        <p:nvSpPr>
          <p:cNvPr id="93" name="Rectangle 92"/>
          <p:cNvSpPr/>
          <p:nvPr/>
        </p:nvSpPr>
        <p:spPr bwMode="auto">
          <a:xfrm>
            <a:off x="9160227" y="914401"/>
            <a:ext cx="2658029" cy="5594509"/>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gradFill>
                <a:gsLst>
                  <a:gs pos="0">
                    <a:srgbClr val="FFFFFF"/>
                  </a:gs>
                  <a:gs pos="100000">
                    <a:srgbClr val="FFFFFF"/>
                  </a:gs>
                </a:gsLst>
                <a:lin ang="5400000" scaled="0"/>
              </a:gradFill>
            </a:endParaRPr>
          </a:p>
        </p:txBody>
      </p:sp>
      <p:sp>
        <p:nvSpPr>
          <p:cNvPr id="94" name="Rectangle 93"/>
          <p:cNvSpPr/>
          <p:nvPr/>
        </p:nvSpPr>
        <p:spPr>
          <a:xfrm>
            <a:off x="9285428" y="1685050"/>
            <a:ext cx="2429613" cy="639822"/>
          </a:xfrm>
          <a:prstGeom prst="rect">
            <a:avLst/>
          </a:prstGeom>
          <a:noFill/>
          <a:ln w="9525" cap="flat" cmpd="sng" algn="ctr">
            <a:noFill/>
            <a:prstDash val="solid"/>
          </a:ln>
          <a:effectLst/>
        </p:spPr>
        <p:txBody>
          <a:bodyPr lIns="76149" tIns="0" rIns="7614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Software</a:t>
            </a:r>
            <a:r>
              <a:rPr lang="en-US" sz="1999" dirty="0">
                <a:solidFill>
                  <a:schemeClr val="bg1"/>
                </a:solidFill>
                <a:latin typeface="Segoe UI Light" panose="020B0502040204020203" pitchFamily="34" charset="0"/>
                <a:ea typeface="+mj-ea"/>
                <a:cs typeface="Segoe UI Light" panose="020B0502040204020203" pitchFamily="34" charset="0"/>
              </a:rPr>
              <a:t> </a:t>
            </a:r>
          </a:p>
          <a:p>
            <a:pPr marL="0" lvl="1" defTabSz="1218098" fontAlgn="base">
              <a:spcAft>
                <a:spcPct val="0"/>
              </a:spcAft>
            </a:pPr>
            <a:r>
              <a:rPr lang="en-US" sz="1600" dirty="0">
                <a:solidFill>
                  <a:schemeClr val="bg1"/>
                </a:solidFill>
                <a:latin typeface="Segoe UI Light" panose="020B0502040204020203" pitchFamily="34" charset="0"/>
                <a:ea typeface="+mj-ea"/>
                <a:cs typeface="Segoe UI Light" panose="020B0502040204020203" pitchFamily="34" charset="0"/>
              </a:rPr>
              <a:t>(as a Service)</a:t>
            </a:r>
          </a:p>
        </p:txBody>
      </p:sp>
      <p:sp>
        <p:nvSpPr>
          <p:cNvPr id="95" name="Rectangle 94"/>
          <p:cNvSpPr/>
          <p:nvPr/>
        </p:nvSpPr>
        <p:spPr>
          <a:xfrm>
            <a:off x="9302081" y="5495393"/>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96" name="Rectangle 95"/>
          <p:cNvSpPr/>
          <p:nvPr/>
        </p:nvSpPr>
        <p:spPr>
          <a:xfrm>
            <a:off x="9302081" y="5040756"/>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97" name="Rectangle 96"/>
          <p:cNvSpPr/>
          <p:nvPr/>
        </p:nvSpPr>
        <p:spPr>
          <a:xfrm>
            <a:off x="9302081" y="5950027"/>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98" name="Rectangle 97"/>
          <p:cNvSpPr/>
          <p:nvPr/>
        </p:nvSpPr>
        <p:spPr>
          <a:xfrm>
            <a:off x="9302081" y="4131485"/>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99" name="Rectangle 98"/>
          <p:cNvSpPr/>
          <p:nvPr/>
        </p:nvSpPr>
        <p:spPr>
          <a:xfrm>
            <a:off x="9302081" y="3676848"/>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00" name="Rectangle 99"/>
          <p:cNvSpPr/>
          <p:nvPr/>
        </p:nvSpPr>
        <p:spPr>
          <a:xfrm>
            <a:off x="9302081" y="4586119"/>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101" name="Rectangle 100"/>
          <p:cNvSpPr/>
          <p:nvPr/>
        </p:nvSpPr>
        <p:spPr>
          <a:xfrm>
            <a:off x="9302081" y="2312940"/>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102" name="Rectangle 101"/>
          <p:cNvSpPr/>
          <p:nvPr/>
        </p:nvSpPr>
        <p:spPr>
          <a:xfrm>
            <a:off x="9302081" y="3222212"/>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03" name="Rectangle 102"/>
          <p:cNvSpPr/>
          <p:nvPr/>
        </p:nvSpPr>
        <p:spPr>
          <a:xfrm>
            <a:off x="9302081" y="2767576"/>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104" name="Rectangle 103"/>
          <p:cNvSpPr/>
          <p:nvPr/>
        </p:nvSpPr>
        <p:spPr>
          <a:xfrm>
            <a:off x="8933150" y="1020811"/>
            <a:ext cx="2866042"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2599" b="1" dirty="0">
                <a:solidFill>
                  <a:schemeClr val="bg1"/>
                </a:solidFill>
                <a:latin typeface="Segoe UI Light" panose="020B0502040204020203" pitchFamily="34" charset="0"/>
                <a:ea typeface="+mj-ea"/>
                <a:cs typeface="Segoe UI Light" panose="020B0502040204020203" pitchFamily="34" charset="0"/>
              </a:rPr>
              <a:t>Business model</a:t>
            </a:r>
          </a:p>
        </p:txBody>
      </p:sp>
      <p:sp>
        <p:nvSpPr>
          <p:cNvPr id="105" name="Rectangle 104"/>
          <p:cNvSpPr/>
          <p:nvPr/>
        </p:nvSpPr>
        <p:spPr>
          <a:xfrm>
            <a:off x="1427343" y="5488252"/>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106" name="Rectangle 105"/>
          <p:cNvSpPr/>
          <p:nvPr/>
        </p:nvSpPr>
        <p:spPr>
          <a:xfrm>
            <a:off x="1427343" y="5033616"/>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107" name="Rectangle 106"/>
          <p:cNvSpPr/>
          <p:nvPr/>
        </p:nvSpPr>
        <p:spPr>
          <a:xfrm>
            <a:off x="1427343" y="5942886"/>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108" name="Rectangle 107"/>
          <p:cNvSpPr/>
          <p:nvPr/>
        </p:nvSpPr>
        <p:spPr>
          <a:xfrm>
            <a:off x="1427343" y="4124344"/>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109" name="Rectangle 108"/>
          <p:cNvSpPr/>
          <p:nvPr/>
        </p:nvSpPr>
        <p:spPr>
          <a:xfrm>
            <a:off x="1427343" y="3669708"/>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10" name="Rectangle 109"/>
          <p:cNvSpPr/>
          <p:nvPr/>
        </p:nvSpPr>
        <p:spPr>
          <a:xfrm>
            <a:off x="1427343" y="4578980"/>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111" name="Rectangle 110"/>
          <p:cNvSpPr/>
          <p:nvPr/>
        </p:nvSpPr>
        <p:spPr>
          <a:xfrm>
            <a:off x="1427343" y="2760436"/>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112" name="Rectangle 111"/>
          <p:cNvSpPr/>
          <p:nvPr/>
        </p:nvSpPr>
        <p:spPr>
          <a:xfrm>
            <a:off x="1427343" y="2305799"/>
            <a:ext cx="1637582" cy="380847"/>
          </a:xfrm>
          <a:prstGeom prst="rect">
            <a:avLst/>
          </a:prstGeom>
          <a:solidFill>
            <a:srgbClr val="68217A"/>
          </a:solidFill>
          <a:ln w="9525" cap="flat" cmpd="sng" algn="ctr">
            <a:noFill/>
            <a:prstDash val="solid"/>
          </a:ln>
          <a:effectLst/>
        </p:spPr>
        <p:txBody>
          <a:bodyPr rtlCol="0" anchor="ctr" anchorCtr="0"/>
          <a:lstStyle/>
          <a:p>
            <a:pPr marL="0" lvl="1" algn="ctr" defTabSz="1218098" fontAlgn="base">
              <a:spcAft>
                <a:spcPct val="0"/>
              </a:spcAft>
            </a:pPr>
            <a:r>
              <a:rPr lang="en-US" sz="1300" dirty="0">
                <a:solidFill>
                  <a:schemeClr val="bg1"/>
                </a:solidFill>
                <a:latin typeface="Segoe UI" panose="020B0502040204020203" pitchFamily="34" charset="0"/>
                <a:ea typeface="+mj-ea"/>
                <a:cs typeface="Segoe UI" panose="020B0502040204020203" pitchFamily="34" charset="0"/>
              </a:rPr>
              <a:t>Applications</a:t>
            </a:r>
          </a:p>
        </p:txBody>
      </p:sp>
      <p:sp>
        <p:nvSpPr>
          <p:cNvPr id="113" name="Rectangle 112"/>
          <p:cNvSpPr/>
          <p:nvPr/>
        </p:nvSpPr>
        <p:spPr>
          <a:xfrm>
            <a:off x="1427343" y="3215073"/>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14" name="Left Brace 113"/>
          <p:cNvSpPr/>
          <p:nvPr/>
        </p:nvSpPr>
        <p:spPr>
          <a:xfrm>
            <a:off x="1178210" y="2305798"/>
            <a:ext cx="243513"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115" name="TextBox 54"/>
          <p:cNvSpPr txBox="1"/>
          <p:nvPr/>
        </p:nvSpPr>
        <p:spPr>
          <a:xfrm rot="10800000" flipH="1">
            <a:off x="11202783" y="3280313"/>
            <a:ext cx="615553" cy="19876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Scale, resilience and </a:t>
            </a:r>
            <a:br>
              <a:rPr lang="en-US" sz="1400" dirty="0">
                <a:solidFill>
                  <a:schemeClr val="bg1"/>
                </a:solidFill>
                <a:latin typeface="Segoe UI" panose="020B0502040204020203" pitchFamily="34" charset="0"/>
                <a:ea typeface="+mj-ea"/>
                <a:cs typeface="Segoe UI" panose="020B0502040204020203" pitchFamily="34" charset="0"/>
              </a:rPr>
            </a:br>
            <a:r>
              <a:rPr lang="en-US" sz="1400" dirty="0">
                <a:solidFill>
                  <a:schemeClr val="bg1"/>
                </a:solidFill>
                <a:latin typeface="Segoe UI" panose="020B0502040204020203" pitchFamily="34" charset="0"/>
                <a:ea typeface="+mj-ea"/>
                <a:cs typeface="Segoe UI" panose="020B0502040204020203" pitchFamily="34" charset="0"/>
              </a:rPr>
              <a:t>management by vendor</a:t>
            </a:r>
          </a:p>
        </p:txBody>
      </p:sp>
      <p:sp>
        <p:nvSpPr>
          <p:cNvPr id="116" name="Left Brace 115"/>
          <p:cNvSpPr/>
          <p:nvPr/>
        </p:nvSpPr>
        <p:spPr>
          <a:xfrm flipH="1">
            <a:off x="10969272" y="2305998"/>
            <a:ext cx="243513"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2" name="Rectangle 1"/>
          <p:cNvSpPr/>
          <p:nvPr/>
        </p:nvSpPr>
        <p:spPr>
          <a:xfrm>
            <a:off x="539109" y="152401"/>
            <a:ext cx="4188967" cy="830997"/>
          </a:xfrm>
          <a:prstGeom prst="rect">
            <a:avLst/>
          </a:prstGeom>
        </p:spPr>
        <p:txBody>
          <a:bodyPr wrap="none">
            <a:spAutoFit/>
          </a:bodyPr>
          <a:lstStyle/>
          <a:p>
            <a:pPr>
              <a:spcBef>
                <a:spcPts val="1799"/>
              </a:spcBef>
            </a:pPr>
            <a:r>
              <a:rPr lang="en-US" sz="4800" dirty="0">
                <a:solidFill>
                  <a:schemeClr val="bg1"/>
                </a:solidFill>
                <a:latin typeface="+mj-lt"/>
              </a:rPr>
              <a:t>Why the cloud?</a:t>
            </a:r>
          </a:p>
        </p:txBody>
      </p:sp>
    </p:spTree>
    <p:extLst>
      <p:ext uri="{BB962C8B-B14F-4D97-AF65-F5344CB8AC3E}">
        <p14:creationId xmlns:p14="http://schemas.microsoft.com/office/powerpoint/2010/main" val="384872604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the Cloud</a:t>
            </a:r>
            <a:endParaRPr lang="en-US" dirty="0"/>
          </a:p>
        </p:txBody>
      </p:sp>
      <p:sp>
        <p:nvSpPr>
          <p:cNvPr id="3" name="Content Placeholder 2"/>
          <p:cNvSpPr>
            <a:spLocks noGrp="1"/>
          </p:cNvSpPr>
          <p:nvPr>
            <p:ph idx="1"/>
          </p:nvPr>
        </p:nvSpPr>
        <p:spPr/>
        <p:txBody>
          <a:bodyPr>
            <a:noAutofit/>
          </a:bodyPr>
          <a:lstStyle/>
          <a:p>
            <a:r>
              <a:rPr lang="en-US" sz="2800" dirty="0" smtClean="0"/>
              <a:t>Costs Optimization</a:t>
            </a:r>
          </a:p>
          <a:p>
            <a:endParaRPr lang="en-US" sz="2800" dirty="0" smtClean="0"/>
          </a:p>
          <a:p>
            <a:r>
              <a:rPr lang="en-US" sz="2800" dirty="0" smtClean="0"/>
              <a:t>Quick “Go Live” </a:t>
            </a:r>
          </a:p>
          <a:p>
            <a:endParaRPr lang="en-US" sz="2800" dirty="0" smtClean="0"/>
          </a:p>
          <a:p>
            <a:r>
              <a:rPr lang="en-US" sz="2800" dirty="0" smtClean="0"/>
              <a:t>Scalability and Global Reach</a:t>
            </a:r>
          </a:p>
          <a:p>
            <a:endParaRPr lang="en-US" sz="2800" dirty="0"/>
          </a:p>
          <a:p>
            <a:r>
              <a:rPr lang="en-US" sz="2800" dirty="0" smtClean="0"/>
              <a:t>Security and Maintenance</a:t>
            </a:r>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4</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64754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compare with On Premises </a:t>
            </a:r>
            <a:endParaRPr lang="en-US" dirty="0"/>
          </a:p>
        </p:txBody>
      </p:sp>
      <p:sp>
        <p:nvSpPr>
          <p:cNvPr id="3" name="Content Placeholder 2"/>
          <p:cNvSpPr>
            <a:spLocks noGrp="1"/>
          </p:cNvSpPr>
          <p:nvPr>
            <p:ph idx="1"/>
          </p:nvPr>
        </p:nvSpPr>
        <p:spPr/>
        <p:txBody>
          <a:bodyPr>
            <a:noAutofit/>
          </a:bodyPr>
          <a:lstStyle/>
          <a:p>
            <a:r>
              <a:rPr lang="en-US" sz="2800" dirty="0" smtClean="0"/>
              <a:t>Necessity of upfront investments</a:t>
            </a:r>
          </a:p>
          <a:p>
            <a:endParaRPr lang="en-US" sz="2800" dirty="0" smtClean="0"/>
          </a:p>
          <a:p>
            <a:r>
              <a:rPr lang="en-US" sz="2800" smtClean="0"/>
              <a:t>Maintenance of </a:t>
            </a:r>
            <a:r>
              <a:rPr lang="en-US" sz="2800" dirty="0" smtClean="0"/>
              <a:t>resources</a:t>
            </a:r>
          </a:p>
          <a:p>
            <a:endParaRPr lang="en-US" sz="2800" dirty="0" smtClean="0"/>
          </a:p>
          <a:p>
            <a:r>
              <a:rPr lang="en-US" sz="2800" dirty="0" smtClean="0"/>
              <a:t>Potential loss of business focus</a:t>
            </a:r>
          </a:p>
          <a:p>
            <a:endParaRPr lang="en-US" sz="2800" dirty="0"/>
          </a:p>
          <a:p>
            <a:r>
              <a:rPr lang="en-US" sz="2800" dirty="0" smtClean="0"/>
              <a:t>Low level of flexibility</a:t>
            </a:r>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5</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88853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sp>
        <p:nvSpPr>
          <p:cNvPr id="20" name="Text Placeholder 25"/>
          <p:cNvSpPr txBox="1">
            <a:spLocks/>
          </p:cNvSpPr>
          <p:nvPr/>
        </p:nvSpPr>
        <p:spPr bwMode="ltGray">
          <a:xfrm>
            <a:off x="7535639" y="2761996"/>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smtClean="0">
                <a:solidFill>
                  <a:srgbClr val="FFFFFF"/>
                </a:solidFill>
                <a:latin typeface="Segoe UI Light"/>
              </a:rPr>
              <a:t>Azure?</a:t>
            </a:r>
            <a:endParaRPr lang="en-US" sz="5980" spc="-150" dirty="0">
              <a:solidFill>
                <a:srgbClr val="FFFFFF"/>
              </a:solidFill>
              <a:latin typeface="Segoe UI Light"/>
            </a:endParaRPr>
          </a:p>
        </p:txBody>
      </p:sp>
    </p:spTree>
    <p:extLst>
      <p:ext uri="{BB962C8B-B14F-4D97-AF65-F5344CB8AC3E}">
        <p14:creationId xmlns:p14="http://schemas.microsoft.com/office/powerpoint/2010/main" val="72173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19 </a:t>
            </a:r>
            <a:r>
              <a:rPr lang="en-US" sz="3600" dirty="0" err="1" smtClean="0">
                <a:solidFill>
                  <a:srgbClr val="92D050"/>
                </a:solidFill>
              </a:rPr>
              <a:t>Datacenteres</a:t>
            </a:r>
            <a:r>
              <a:rPr lang="en-US" sz="3600" dirty="0" smtClean="0">
                <a:solidFill>
                  <a:srgbClr val="92D050"/>
                </a:solidFill>
              </a:rPr>
              <a:t> Worldwide</a:t>
            </a:r>
            <a:endParaRPr lang="en-US" sz="3600" dirty="0">
              <a:solidFill>
                <a:srgbClr val="92D050"/>
              </a:solidFill>
            </a:endParaRPr>
          </a:p>
        </p:txBody>
      </p:sp>
      <p:sp>
        <p:nvSpPr>
          <p:cNvPr id="1236" name="Oval 1235"/>
          <p:cNvSpPr/>
          <p:nvPr/>
        </p:nvSpPr>
        <p:spPr bwMode="auto">
          <a:xfrm>
            <a:off x="8017218" y="343066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1237" name="Oval 1236"/>
          <p:cNvSpPr/>
          <p:nvPr/>
        </p:nvSpPr>
        <p:spPr bwMode="auto">
          <a:xfrm>
            <a:off x="7800977" y="3212966"/>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5" name="Oval 2454"/>
          <p:cNvSpPr/>
          <p:nvPr/>
        </p:nvSpPr>
        <p:spPr bwMode="auto">
          <a:xfrm>
            <a:off x="2202673" y="3048564"/>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7" name="Oval 2466"/>
          <p:cNvSpPr/>
          <p:nvPr/>
        </p:nvSpPr>
        <p:spPr bwMode="auto">
          <a:xfrm>
            <a:off x="8091016" y="2961535"/>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2517580" y="22344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9"/>
                                        </p:tgtEl>
                                        <p:attrNameLst>
                                          <p:attrName>style.visibility</p:attrName>
                                        </p:attrNameLst>
                                      </p:cBhvr>
                                      <p:to>
                                        <p:strVal val="visible"/>
                                      </p:to>
                                    </p:set>
                                    <p:animEffect transition="in" filter="fade">
                                      <p:cBhvr>
                                        <p:cTn id="40" dur="250"/>
                                        <p:tgtEl>
                                          <p:spTgt spid="246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70"/>
                                        </p:tgtEl>
                                        <p:attrNameLst>
                                          <p:attrName>style.visibility</p:attrName>
                                        </p:attrNameLst>
                                      </p:cBhvr>
                                      <p:to>
                                        <p:strVal val="visible"/>
                                      </p:to>
                                    </p:set>
                                    <p:animEffect transition="in" filter="fade">
                                      <p:cBhvr>
                                        <p:cTn id="43" dur="250"/>
                                        <p:tgtEl>
                                          <p:spTgt spid="2470"/>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71"/>
                                        </p:tgtEl>
                                        <p:attrNameLst>
                                          <p:attrName>style.visibility</p:attrName>
                                        </p:attrNameLst>
                                      </p:cBhvr>
                                      <p:to>
                                        <p:strVal val="visible"/>
                                      </p:to>
                                    </p:set>
                                    <p:animEffect transition="in" filter="fade">
                                      <p:cBhvr>
                                        <p:cTn id="46" dur="250"/>
                                        <p:tgtEl>
                                          <p:spTgt spid="2471"/>
                                        </p:tgtEl>
                                      </p:cBhvr>
                                    </p:animEffect>
                                  </p:childTnLst>
                                </p:cTn>
                              </p:par>
                            </p:childTnLst>
                          </p:cTn>
                        </p:par>
                        <p:par>
                          <p:cTn id="47" fill="hold">
                            <p:stCondLst>
                              <p:cond delay="750"/>
                            </p:stCondLst>
                            <p:childTnLst>
                              <p:par>
                                <p:cTn id="48" presetID="12" presetClass="entr" presetSubtype="1" fill="hold" grpId="0" nodeType="afterEffect">
                                  <p:stCondLst>
                                    <p:cond delay="0"/>
                                  </p:stCondLst>
                                  <p:childTnLst>
                                    <p:set>
                                      <p:cBhvr>
                                        <p:cTn id="49" dur="1" fill="hold">
                                          <p:stCondLst>
                                            <p:cond delay="0"/>
                                          </p:stCondLst>
                                        </p:cTn>
                                        <p:tgtEl>
                                          <p:spTgt spid="2"/>
                                        </p:tgtEl>
                                        <p:attrNameLst>
                                          <p:attrName>style.visibility</p:attrName>
                                        </p:attrNameLst>
                                      </p:cBhvr>
                                      <p:to>
                                        <p:strVal val="visible"/>
                                      </p:to>
                                    </p:set>
                                    <p:anim calcmode="lin" valueType="num">
                                      <p:cBhvr additive="base">
                                        <p:cTn id="50" dur="500"/>
                                        <p:tgtEl>
                                          <p:spTgt spid="2"/>
                                        </p:tgtEl>
                                        <p:attrNameLst>
                                          <p:attrName>ppt_y</p:attrName>
                                        </p:attrNameLst>
                                      </p:cBhvr>
                                      <p:tavLst>
                                        <p:tav tm="0">
                                          <p:val>
                                            <p:strVal val="#ppt_y-#ppt_h*1.125000"/>
                                          </p:val>
                                        </p:tav>
                                        <p:tav tm="100000">
                                          <p:val>
                                            <p:strVal val="#ppt_y"/>
                                          </p:val>
                                        </p:tav>
                                      </p:tavLst>
                                    </p:anim>
                                    <p:animEffect transition="in" filter="wipe(down)">
                                      <p:cBhvr>
                                        <p:cTn id="51" dur="500"/>
                                        <p:tgtEl>
                                          <p:spTgt spid="2"/>
                                        </p:tgtEl>
                                      </p:cBhvr>
                                    </p:animEffect>
                                  </p:childTnLst>
                                </p:cTn>
                              </p:par>
                              <p:par>
                                <p:cTn id="52" presetID="10" presetClass="entr" presetSubtype="0" fill="hold" grpId="0" nodeType="withEffect">
                                  <p:stCondLst>
                                    <p:cond delay="500"/>
                                  </p:stCondLst>
                                  <p:childTnLst>
                                    <p:set>
                                      <p:cBhvr>
                                        <p:cTn id="53" dur="1" fill="hold">
                                          <p:stCondLst>
                                            <p:cond delay="0"/>
                                          </p:stCondLst>
                                        </p:cTn>
                                        <p:tgtEl>
                                          <p:spTgt spid="1236"/>
                                        </p:tgtEl>
                                        <p:attrNameLst>
                                          <p:attrName>style.visibility</p:attrName>
                                        </p:attrNameLst>
                                      </p:cBhvr>
                                      <p:to>
                                        <p:strVal val="visible"/>
                                      </p:to>
                                    </p:set>
                                    <p:animEffect transition="in" filter="fade">
                                      <p:cBhvr>
                                        <p:cTn id="54" dur="250"/>
                                        <p:tgtEl>
                                          <p:spTgt spid="1236"/>
                                        </p:tgtEl>
                                      </p:cBhvr>
                                    </p:animEffect>
                                  </p:childTnLst>
                                </p:cTn>
                              </p:par>
                              <p:par>
                                <p:cTn id="55" presetID="10" presetClass="entr" presetSubtype="0" fill="hold" grpId="0" nodeType="withEffect">
                                  <p:stCondLst>
                                    <p:cond delay="100"/>
                                  </p:stCondLst>
                                  <p:childTnLst>
                                    <p:set>
                                      <p:cBhvr>
                                        <p:cTn id="56" dur="1" fill="hold">
                                          <p:stCondLst>
                                            <p:cond delay="0"/>
                                          </p:stCondLst>
                                        </p:cTn>
                                        <p:tgtEl>
                                          <p:spTgt spid="1237"/>
                                        </p:tgtEl>
                                        <p:attrNameLst>
                                          <p:attrName>style.visibility</p:attrName>
                                        </p:attrNameLst>
                                      </p:cBhvr>
                                      <p:to>
                                        <p:strVal val="visible"/>
                                      </p:to>
                                    </p:set>
                                    <p:animEffect transition="in" filter="fade">
                                      <p:cBhvr>
                                        <p:cTn id="57" dur="250"/>
                                        <p:tgtEl>
                                          <p:spTgt spid="1237"/>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2455"/>
                                        </p:tgtEl>
                                        <p:attrNameLst>
                                          <p:attrName>style.visibility</p:attrName>
                                        </p:attrNameLst>
                                      </p:cBhvr>
                                      <p:to>
                                        <p:strVal val="visible"/>
                                      </p:to>
                                    </p:set>
                                    <p:animEffect transition="in" filter="fade">
                                      <p:cBhvr>
                                        <p:cTn id="60" dur="250"/>
                                        <p:tgtEl>
                                          <p:spTgt spid="2455"/>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2467"/>
                                        </p:tgtEl>
                                        <p:attrNameLst>
                                          <p:attrName>style.visibility</p:attrName>
                                        </p:attrNameLst>
                                      </p:cBhvr>
                                      <p:to>
                                        <p:strVal val="visible"/>
                                      </p:to>
                                    </p:set>
                                    <p:animEffect transition="in" filter="fade">
                                      <p:cBhvr>
                                        <p:cTn id="63" dur="250"/>
                                        <p:tgtEl>
                                          <p:spTgt spid="2467"/>
                                        </p:tgtEl>
                                      </p:cBhvr>
                                    </p:animEffect>
                                  </p:childTnLst>
                                </p:cTn>
                              </p:par>
                              <p:par>
                                <p:cTn id="64" presetID="10" presetClass="entr" presetSubtype="0" fill="hold" grpId="0" nodeType="withEffect">
                                  <p:stCondLst>
                                    <p:cond delay="500"/>
                                  </p:stCondLst>
                                  <p:childTnLst>
                                    <p:set>
                                      <p:cBhvr>
                                        <p:cTn id="65" dur="1" fill="hold">
                                          <p:stCondLst>
                                            <p:cond delay="0"/>
                                          </p:stCondLst>
                                        </p:cTn>
                                        <p:tgtEl>
                                          <p:spTgt spid="2468"/>
                                        </p:tgtEl>
                                        <p:attrNameLst>
                                          <p:attrName>style.visibility</p:attrName>
                                        </p:attrNameLst>
                                      </p:cBhvr>
                                      <p:to>
                                        <p:strVal val="visible"/>
                                      </p:to>
                                    </p:set>
                                    <p:animEffect transition="in" filter="fade">
                                      <p:cBhvr>
                                        <p:cTn id="66" dur="250"/>
                                        <p:tgtEl>
                                          <p:spTgt spid="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9" grpId="0" animBg="1"/>
      <p:bldP spid="2470" grpId="0" animBg="1"/>
      <p:bldP spid="2471" grpId="0" animBg="1"/>
      <p:bldP spid="2" grpId="0" animBg="1"/>
      <p:bldP spid="1236" grpId="0" animBg="1"/>
      <p:bldP spid="1237" grpId="0" animBg="1"/>
      <p:bldP spid="2455" grpId="0" animBg="1"/>
      <p:bldP spid="2467" grpId="0" animBg="1"/>
      <p:bldP spid="24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spTree>
    <p:extLst>
      <p:ext uri="{BB962C8B-B14F-4D97-AF65-F5344CB8AC3E}">
        <p14:creationId xmlns:p14="http://schemas.microsoft.com/office/powerpoint/2010/main" val="357620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250"/>
                                        <p:tgtEl>
                                          <p:spTgt spid="28"/>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250"/>
                                        <p:tgtEl>
                                          <p:spTgt spid="61"/>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25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E60FC7-9FD2-4997-9F84-D85A62205348}">
  <ds:schemaRefs>
    <ds:schemaRef ds:uri="http://schemas.microsoft.com/sharepoint/v3/contenttype/forms"/>
  </ds:schemaRefs>
</ds:datastoreItem>
</file>

<file path=customXml/itemProps2.xml><?xml version="1.0" encoding="utf-8"?>
<ds:datastoreItem xmlns:ds="http://schemas.openxmlformats.org/officeDocument/2006/customXml" ds:itemID="{4CDF1CB3-A2B5-4891-BA2A-7EA1A1CA4401}">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fee586e5-3c92-48eb-9898-42915e590ada"/>
    <ds:schemaRef ds:uri="http://www.w3.org/XML/1998/namespace"/>
    <ds:schemaRef ds:uri="http://purl.org/dc/elements/1.1/"/>
  </ds:schemaRefs>
</ds:datastoreItem>
</file>

<file path=customXml/itemProps3.xml><?xml version="1.0" encoding="utf-8"?>
<ds:datastoreItem xmlns:ds="http://schemas.openxmlformats.org/officeDocument/2006/customXml" ds:itemID="{810E31CD-D1D9-494A-B30E-F6E856D0EE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30711</TotalTime>
  <Words>967</Words>
  <Application>Microsoft Office PowerPoint</Application>
  <PresentationFormat>Widescreen</PresentationFormat>
  <Paragraphs>237</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メイリオ</vt:lpstr>
      <vt:lpstr>Segoe UI</vt:lpstr>
      <vt:lpstr>Segoe UI Light</vt:lpstr>
      <vt:lpstr>Azure Medium</vt:lpstr>
      <vt:lpstr>Що е тo Cloud и Azure?</vt:lpstr>
      <vt:lpstr>Agenda</vt:lpstr>
      <vt:lpstr>PowerPoint Presentation</vt:lpstr>
      <vt:lpstr>Benefits of the Cloud</vt:lpstr>
      <vt:lpstr>Let’s compare with On Premises </vt:lpstr>
      <vt:lpstr>PowerPoint Presentation</vt:lpstr>
      <vt:lpstr>PowerPoint Presentation</vt:lpstr>
      <vt:lpstr>PowerPoint Presentation</vt:lpstr>
      <vt:lpstr>PowerPoint Presentation</vt:lpstr>
      <vt:lpstr>Azure Services? </vt:lpstr>
      <vt:lpstr>Azure Services to Start with? </vt:lpstr>
      <vt:lpstr>What’s in it for Devs and Operations</vt:lpstr>
      <vt:lpstr>PowerPoint Presentation</vt:lpstr>
      <vt:lpstr>What to Look For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Ventsislav Popov</cp:lastModifiedBy>
  <cp:revision>452</cp:revision>
  <cp:lastPrinted>2014-03-26T17:46:13Z</cp:lastPrinted>
  <dcterms:created xsi:type="dcterms:W3CDTF">2014-03-19T23:21:38Z</dcterms:created>
  <dcterms:modified xsi:type="dcterms:W3CDTF">2015-10-23T19:51:53Z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