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15E4B6F-1DD7-4C90-B221-65D34A5F675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143000" y="685800"/>
            <a:ext cx="4571280" cy="3428280"/>
          </a:xfrm>
          <a:prstGeom prst="rect">
            <a:avLst/>
          </a:prstGeom>
        </p:spPr>
      </p:sp>
      <p:sp>
        <p:nvSpPr>
          <p:cNvPr id="165"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US" sz="1200" spc="-1" strike="noStrike">
                <a:solidFill>
                  <a:srgbClr val="000000"/>
                </a:solidFill>
                <a:latin typeface="+mn-lt"/>
                <a:ea typeface="+mn-ea"/>
              </a:rPr>
              <a:t>Здравствуйте уважаемые члены совета.</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Представляю вашему вниманию результаты научно-исследовательской деятельности на тему «Разработка математических моделей и методов анализа активности пользователей прикладного программного обеспечения».</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6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8F53CD5-72F8-45DE-9504-CC64CE44AA99}" type="slidenum">
              <a:rPr b="0" lang="en-US" sz="1200" spc="-1" strike="noStrike">
                <a:solidFill>
                  <a:srgbClr val="000000"/>
                </a:solidFill>
                <a:latin typeface="+mn-lt"/>
                <a:ea typeface="+mn-ea"/>
              </a:rPr>
              <a:t>19</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1143000" y="685800"/>
            <a:ext cx="4571280" cy="3428280"/>
          </a:xfrm>
          <a:prstGeom prst="rect">
            <a:avLst/>
          </a:prstGeom>
        </p:spPr>
      </p:sp>
      <p:sp>
        <p:nvSpPr>
          <p:cNvPr id="192"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00000"/>
              </a:lnSpc>
            </a:pPr>
            <a:r>
              <a:rPr b="0" lang="en-US" sz="2000" spc="-1" strike="noStrike">
                <a:latin typeface="Arial"/>
              </a:rPr>
              <a:t>Первым шагом при оценке удобства использования, является сбор информации о действиях пользователя.</a:t>
            </a:r>
            <a:endParaRPr b="0" lang="en-US" sz="2000" spc="-1" strike="noStrike">
              <a:latin typeface="Arial"/>
            </a:endParaRPr>
          </a:p>
          <a:p>
            <a:pPr marL="216000" indent="-216000">
              <a:lnSpc>
                <a:spcPct val="100000"/>
              </a:lnSpc>
            </a:pPr>
            <a:r>
              <a:rPr b="0" lang="en-US" sz="2000" spc="-1" strike="noStrike">
                <a:latin typeface="Arial"/>
              </a:rPr>
              <a:t>Разработана математическая модель предметной области «Удобство Использования ПО», описанная в форме терминологии с использованием аппарата дескрипционной логики SHOIQ(D).</a:t>
            </a:r>
            <a:endParaRPr b="0" lang="en-US" sz="2000" spc="-1" strike="noStrike">
              <a:latin typeface="Arial"/>
            </a:endParaRPr>
          </a:p>
          <a:p>
            <a:pPr marL="216000" indent="-216000">
              <a:lnSpc>
                <a:spcPct val="100000"/>
              </a:lnSpc>
            </a:pPr>
            <a:r>
              <a:rPr b="0" lang="en-US" sz="2000" spc="-1" strike="noStrike">
                <a:latin typeface="Arial"/>
              </a:rPr>
              <a:t>В целом терминология K представляется как совокупность множеств концептов и ролей предметной области, терминологических аксиом, а также множества доменов (типов данных).</a:t>
            </a:r>
            <a:endParaRPr b="0" lang="en-US" sz="2000" spc="-1" strike="noStrike">
              <a:latin typeface="Arial"/>
            </a:endParaRPr>
          </a:p>
        </p:txBody>
      </p:sp>
      <p:sp>
        <p:nvSpPr>
          <p:cNvPr id="19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6A1554B-740C-48C5-800C-19A8A71FA347}" type="slidenum">
              <a:rPr b="0" lang="en-US" sz="1200" spc="-1" strike="noStrike">
                <a:solidFill>
                  <a:srgbClr val="000000"/>
                </a:solidFill>
                <a:latin typeface="+mn-lt"/>
                <a:ea typeface="+mn-ea"/>
              </a:rPr>
              <a:t>10</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43000" y="685800"/>
            <a:ext cx="4571280" cy="3428280"/>
          </a:xfrm>
          <a:prstGeom prst="rect">
            <a:avLst/>
          </a:prstGeom>
        </p:spPr>
      </p:sp>
      <p:sp>
        <p:nvSpPr>
          <p:cNvPr id="195"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00000"/>
              </a:lnSpc>
            </a:pPr>
            <a:r>
              <a:rPr b="0" lang="en-US" sz="2000" spc="-1" strike="noStrike">
                <a:latin typeface="Arial"/>
              </a:rPr>
              <a:t>Первым шагом при оценке удобства использования, является сбор информации о действиях пользователя.</a:t>
            </a:r>
            <a:endParaRPr b="0" lang="en-US" sz="2000" spc="-1" strike="noStrike">
              <a:latin typeface="Arial"/>
            </a:endParaRPr>
          </a:p>
          <a:p>
            <a:pPr marL="216000" indent="-216000">
              <a:lnSpc>
                <a:spcPct val="100000"/>
              </a:lnSpc>
            </a:pPr>
            <a:r>
              <a:rPr b="0" lang="en-US" sz="2000" spc="-1" strike="noStrike">
                <a:latin typeface="Arial"/>
              </a:rPr>
              <a:t>Разработана математическая модель предметной области «Удобство Использования ПО», описанная в форме терминологии с использованием аппарата дескрипционной логики SHOIQ(D).</a:t>
            </a:r>
            <a:endParaRPr b="0" lang="en-US" sz="2000" spc="-1" strike="noStrike">
              <a:latin typeface="Arial"/>
            </a:endParaRPr>
          </a:p>
          <a:p>
            <a:pPr marL="216000" indent="-216000">
              <a:lnSpc>
                <a:spcPct val="100000"/>
              </a:lnSpc>
            </a:pPr>
            <a:r>
              <a:rPr b="0" lang="en-US" sz="2000" spc="-1" strike="noStrike">
                <a:latin typeface="Arial"/>
              </a:rPr>
              <a:t>В целом терминология K представляется как совокупность множеств концептов и ролей предметной области, терминологических аксиом, а также множества доменов (типов данных).</a:t>
            </a:r>
            <a:endParaRPr b="0" lang="en-US" sz="2000" spc="-1" strike="noStrike">
              <a:latin typeface="Arial"/>
            </a:endParaRPr>
          </a:p>
        </p:txBody>
      </p:sp>
      <p:sp>
        <p:nvSpPr>
          <p:cNvPr id="19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F8DF6D-8F91-4CBB-8BBD-2F3F1912962D}" type="slidenum">
              <a:rPr b="0" lang="en-US" sz="1200" spc="-1" strike="noStrike">
                <a:solidFill>
                  <a:srgbClr val="000000"/>
                </a:solidFill>
                <a:latin typeface="+mn-lt"/>
                <a:ea typeface="+mn-ea"/>
              </a:rPr>
              <a:t>11</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1143000" y="685800"/>
            <a:ext cx="4571280" cy="3428280"/>
          </a:xfrm>
          <a:prstGeom prst="rect">
            <a:avLst/>
          </a:prstGeom>
        </p:spPr>
      </p:sp>
      <p:sp>
        <p:nvSpPr>
          <p:cNvPr id="198"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00000"/>
              </a:lnSpc>
            </a:pPr>
            <a:r>
              <a:rPr b="0" lang="en-US" sz="2000" spc="-1" strike="noStrike">
                <a:latin typeface="Arial"/>
              </a:rPr>
              <a:t>Первым шагом при оценке удобства использования, является сбор информации о действиях пользователя.</a:t>
            </a:r>
            <a:endParaRPr b="0" lang="en-US" sz="2000" spc="-1" strike="noStrike">
              <a:latin typeface="Arial"/>
            </a:endParaRPr>
          </a:p>
          <a:p>
            <a:pPr marL="216000" indent="-216000">
              <a:lnSpc>
                <a:spcPct val="100000"/>
              </a:lnSpc>
            </a:pPr>
            <a:r>
              <a:rPr b="0" lang="en-US" sz="2000" spc="-1" strike="noStrike">
                <a:latin typeface="Arial"/>
              </a:rPr>
              <a:t>Разработана математическая модель предметной области «Удобство Использования ПО», описанная в форме терминологии с использованием аппарата дескрипционной логики SHOIQ(D).</a:t>
            </a:r>
            <a:endParaRPr b="0" lang="en-US" sz="2000" spc="-1" strike="noStrike">
              <a:latin typeface="Arial"/>
            </a:endParaRPr>
          </a:p>
          <a:p>
            <a:pPr marL="216000" indent="-216000">
              <a:lnSpc>
                <a:spcPct val="100000"/>
              </a:lnSpc>
            </a:pPr>
            <a:r>
              <a:rPr b="0" lang="en-US" sz="2000" spc="-1" strike="noStrike">
                <a:latin typeface="Arial"/>
              </a:rPr>
              <a:t>В целом терминология K представляется как совокупность множеств концептов и ролей предметной области, терминологических аксиом, а также множества доменов (типов данных).</a:t>
            </a:r>
            <a:endParaRPr b="0" lang="en-US" sz="2000" spc="-1" strike="noStrike">
              <a:latin typeface="Arial"/>
            </a:endParaRPr>
          </a:p>
        </p:txBody>
      </p:sp>
      <p:sp>
        <p:nvSpPr>
          <p:cNvPr id="19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B5E6E1-67A1-4F4E-848A-C28A10A5CA9C}" type="slidenum">
              <a:rPr b="0" lang="en-US" sz="1200" spc="-1" strike="noStrike">
                <a:solidFill>
                  <a:srgbClr val="000000"/>
                </a:solidFill>
                <a:latin typeface="+mn-lt"/>
                <a:ea typeface="+mn-ea"/>
              </a:rPr>
              <a:t>12</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43000" y="685800"/>
            <a:ext cx="4571280" cy="3428280"/>
          </a:xfrm>
          <a:prstGeom prst="rect">
            <a:avLst/>
          </a:prstGeom>
        </p:spPr>
      </p:sp>
      <p:sp>
        <p:nvSpPr>
          <p:cNvPr id="201"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00000"/>
              </a:lnSpc>
            </a:pPr>
            <a:r>
              <a:rPr b="0" lang="en-US" sz="2000" spc="-1" strike="noStrike">
                <a:latin typeface="Arial"/>
              </a:rPr>
              <a:t>Первым шагом при оценке удобства использования, является сбор информации о действиях пользователя.</a:t>
            </a:r>
            <a:endParaRPr b="0" lang="en-US" sz="2000" spc="-1" strike="noStrike">
              <a:latin typeface="Arial"/>
            </a:endParaRPr>
          </a:p>
          <a:p>
            <a:pPr marL="216000" indent="-216000">
              <a:lnSpc>
                <a:spcPct val="100000"/>
              </a:lnSpc>
            </a:pPr>
            <a:r>
              <a:rPr b="0" lang="en-US" sz="2000" spc="-1" strike="noStrike">
                <a:latin typeface="Arial"/>
              </a:rPr>
              <a:t>Разработана математическая модель предметной области «Удобство Использования ПО», описанная в форме терминологии с использованием аппарата дескрипционной логики SHOIQ(D).</a:t>
            </a:r>
            <a:endParaRPr b="0" lang="en-US" sz="2000" spc="-1" strike="noStrike">
              <a:latin typeface="Arial"/>
            </a:endParaRPr>
          </a:p>
          <a:p>
            <a:pPr marL="216000" indent="-216000">
              <a:lnSpc>
                <a:spcPct val="100000"/>
              </a:lnSpc>
            </a:pPr>
            <a:r>
              <a:rPr b="0" lang="en-US" sz="2000" spc="-1" strike="noStrike">
                <a:latin typeface="Arial"/>
              </a:rPr>
              <a:t>В целом терминология K представляется как совокупность множеств концептов и ролей предметной области, терминологических аксиом, а также множества доменов (типов данных).</a:t>
            </a:r>
            <a:endParaRPr b="0" lang="en-US" sz="2000" spc="-1" strike="noStrike">
              <a:latin typeface="Arial"/>
            </a:endParaRPr>
          </a:p>
        </p:txBody>
      </p:sp>
      <p:sp>
        <p:nvSpPr>
          <p:cNvPr id="20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C233BF-3AF5-405A-BA93-0A0126A3F63C}" type="slidenum">
              <a:rPr b="0" lang="en-US" sz="1200" spc="-1" strike="noStrike">
                <a:solidFill>
                  <a:srgbClr val="000000"/>
                </a:solidFill>
                <a:latin typeface="+mn-lt"/>
                <a:ea typeface="+mn-ea"/>
              </a:rPr>
              <a:t>13</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143000" y="685800"/>
            <a:ext cx="4571280" cy="3428280"/>
          </a:xfrm>
          <a:prstGeom prst="rect">
            <a:avLst/>
          </a:prstGeom>
        </p:spPr>
      </p:sp>
      <p:sp>
        <p:nvSpPr>
          <p:cNvPr id="20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00000"/>
              </a:lnSpc>
            </a:pPr>
            <a:r>
              <a:rPr b="0" lang="en-US" sz="1200" spc="-1" strike="noStrike">
                <a:solidFill>
                  <a:srgbClr val="000000"/>
                </a:solidFill>
                <a:latin typeface="+mn-lt"/>
                <a:ea typeface="+mn-ea"/>
              </a:rPr>
              <a:t>Таким образом был сформирован первый пункт научной новизны – формализована предметная область «удобство использования» путем разработки математической модели в виде терминологии, для представления данных активности пользователей. На основе данной модели строились последующие.</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0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E93329B-AAC8-411C-888F-B7AB52B0983E}" type="slidenum">
              <a:rPr b="0" lang="en-US" sz="1200" spc="-1" strike="noStrike">
                <a:solidFill>
                  <a:srgbClr val="000000"/>
                </a:solidFill>
                <a:latin typeface="+mn-lt"/>
                <a:ea typeface="+mn-ea"/>
              </a:rPr>
              <a:t>14</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43000" y="685800"/>
            <a:ext cx="4571280" cy="3428280"/>
          </a:xfrm>
          <a:prstGeom prst="rect">
            <a:avLst/>
          </a:prstGeom>
        </p:spPr>
      </p:sp>
      <p:sp>
        <p:nvSpPr>
          <p:cNvPr id="20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6000">
              <a:lnSpc>
                <a:spcPct val="114000"/>
              </a:lnSpc>
            </a:pPr>
            <a:r>
              <a:rPr b="0" lang="en-US" sz="1200" spc="-1" strike="noStrike">
                <a:latin typeface="Arial"/>
              </a:rPr>
              <a:t>Таким образом, все поставленные задачи были решены.</a:t>
            </a:r>
            <a:endParaRPr b="0" lang="en-US" sz="1200" spc="-1" strike="noStrike">
              <a:latin typeface="Arial"/>
            </a:endParaRPr>
          </a:p>
          <a:p>
            <a:pPr marL="216000" indent="-216000">
              <a:lnSpc>
                <a:spcPct val="114000"/>
              </a:lnSpc>
            </a:pPr>
            <a:r>
              <a:rPr b="0" lang="en-US" sz="1200" spc="-1" strike="noStrike">
                <a:solidFill>
                  <a:srgbClr val="000000"/>
                </a:solidFill>
                <a:latin typeface="+mn-lt"/>
                <a:ea typeface="+mn-ea"/>
              </a:rPr>
              <a:t>Цель можно считать достигнутой.</a:t>
            </a:r>
            <a:endParaRPr b="0" lang="en-US" sz="1200" spc="-1" strike="noStrike">
              <a:latin typeface="Arial"/>
            </a:endParaRPr>
          </a:p>
        </p:txBody>
      </p:sp>
      <p:sp>
        <p:nvSpPr>
          <p:cNvPr id="20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DF83A23-8D70-4B52-B453-4A92C42A3D69}"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3000" y="685800"/>
            <a:ext cx="4571280" cy="3428280"/>
          </a:xfrm>
          <a:prstGeom prst="rect">
            <a:avLst/>
          </a:prstGeom>
        </p:spPr>
      </p:sp>
      <p:sp>
        <p:nvSpPr>
          <p:cNvPr id="210"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US" sz="1200" spc="-1" strike="noStrike">
                <a:solidFill>
                  <a:srgbClr val="000000"/>
                </a:solidFill>
                <a:latin typeface="+mn-lt"/>
                <a:ea typeface="+mn-ea"/>
              </a:rPr>
              <a:t>Имеются сданные кандидатские экзамены. Имеется свидетельство о госрегистрации программы для ЭВМ и комплекс программ сейчас в процессе рассмотрения.</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По списку ВАК имеется 3 опубликованные статьи.</a:t>
            </a:r>
            <a:endParaRPr b="0" lang="en-US" sz="1200" spc="-1" strike="noStrike">
              <a:latin typeface="Arial"/>
            </a:endParaRPr>
          </a:p>
        </p:txBody>
      </p:sp>
      <p:sp>
        <p:nvSpPr>
          <p:cNvPr id="21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FA5E5AE-7E15-484B-889D-1B0F176A7113}"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3000" y="685800"/>
            <a:ext cx="4571280" cy="3428280"/>
          </a:xfrm>
          <a:prstGeom prst="rect">
            <a:avLst/>
          </a:prstGeom>
        </p:spPr>
      </p:sp>
      <p:sp>
        <p:nvSpPr>
          <p:cNvPr id="21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US" sz="1200" spc="-1" strike="noStrike">
                <a:solidFill>
                  <a:srgbClr val="000000"/>
                </a:solidFill>
                <a:latin typeface="+mn-lt"/>
                <a:ea typeface="+mn-ea"/>
              </a:rPr>
              <a:t>Имеется публикация в Scopus и публикации в материалах по итогам конференций.</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1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93450F7-F6B9-425D-ADD0-4F8368A96984}"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3000" y="685800"/>
            <a:ext cx="4571280" cy="3428280"/>
          </a:xfrm>
          <a:prstGeom prst="rect">
            <a:avLst/>
          </a:prstGeom>
        </p:spPr>
      </p:sp>
      <p:sp>
        <p:nvSpPr>
          <p:cNvPr id="216"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US" sz="1200" spc="-1" strike="noStrike">
                <a:solidFill>
                  <a:srgbClr val="000000"/>
                </a:solidFill>
                <a:latin typeface="+mn-lt"/>
                <a:ea typeface="+mn-ea"/>
              </a:rPr>
              <a:t>Имеется публикация в Scopus и публикации в материалах по итогам конференций.</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1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56526A9-24EF-423D-9596-F74A704E8129}"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43000" y="685800"/>
            <a:ext cx="4571280" cy="3428280"/>
          </a:xfrm>
          <a:prstGeom prst="rect">
            <a:avLst/>
          </a:prstGeom>
        </p:spPr>
      </p:sp>
      <p:sp>
        <p:nvSpPr>
          <p:cNvPr id="21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pPr>
            <a:r>
              <a:rPr b="0" lang="en-US" sz="2000" spc="-1" strike="noStrike">
                <a:latin typeface="Arial"/>
              </a:rPr>
              <a:t>Спасибо за внимание.</a:t>
            </a:r>
            <a:endParaRPr b="0" lang="en-US" sz="2000" spc="-1" strike="noStrike">
              <a:latin typeface="Arial"/>
            </a:endParaRPr>
          </a:p>
        </p:txBody>
      </p:sp>
      <p:sp>
        <p:nvSpPr>
          <p:cNvPr id="22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634EF52-B880-4E2A-AE0A-E3436F194E92}"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143000" y="685800"/>
            <a:ext cx="4571280" cy="3428280"/>
          </a:xfrm>
          <a:prstGeom prst="rect">
            <a:avLst/>
          </a:prstGeom>
        </p:spPr>
      </p:sp>
      <p:sp>
        <p:nvSpPr>
          <p:cNvPr id="168"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Стандарты ISO и ГОСТ определяют удобство использования как совокупность свойств системы, при наличии которых возможно её применение с необходимой результативностью, эффективностью и удовлетворенностью. Уровень удобства использования программного интерфейса влияет на качество всего программного обеспечения в целом.</a:t>
            </a:r>
            <a:endParaRPr b="0" lang="en-US" sz="1200" spc="-1" strike="noStrike">
              <a:latin typeface="Arial"/>
            </a:endParaRPr>
          </a:p>
        </p:txBody>
      </p:sp>
      <p:sp>
        <p:nvSpPr>
          <p:cNvPr id="16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79F7161-D648-401A-9FBE-3D975E1AD158}" type="slidenum">
              <a:rPr b="0" lang="en-US" sz="1200" spc="-1" strike="noStrike">
                <a:solidFill>
                  <a:srgbClr val="000000"/>
                </a:solidFill>
                <a:latin typeface="+mn-lt"/>
                <a:ea typeface="+mn-ea"/>
              </a:rPr>
              <a:t>2</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143000" y="685800"/>
            <a:ext cx="4571280" cy="3428280"/>
          </a:xfrm>
          <a:prstGeom prst="rect">
            <a:avLst/>
          </a:prstGeom>
        </p:spPr>
      </p:sp>
      <p:sp>
        <p:nvSpPr>
          <p:cNvPr id="171"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Стандарты определяют соответственно 3 группы базовых метрик для оценки удобства использования.</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Результативность – количество выполненных пользователем задач и совершенных ошибок.</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Эффективность – соотношение результативности и затраченных ресурсов.</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И удовлетворенность – комфорт при использовании программного обеспечения.</a:t>
            </a:r>
            <a:endParaRPr b="0" lang="en-US" sz="1200" spc="-1" strike="noStrike">
              <a:latin typeface="Arial"/>
            </a:endParaRPr>
          </a:p>
        </p:txBody>
      </p:sp>
      <p:sp>
        <p:nvSpPr>
          <p:cNvPr id="17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921B293-B845-42ED-A9BB-7A9105157FD0}" type="slidenum">
              <a:rPr b="0" lang="en-US" sz="1200" spc="-1" strike="noStrike">
                <a:solidFill>
                  <a:srgbClr val="000000"/>
                </a:solidFill>
                <a:latin typeface="+mn-lt"/>
                <a:ea typeface="+mn-ea"/>
              </a:rPr>
              <a:t>3</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143000" y="685800"/>
            <a:ext cx="4571280" cy="3428280"/>
          </a:xfrm>
          <a:prstGeom prst="rect">
            <a:avLst/>
          </a:prstGeom>
        </p:spPr>
      </p:sp>
      <p:sp>
        <p:nvSpPr>
          <p:cNvPr id="17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Стандарты определяют соответственно 3 группы базовых метрик для оценки удобства использования.</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Результативность – количество выполненных пользователем задач и совершенных ошибок.</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Эффективность – соотношение результативности и затраченных ресурсов.</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И удовлетворенность – комфорт при использовании программного обеспечения.</a:t>
            </a:r>
            <a:endParaRPr b="0" lang="en-US" sz="1200" spc="-1" strike="noStrike">
              <a:latin typeface="Arial"/>
            </a:endParaRPr>
          </a:p>
        </p:txBody>
      </p:sp>
      <p:sp>
        <p:nvSpPr>
          <p:cNvPr id="17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405BB9F-1B97-42A9-8D23-F2759B444BE4}" type="slidenum">
              <a:rPr b="0" lang="en-US" sz="1200" spc="-1" strike="noStrike">
                <a:solidFill>
                  <a:srgbClr val="000000"/>
                </a:solidFill>
                <a:latin typeface="+mn-lt"/>
                <a:ea typeface="+mn-ea"/>
              </a:rPr>
              <a:t>4</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1143000" y="685800"/>
            <a:ext cx="4571280" cy="3428280"/>
          </a:xfrm>
          <a:prstGeom prst="rect">
            <a:avLst/>
          </a:prstGeom>
        </p:spPr>
      </p:sp>
      <p:sp>
        <p:nvSpPr>
          <p:cNvPr id="17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Стандарты определяют соответственно 3 группы базовых метрик для оценки удобства использования.</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Результативность – количество выполненных пользователем задач и совершенных ошибок.</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Эффективность – соотношение результативности и затраченных ресурсов.</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И удовлетворенность – комфорт при использовании программного обеспечения.</a:t>
            </a:r>
            <a:endParaRPr b="0" lang="en-US" sz="1200" spc="-1" strike="noStrike">
              <a:latin typeface="Arial"/>
            </a:endParaRPr>
          </a:p>
        </p:txBody>
      </p:sp>
      <p:sp>
        <p:nvSpPr>
          <p:cNvPr id="17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00F81FC-65F8-4B06-B158-34514CB69A23}" type="slidenum">
              <a:rPr b="0" lang="en-US" sz="1200" spc="-1" strike="noStrike">
                <a:solidFill>
                  <a:srgbClr val="000000"/>
                </a:solidFill>
                <a:latin typeface="+mn-lt"/>
                <a:ea typeface="+mn-ea"/>
              </a:rPr>
              <a:t>5</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1143000" y="685800"/>
            <a:ext cx="4571280" cy="3428280"/>
          </a:xfrm>
          <a:prstGeom prst="rect">
            <a:avLst/>
          </a:prstGeom>
        </p:spPr>
      </p:sp>
      <p:sp>
        <p:nvSpPr>
          <p:cNvPr id="180"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Стандарты определяют соответственно 3 группы базовых метрик для оценки удобства использования.</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Результативность – количество выполненных пользователем задач и совершенных ошибок.</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Эффективность – соотношение результативности и затраченных ресурсов.</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И удовлетворенность – комфорт при использовании программного обеспечения.</a:t>
            </a:r>
            <a:endParaRPr b="0" lang="en-US" sz="1200" spc="-1" strike="noStrike">
              <a:latin typeface="Arial"/>
            </a:endParaRPr>
          </a:p>
        </p:txBody>
      </p:sp>
      <p:sp>
        <p:nvSpPr>
          <p:cNvPr id="18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8C88752-B092-462A-9BCD-0A0CB9A2D2C5}" type="slidenum">
              <a:rPr b="0" lang="en-US" sz="1200" spc="-1" strike="noStrike">
                <a:solidFill>
                  <a:srgbClr val="000000"/>
                </a:solidFill>
                <a:latin typeface="+mn-lt"/>
                <a:ea typeface="+mn-ea"/>
              </a:rPr>
              <a:t>6</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43000" y="685800"/>
            <a:ext cx="4571280" cy="3428280"/>
          </a:xfrm>
          <a:prstGeom prst="rect">
            <a:avLst/>
          </a:prstGeom>
        </p:spPr>
      </p:sp>
      <p:sp>
        <p:nvSpPr>
          <p:cNvPr id="183" name="PlaceHolder 2"/>
          <p:cNvSpPr>
            <a:spLocks noGrp="1"/>
          </p:cNvSpPr>
          <p:nvPr>
            <p:ph type="body"/>
          </p:nvPr>
        </p:nvSpPr>
        <p:spPr>
          <a:xfrm>
            <a:off x="685800" y="4343400"/>
            <a:ext cx="5485680" cy="4114080"/>
          </a:xfrm>
          <a:prstGeom prst="rect">
            <a:avLst/>
          </a:prstGeom>
        </p:spPr>
        <p:txBody>
          <a:bodyPr lIns="0" rIns="0" tIns="0" bIns="0">
            <a:normAutofit fontScale="19000"/>
          </a:bodyPr>
          <a:p>
            <a:pPr marL="216000" indent="-215640">
              <a:lnSpc>
                <a:spcPct val="100000"/>
              </a:lnSpc>
            </a:pPr>
            <a:r>
              <a:rPr b="0" lang="en-US" sz="1200" spc="-1" strike="noStrike">
                <a:solidFill>
                  <a:srgbClr val="000000"/>
                </a:solidFill>
                <a:latin typeface="+mn-lt"/>
                <a:ea typeface="+mn-ea"/>
              </a:rPr>
              <a:t>Тема удобства использования широко исследована во множестве работ, анализ которых показал, что можно выделить несколько наиболее приоритетных направлений.</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Первое - формализации предметной области.</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Имеются работы посвященные данной тематике. Основным способом представления моделей являются онтологии, которые, однако, не используют математический аппарат дескрипционных логик. Вследствие чего, существующие модели не являются строго формализованными и не позволяют строить логические выводы для проведения исследований. </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Второе направление - визуализация активности пользователей (например, кликов мыши).</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Широко распространена визуализация в виде тепловых карт, где интенсивность (цвет) пикселя определяет меру внимания пользователей.</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Однако, существующие математические модели не позволяют адекватно визуализировать данные активности пользователей в случае их высокой плотности размещения на плоскости.</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Как результат, области с разной плотностью изображаются с одинаковой интенсивностью, что ухудшает наглядность, эксперт не может отличить какие области имеют большую интенсивность, а какие меньшую.</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В. В. Грибова, А. В. Тарасов. Модель онтологии предметной области «Графический Пользовательский Интерфейс» // Интеллектуальные системы. – 2005. – №1(9).</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предложила модель значительно более сложную чем в OSM, т.к. основная идея её использования, это формирование декларативной модели пользовательского интерфейса на основе универсальных моделей онтологий и последующая автоматическая генерация исполнимого кода интерфейса. Для описания модели пользовательского интерфейса разработана подробная модель онтологии «графический пользовательский интерфейс», которая описывает графические интерфейсные элементы, их свойства и связь друг с другом для формирования диалога с пользователем, основанном на экранных формах. Базовая универсальная онтология включает в себя более 50 классов, где классы содержат 10 и более свойств. </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Посследние исследования в этом направлении зафиксированы в 2007 году в Elibrary после защиты кандидатской диссертации.</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G. Atemezing, J. Berners-Lee. A user interface ontology (ui) // Linked Open Vocabularies. – 2014. URL: http://lov.okfn.org/dataset/lov/vocabs/ui (дата обращения 01.08.2015).</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Онтология достаточно простая (24 класса, 27 свойств и 4 экземпляра), но содержит важные базовые понятия из предметной области пользовательского интерфейса, такие как: форма (англ. Form); поле (англ. Field) и т.д., фрагмент модели представлен на рис. 2.</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 </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G. Atemezing, J. Berners-Lee. A user interface ontology (ui) // Linked Open Vocabularies. – 2014. URL: http://lov.okfn.org/dataset/lov/vocabs/ui (дата обращения 01.08.2015).</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Существуют и другие модели онтологий, описанные в научных работах, связанные в той или иной мере с предметными областями «пользовательский интерфейс» и «юзабилити», но не все из них удаётся найти в открытых каталогах онтологий. Многие онтологии разрабатывались для выполнения узконаправленных задач, больше ориентированы на представление знаний именно о самом пользовательском интерфейсе и малоприменимы в качестве общих для использования при оценке юзабилити и хранения данных об активности пользователя. Однако, они могут служить отправной точкой при разработке общей базовой онтологии предметной области «юзабилити».</a:t>
            </a:r>
            <a:endParaRPr b="0" lang="en-US" sz="1200" spc="-1" strike="noStrike">
              <a:latin typeface="Arial"/>
            </a:endParaRPr>
          </a:p>
          <a:p>
            <a:pPr marL="216000" indent="-215640">
              <a:lnSpc>
                <a:spcPct val="100000"/>
              </a:lnSpc>
            </a:pPr>
            <a:endParaRPr b="0" lang="en-US" sz="1200" spc="-1" strike="noStrike">
              <a:latin typeface="Arial"/>
            </a:endParaRPr>
          </a:p>
        </p:txBody>
      </p:sp>
      <p:sp>
        <p:nvSpPr>
          <p:cNvPr id="18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AED7BE3-58F4-4FB3-A8D5-84454F6B7C02}" type="slidenum">
              <a:rPr b="0" lang="en-US" sz="1200" spc="-1" strike="noStrike">
                <a:solidFill>
                  <a:srgbClr val="000000"/>
                </a:solidFill>
                <a:latin typeface="+mn-lt"/>
                <a:ea typeface="+mn-ea"/>
              </a:rPr>
              <a:t>7</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1143000" y="685800"/>
            <a:ext cx="4571280" cy="3428280"/>
          </a:xfrm>
          <a:prstGeom prst="rect">
            <a:avLst/>
          </a:prstGeom>
        </p:spPr>
      </p:sp>
      <p:sp>
        <p:nvSpPr>
          <p:cNvPr id="186"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Учитывая недостатки существующих решений, была сформулирована цель работы – Разработка методов анализа активности пользователей прикладного программного обеспечения для операционных систем семейства Windows. Объектом исследования является процесс взаимодействия пользователя с программным интерфейсом. Предметом исследования являются модели и методы применяемые при оценке удобства использования прикладного программного обеспечения.</a:t>
            </a:r>
            <a:endParaRPr b="0" lang="en-US" sz="1200" spc="-1" strike="noStrike">
              <a:latin typeface="Arial"/>
            </a:endParaRPr>
          </a:p>
        </p:txBody>
      </p:sp>
      <p:sp>
        <p:nvSpPr>
          <p:cNvPr id="18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89BB517-1736-4A5F-9D7C-FC5F5A52D7DD}" type="slidenum">
              <a:rPr b="0" lang="en-US" sz="1200" spc="-1" strike="noStrike">
                <a:solidFill>
                  <a:srgbClr val="000000"/>
                </a:solidFill>
                <a:latin typeface="+mn-lt"/>
                <a:ea typeface="+mn-ea"/>
              </a:rPr>
              <a:t>8</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143000" y="685800"/>
            <a:ext cx="4571280" cy="3428280"/>
          </a:xfrm>
          <a:prstGeom prst="rect">
            <a:avLst/>
          </a:prstGeom>
        </p:spPr>
      </p:sp>
      <p:sp>
        <p:nvSpPr>
          <p:cNvPr id="189"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1200" spc="-1" strike="noStrike">
                <a:solidFill>
                  <a:srgbClr val="000000"/>
                </a:solidFill>
                <a:latin typeface="+mn-lt"/>
                <a:ea typeface="+mn-ea"/>
              </a:rPr>
              <a:t>Фактически решается 3 группы задач.</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Во-первых, это разработка некой общей математической модели предметной области, которую можно было бы использовать для широкого круга исследований.</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Вторая группа, это разработка математической модели и метода предназначенных для визуализации активности пользователей.</a:t>
            </a:r>
            <a:endParaRPr b="0" lang="en-US" sz="1200" spc="-1" strike="noStrike">
              <a:latin typeface="Arial"/>
            </a:endParaRPr>
          </a:p>
          <a:p>
            <a:pPr marL="216000" indent="-215640">
              <a:lnSpc>
                <a:spcPct val="100000"/>
              </a:lnSpc>
            </a:pPr>
            <a:r>
              <a:rPr b="0" lang="en-US" sz="1200" spc="-1" strike="noStrike">
                <a:solidFill>
                  <a:srgbClr val="000000"/>
                </a:solidFill>
                <a:latin typeface="+mn-lt"/>
                <a:ea typeface="+mn-ea"/>
              </a:rPr>
              <a:t>Третья группа, это разработка мат.метода поиска повторяющихся шаблонов событий, порожденных активностью пользователей.</a:t>
            </a:r>
            <a:endParaRPr b="0" lang="en-US" sz="1200" spc="-1" strike="noStrike">
              <a:latin typeface="Arial"/>
            </a:endParaRPr>
          </a:p>
        </p:txBody>
      </p:sp>
      <p:sp>
        <p:nvSpPr>
          <p:cNvPr id="19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EF2931-FB87-42D1-84F0-BDA0706A9CAD}" type="slidenum">
              <a:rPr b="0" lang="en-US" sz="1200" spc="-1" strike="noStrike">
                <a:solidFill>
                  <a:srgbClr val="000000"/>
                </a:solidFill>
                <a:latin typeface="+mn-lt"/>
                <a:ea typeface="+mn-ea"/>
              </a:rPr>
              <a:t>9</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88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88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888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5160"/>
          </a:xfrm>
          <a:prstGeom prst="rect">
            <a:avLst/>
          </a:prstGeom>
        </p:spPr>
        <p:txBody>
          <a:bodyPr lIns="0" rIns="0" tIns="0" bIns="0" anchor="ctr">
            <a:spAutoFit/>
          </a:bodyPr>
          <a:p>
            <a:r>
              <a:rPr b="0" lang="en-US" sz="1800" spc="-1" strike="noStrike">
                <a:latin typeface="Arial"/>
              </a:rPr>
              <a:t>Cli</a:t>
            </a:r>
            <a:r>
              <a:rPr b="0" lang="en-US" sz="1800" spc="-1" strike="noStrike">
                <a:latin typeface="Arial"/>
              </a:rPr>
              <a:t>ck </a:t>
            </a:r>
            <a:r>
              <a:rPr b="0" lang="en-US" sz="1800" spc="-1" strike="noStrike">
                <a:latin typeface="Arial"/>
              </a:rPr>
              <a:t>to </a:t>
            </a:r>
            <a:r>
              <a:rPr b="0" lang="en-US" sz="1800" spc="-1" strike="noStrike">
                <a:latin typeface="Arial"/>
              </a:rPr>
              <a:t>edit </a:t>
            </a:r>
            <a:r>
              <a:rPr b="0" lang="en-US" sz="1800" spc="-1" strike="noStrike">
                <a:latin typeface="Arial"/>
              </a:rPr>
              <a:t>the </a:t>
            </a:r>
            <a:r>
              <a:rPr b="0" lang="en-US" sz="1800" spc="-1" strike="noStrike">
                <a:latin typeface="Arial"/>
              </a:rPr>
              <a:t>title </a:t>
            </a:r>
            <a:r>
              <a:rPr b="0" lang="en-US" sz="1800" spc="-1" strike="noStrike">
                <a:latin typeface="Arial"/>
              </a:rPr>
              <a:t>tex</a:t>
            </a:r>
            <a:r>
              <a:rPr b="0" lang="en-US" sz="1800" spc="-1" strike="noStrike">
                <a:latin typeface="Arial"/>
              </a:rPr>
              <a:t>t </a:t>
            </a:r>
            <a:r>
              <a:rPr b="0" lang="en-US" sz="1800" spc="-1" strike="noStrike">
                <a:latin typeface="Arial"/>
              </a:rPr>
              <a:t>for</a:t>
            </a:r>
            <a:r>
              <a:rPr b="0" lang="en-US" sz="1800" spc="-1" strike="noStrike">
                <a:latin typeface="Arial"/>
              </a:rPr>
              <a:t>ma</a:t>
            </a:r>
            <a:r>
              <a:rPr b="0" lang="en-US" sz="1800" spc="-1" strike="noStrike">
                <a:latin typeface="Arial"/>
              </a:rPr>
              <a:t>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67640" y="548640"/>
            <a:ext cx="8208360" cy="5832000"/>
          </a:xfrm>
          <a:prstGeom prst="rect">
            <a:avLst/>
          </a:prstGeom>
          <a:noFill/>
          <a:ln>
            <a:noFill/>
          </a:ln>
        </p:spPr>
        <p:style>
          <a:lnRef idx="0"/>
          <a:fillRef idx="0"/>
          <a:effectRef idx="0"/>
          <a:fontRef idx="minor"/>
        </p:style>
        <p:txBody>
          <a:bodyPr lIns="90000" rIns="90000" tIns="45000" bIns="45000">
            <a:normAutofit fontScale="86000"/>
          </a:bodyPr>
          <a:p>
            <a:pPr>
              <a:lnSpc>
                <a:spcPct val="100000"/>
              </a:lnSpc>
              <a:spcBef>
                <a:spcPts val="561"/>
              </a:spcBef>
            </a:pPr>
            <a:endParaRPr b="0" lang="en-US" sz="1800" spc="-1" strike="noStrike">
              <a:latin typeface="Arial"/>
            </a:endParaRPr>
          </a:p>
          <a:p>
            <a:pPr>
              <a:lnSpc>
                <a:spcPct val="100000"/>
              </a:lnSpc>
              <a:spcBef>
                <a:spcPts val="400"/>
              </a:spcBef>
            </a:pPr>
            <a:endParaRPr b="0" lang="en-US" sz="1800" spc="-1" strike="noStrike">
              <a:latin typeface="Arial"/>
            </a:endParaRPr>
          </a:p>
          <a:p>
            <a:pPr>
              <a:lnSpc>
                <a:spcPct val="100000"/>
              </a:lnSpc>
              <a:spcBef>
                <a:spcPts val="400"/>
              </a:spcBef>
            </a:pPr>
            <a:r>
              <a:rPr b="0" lang="en-US" sz="2000" spc="-1" strike="noStrike">
                <a:solidFill>
                  <a:srgbClr val="000000"/>
                </a:solidFill>
                <a:latin typeface="Calibri"/>
              </a:rPr>
              <a:t>Научно-квалификационная работа на тему:</a:t>
            </a:r>
            <a:endParaRPr b="0" lang="en-US" sz="2000" spc="-1" strike="noStrike">
              <a:latin typeface="Arial"/>
            </a:endParaRPr>
          </a:p>
          <a:p>
            <a:pPr>
              <a:lnSpc>
                <a:spcPct val="100000"/>
              </a:lnSpc>
              <a:spcBef>
                <a:spcPts val="541"/>
              </a:spcBef>
            </a:pPr>
            <a:r>
              <a:rPr b="1" lang="en-US" sz="2700" spc="-1" strike="noStrike">
                <a:solidFill>
                  <a:srgbClr val="000000"/>
                </a:solidFill>
                <a:latin typeface="Calibri"/>
              </a:rPr>
              <a:t>Математические модели и методы извлечения терминов из русскоязычных текстов</a:t>
            </a:r>
            <a:endParaRPr b="0" lang="en-US" sz="2700" spc="-1" strike="noStrike">
              <a:latin typeface="Arial"/>
            </a:endParaRPr>
          </a:p>
          <a:p>
            <a:pPr>
              <a:lnSpc>
                <a:spcPct val="100000"/>
              </a:lnSpc>
              <a:spcBef>
                <a:spcPts val="561"/>
              </a:spcBef>
            </a:pPr>
            <a:endParaRPr b="0" lang="en-US" sz="2700" spc="-1" strike="noStrike">
              <a:latin typeface="Arial"/>
            </a:endParaRPr>
          </a:p>
          <a:p>
            <a:pPr>
              <a:lnSpc>
                <a:spcPct val="100000"/>
              </a:lnSpc>
              <a:spcBef>
                <a:spcPts val="400"/>
              </a:spcBef>
            </a:pPr>
            <a:r>
              <a:rPr b="1" lang="en-US" sz="2000" spc="-1" strike="noStrike">
                <a:solidFill>
                  <a:srgbClr val="000000"/>
                </a:solidFill>
                <a:latin typeface="Calibri"/>
              </a:rPr>
              <a:t>Аспирант: </a:t>
            </a:r>
            <a:endParaRPr b="0" lang="en-US" sz="2000" spc="-1" strike="noStrike">
              <a:latin typeface="Arial"/>
            </a:endParaRPr>
          </a:p>
          <a:p>
            <a:pPr>
              <a:lnSpc>
                <a:spcPct val="100000"/>
              </a:lnSpc>
              <a:spcBef>
                <a:spcPts val="400"/>
              </a:spcBef>
            </a:pPr>
            <a:r>
              <a:rPr b="0" lang="en-US" sz="2000" spc="-1" strike="noStrike">
                <a:solidFill>
                  <a:srgbClr val="000000"/>
                </a:solidFill>
                <a:latin typeface="Calibri"/>
              </a:rPr>
              <a:t>Петров Андрей Сергеевич</a:t>
            </a:r>
            <a:endParaRPr b="0" lang="en-US" sz="2000" spc="-1" strike="noStrike">
              <a:latin typeface="Arial"/>
            </a:endParaRPr>
          </a:p>
          <a:p>
            <a:pPr>
              <a:lnSpc>
                <a:spcPct val="100000"/>
              </a:lnSpc>
              <a:spcBef>
                <a:spcPts val="400"/>
              </a:spcBef>
            </a:pPr>
            <a:r>
              <a:rPr b="1" lang="en-US" sz="2000" spc="-1" strike="noStrike">
                <a:solidFill>
                  <a:srgbClr val="000000"/>
                </a:solidFill>
                <a:latin typeface="Calibri"/>
              </a:rPr>
              <a:t>Научный руководитель: </a:t>
            </a:r>
            <a:endParaRPr b="0" lang="en-US" sz="2000" spc="-1" strike="noStrike">
              <a:latin typeface="Arial"/>
            </a:endParaRPr>
          </a:p>
          <a:p>
            <a:pPr>
              <a:lnSpc>
                <a:spcPct val="100000"/>
              </a:lnSpc>
              <a:spcBef>
                <a:spcPts val="400"/>
              </a:spcBef>
            </a:pPr>
            <a:r>
              <a:rPr b="0" lang="en-US" sz="2000" spc="-1" strike="noStrike">
                <a:solidFill>
                  <a:srgbClr val="000000"/>
                </a:solidFill>
                <a:latin typeface="Calibri"/>
              </a:rPr>
              <a:t>Шульга Татьяна Эриковна, проф. каф. ИКСП, д.ф.-м.н.</a:t>
            </a:r>
            <a:br/>
            <a:endParaRPr b="0" lang="en-US" sz="2000" spc="-1" strike="noStrike">
              <a:latin typeface="Arial"/>
            </a:endParaRPr>
          </a:p>
          <a:p>
            <a:pPr>
              <a:lnSpc>
                <a:spcPct val="100000"/>
              </a:lnSpc>
              <a:spcBef>
                <a:spcPts val="400"/>
              </a:spcBef>
            </a:pPr>
            <a:r>
              <a:rPr b="1" lang="en-US" sz="2000" spc="-1" strike="noStrike">
                <a:solidFill>
                  <a:srgbClr val="000000"/>
                </a:solidFill>
                <a:latin typeface="Calibri"/>
              </a:rPr>
              <a:t>Направление</a:t>
            </a:r>
            <a:r>
              <a:rPr b="0" lang="en-US" sz="2000" spc="-1" strike="noStrike">
                <a:solidFill>
                  <a:srgbClr val="000000"/>
                </a:solidFill>
                <a:latin typeface="Calibri"/>
              </a:rPr>
              <a:t>: 09.06.01, Информатика и вычислительная техника</a:t>
            </a:r>
            <a:endParaRPr b="0" lang="en-US" sz="2000" spc="-1" strike="noStrike">
              <a:latin typeface="Arial"/>
            </a:endParaRPr>
          </a:p>
          <a:p>
            <a:pPr>
              <a:lnSpc>
                <a:spcPct val="100000"/>
              </a:lnSpc>
              <a:spcBef>
                <a:spcPts val="400"/>
              </a:spcBef>
            </a:pPr>
            <a:r>
              <a:rPr b="1" lang="en-US" sz="2000" spc="-1" strike="noStrike">
                <a:solidFill>
                  <a:srgbClr val="000000"/>
                </a:solidFill>
                <a:latin typeface="Calibri"/>
              </a:rPr>
              <a:t>Направленность: </a:t>
            </a:r>
            <a:r>
              <a:rPr b="0" lang="en-US" sz="2000" spc="-1" strike="noStrike">
                <a:solidFill>
                  <a:srgbClr val="000000"/>
                </a:solidFill>
                <a:latin typeface="Calibri"/>
              </a:rPr>
              <a:t>05.13.18, Математическое моделирование, </a:t>
            </a:r>
            <a:br/>
            <a:r>
              <a:rPr b="0" lang="en-US" sz="2000" spc="-1" strike="noStrike">
                <a:solidFill>
                  <a:srgbClr val="000000"/>
                </a:solidFill>
                <a:latin typeface="Calibri"/>
              </a:rPr>
              <a:t>численные методы и комплексы программ</a:t>
            </a:r>
            <a:endParaRPr b="0" lang="en-US" sz="2000" spc="-1" strike="noStrike">
              <a:latin typeface="Arial"/>
            </a:endParaRPr>
          </a:p>
        </p:txBody>
      </p:sp>
      <p:sp>
        <p:nvSpPr>
          <p:cNvPr id="83" name="CustomShape 2"/>
          <p:cNvSpPr/>
          <p:nvPr/>
        </p:nvSpPr>
        <p:spPr>
          <a:xfrm>
            <a:off x="-7920" y="1628640"/>
            <a:ext cx="312480" cy="125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467640" y="116640"/>
            <a:ext cx="849636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ea typeface="DejaVu Sans"/>
              </a:rPr>
              <a:t>Федеральное государственное бюджетное образовательное учреждение высшего образования </a:t>
            </a:r>
            <a:br/>
            <a:r>
              <a:rPr b="0" lang="en-US" sz="1400" spc="-1" strike="noStrike">
                <a:solidFill>
                  <a:srgbClr val="000000"/>
                </a:solidFill>
                <a:latin typeface="Calibri"/>
                <a:ea typeface="DejaVu Sans"/>
              </a:rPr>
              <a:t>«Саратовский государственный технический университет имени Гагарина Ю.А.»</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360000"/>
            <a:ext cx="548280" cy="629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8CA9A78C-FF20-48EA-8DEE-38F3E6CBA38F}" type="slidenum">
              <a:rPr b="0" lang="en-US" sz="1800" spc="-1" strike="noStrike">
                <a:solidFill>
                  <a:srgbClr val="ffffff"/>
                </a:solidFill>
                <a:latin typeface="Calibri"/>
                <a:ea typeface="DejaVu Sans"/>
              </a:rPr>
              <a:t>9</a:t>
            </a:fld>
            <a:endParaRPr b="0" lang="en-US" sz="1800" spc="-1" strike="noStrike">
              <a:latin typeface="Arial"/>
            </a:endParaRPr>
          </a:p>
        </p:txBody>
      </p:sp>
      <p:sp>
        <p:nvSpPr>
          <p:cNvPr id="118"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Математическая модель </a:t>
            </a:r>
            <a:r>
              <a:rPr b="0" lang="en-US" sz="2000" spc="-1" strike="noStrike">
                <a:solidFill>
                  <a:srgbClr val="000000"/>
                </a:solidFill>
                <a:latin typeface="Calibri"/>
                <a:ea typeface="Arial"/>
              </a:rPr>
              <a:t>русскоязычного текстового документа</a:t>
            </a:r>
            <a:endParaRPr b="0" lang="en-US" sz="2000" spc="-1" strike="noStrike">
              <a:latin typeface="Arial"/>
            </a:endParaRPr>
          </a:p>
        </p:txBody>
      </p:sp>
      <p:sp>
        <p:nvSpPr>
          <p:cNvPr id="119" name="CustomShape 3"/>
          <p:cNvSpPr/>
          <p:nvPr/>
        </p:nvSpPr>
        <p:spPr>
          <a:xfrm>
            <a:off x="548640" y="1188720"/>
            <a:ext cx="8057520" cy="559728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601"/>
              </a:spcBef>
              <a:spcAft>
                <a:spcPts val="601"/>
              </a:spcAft>
            </a:pPr>
            <a:r>
              <a:rPr b="0" i="1" lang="en-US" sz="2000" spc="-1" strike="noStrike">
                <a:solidFill>
                  <a:srgbClr val="000000"/>
                </a:solidFill>
                <a:latin typeface="Times New Roman"/>
                <a:ea typeface="Times New Roman"/>
              </a:rPr>
              <a:t>D</a:t>
            </a:r>
            <a:r>
              <a:rPr b="0" lang="en-US" sz="2000" spc="-1" strike="noStrike">
                <a:solidFill>
                  <a:srgbClr val="000000"/>
                </a:solidFill>
                <a:latin typeface="Times New Roman"/>
                <a:ea typeface="Times New Roman"/>
              </a:rPr>
              <a:t> = {</a:t>
            </a:r>
            <a:r>
              <a:rPr b="0" i="1" lang="en-US" sz="2000" spc="-1" strike="noStrike">
                <a:solidFill>
                  <a:srgbClr val="000000"/>
                </a:solidFill>
                <a:latin typeface="Times New Roman"/>
                <a:ea typeface="Times New Roman"/>
              </a:rPr>
              <a:t>s</a:t>
            </a:r>
            <a:r>
              <a:rPr b="0" i="1" lang="en-US" sz="2000" spc="-1" strike="noStrike" baseline="-15000">
                <a:solidFill>
                  <a:srgbClr val="000000"/>
                </a:solidFill>
                <a:latin typeface="Times New Roman"/>
                <a:ea typeface="Times New Roman"/>
              </a:rPr>
              <a:t>1</a:t>
            </a:r>
            <a:r>
              <a:rPr b="0" i="1" lang="en-US" sz="2000" spc="-1" strike="noStrike">
                <a:solidFill>
                  <a:srgbClr val="000000"/>
                </a:solidFill>
                <a:latin typeface="Times New Roman"/>
                <a:ea typeface="Times New Roman"/>
              </a:rPr>
              <a:t>,…,</a:t>
            </a:r>
            <a:r>
              <a:rPr b="0" lang="en-US" sz="2000" spc="-1" strike="noStrike">
                <a:solidFill>
                  <a:srgbClr val="000000"/>
                </a:solidFill>
                <a:latin typeface="Times New Roman"/>
                <a:ea typeface="Times New Roman"/>
              </a:rPr>
              <a:t> </a:t>
            </a:r>
            <a:r>
              <a:rPr b="0" i="1" lang="en-US" sz="2000" spc="-1" strike="noStrike">
                <a:solidFill>
                  <a:srgbClr val="000000"/>
                </a:solidFill>
                <a:latin typeface="Times New Roman"/>
                <a:ea typeface="Times New Roman"/>
              </a:rPr>
              <a:t>s</a:t>
            </a:r>
            <a:r>
              <a:rPr b="0" i="1" lang="en-US" sz="2000" spc="-1" strike="noStrike" baseline="-15000">
                <a:solidFill>
                  <a:srgbClr val="000000"/>
                </a:solidFill>
                <a:latin typeface="Times New Roman"/>
                <a:ea typeface="Times New Roman"/>
              </a:rPr>
              <a:t>i,</a:t>
            </a:r>
            <a:r>
              <a:rPr b="0" i="1" lang="en-US" sz="2000" spc="-1" strike="noStrike">
                <a:solidFill>
                  <a:srgbClr val="000000"/>
                </a:solidFill>
                <a:latin typeface="Times New Roman"/>
                <a:ea typeface="Times New Roman"/>
              </a:rPr>
              <a:t>…,s</a:t>
            </a:r>
            <a:r>
              <a:rPr b="0" i="1" lang="en-US" sz="2000" spc="-1" strike="noStrike" baseline="-15000">
                <a:solidFill>
                  <a:srgbClr val="000000"/>
                </a:solidFill>
                <a:latin typeface="Times New Roman"/>
                <a:ea typeface="Times New Roman"/>
              </a:rPr>
              <a:t>n</a:t>
            </a:r>
            <a:r>
              <a:rPr b="0" lang="en-US" sz="2000" spc="-1" strike="noStrike">
                <a:solidFill>
                  <a:srgbClr val="000000"/>
                </a:solidFill>
                <a:latin typeface="Times New Roman"/>
                <a:ea typeface="Times New Roman"/>
              </a:rPr>
              <a:t> },</a:t>
            </a:r>
            <a:endParaRPr b="0" lang="en-US" sz="20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где:</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 </a:t>
            </a:r>
            <a:r>
              <a:rPr b="0" lang="en-US" sz="1600" spc="-1" strike="noStrike">
                <a:solidFill>
                  <a:srgbClr val="000000"/>
                </a:solidFill>
                <a:latin typeface="Calibri"/>
                <a:ea typeface="Times New Roman"/>
              </a:rPr>
              <a:t>где s</a:t>
            </a:r>
            <a:r>
              <a:rPr b="0" lang="en-US" sz="1600" spc="-1" strike="noStrike" baseline="-33000">
                <a:solidFill>
                  <a:srgbClr val="000000"/>
                </a:solidFill>
                <a:latin typeface="Calibri"/>
                <a:ea typeface="Times New Roman"/>
              </a:rPr>
              <a:t>i</a:t>
            </a:r>
            <a:r>
              <a:rPr b="0" lang="en-US" sz="1600" spc="-1" strike="noStrike">
                <a:solidFill>
                  <a:srgbClr val="000000"/>
                </a:solidFill>
                <a:latin typeface="Calibri"/>
                <a:ea typeface="Times New Roman"/>
              </a:rPr>
              <a:t>  - предложение</a:t>
            </a:r>
            <a:br/>
            <a:endParaRPr b="0" lang="en-US" sz="1600" spc="-1" strike="noStrike">
              <a:latin typeface="Arial"/>
            </a:endParaRPr>
          </a:p>
          <a:p>
            <a:pPr>
              <a:lnSpc>
                <a:spcPct val="150000"/>
              </a:lnSpc>
              <a:spcBef>
                <a:spcPts val="320"/>
              </a:spcBef>
            </a:pP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где i - номер предложения,  </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n - количество предложений в текстовом документе D </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k′- номер символа конца предложения, </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k - количество символов конца предложения si </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b′ - номер символа-разделителя слова,  </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b - количество символов-разделителей слов wij в предложении si</a:t>
            </a:r>
            <a:endParaRPr b="0" lang="en-US" sz="1600" spc="-1" strike="noStrike">
              <a:latin typeface="Arial"/>
            </a:endParaRPr>
          </a:p>
          <a:p>
            <a:pPr>
              <a:lnSpc>
                <a:spcPct val="150000"/>
              </a:lnSpc>
              <a:spcBef>
                <a:spcPts val="320"/>
              </a:spcBef>
            </a:pPr>
            <a:r>
              <a:rPr b="0" lang="en-US" sz="1600" spc="-1" strike="noStrike">
                <a:solidFill>
                  <a:srgbClr val="000000"/>
                </a:solidFill>
                <a:latin typeface="Calibri"/>
                <a:ea typeface="Times New Roman"/>
              </a:rPr>
              <a:t>w</a:t>
            </a:r>
            <a:r>
              <a:rPr b="0" lang="en-US" sz="1600" spc="-1" strike="noStrike" baseline="-33000">
                <a:solidFill>
                  <a:srgbClr val="000000"/>
                </a:solidFill>
                <a:latin typeface="Calibri"/>
                <a:ea typeface="Times New Roman"/>
              </a:rPr>
              <a:t>ij</a:t>
            </a:r>
            <a:r>
              <a:rPr b="0" lang="en-US" sz="1600" spc="-1" strike="noStrike">
                <a:solidFill>
                  <a:srgbClr val="000000"/>
                </a:solidFill>
                <a:latin typeface="Calibri"/>
                <a:ea typeface="Times New Roman"/>
              </a:rPr>
              <a:t> - слово, w</a:t>
            </a:r>
            <a:r>
              <a:rPr b="0" lang="en-US" sz="1600" spc="-1" strike="noStrike" baseline="-33000">
                <a:solidFill>
                  <a:srgbClr val="000000"/>
                </a:solidFill>
                <a:latin typeface="Calibri"/>
                <a:ea typeface="Times New Roman"/>
              </a:rPr>
              <a:t>ij</a:t>
            </a:r>
            <a:r>
              <a:rPr b="0" lang="en-US" sz="1600" spc="-1" strike="noStrike">
                <a:solidFill>
                  <a:srgbClr val="000000"/>
                </a:solidFill>
                <a:latin typeface="Calibri"/>
                <a:ea typeface="Times New Roman"/>
              </a:rPr>
              <a:t> ∈ W</a:t>
            </a:r>
            <a:endParaRPr b="0" lang="en-US" sz="1600" spc="-1" strike="noStrike">
              <a:latin typeface="Arial"/>
            </a:endParaRPr>
          </a:p>
          <a:p>
            <a:pPr>
              <a:lnSpc>
                <a:spcPct val="110000"/>
              </a:lnSpc>
              <a:spcAft>
                <a:spcPts val="601"/>
              </a:spcAft>
            </a:pPr>
            <a:endParaRPr b="0" lang="en-US" sz="1600" spc="-1" strike="noStrike">
              <a:latin typeface="Arial"/>
            </a:endParaRPr>
          </a:p>
        </p:txBody>
      </p:sp>
      <p:sp>
        <p:nvSpPr>
          <p:cNvPr id="12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F2EEB8D-BC1F-42B0-BAB4-DCE946005D09}" type="slidenum">
              <a:rPr b="0" lang="en-US" sz="1200" spc="-1" strike="noStrike">
                <a:solidFill>
                  <a:srgbClr val="8b8b8b"/>
                </a:solidFill>
                <a:latin typeface="Calibri"/>
              </a:rPr>
              <a:t>9</a:t>
            </a:fld>
            <a:endParaRPr b="0" lang="en-US" sz="1200" spc="-1" strike="noStrike">
              <a:latin typeface="Arial"/>
            </a:endParaRPr>
          </a:p>
        </p:txBody>
      </p:sp>
      <mc:AlternateContent>
        <mc:Choice xmlns:a14="http://schemas.microsoft.com/office/drawing/2010/main" Requires="a14">
          <p:sp>
            <p:nvSpPr>
              <p:cNvPr id="121" name="Formula 5"/>
              <p:cNvSpPr txBox="1"/>
              <p:nvPr/>
            </p:nvSpPr>
            <p:spPr>
              <a:xfrm>
                <a:off x="699840" y="2813040"/>
                <a:ext cx="2666160" cy="212040"/>
              </a:xfrm>
              <a:prstGeom prst="rect">
                <a:avLst/>
              </a:prstGeom>
            </p:spPr>
            <p:txBody>
              <a:bodyPr/>
              <a:p>
                <a14:m>
                  <m:oMath xmlns:m="http://schemas.openxmlformats.org/officeDocument/2006/math">
                    <m:sSub>
                      <m:e>
                        <m:r>
                          <m:t xml:space="preserve">s</m:t>
                        </m:r>
                      </m:e>
                      <m:sub>
                        <m:r>
                          <m:t xml:space="preserve">i</m:t>
                        </m:r>
                      </m:sub>
                    </m:sSub>
                    <m:r>
                      <m:t xml:space="preserve">=</m:t>
                    </m:r>
                    <m:r>
                      <m:t xml:space="preserve">{</m:t>
                    </m:r>
                    <m:sSub>
                      <m:e>
                        <m:r>
                          <m:t xml:space="preserve">w</m:t>
                        </m:r>
                      </m:e>
                      <m:sub>
                        <m:r>
                          <m:t xml:space="preserve">i</m:t>
                        </m:r>
                        <m:r>
                          <m:t xml:space="preserve">1</m:t>
                        </m:r>
                      </m:sub>
                    </m:sSub>
                    <m:r>
                      <m:t xml:space="preserve">,</m:t>
                    </m:r>
                    <m:sSub>
                      <m:e>
                        <m:r>
                          <m:t xml:space="preserve">se</m:t>
                        </m:r>
                        <m:sSup>
                          <m:e>
                            <m:r>
                              <m:t xml:space="preserve">p</m:t>
                            </m:r>
                          </m:e>
                          <m:sup>
                            <m:r>
                              <m:t xml:space="preserve">'</m:t>
                            </m:r>
                          </m:sup>
                        </m:sSup>
                      </m:e>
                      <m:sub>
                        <m:r>
                          <m:t xml:space="preserve">i</m:t>
                        </m:r>
                        <m:r>
                          <m:t xml:space="preserve">1</m:t>
                        </m:r>
                      </m:sub>
                    </m:sSub>
                    <m:r>
                      <m:t xml:space="preserve">,</m:t>
                    </m:r>
                    <m:r>
                      <m:t xml:space="preserve">…</m:t>
                    </m:r>
                    <m:sSub>
                      <m:e>
                        <m:r>
                          <m:t xml:space="preserve">se</m:t>
                        </m:r>
                        <m:sSup>
                          <m:e>
                            <m:r>
                              <m:t xml:space="preserve">p</m:t>
                            </m:r>
                          </m:e>
                          <m:sup>
                            <m:r>
                              <m:t xml:space="preserve">'</m:t>
                            </m:r>
                          </m:sup>
                        </m:sSup>
                      </m:e>
                      <m:sub>
                        <m:r>
                          <m:t xml:space="preserve">ib</m:t>
                        </m:r>
                      </m:sub>
                    </m:sSub>
                    <m:sSub>
                      <m:e>
                        <m:r>
                          <m:t xml:space="preserve">w</m:t>
                        </m:r>
                      </m:e>
                      <m:sub>
                        <m:r>
                          <m:t xml:space="preserve">ℑ</m:t>
                        </m:r>
                      </m:sub>
                    </m:sSub>
                    <m:r>
                      <m:t xml:space="preserve">,</m:t>
                    </m:r>
                    <m:sSub>
                      <m:e>
                        <m:r>
                          <m:t xml:space="preserve">sep</m:t>
                        </m:r>
                      </m:e>
                      <m:sub>
                        <m:r>
                          <m:t xml:space="preserve">i</m:t>
                        </m:r>
                        <m:r>
                          <m:t xml:space="preserve">1</m:t>
                        </m:r>
                      </m:sub>
                    </m:sSub>
                    <m:r>
                      <m:t xml:space="preserve">,</m:t>
                    </m:r>
                    <m:r>
                      <m:t xml:space="preserve">…</m:t>
                    </m:r>
                    <m:r>
                      <m:t xml:space="preserve">,</m:t>
                    </m:r>
                    <m:sSub>
                      <m:e>
                        <m:r>
                          <m:t xml:space="preserve">sep</m:t>
                        </m:r>
                      </m:e>
                      <m:sub>
                        <m:r>
                          <m:t xml:space="preserve">ik</m:t>
                        </m:r>
                      </m:sub>
                    </m:sSub>
                    <m:r>
                      <m:t xml:space="preserve">}</m:t>
                    </m:r>
                  </m:oMath>
                </a14:m>
              </a:p>
            </p:txBody>
          </p:sp>
        </mc:Choice>
        <mc:Fallback/>
      </mc:AlternateContent>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360000"/>
            <a:ext cx="548280" cy="629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C1D714F7-2F6C-4B76-90A0-A21F1DBE95ED}" type="slidenum">
              <a:rPr b="0" lang="en-US" sz="1800" spc="-1" strike="noStrike">
                <a:solidFill>
                  <a:srgbClr val="ffffff"/>
                </a:solidFill>
                <a:latin typeface="Calibri"/>
                <a:ea typeface="DejaVu Sans"/>
              </a:rPr>
              <a:t>9</a:t>
            </a:fld>
            <a:endParaRPr b="0" lang="en-US" sz="1800" spc="-1" strike="noStrike">
              <a:latin typeface="Arial"/>
            </a:endParaRPr>
          </a:p>
        </p:txBody>
      </p:sp>
      <p:sp>
        <p:nvSpPr>
          <p:cNvPr id="123"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Математическая модель </a:t>
            </a:r>
            <a:r>
              <a:rPr b="0" lang="en-US" sz="2000" spc="-1" strike="noStrike">
                <a:solidFill>
                  <a:srgbClr val="000000"/>
                </a:solidFill>
                <a:latin typeface="Calibri"/>
                <a:ea typeface="Arial"/>
              </a:rPr>
              <a:t>русскоязычного текстового документа</a:t>
            </a:r>
            <a:endParaRPr b="0" lang="en-US" sz="2000" spc="-1" strike="noStrike">
              <a:latin typeface="Arial"/>
            </a:endParaRPr>
          </a:p>
        </p:txBody>
      </p:sp>
      <p:sp>
        <p:nvSpPr>
          <p:cNvPr id="124" name="CustomShape 3"/>
          <p:cNvSpPr/>
          <p:nvPr/>
        </p:nvSpPr>
        <p:spPr>
          <a:xfrm>
            <a:off x="548640" y="1188720"/>
            <a:ext cx="8057520" cy="5597280"/>
          </a:xfrm>
          <a:prstGeom prst="rect">
            <a:avLst/>
          </a:prstGeom>
          <a:noFill/>
          <a:ln>
            <a:noFill/>
          </a:ln>
        </p:spPr>
        <p:style>
          <a:lnRef idx="0"/>
          <a:fillRef idx="0"/>
          <a:effectRef idx="0"/>
          <a:fontRef idx="minor"/>
        </p:style>
        <p:txBody>
          <a:bodyPr lIns="90000" rIns="90000" tIns="45000" bIns="45000">
            <a:noAutofit/>
          </a:bodyPr>
          <a:p>
            <a:pPr marL="468000" indent="288360" algn="just">
              <a:lnSpc>
                <a:spcPct val="100000"/>
              </a:lnSpc>
            </a:pPr>
            <a:r>
              <a:rPr b="0" i="1" lang="en-US" sz="1800" spc="-1" strike="noStrike">
                <a:solidFill>
                  <a:srgbClr val="000000"/>
                </a:solidFill>
                <a:latin typeface="Times New Roman"/>
                <a:ea typeface="Times New Roman"/>
              </a:rPr>
              <a:t>w</a:t>
            </a:r>
            <a:r>
              <a:rPr b="0" i="1" lang="en-US" sz="1800" spc="-1" strike="noStrike" baseline="-15000">
                <a:solidFill>
                  <a:srgbClr val="000000"/>
                </a:solidFill>
                <a:latin typeface="Times New Roman"/>
                <a:ea typeface="Times New Roman"/>
              </a:rPr>
              <a:t>ij</a:t>
            </a:r>
            <a:r>
              <a:rPr b="0" i="1"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 слово, </a:t>
            </a:r>
            <a:r>
              <a:rPr b="0" i="1" lang="en-US" sz="1800" spc="-1" strike="noStrike">
                <a:solidFill>
                  <a:srgbClr val="000000"/>
                </a:solidFill>
                <a:latin typeface="Times New Roman"/>
                <a:ea typeface="Times New Roman"/>
              </a:rPr>
              <a:t>w</a:t>
            </a:r>
            <a:r>
              <a:rPr b="0" i="1" lang="en-US" sz="1800" spc="-1" strike="noStrike" baseline="-15000">
                <a:solidFill>
                  <a:srgbClr val="000000"/>
                </a:solidFill>
                <a:latin typeface="Times New Roman"/>
                <a:ea typeface="Times New Roman"/>
              </a:rPr>
              <a:t>ij</a:t>
            </a:r>
            <a:r>
              <a:rPr b="0" i="1"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 </a:t>
            </a:r>
            <a:r>
              <a:rPr b="0" i="1" lang="en-US" sz="1800" spc="-1" strike="noStrike">
                <a:solidFill>
                  <a:srgbClr val="000000"/>
                </a:solidFill>
                <a:latin typeface="Times New Roman"/>
                <a:ea typeface="Times New Roman"/>
              </a:rPr>
              <a:t>W</a:t>
            </a:r>
            <a:endParaRPr b="0" lang="en-US" sz="1800" spc="-1" strike="noStrike">
              <a:latin typeface="Arial"/>
            </a:endParaRPr>
          </a:p>
          <a:p>
            <a:pPr marL="468000" indent="288360" algn="just">
              <a:lnSpc>
                <a:spcPct val="100000"/>
              </a:lnSpc>
            </a:pPr>
            <a:endParaRPr b="0" lang="en-US" sz="1800" spc="-1" strike="noStrike">
              <a:latin typeface="Arial"/>
            </a:endParaRPr>
          </a:p>
          <a:p>
            <a:pPr marL="468000" indent="288360" algn="just">
              <a:lnSpc>
                <a:spcPct val="100000"/>
              </a:lnSpc>
            </a:pPr>
            <a:endParaRPr b="0" lang="en-US" sz="1800" spc="-1" strike="noStrike">
              <a:latin typeface="Arial"/>
            </a:endParaRPr>
          </a:p>
          <a:p>
            <a:pPr marL="468000" indent="288360" algn="just">
              <a:lnSpc>
                <a:spcPct val="100000"/>
              </a:lnSpc>
            </a:pPr>
            <a:endParaRPr b="0" lang="en-US" sz="1800" spc="-1" strike="noStrike">
              <a:latin typeface="Arial"/>
            </a:endParaRPr>
          </a:p>
          <a:p>
            <a:pPr marL="468000" indent="288360" algn="just">
              <a:lnSpc>
                <a:spcPct val="100000"/>
              </a:lnSpc>
            </a:pPr>
            <a:r>
              <a:rPr b="0" lang="en-US" sz="1800" spc="-1" strike="noStrike">
                <a:solidFill>
                  <a:srgbClr val="000000"/>
                </a:solidFill>
                <a:latin typeface="Times New Roman"/>
                <a:ea typeface="Times New Roman"/>
              </a:rPr>
              <a:t>где </a:t>
            </a:r>
            <a:r>
              <a:rPr b="0" i="1" lang="en-US" sz="1800" spc="-1" strike="noStrike">
                <a:solidFill>
                  <a:srgbClr val="000000"/>
                </a:solidFill>
                <a:latin typeface="Times New Roman"/>
                <a:ea typeface="Times New Roman"/>
              </a:rPr>
              <a:t>j </a:t>
            </a:r>
            <a:r>
              <a:rPr b="0" lang="en-US" sz="1800" spc="-1" strike="noStrike">
                <a:solidFill>
                  <a:srgbClr val="000000"/>
                </a:solidFill>
                <a:latin typeface="Times New Roman"/>
                <a:ea typeface="Times New Roman"/>
              </a:rPr>
              <a:t>- номер слова в предложении </a:t>
            </a:r>
            <a:r>
              <a:rPr b="0" i="1" lang="en-US" sz="1800" spc="-1" strike="noStrike">
                <a:solidFill>
                  <a:srgbClr val="000000"/>
                </a:solidFill>
                <a:latin typeface="Times New Roman"/>
                <a:ea typeface="Times New Roman"/>
              </a:rPr>
              <a:t>s</a:t>
            </a:r>
            <a:r>
              <a:rPr b="0" i="1" lang="en-US" sz="1800" spc="-1" strike="noStrike" baseline="-22000">
                <a:solidFill>
                  <a:srgbClr val="000000"/>
                </a:solidFill>
                <a:latin typeface="Times New Roman"/>
                <a:ea typeface="Times New Roman"/>
              </a:rPr>
              <a:t>i</a:t>
            </a:r>
            <a:r>
              <a:rPr b="0" i="1"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m </a:t>
            </a:r>
            <a:r>
              <a:rPr b="0" lang="en-US" sz="1800" spc="-1" strike="noStrike">
                <a:solidFill>
                  <a:srgbClr val="000000"/>
                </a:solidFill>
                <a:latin typeface="Times New Roman"/>
                <a:ea typeface="Times New Roman"/>
              </a:rPr>
              <a:t>- количество слов в предложении </a:t>
            </a:r>
            <a:r>
              <a:rPr b="0" i="1" lang="en-US" sz="1800" spc="-1" strike="noStrike">
                <a:solidFill>
                  <a:srgbClr val="000000"/>
                </a:solidFill>
                <a:latin typeface="Times New Roman"/>
                <a:ea typeface="Times New Roman"/>
              </a:rPr>
              <a:t>s</a:t>
            </a:r>
            <a:r>
              <a:rPr b="0" i="1" lang="en-US" sz="1800" spc="-1" strike="noStrike" baseline="-22000">
                <a:solidFill>
                  <a:srgbClr val="000000"/>
                </a:solidFill>
                <a:latin typeface="Times New Roman"/>
                <a:ea typeface="Times New Roman"/>
              </a:rPr>
              <a:t>i</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l</a:t>
            </a:r>
            <a:r>
              <a:rPr b="0" i="1" lang="en-US" sz="1800" spc="-1" strike="noStrike" baseline="-22000">
                <a:solidFill>
                  <a:srgbClr val="000000"/>
                </a:solidFill>
                <a:latin typeface="Times New Roman"/>
                <a:ea typeface="Times New Roman"/>
              </a:rPr>
              <a:t>ija</a:t>
            </a:r>
            <a:r>
              <a:rPr b="0" lang="en-US" sz="1800" spc="-1" strike="noStrike" baseline="-22000">
                <a:solidFill>
                  <a:srgbClr val="000000"/>
                </a:solidFill>
                <a:latin typeface="Times New Roman"/>
                <a:ea typeface="Times New Roman"/>
              </a:rPr>
              <a:t>′</a:t>
            </a:r>
            <a:r>
              <a:rPr b="0" lang="en-US" sz="1800" spc="-1" strike="noStrike">
                <a:solidFill>
                  <a:srgbClr val="000000"/>
                </a:solidFill>
                <a:latin typeface="Times New Roman"/>
                <a:ea typeface="Times New Roman"/>
              </a:rPr>
              <a:t> - символ в слове </a:t>
            </a:r>
            <a:r>
              <a:rPr b="0" i="1" lang="en-US" sz="1800" spc="-1" strike="noStrike">
                <a:solidFill>
                  <a:srgbClr val="000000"/>
                </a:solidFill>
                <a:latin typeface="Times New Roman"/>
                <a:ea typeface="Times New Roman"/>
              </a:rPr>
              <a:t>w</a:t>
            </a:r>
            <a:r>
              <a:rPr b="0" i="1" lang="en-US" sz="1800" spc="-1" strike="noStrike" baseline="-22000">
                <a:solidFill>
                  <a:srgbClr val="000000"/>
                </a:solidFill>
                <a:latin typeface="Times New Roman"/>
                <a:ea typeface="Times New Roman"/>
              </a:rPr>
              <a:t>ij</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L</a:t>
            </a:r>
            <a:r>
              <a:rPr b="0" lang="en-US" sz="1800" spc="-1" strike="noStrike">
                <a:solidFill>
                  <a:srgbClr val="000000"/>
                </a:solidFill>
                <a:latin typeface="Times New Roman"/>
                <a:ea typeface="Times New Roman"/>
              </a:rPr>
              <a:t> – множество символов кириллического алфавита, а также символ дефиса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a</a:t>
            </a:r>
            <a:r>
              <a:rPr b="0" lang="en-US" sz="1800" spc="-1" strike="noStrike">
                <a:solidFill>
                  <a:srgbClr val="000000"/>
                </a:solidFill>
                <a:latin typeface="Times New Roman"/>
                <a:ea typeface="Times New Roman"/>
              </a:rPr>
              <a:t>′ - номер буквы в слове </a:t>
            </a:r>
            <a:r>
              <a:rPr b="0" i="1" lang="en-US" sz="1800" spc="-1" strike="noStrike">
                <a:solidFill>
                  <a:srgbClr val="000000"/>
                </a:solidFill>
                <a:latin typeface="Times New Roman"/>
                <a:ea typeface="Times New Roman"/>
              </a:rPr>
              <a:t>w</a:t>
            </a:r>
            <a:r>
              <a:rPr b="0" i="1" lang="en-US" sz="1800" spc="-1" strike="noStrike" baseline="-22000">
                <a:solidFill>
                  <a:srgbClr val="000000"/>
                </a:solidFill>
                <a:latin typeface="Times New Roman"/>
                <a:ea typeface="Times New Roman"/>
              </a:rPr>
              <a:t>ij</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a </a:t>
            </a:r>
            <a:r>
              <a:rPr b="0" lang="en-US" sz="1800" spc="-1" strike="noStrike">
                <a:solidFill>
                  <a:srgbClr val="000000"/>
                </a:solidFill>
                <a:latin typeface="Times New Roman"/>
                <a:ea typeface="Times New Roman"/>
              </a:rPr>
              <a:t>- количество символов в слове </a:t>
            </a:r>
            <a:r>
              <a:rPr b="0" i="1" lang="en-US" sz="1800" spc="-1" strike="noStrike">
                <a:solidFill>
                  <a:srgbClr val="000000"/>
                </a:solidFill>
                <a:latin typeface="Times New Roman"/>
                <a:ea typeface="Times New Roman"/>
              </a:rPr>
              <a:t>w</a:t>
            </a:r>
            <a:r>
              <a:rPr b="0" i="1" lang="en-US" sz="1800" spc="-1" strike="noStrike" baseline="-22000">
                <a:solidFill>
                  <a:srgbClr val="000000"/>
                </a:solidFill>
                <a:latin typeface="Times New Roman"/>
                <a:ea typeface="Times New Roman"/>
              </a:rPr>
              <a:t>ij</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sep</a:t>
            </a:r>
            <a:r>
              <a:rPr b="0" i="1" lang="en-US" sz="1800" spc="-1" strike="noStrike" baseline="-22000">
                <a:solidFill>
                  <a:srgbClr val="000000"/>
                </a:solidFill>
                <a:latin typeface="Times New Roman"/>
                <a:ea typeface="Times New Roman"/>
              </a:rPr>
              <a:t>ik</a:t>
            </a:r>
            <a:r>
              <a:rPr b="0" lang="en-US" sz="1800" spc="-1" strike="noStrike" baseline="-22000">
                <a:solidFill>
                  <a:srgbClr val="000000"/>
                </a:solidFill>
                <a:latin typeface="Times New Roman"/>
                <a:ea typeface="Times New Roman"/>
              </a:rPr>
              <a:t>′</a:t>
            </a:r>
            <a:r>
              <a:rPr b="0" lang="en-US" sz="1800" spc="-1" strike="noStrike">
                <a:solidFill>
                  <a:srgbClr val="000000"/>
                </a:solidFill>
                <a:latin typeface="Times New Roman"/>
                <a:ea typeface="Times New Roman"/>
              </a:rPr>
              <a:t> - символ окончания предложения </a:t>
            </a:r>
            <a:r>
              <a:rPr b="0" i="1" lang="en-US" sz="1800" spc="-1" strike="noStrike">
                <a:solidFill>
                  <a:srgbClr val="000000"/>
                </a:solidFill>
                <a:latin typeface="Times New Roman"/>
                <a:ea typeface="Times New Roman"/>
              </a:rPr>
              <a:t>s</a:t>
            </a:r>
            <a:r>
              <a:rPr b="0" i="1" lang="en-US" sz="1800" spc="-1" strike="noStrike" baseline="-22000">
                <a:solidFill>
                  <a:srgbClr val="000000"/>
                </a:solidFill>
                <a:latin typeface="Times New Roman"/>
                <a:ea typeface="Times New Roman"/>
              </a:rPr>
              <a:t>i</a:t>
            </a:r>
            <a:r>
              <a:rPr b="0" lang="en-US" sz="1800" spc="-1" strike="noStrike">
                <a:solidFill>
                  <a:srgbClr val="000000"/>
                </a:solidFill>
                <a:latin typeface="Times New Roman"/>
                <a:ea typeface="Times New Roman"/>
              </a:rPr>
              <a:t>,</a:t>
            </a:r>
            <a:r>
              <a:rPr b="0" i="1" lang="en-US" sz="1800" spc="-1" strike="noStrike" baseline="-22000">
                <a:solidFill>
                  <a:srgbClr val="000000"/>
                </a:solidFill>
                <a:latin typeface="Times New Roman"/>
                <a:ea typeface="Times New Roman"/>
              </a:rPr>
              <a:t> </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sep</a:t>
            </a:r>
            <a:r>
              <a:rPr b="0" lang="en-US" sz="1800" spc="-1" strike="noStrike">
                <a:solidFill>
                  <a:srgbClr val="000000"/>
                </a:solidFill>
                <a:latin typeface="Times New Roman"/>
                <a:ea typeface="Times New Roman"/>
              </a:rPr>
              <a:t>′</a:t>
            </a:r>
            <a:r>
              <a:rPr b="0" i="1" lang="en-US" sz="1800" spc="-1" strike="noStrike" baseline="-22000">
                <a:solidFill>
                  <a:srgbClr val="000000"/>
                </a:solidFill>
                <a:latin typeface="Times New Roman"/>
                <a:ea typeface="Times New Roman"/>
              </a:rPr>
              <a:t>ib</a:t>
            </a:r>
            <a:r>
              <a:rPr b="0" lang="en-US" sz="1800" spc="-1" strike="noStrike" baseline="-22000">
                <a:solidFill>
                  <a:srgbClr val="000000"/>
                </a:solidFill>
                <a:latin typeface="Times New Roman"/>
                <a:ea typeface="Times New Roman"/>
              </a:rPr>
              <a:t>′</a:t>
            </a:r>
            <a:r>
              <a:rPr b="0" lang="en-US" sz="1800" spc="-1" strike="noStrike">
                <a:solidFill>
                  <a:srgbClr val="000000"/>
                </a:solidFill>
                <a:latin typeface="Times New Roman"/>
                <a:ea typeface="Times New Roman"/>
              </a:rPr>
              <a:t> - разделитель слов </a:t>
            </a:r>
            <a:r>
              <a:rPr b="0" i="1" lang="en-US" sz="1800" spc="-1" strike="noStrike">
                <a:solidFill>
                  <a:srgbClr val="000000"/>
                </a:solidFill>
                <a:latin typeface="Times New Roman"/>
                <a:ea typeface="Times New Roman"/>
              </a:rPr>
              <a:t>w</a:t>
            </a:r>
            <a:r>
              <a:rPr b="0" i="1" lang="en-US" sz="1800" spc="-1" strike="noStrike" baseline="-22000">
                <a:solidFill>
                  <a:srgbClr val="000000"/>
                </a:solidFill>
                <a:latin typeface="Times New Roman"/>
                <a:ea typeface="Times New Roman"/>
              </a:rPr>
              <a:t>ij</a:t>
            </a:r>
            <a:r>
              <a:rPr b="0" lang="en-US" sz="1800" spc="-1" strike="noStrike">
                <a:solidFill>
                  <a:srgbClr val="000000"/>
                </a:solidFill>
                <a:latin typeface="Times New Roman"/>
                <a:ea typeface="Times New Roman"/>
              </a:rPr>
              <a:t> и </a:t>
            </a:r>
            <a:r>
              <a:rPr b="0" i="1" lang="en-US" sz="1800" spc="-1" strike="noStrike">
                <a:solidFill>
                  <a:srgbClr val="000000"/>
                </a:solidFill>
                <a:latin typeface="Times New Roman"/>
                <a:ea typeface="Times New Roman"/>
              </a:rPr>
              <a:t>w</a:t>
            </a:r>
            <a:r>
              <a:rPr b="0" i="1" lang="en-US" sz="1800" spc="-1" strike="noStrike" baseline="-22000">
                <a:solidFill>
                  <a:srgbClr val="000000"/>
                </a:solidFill>
                <a:latin typeface="Times New Roman"/>
                <a:ea typeface="Times New Roman"/>
              </a:rPr>
              <a:t>ij+1</a:t>
            </a:r>
            <a:r>
              <a:rPr b="0" lang="en-US" sz="1800" spc="-1" strike="noStrike">
                <a:solidFill>
                  <a:srgbClr val="000000"/>
                </a:solidFill>
                <a:latin typeface="Times New Roman"/>
                <a:ea typeface="Times New Roman"/>
              </a:rPr>
              <a:t> в предложении </a:t>
            </a:r>
            <a:r>
              <a:rPr b="0" i="1" lang="en-US" sz="1800" spc="-1" strike="noStrike">
                <a:solidFill>
                  <a:srgbClr val="000000"/>
                </a:solidFill>
                <a:latin typeface="Times New Roman"/>
                <a:ea typeface="Times New Roman"/>
              </a:rPr>
              <a:t>s</a:t>
            </a:r>
            <a:r>
              <a:rPr b="0" i="1" lang="en-US" sz="1800" spc="-1" strike="noStrike" baseline="-22000">
                <a:solidFill>
                  <a:srgbClr val="000000"/>
                </a:solidFill>
                <a:latin typeface="Times New Roman"/>
                <a:ea typeface="Times New Roman"/>
              </a:rPr>
              <a:t>i</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Sep </a:t>
            </a:r>
            <a:r>
              <a:rPr b="0" lang="en-US" sz="1800" spc="-1" strike="noStrike">
                <a:solidFill>
                  <a:srgbClr val="000000"/>
                </a:solidFill>
                <a:latin typeface="Times New Roman"/>
                <a:ea typeface="Times New Roman"/>
              </a:rPr>
              <a:t>- множество символов окончания предложений.</a:t>
            </a:r>
            <a:endParaRPr b="0" lang="en-US" sz="1800" spc="-1" strike="noStrike">
              <a:latin typeface="Arial"/>
            </a:endParaRPr>
          </a:p>
          <a:p>
            <a:pPr marL="431640" indent="288360" algn="just">
              <a:lnSpc>
                <a:spcPct val="100000"/>
              </a:lnSpc>
              <a:spcBef>
                <a:spcPts val="601"/>
              </a:spcBef>
              <a:spcAft>
                <a:spcPts val="601"/>
              </a:spcAft>
            </a:pPr>
            <a:r>
              <a:rPr b="0" i="1" lang="en-US" sz="1800" spc="-1" strike="noStrike">
                <a:solidFill>
                  <a:srgbClr val="000000"/>
                </a:solidFill>
                <a:latin typeface="Times New Roman"/>
                <a:ea typeface="Times New Roman"/>
              </a:rPr>
              <a:t>                          </a:t>
            </a:r>
            <a:r>
              <a:rPr b="0" i="1" lang="en-US" sz="1800" spc="-1" strike="noStrike">
                <a:solidFill>
                  <a:srgbClr val="000000"/>
                </a:solidFill>
                <a:latin typeface="Times New Roman"/>
                <a:ea typeface="Times New Roman"/>
              </a:rPr>
              <a:t>Sep </a:t>
            </a:r>
            <a:r>
              <a:rPr b="0" lang="en-US" sz="1800" spc="-1" strike="noStrike">
                <a:solidFill>
                  <a:srgbClr val="000000"/>
                </a:solidFill>
                <a:latin typeface="Times New Roman"/>
                <a:ea typeface="Times New Roman"/>
              </a:rPr>
              <a:t>= {</a:t>
            </a:r>
            <a:r>
              <a:rPr b="0" lang="en-US" sz="1800" spc="-1" strike="noStrike">
                <a:solidFill>
                  <a:srgbClr val="000000"/>
                </a:solidFill>
                <a:latin typeface="Courier New"/>
                <a:ea typeface="Times New Roman"/>
              </a:rPr>
              <a:t>’.’, ’!’, ’?’</a:t>
            </a:r>
            <a:r>
              <a:rPr b="0" lang="en-US" sz="1800" spc="-1" strike="noStrike">
                <a:solidFill>
                  <a:srgbClr val="000000"/>
                </a:solidFill>
                <a:latin typeface="Times New Roman"/>
                <a:ea typeface="Times New Roman"/>
              </a:rPr>
              <a:t>}</a:t>
            </a:r>
            <a:r>
              <a:rPr b="0" lang="en-US" sz="1800" spc="-1" strike="noStrike">
                <a:solidFill>
                  <a:srgbClr val="000000"/>
                </a:solidFill>
                <a:latin typeface="Times New Roman"/>
                <a:ea typeface="Times New Roman"/>
              </a:rPr>
              <a:t>	</a:t>
            </a:r>
            <a:endParaRPr b="0" lang="en-US" sz="1800" spc="-1" strike="noStrike">
              <a:latin typeface="Arial"/>
            </a:endParaRPr>
          </a:p>
          <a:p>
            <a:pPr marL="431640" indent="288360" algn="just">
              <a:lnSpc>
                <a:spcPct val="100000"/>
              </a:lnSpc>
            </a:pPr>
            <a:r>
              <a:rPr b="0" i="1" lang="en-US" sz="1800" spc="-1" strike="noStrike">
                <a:solidFill>
                  <a:srgbClr val="000000"/>
                </a:solidFill>
                <a:latin typeface="Times New Roman"/>
                <a:ea typeface="Times New Roman"/>
              </a:rPr>
              <a:t>Sep</a:t>
            </a:r>
            <a:r>
              <a:rPr b="0" lang="en-US" sz="1800" spc="-1" strike="noStrike" baseline="22000">
                <a:solidFill>
                  <a:srgbClr val="000000"/>
                </a:solidFill>
                <a:latin typeface="Times New Roman"/>
                <a:ea typeface="Times New Roman"/>
              </a:rPr>
              <a:t>′</a:t>
            </a:r>
            <a:r>
              <a:rPr b="0" lang="en-US" sz="1800" spc="-1" strike="noStrike">
                <a:solidFill>
                  <a:srgbClr val="000000"/>
                </a:solidFill>
                <a:latin typeface="Times New Roman"/>
                <a:ea typeface="Times New Roman"/>
              </a:rPr>
              <a:t> - множество символов-разделителей слов в предложении.</a:t>
            </a:r>
            <a:endParaRPr b="0" lang="en-US" sz="1800" spc="-1" strike="noStrike">
              <a:latin typeface="Arial"/>
            </a:endParaRPr>
          </a:p>
          <a:p>
            <a:pPr marL="431640" indent="288360" algn="just">
              <a:lnSpc>
                <a:spcPct val="100000"/>
              </a:lnSpc>
              <a:spcBef>
                <a:spcPts val="601"/>
              </a:spcBef>
              <a:spcAft>
                <a:spcPts val="601"/>
              </a:spcAft>
            </a:pPr>
            <a:r>
              <a:rPr b="0" i="1" lang="en-US" sz="1800" spc="-1" strike="noStrike">
                <a:solidFill>
                  <a:srgbClr val="000000"/>
                </a:solidFill>
                <a:latin typeface="Times New Roman"/>
                <a:ea typeface="Times New Roman"/>
              </a:rPr>
              <a:t>                         </a:t>
            </a:r>
            <a:r>
              <a:rPr b="0" i="1" lang="en-US" sz="1800" spc="-1" strike="noStrike">
                <a:solidFill>
                  <a:srgbClr val="000000"/>
                </a:solidFill>
                <a:latin typeface="Times New Roman"/>
                <a:ea typeface="Times New Roman"/>
              </a:rPr>
              <a:t>Sep</a:t>
            </a:r>
            <a:r>
              <a:rPr b="0" lang="en-US" sz="1800" spc="-1" strike="noStrike" baseline="22000">
                <a:solidFill>
                  <a:srgbClr val="000000"/>
                </a:solidFill>
                <a:latin typeface="Times New Roman"/>
                <a:ea typeface="Times New Roman"/>
              </a:rPr>
              <a:t>′</a:t>
            </a:r>
            <a:r>
              <a:rPr b="0" lang="en-US" sz="1800" spc="-1" strike="noStrike">
                <a:solidFill>
                  <a:srgbClr val="000000"/>
                </a:solidFill>
                <a:latin typeface="Times New Roman"/>
                <a:ea typeface="Times New Roman"/>
              </a:rPr>
              <a:t> = {</a:t>
            </a:r>
            <a:r>
              <a:rPr b="0" lang="en-US" sz="1800" spc="-1" strike="noStrike">
                <a:solidFill>
                  <a:srgbClr val="000000"/>
                </a:solidFill>
                <a:latin typeface="Courier New"/>
                <a:ea typeface="Times New Roman"/>
              </a:rPr>
              <a:t>’ ’, ’,’, ’;’, ’-’, ’:’</a:t>
            </a:r>
            <a:r>
              <a:rPr b="0" lang="en-US" sz="1800" spc="-1" strike="noStrike">
                <a:solidFill>
                  <a:srgbClr val="000000"/>
                </a:solidFill>
                <a:latin typeface="Times New Roman"/>
                <a:ea typeface="Times New Roman"/>
              </a:rPr>
              <a:t>}</a:t>
            </a:r>
            <a:endParaRPr b="0" lang="en-US" sz="1800" spc="-1" strike="noStrike">
              <a:latin typeface="Arial"/>
            </a:endParaRPr>
          </a:p>
        </p:txBody>
      </p:sp>
      <p:sp>
        <p:nvSpPr>
          <p:cNvPr id="12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E1A15EA-84AE-48E3-9EF8-796E4F0FA461}" type="slidenum">
              <a:rPr b="0" lang="en-US" sz="1200" spc="-1" strike="noStrike">
                <a:solidFill>
                  <a:srgbClr val="8b8b8b"/>
                </a:solidFill>
                <a:latin typeface="Calibri"/>
              </a:rPr>
              <a:t>9</a:t>
            </a:fld>
            <a:endParaRPr b="0" lang="en-US" sz="1200" spc="-1" strike="noStrike">
              <a:latin typeface="Arial"/>
            </a:endParaRPr>
          </a:p>
        </p:txBody>
      </p:sp>
      <mc:AlternateContent>
        <mc:Choice xmlns:a14="http://schemas.microsoft.com/office/drawing/2010/main" Requires="a14">
          <p:sp>
            <p:nvSpPr>
              <p:cNvPr id="126" name="Formula 5"/>
              <p:cNvSpPr txBox="1"/>
              <p:nvPr/>
            </p:nvSpPr>
            <p:spPr>
              <a:xfrm>
                <a:off x="1371600" y="1737360"/>
                <a:ext cx="949320" cy="190440"/>
              </a:xfrm>
              <a:prstGeom prst="rect">
                <a:avLst/>
              </a:prstGeom>
            </p:spPr>
            <p:txBody>
              <a:bodyPr/>
              <a:p>
                <a14:m>
                  <m:oMath xmlns:m="http://schemas.openxmlformats.org/officeDocument/2006/math">
                    <m:sSub>
                      <m:e>
                        <m:r>
                          <m:t xml:space="preserve">w</m:t>
                        </m:r>
                      </m:e>
                      <m:sub>
                        <m:r>
                          <m:t xml:space="preserve">ij</m:t>
                        </m:r>
                      </m:sub>
                    </m:sSub>
                    <m:r>
                      <m:t xml:space="preserve">=</m:t>
                    </m:r>
                    <m:r>
                      <m:t xml:space="preserve">{</m:t>
                    </m:r>
                    <m:sSub>
                      <m:e>
                        <m:r>
                          <m:t xml:space="preserve">l</m:t>
                        </m:r>
                      </m:e>
                      <m:sub>
                        <m:r>
                          <m:t xml:space="preserve">ij</m:t>
                        </m:r>
                        <m:r>
                          <m:t xml:space="preserve">1</m:t>
                        </m:r>
                      </m:sub>
                    </m:sSub>
                    <m:r>
                      <m:t xml:space="preserve">,</m:t>
                    </m:r>
                    <m:r>
                      <m:t xml:space="preserve">…</m:t>
                    </m:r>
                    <m:sSub>
                      <m:e>
                        <m:r>
                          <m:t xml:space="preserve">l</m:t>
                        </m:r>
                      </m:e>
                      <m:sub>
                        <m:r>
                          <m:t xml:space="preserve">ija</m:t>
                        </m:r>
                      </m:sub>
                    </m:sSub>
                    <m:r>
                      <m:t xml:space="preserve">}</m:t>
                    </m:r>
                  </m:oMath>
                </a14:m>
              </a:p>
            </p:txBody>
          </p:sp>
        </mc:Choice>
        <mc:Fallback/>
      </mc:AlternateContent>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360000"/>
            <a:ext cx="548280" cy="629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B875A7E9-F0C3-488C-AD41-B3FD72A473CF}" type="slidenum">
              <a:rPr b="0" lang="en-US" sz="1800" spc="-1" strike="noStrike">
                <a:solidFill>
                  <a:srgbClr val="ffffff"/>
                </a:solidFill>
                <a:latin typeface="Calibri"/>
                <a:ea typeface="DejaVu Sans"/>
              </a:rPr>
              <a:t>9</a:t>
            </a:fld>
            <a:endParaRPr b="0" lang="en-US" sz="1800" spc="-1" strike="noStrike">
              <a:latin typeface="Arial"/>
            </a:endParaRPr>
          </a:p>
        </p:txBody>
      </p:sp>
      <p:sp>
        <p:nvSpPr>
          <p:cNvPr id="128"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Математическая модель </a:t>
            </a:r>
            <a:r>
              <a:rPr b="0" lang="en-US" sz="2000" spc="-1" strike="noStrike">
                <a:solidFill>
                  <a:srgbClr val="000000"/>
                </a:solidFill>
                <a:latin typeface="Calibri"/>
                <a:ea typeface="Arial"/>
              </a:rPr>
              <a:t>русскоязычного текстового документа</a:t>
            </a:r>
            <a:endParaRPr b="0" lang="en-US" sz="2000" spc="-1" strike="noStrike">
              <a:latin typeface="Arial"/>
            </a:endParaRPr>
          </a:p>
        </p:txBody>
      </p:sp>
      <p:sp>
        <p:nvSpPr>
          <p:cNvPr id="129" name="CustomShape 3"/>
          <p:cNvSpPr/>
          <p:nvPr/>
        </p:nvSpPr>
        <p:spPr>
          <a:xfrm>
            <a:off x="548640" y="1188720"/>
            <a:ext cx="8057520" cy="5597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600" spc="-1" strike="noStrike">
                <a:latin typeface="Times New Roman"/>
                <a:ea typeface="Arial"/>
              </a:rPr>
              <a:t>Морфологическая парадигма </a:t>
            </a:r>
            <a:r>
              <a:rPr b="0" i="1" lang="en-US" sz="1600" spc="-1" strike="noStrike">
                <a:latin typeface="Times New Roman"/>
                <a:ea typeface="Arial"/>
              </a:rPr>
              <a:t>Wf</a:t>
            </a:r>
            <a:r>
              <a:rPr b="0" lang="en-US" sz="1600" spc="-1" strike="noStrike">
                <a:latin typeface="Times New Roman"/>
                <a:ea typeface="Arial"/>
              </a:rPr>
              <a:t> </a:t>
            </a:r>
            <a:endParaRPr b="0" lang="en-US" sz="1600" spc="-1" strike="noStrike">
              <a:latin typeface="Arial"/>
            </a:endParaRPr>
          </a:p>
          <a:p>
            <a:pPr algn="just">
              <a:lnSpc>
                <a:spcPct val="100000"/>
              </a:lnSpc>
            </a:pPr>
            <a:endParaRPr b="0" lang="en-US" sz="1600" spc="-1" strike="noStrike">
              <a:latin typeface="Arial"/>
            </a:endParaRPr>
          </a:p>
          <a:p>
            <a:pPr algn="just">
              <a:lnSpc>
                <a:spcPct val="100000"/>
              </a:lnSpc>
            </a:pPr>
            <a:endParaRPr b="0" lang="en-US" sz="1600" spc="-1" strike="noStrike">
              <a:latin typeface="Arial"/>
            </a:endParaRPr>
          </a:p>
          <a:p>
            <a:pPr algn="just">
              <a:lnSpc>
                <a:spcPct val="100000"/>
              </a:lnSpc>
            </a:pPr>
            <a:endParaRPr b="0" lang="en-US" sz="1600" spc="-1" strike="noStrike">
              <a:latin typeface="Arial"/>
            </a:endParaRPr>
          </a:p>
          <a:p>
            <a:pPr algn="just">
              <a:lnSpc>
                <a:spcPct val="100000"/>
              </a:lnSpc>
            </a:pPr>
            <a:r>
              <a:rPr b="0" lang="en-US" sz="1600" spc="-1" strike="noStrike">
                <a:latin typeface="Times New Roman"/>
                <a:ea typeface="Arial"/>
              </a:rPr>
              <a:t>где</a:t>
            </a:r>
            <a:r>
              <a:rPr b="0" i="1" lang="en-US" sz="1600" spc="-1" strike="noStrike">
                <a:latin typeface="Times New Roman"/>
                <a:ea typeface="Arial"/>
              </a:rPr>
              <a:t> wf</a:t>
            </a:r>
            <a:r>
              <a:rPr b="0" i="1" lang="en-US" sz="1600" spc="-1" strike="noStrike" baseline="-22000">
                <a:latin typeface="Times New Roman"/>
                <a:ea typeface="Arial"/>
              </a:rPr>
              <a:t>e'</a:t>
            </a:r>
            <a:r>
              <a:rPr b="0" lang="en-US" sz="1600" spc="-1" strike="noStrike">
                <a:latin typeface="Times New Roman"/>
                <a:ea typeface="Arial"/>
              </a:rPr>
              <a:t> – словоформа,</a:t>
            </a:r>
            <a:endParaRPr b="0" lang="en-US" sz="1600" spc="-1" strike="noStrike">
              <a:latin typeface="Arial"/>
            </a:endParaRPr>
          </a:p>
          <a:p>
            <a:pPr marL="468000" indent="288360" algn="just">
              <a:lnSpc>
                <a:spcPct val="100000"/>
              </a:lnSpc>
            </a:pPr>
            <a:r>
              <a:rPr b="0" i="1" lang="en-US" sz="1600" spc="-1" strike="noStrike">
                <a:latin typeface="Times New Roman"/>
                <a:ea typeface="Arial"/>
              </a:rPr>
              <a:t>e </a:t>
            </a:r>
            <a:r>
              <a:rPr b="0" lang="en-US" sz="1600" spc="-1" strike="noStrike">
                <a:latin typeface="Times New Roman"/>
                <a:ea typeface="Arial"/>
              </a:rPr>
              <a:t>- количество словоформ одной парадигмы </a:t>
            </a:r>
            <a:endParaRPr b="0" lang="en-US" sz="1600" spc="-1" strike="noStrike">
              <a:latin typeface="Arial"/>
            </a:endParaRPr>
          </a:p>
          <a:p>
            <a:pPr marL="468000" indent="288360" algn="just">
              <a:lnSpc>
                <a:spcPct val="100000"/>
              </a:lnSpc>
            </a:pPr>
            <a:r>
              <a:rPr b="0" i="1" lang="en-US" sz="1600" spc="-1" strike="noStrike">
                <a:latin typeface="Times New Roman"/>
                <a:ea typeface="Arial"/>
              </a:rPr>
              <a:t>e</a:t>
            </a:r>
            <a:r>
              <a:rPr b="0" lang="en-US" sz="1600" spc="-1" strike="noStrike">
                <a:latin typeface="Times New Roman"/>
                <a:ea typeface="Arial"/>
              </a:rPr>
              <a:t>′ - номер словоформы.</a:t>
            </a:r>
            <a:endParaRPr b="0" lang="en-US" sz="1600" spc="-1" strike="noStrike">
              <a:latin typeface="Arial"/>
            </a:endParaRPr>
          </a:p>
          <a:p>
            <a:pPr marL="468000" indent="288360" algn="just">
              <a:lnSpc>
                <a:spcPct val="100000"/>
              </a:lnSpc>
            </a:pPr>
            <a:r>
              <a:rPr b="0" i="1" lang="en-US" sz="1600" spc="-1" strike="noStrike">
                <a:latin typeface="Times New Roman"/>
                <a:ea typeface="Arial"/>
              </a:rPr>
              <a:t>Pos - </a:t>
            </a:r>
            <a:r>
              <a:rPr b="0" lang="en-US" sz="1600" spc="-1" strike="noStrike">
                <a:latin typeface="Times New Roman"/>
                <a:ea typeface="Arial"/>
              </a:rPr>
              <a:t>множество частей речи русского языка </a:t>
            </a:r>
            <a:endParaRPr b="0" lang="en-US" sz="1600" spc="-1" strike="noStrike">
              <a:latin typeface="Arial"/>
            </a:endParaRPr>
          </a:p>
          <a:p>
            <a:pPr marL="468000" indent="288360" algn="just">
              <a:lnSpc>
                <a:spcPct val="100000"/>
              </a:lnSpc>
            </a:pPr>
            <a:r>
              <a:rPr b="0" i="1" lang="en-US" sz="1600" spc="-1" strike="noStrike">
                <a:latin typeface="Times New Roman"/>
                <a:ea typeface="Arial"/>
              </a:rPr>
              <a:t>Pos’ - </a:t>
            </a:r>
            <a:r>
              <a:rPr b="0" lang="en-US" sz="1600" spc="-1" strike="noStrike">
                <a:latin typeface="Times New Roman"/>
                <a:ea typeface="Arial"/>
              </a:rPr>
              <a:t>множество именных частей речи русского языка </a:t>
            </a:r>
            <a:endParaRPr b="0" lang="en-US" sz="1600" spc="-1" strike="noStrike">
              <a:latin typeface="Arial"/>
            </a:endParaRPr>
          </a:p>
          <a:p>
            <a:pPr marL="468000" indent="288360" algn="just">
              <a:lnSpc>
                <a:spcPct val="100000"/>
              </a:lnSpc>
            </a:pPr>
            <a:r>
              <a:rPr b="0" lang="en-US" sz="1600" spc="-1" strike="noStrike">
                <a:latin typeface="Times New Roman"/>
                <a:ea typeface="Arial"/>
              </a:rPr>
              <a:t>Для именных частей речи, а также для такой отглагольной части речи, как причастие, словоформа может быть описана следующим образом.</a:t>
            </a:r>
            <a:endParaRPr b="0" lang="en-US" sz="1600" spc="-1" strike="noStrike">
              <a:latin typeface="Arial"/>
            </a:endParaRPr>
          </a:p>
          <a:p>
            <a:pPr marL="468000" indent="288360" algn="just">
              <a:lnSpc>
                <a:spcPct val="100000"/>
              </a:lnSpc>
            </a:pPr>
            <a:endParaRPr b="0" lang="en-US" sz="1600" spc="-1" strike="noStrike">
              <a:latin typeface="Arial"/>
            </a:endParaRPr>
          </a:p>
          <a:p>
            <a:pPr marL="468000" indent="288360">
              <a:lnSpc>
                <a:spcPct val="100000"/>
              </a:lnSpc>
            </a:pPr>
            <a:r>
              <a:rPr b="0" lang="en-US" sz="1600" spc="-1" strike="noStrike">
                <a:latin typeface="Times New Roman"/>
                <a:ea typeface="Arial"/>
              </a:rPr>
              <a:t>	</a:t>
            </a:r>
            <a:endParaRPr b="0" lang="en-US" sz="1600" spc="-1" strike="noStrike">
              <a:latin typeface="Arial"/>
            </a:endParaRPr>
          </a:p>
          <a:p>
            <a:pPr marL="457200" indent="-276480" algn="just">
              <a:lnSpc>
                <a:spcPct val="100000"/>
              </a:lnSpc>
            </a:pPr>
            <a:endParaRPr b="0" lang="en-US" sz="1600" spc="-1" strike="noStrike">
              <a:latin typeface="Arial"/>
            </a:endParaRPr>
          </a:p>
          <a:p>
            <a:pPr marL="457200" indent="-276480" algn="just">
              <a:lnSpc>
                <a:spcPct val="100000"/>
              </a:lnSpc>
            </a:pPr>
            <a:endParaRPr b="0" lang="en-US" sz="1600" spc="-1" strike="noStrike">
              <a:latin typeface="Arial"/>
            </a:endParaRPr>
          </a:p>
          <a:p>
            <a:pPr marL="457200" indent="-276480" algn="just">
              <a:lnSpc>
                <a:spcPct val="100000"/>
              </a:lnSpc>
            </a:pPr>
            <a:endParaRPr b="0" lang="en-US" sz="1600" spc="-1" strike="noStrike">
              <a:latin typeface="Arial"/>
            </a:endParaRPr>
          </a:p>
          <a:p>
            <a:pPr marL="457200" indent="-276480" algn="just">
              <a:lnSpc>
                <a:spcPct val="100000"/>
              </a:lnSpc>
            </a:pPr>
            <a:r>
              <a:rPr b="0" lang="en-US" sz="1600" spc="-1" strike="noStrike">
                <a:latin typeface="Times New Roman"/>
                <a:ea typeface="Arial"/>
              </a:rPr>
              <a:t>где </a:t>
            </a:r>
            <a:r>
              <a:rPr b="0" i="1" lang="en-US" sz="1600" spc="-1" strike="noStrike">
                <a:latin typeface="Times New Roman"/>
                <a:ea typeface="Arial"/>
              </a:rPr>
              <a:t>w </a:t>
            </a:r>
            <a:r>
              <a:rPr b="0" lang="en-US" sz="1600" spc="-1" strike="noStrike">
                <a:latin typeface="Times New Roman"/>
                <a:ea typeface="Arial"/>
              </a:rPr>
              <a:t>- слово, </a:t>
            </a:r>
            <a:r>
              <a:rPr b="0" i="1" lang="en-US" sz="1600" spc="-1" strike="noStrike">
                <a:latin typeface="Times New Roman"/>
                <a:ea typeface="Arial"/>
              </a:rPr>
              <a:t>w </a:t>
            </a:r>
            <a:r>
              <a:rPr b="0" lang="en-US" sz="1600" spc="-1" strike="noStrike">
                <a:latin typeface="Times New Roman"/>
                <a:ea typeface="Arial"/>
              </a:rPr>
              <a:t>∈ </a:t>
            </a:r>
            <a:r>
              <a:rPr b="0" i="1" lang="en-US" sz="1600" spc="-1" strike="noStrike">
                <a:latin typeface="Times New Roman"/>
                <a:ea typeface="Arial"/>
              </a:rPr>
              <a:t>W</a:t>
            </a:r>
            <a:r>
              <a:rPr b="0" lang="en-US" sz="1600" spc="-1" strike="noStrike">
                <a:latin typeface="Times New Roman"/>
                <a:ea typeface="Arial"/>
              </a:rPr>
              <a:t>, </a:t>
            </a:r>
            <a:endParaRPr b="0" lang="en-US" sz="1600" spc="-1" strike="noStrike">
              <a:latin typeface="Arial"/>
            </a:endParaRPr>
          </a:p>
          <a:p>
            <a:pPr marL="457200" indent="-276480" algn="just">
              <a:lnSpc>
                <a:spcPct val="100000"/>
              </a:lnSpc>
            </a:pPr>
            <a:r>
              <a:rPr b="0" i="1" lang="en-US" sz="1600" spc="-1" strike="noStrike">
                <a:latin typeface="Times New Roman"/>
                <a:ea typeface="Arial"/>
              </a:rPr>
              <a:t>case </a:t>
            </a:r>
            <a:r>
              <a:rPr b="0" lang="en-US" sz="1600" spc="-1" strike="noStrike">
                <a:latin typeface="Times New Roman"/>
                <a:ea typeface="Arial"/>
              </a:rPr>
              <a:t>- падеж, </a:t>
            </a:r>
            <a:r>
              <a:rPr b="0" i="1" lang="en-US" sz="1600" spc="-1" strike="noStrike">
                <a:latin typeface="Times New Roman"/>
                <a:ea typeface="Arial"/>
              </a:rPr>
              <a:t>case </a:t>
            </a:r>
            <a:r>
              <a:rPr b="0" lang="en-US" sz="1600" spc="-1" strike="noStrike">
                <a:latin typeface="Times New Roman"/>
                <a:ea typeface="Arial"/>
              </a:rPr>
              <a:t>∈ </a:t>
            </a:r>
            <a:r>
              <a:rPr b="0" i="1" lang="en-US" sz="1600" spc="-1" strike="noStrike">
                <a:latin typeface="Times New Roman"/>
                <a:ea typeface="Arial"/>
              </a:rPr>
              <a:t>Case</a:t>
            </a:r>
            <a:r>
              <a:rPr b="0" lang="en-US" sz="1600" spc="-1" strike="noStrike">
                <a:latin typeface="Times New Roman"/>
                <a:ea typeface="Arial"/>
              </a:rPr>
              <a:t>, </a:t>
            </a:r>
            <a:endParaRPr b="0" lang="en-US" sz="1600" spc="-1" strike="noStrike">
              <a:latin typeface="Arial"/>
            </a:endParaRPr>
          </a:p>
          <a:p>
            <a:pPr marL="457200" indent="-276480" algn="just">
              <a:lnSpc>
                <a:spcPct val="100000"/>
              </a:lnSpc>
            </a:pPr>
            <a:r>
              <a:rPr b="0" i="1" lang="en-US" sz="1600" spc="-1" strike="noStrike">
                <a:latin typeface="Times New Roman"/>
                <a:ea typeface="Arial"/>
              </a:rPr>
              <a:t>n </a:t>
            </a:r>
            <a:r>
              <a:rPr b="0" lang="en-US" sz="1600" spc="-1" strike="noStrike">
                <a:latin typeface="Times New Roman"/>
                <a:ea typeface="Arial"/>
              </a:rPr>
              <a:t>- число, </a:t>
            </a:r>
            <a:r>
              <a:rPr b="0" i="1" lang="en-US" sz="1600" spc="-1" strike="noStrike">
                <a:latin typeface="Times New Roman"/>
                <a:ea typeface="Arial"/>
              </a:rPr>
              <a:t>n </a:t>
            </a:r>
            <a:r>
              <a:rPr b="0" lang="en-US" sz="1600" spc="-1" strike="noStrike">
                <a:latin typeface="Times New Roman"/>
                <a:ea typeface="Arial"/>
              </a:rPr>
              <a:t>∈ </a:t>
            </a:r>
            <a:r>
              <a:rPr b="0" i="1" lang="en-US" sz="1600" spc="-1" strike="noStrike">
                <a:latin typeface="Times New Roman"/>
                <a:ea typeface="Arial"/>
              </a:rPr>
              <a:t>N</a:t>
            </a:r>
            <a:r>
              <a:rPr b="0" lang="en-US" sz="1600" spc="-1" strike="noStrike">
                <a:latin typeface="Times New Roman"/>
                <a:ea typeface="Arial"/>
              </a:rPr>
              <a:t> </a:t>
            </a:r>
            <a:endParaRPr b="0" lang="en-US" sz="1600" spc="-1" strike="noStrike">
              <a:latin typeface="Arial"/>
            </a:endParaRPr>
          </a:p>
          <a:p>
            <a:pPr marL="457200" indent="-276480" algn="just">
              <a:lnSpc>
                <a:spcPct val="100000"/>
              </a:lnSpc>
            </a:pPr>
            <a:r>
              <a:rPr b="0" i="1" lang="en-US" sz="1600" spc="-1" strike="noStrike">
                <a:latin typeface="Times New Roman"/>
                <a:ea typeface="Arial"/>
              </a:rPr>
              <a:t>g</a:t>
            </a:r>
            <a:r>
              <a:rPr b="0" lang="en-US" sz="1600" spc="-1" strike="noStrike">
                <a:latin typeface="Times New Roman"/>
                <a:ea typeface="Arial"/>
              </a:rPr>
              <a:t> – род, </a:t>
            </a:r>
            <a:r>
              <a:rPr b="0" i="1" lang="en-US" sz="1600" spc="-1" strike="noStrike">
                <a:latin typeface="Times New Roman"/>
                <a:ea typeface="Arial"/>
              </a:rPr>
              <a:t>g </a:t>
            </a:r>
            <a:r>
              <a:rPr b="0" lang="en-US" sz="1600" spc="-1" strike="noStrike">
                <a:latin typeface="Times New Roman"/>
                <a:ea typeface="Arial"/>
              </a:rPr>
              <a:t>∈ G </a:t>
            </a:r>
            <a:endParaRPr b="0" lang="en-US" sz="1600" spc="-1" strike="noStrike">
              <a:latin typeface="Arial"/>
            </a:endParaRPr>
          </a:p>
        </p:txBody>
      </p:sp>
      <p:sp>
        <p:nvSpPr>
          <p:cNvPr id="13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E5F2819-1354-4941-B951-7A731973B2D6}" type="slidenum">
              <a:rPr b="0" lang="en-US" sz="1200" spc="-1" strike="noStrike">
                <a:solidFill>
                  <a:srgbClr val="8b8b8b"/>
                </a:solidFill>
                <a:latin typeface="Calibri"/>
              </a:rPr>
              <a:t>9</a:t>
            </a:fld>
            <a:endParaRPr b="0" lang="en-US" sz="1200" spc="-1" strike="noStrike">
              <a:latin typeface="Arial"/>
            </a:endParaRPr>
          </a:p>
        </p:txBody>
      </p:sp>
      <mc:AlternateContent>
        <mc:Choice xmlns:a14="http://schemas.microsoft.com/office/drawing/2010/main" Requires="a14">
          <p:sp>
            <p:nvSpPr>
              <p:cNvPr id="131" name="Formula 5"/>
              <p:cNvSpPr txBox="1"/>
              <p:nvPr/>
            </p:nvSpPr>
            <p:spPr>
              <a:xfrm>
                <a:off x="1405440" y="1800720"/>
                <a:ext cx="2251800" cy="210600"/>
              </a:xfrm>
              <a:prstGeom prst="rect">
                <a:avLst/>
              </a:prstGeom>
            </p:spPr>
            <p:txBody>
              <a:bodyPr/>
              <a:p>
                <a14:m>
                  <m:oMath xmlns:m="http://schemas.openxmlformats.org/officeDocument/2006/math">
                    <m:r>
                      <m:t xml:space="preserve">Wf</m:t>
                    </m:r>
                    <m:r>
                      <m:t xml:space="preserve">=</m:t>
                    </m:r>
                    <m:d>
                      <m:dPr>
                        <m:begChr m:val="{"/>
                        <m:endChr m:val="|"/>
                      </m:dPr>
                      <m:e>
                        <m:sSub>
                          <m:e>
                            <m:r>
                              <m:t xml:space="preserve">wf</m:t>
                            </m:r>
                          </m:e>
                          <m:sub>
                            <m:r>
                              <m:t xml:space="preserve">1</m:t>
                            </m:r>
                          </m:sub>
                        </m:sSub>
                        <m:r>
                          <m:t xml:space="preserve">,</m:t>
                        </m:r>
                        <m:r>
                          <m:t xml:space="preserve">…</m:t>
                        </m:r>
                        <m:r>
                          <m:t xml:space="preserve">,</m:t>
                        </m:r>
                        <m:sSub>
                          <m:e>
                            <m:r>
                              <m:t xml:space="preserve">wf</m:t>
                            </m:r>
                          </m:e>
                          <m:sub>
                            <m:r>
                              <m:t xml:space="preserve">e</m:t>
                            </m:r>
                          </m:sub>
                        </m:sSub>
                      </m:e>
                    </m:d>
                    <m:r>
                      <m:t xml:space="preserve">DNF</m:t>
                    </m:r>
                    <m:d>
                      <m:dPr>
                        <m:begChr m:val="("/>
                        <m:endChr m:val=")"/>
                      </m:dPr>
                      <m:e>
                        <m:sSub>
                          <m:e>
                            <m:r>
                              <m:t xml:space="preserve">wf</m:t>
                            </m:r>
                          </m:e>
                          <m:sub>
                            <m:r>
                              <m:t xml:space="preserve">e</m:t>
                            </m:r>
                            <m:r>
                              <m:t xml:space="preserve">'</m:t>
                            </m:r>
                          </m:sub>
                        </m:sSub>
                      </m:e>
                    </m:d>
                    <m:r>
                      <m:t xml:space="preserve">=</m:t>
                    </m:r>
                    <m:sSub>
                      <m:e>
                        <m:r>
                          <m:t xml:space="preserve">wf</m:t>
                        </m:r>
                      </m:e>
                      <m:sub>
                        <m:r>
                          <m:t xml:space="preserve">nf</m:t>
                        </m:r>
                      </m:sub>
                    </m:sSub>
                    <m:r>
                      <m:t xml:space="preserve">}</m:t>
                    </m:r>
                  </m:oMath>
                </a14:m>
              </a:p>
            </p:txBody>
          </p:sp>
        </mc:Choice>
        <mc:Fallback/>
      </mc:AlternateContent>
      <mc:AlternateContent>
        <mc:Choice xmlns:a14="http://schemas.microsoft.com/office/drawing/2010/main" Requires="a14">
          <p:sp>
            <p:nvSpPr>
              <p:cNvPr id="132" name="Formula 6"/>
              <p:cNvSpPr txBox="1"/>
              <p:nvPr/>
            </p:nvSpPr>
            <p:spPr>
              <a:xfrm>
                <a:off x="738720" y="4389120"/>
                <a:ext cx="2302560" cy="235440"/>
              </a:xfrm>
              <a:prstGeom prst="rect">
                <a:avLst/>
              </a:prstGeom>
            </p:spPr>
            <p:txBody>
              <a:bodyPr/>
              <a:p>
                <a14:m>
                  <m:oMath xmlns:m="http://schemas.openxmlformats.org/officeDocument/2006/math">
                    <m:r>
                      <m:t xml:space="preserve">∀</m:t>
                    </m:r>
                    <m:sSub>
                      <m:e>
                        <m:r>
                          <m:t xml:space="preserve">wf</m:t>
                        </m:r>
                      </m:e>
                      <m:sub>
                        <m:r>
                          <m:t xml:space="preserve">e</m:t>
                        </m:r>
                        <m:r>
                          <m:t xml:space="preserve">'</m:t>
                        </m:r>
                      </m:sub>
                    </m:sSub>
                    <m:r>
                      <m:t xml:space="preserve">,</m:t>
                    </m:r>
                    <m:r>
                      <m:t xml:space="preserve">DPos</m:t>
                    </m:r>
                    <m:d>
                      <m:dPr>
                        <m:begChr m:val="("/>
                        <m:endChr m:val=")"/>
                      </m:dPr>
                      <m:e>
                        <m:sSub>
                          <m:e>
                            <m:r>
                              <m:t xml:space="preserve">wf</m:t>
                            </m:r>
                          </m:e>
                          <m:sub>
                            <m:sSup>
                              <m:e>
                                <m:r>
                                  <m:t xml:space="preserve">e</m:t>
                                </m:r>
                              </m:e>
                              <m:sup>
                                <m:r>
                                  <m:t xml:space="preserve">'</m:t>
                                </m:r>
                              </m:sup>
                            </m:sSup>
                          </m:sub>
                        </m:sSub>
                      </m:e>
                    </m:d>
                    <m:r>
                      <m:t xml:space="preserve">ϵ</m:t>
                    </m:r>
                    <m:r>
                      <m:t xml:space="preserve">Po</m:t>
                    </m:r>
                    <m:sSup>
                      <m:e>
                        <m:r>
                          <m:t xml:space="preserve">s</m:t>
                        </m:r>
                      </m:e>
                      <m:sup>
                        <m:r>
                          <m:t xml:space="preserve">'</m:t>
                        </m:r>
                      </m:sup>
                    </m:sSup>
                    <m:r>
                      <m:t xml:space="preserve">,</m:t>
                    </m:r>
                    <m:r>
                      <m:t xml:space="preserve">Pos</m:t>
                    </m:r>
                    <m:r>
                      <m:t xml:space="preserve">'</m:t>
                    </m:r>
                    <m:r>
                      <m:t xml:space="preserve">∈</m:t>
                    </m:r>
                    <m:r>
                      <m:t xml:space="preserve">Pos</m:t>
                    </m:r>
                  </m:oMath>
                </a14:m>
              </a:p>
            </p:txBody>
          </p:sp>
        </mc:Choice>
        <mc:Fallback/>
      </mc:AlternateContent>
      <mc:AlternateContent>
        <mc:Choice xmlns:a14="http://schemas.microsoft.com/office/drawing/2010/main" Requires="a14">
          <p:sp>
            <p:nvSpPr>
              <p:cNvPr id="133" name="Formula 7"/>
              <p:cNvSpPr txBox="1"/>
              <p:nvPr/>
            </p:nvSpPr>
            <p:spPr>
              <a:xfrm>
                <a:off x="803520" y="4754880"/>
                <a:ext cx="1223640" cy="199440"/>
              </a:xfrm>
              <a:prstGeom prst="rect">
                <a:avLst/>
              </a:prstGeom>
            </p:spPr>
            <p:txBody>
              <a:bodyPr/>
              <a:p>
                <a14:m>
                  <m:oMath xmlns:m="http://schemas.openxmlformats.org/officeDocument/2006/math">
                    <m:sSub>
                      <m:e>
                        <m:r>
                          <m:t xml:space="preserve">wf</m:t>
                        </m:r>
                      </m:e>
                      <m:sub>
                        <m:r>
                          <m:t xml:space="preserve">e</m:t>
                        </m:r>
                        <m:r>
                          <m:t xml:space="preserve">'</m:t>
                        </m:r>
                      </m:sub>
                    </m:sSub>
                    <m:r>
                      <m:t xml:space="preserve">=</m:t>
                    </m:r>
                    <m:d>
                      <m:dPr>
                        <m:begChr m:val="("/>
                        <m:endChr m:val=")"/>
                      </m:dPr>
                      <m:e>
                        <m:r>
                          <m:t xml:space="preserve">w</m:t>
                        </m:r>
                        <m:r>
                          <m:t xml:space="preserve">,</m:t>
                        </m:r>
                        <m:r>
                          <m:t xml:space="preserve">case</m:t>
                        </m:r>
                        <m:r>
                          <m:t xml:space="preserve">,</m:t>
                        </m:r>
                        <m:r>
                          <m:t xml:space="preserve">n</m:t>
                        </m:r>
                        <m:r>
                          <m:t xml:space="preserve">,</m:t>
                        </m:r>
                        <m:r>
                          <m:t xml:space="preserve">g</m:t>
                        </m:r>
                      </m:e>
                    </m:d>
                  </m:oMath>
                </a14:m>
              </a:p>
            </p:txBody>
          </p:sp>
        </mc:Choice>
        <mc:Fallback/>
      </mc:AlternateContent>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0" y="360000"/>
            <a:ext cx="548280" cy="629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935A6C0E-D138-4856-8A29-669C8A93C55C}" type="slidenum">
              <a:rPr b="0" lang="en-US" sz="1800" spc="-1" strike="noStrike">
                <a:solidFill>
                  <a:srgbClr val="ffffff"/>
                </a:solidFill>
                <a:latin typeface="Calibri"/>
                <a:ea typeface="DejaVu Sans"/>
              </a:rPr>
              <a:t>9</a:t>
            </a:fld>
            <a:endParaRPr b="0" lang="en-US" sz="1800" spc="-1" strike="noStrike">
              <a:latin typeface="Arial"/>
            </a:endParaRPr>
          </a:p>
        </p:txBody>
      </p:sp>
      <p:sp>
        <p:nvSpPr>
          <p:cNvPr id="135"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Математическая модель </a:t>
            </a:r>
            <a:r>
              <a:rPr b="0" lang="en-US" sz="2000" spc="-1" strike="noStrike">
                <a:solidFill>
                  <a:srgbClr val="000000"/>
                </a:solidFill>
                <a:latin typeface="Calibri"/>
                <a:ea typeface="Arial"/>
              </a:rPr>
              <a:t>русскоязычного текстового документа</a:t>
            </a:r>
            <a:endParaRPr b="0" lang="en-US" sz="2000" spc="-1" strike="noStrike">
              <a:latin typeface="Arial"/>
            </a:endParaRPr>
          </a:p>
        </p:txBody>
      </p:sp>
      <p:sp>
        <p:nvSpPr>
          <p:cNvPr id="136" name="CustomShape 3"/>
          <p:cNvSpPr/>
          <p:nvPr/>
        </p:nvSpPr>
        <p:spPr>
          <a:xfrm>
            <a:off x="548640" y="1188720"/>
            <a:ext cx="8057520" cy="5597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400" spc="-1" strike="noStrike">
                <a:latin typeface="Times New Roman"/>
                <a:ea typeface="Arial"/>
              </a:rPr>
              <a:t>Лемма </a:t>
            </a: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endParaRPr b="0" lang="en-US" sz="1400" spc="-1" strike="noStrike">
              <a:latin typeface="Arial"/>
            </a:endParaRPr>
          </a:p>
        </p:txBody>
      </p:sp>
      <p:sp>
        <p:nvSpPr>
          <p:cNvPr id="13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801D1B9-C505-4C6A-AB05-CC7B88A86265}" type="slidenum">
              <a:rPr b="0" lang="en-US" sz="1200" spc="-1" strike="noStrike">
                <a:solidFill>
                  <a:srgbClr val="8b8b8b"/>
                </a:solidFill>
                <a:latin typeface="Calibri"/>
              </a:rPr>
              <a:t>9</a:t>
            </a:fld>
            <a:endParaRPr b="0" lang="en-US" sz="1200" spc="-1" strike="noStrike">
              <a:latin typeface="Arial"/>
            </a:endParaRPr>
          </a:p>
        </p:txBody>
      </p:sp>
      <mc:AlternateContent>
        <mc:Choice xmlns:a14="http://schemas.microsoft.com/office/drawing/2010/main" Requires="a14">
          <p:sp>
            <p:nvSpPr>
              <p:cNvPr id="138" name="Formula 5"/>
              <p:cNvSpPr txBox="1"/>
              <p:nvPr/>
            </p:nvSpPr>
            <p:spPr>
              <a:xfrm>
                <a:off x="2141280" y="1324080"/>
                <a:ext cx="2040120" cy="222120"/>
              </a:xfrm>
              <a:prstGeom prst="rect">
                <a:avLst/>
              </a:prstGeom>
            </p:spPr>
            <p:txBody>
              <a:bodyPr/>
              <a:p>
                <a14:m>
                  <m:oMath xmlns:m="http://schemas.openxmlformats.org/officeDocument/2006/math">
                    <m:sSub>
                      <m:e>
                        <m:r>
                          <m:t xml:space="preserve">wf</m:t>
                        </m:r>
                      </m:e>
                      <m:sub>
                        <m:r>
                          <m:t xml:space="preserve">nf</m:t>
                        </m:r>
                      </m:sub>
                    </m:sSub>
                    <m:r>
                      <m:t xml:space="preserve">=</m:t>
                    </m:r>
                    <m:d>
                      <m:dPr>
                        <m:begChr m:val="("/>
                        <m:endChr m:val=")"/>
                      </m:dPr>
                      <m:e>
                        <m:r>
                          <m:t xml:space="preserve">w</m:t>
                        </m:r>
                        <m:r>
                          <m:t xml:space="preserve">,</m:t>
                        </m:r>
                        <m:r>
                          <m:t xml:space="preserve">cas</m:t>
                        </m:r>
                        <m:sSup>
                          <m:e>
                            <m:r>
                              <m:t xml:space="preserve">e</m:t>
                            </m:r>
                          </m:e>
                          <m:sup>
                            <m:r>
                              <m:t xml:space="preserve">'</m:t>
                            </m:r>
                          </m:sup>
                        </m:sSup>
                        <m:r>
                          <m:t xml:space="preserve">,</m:t>
                        </m:r>
                        <m:sSup>
                          <m:e>
                            <m:r>
                              <m:t xml:space="preserve">n</m:t>
                            </m:r>
                          </m:e>
                          <m:sup>
                            <m:r>
                              <m:t xml:space="preserve">'</m:t>
                            </m:r>
                          </m:sup>
                        </m:sSup>
                        <m:r>
                          <m:t xml:space="preserve">,</m:t>
                        </m:r>
                        <m:sSup>
                          <m:e>
                            <m:r>
                              <m:t xml:space="preserve">g</m:t>
                            </m:r>
                          </m:e>
                          <m:sup>
                            <m:r>
                              <m:t xml:space="preserve">'</m:t>
                            </m:r>
                          </m:sup>
                        </m:sSup>
                      </m:e>
                    </m:d>
                    <m:r>
                      <m:t xml:space="preserve">,</m:t>
                    </m:r>
                    <m:sSub>
                      <m:e>
                        <m:r>
                          <m:t xml:space="preserve">wf</m:t>
                        </m:r>
                      </m:e>
                      <m:sub>
                        <m:r>
                          <m:t xml:space="preserve">nf</m:t>
                        </m:r>
                      </m:sub>
                    </m:sSub>
                    <m:r>
                      <m:t xml:space="preserve">∈</m:t>
                    </m:r>
                    <m:r>
                      <m:t xml:space="preserve">Wf</m:t>
                    </m:r>
                  </m:oMath>
                </a14:m>
              </a:p>
            </p:txBody>
          </p:sp>
        </mc:Choice>
        <mc:Fallback/>
      </mc:AlternateContent>
      <p:sp>
        <p:nvSpPr>
          <p:cNvPr id="139" name="CustomShape 6"/>
          <p:cNvSpPr/>
          <p:nvPr/>
        </p:nvSpPr>
        <p:spPr>
          <a:xfrm>
            <a:off x="549000" y="1189080"/>
            <a:ext cx="8057520" cy="5597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nSpc>
                <a:spcPct val="100000"/>
              </a:lnSpc>
            </a:pPr>
            <a:r>
              <a:rPr b="0" lang="en-US" sz="1800" spc="-1" strike="noStrike">
                <a:latin typeface="Times New Roman"/>
                <a:ea typeface="Arial"/>
              </a:rPr>
              <a:t>                  </a:t>
            </a:r>
            <a:r>
              <a:rPr b="0" lang="en-US" sz="1800" spc="-1" strike="noStrike">
                <a:latin typeface="Times New Roman"/>
                <a:ea typeface="Arial"/>
              </a:rPr>
              <a:t>где </a:t>
            </a:r>
            <a:r>
              <a:rPr b="0" i="1" lang="en-US" sz="1800" spc="-1" strike="noStrike">
                <a:latin typeface="Times New Roman"/>
                <a:ea typeface="Arial"/>
              </a:rPr>
              <a:t>case</a:t>
            </a:r>
            <a:r>
              <a:rPr b="0" lang="en-US" sz="1800" spc="-1" strike="noStrike" baseline="22000">
                <a:latin typeface="Times New Roman"/>
                <a:ea typeface="Arial"/>
              </a:rPr>
              <a:t>′</a:t>
            </a:r>
            <a:r>
              <a:rPr b="0" lang="en-US" sz="1800" spc="-1" strike="noStrike">
                <a:latin typeface="Times New Roman"/>
                <a:ea typeface="Arial"/>
              </a:rPr>
              <a:t> = ′именительный′</a:t>
            </a:r>
            <a:r>
              <a:rPr b="0" i="1" lang="en-US" sz="1800" spc="-1" strike="noStrike">
                <a:latin typeface="Times New Roman"/>
                <a:ea typeface="Arial"/>
              </a:rPr>
              <a:t>, </a:t>
            </a:r>
            <a:endParaRPr b="0" lang="en-US" sz="1800" spc="-1" strike="noStrike">
              <a:latin typeface="Arial"/>
            </a:endParaRPr>
          </a:p>
          <a:p>
            <a:pPr>
              <a:lnSpc>
                <a:spcPct val="100000"/>
              </a:lnSpc>
            </a:pPr>
            <a:r>
              <a:rPr b="0" i="1" lang="en-US" sz="1800" spc="-1" strike="noStrike">
                <a:latin typeface="Times New Roman"/>
                <a:ea typeface="Arial"/>
              </a:rPr>
              <a:t>                        </a:t>
            </a:r>
            <a:r>
              <a:rPr b="0" i="1" lang="en-US" sz="1800" spc="-1" strike="noStrike">
                <a:latin typeface="Times New Roman"/>
                <a:ea typeface="Arial"/>
              </a:rPr>
              <a:t>n</a:t>
            </a:r>
            <a:r>
              <a:rPr b="0" lang="en-US" sz="1800" spc="-1" strike="noStrike" baseline="22000">
                <a:latin typeface="Times New Roman"/>
                <a:ea typeface="Arial"/>
              </a:rPr>
              <a:t>′</a:t>
            </a:r>
            <a:r>
              <a:rPr b="0" lang="en-US" sz="1800" spc="-1" strike="noStrike">
                <a:latin typeface="Times New Roman"/>
                <a:ea typeface="Arial"/>
              </a:rPr>
              <a:t> = ′единственное′</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ea typeface="Arial"/>
              </a:rPr>
              <a:t>                   </a:t>
            </a:r>
            <a:r>
              <a:rPr b="0" i="1" lang="en-US" sz="1800" spc="-1" strike="noStrike">
                <a:solidFill>
                  <a:srgbClr val="000000"/>
                </a:solidFill>
                <a:latin typeface="Times New Roman"/>
                <a:ea typeface="Arial"/>
              </a:rPr>
              <a:t>DPos - </a:t>
            </a:r>
            <a:r>
              <a:rPr b="0" lang="en-US" sz="1800" spc="-1" strike="noStrike">
                <a:solidFill>
                  <a:srgbClr val="000000"/>
                </a:solidFill>
                <a:latin typeface="Times New Roman"/>
                <a:ea typeface="Arial"/>
              </a:rPr>
              <a:t>функция определения части речи слова</a:t>
            </a:r>
            <a:endParaRPr b="0" lang="en-US" sz="1800" spc="-1" strike="noStrike">
              <a:latin typeface="Arial"/>
            </a:endParaRPr>
          </a:p>
          <a:p>
            <a:pPr>
              <a:lnSpc>
                <a:spcPct val="100000"/>
              </a:lnSpc>
            </a:pPr>
            <a:br/>
            <a:r>
              <a:rPr b="0" lang="en-US" sz="1800" spc="-1" strike="noStrike">
                <a:solidFill>
                  <a:srgbClr val="000000"/>
                </a:solidFill>
                <a:latin typeface="Times New Roman"/>
                <a:ea typeface="Arial"/>
              </a:rPr>
              <a:t>                   </a:t>
            </a:r>
            <a:r>
              <a:rPr b="0" i="1" lang="en-US" sz="1800" spc="-1" strike="noStrike">
                <a:solidFill>
                  <a:srgbClr val="000000"/>
                </a:solidFill>
                <a:latin typeface="Times New Roman"/>
                <a:ea typeface="Arial"/>
              </a:rPr>
              <a:t>DNF</a:t>
            </a:r>
            <a:r>
              <a:rPr b="0" lang="en-US" sz="1800" spc="-1" strike="noStrike">
                <a:solidFill>
                  <a:srgbClr val="000000"/>
                </a:solidFill>
                <a:latin typeface="Times New Roman"/>
                <a:ea typeface="Arial"/>
              </a:rPr>
              <a:t> - функцией нормализации слова.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ea typeface="Arial"/>
              </a:rPr>
              <a:t>Нормализация слова или лемматизация - это процесс приведения слова к лемме или начальной форме</a:t>
            </a:r>
            <a:endParaRPr b="0" lang="en-US" sz="1800" spc="-1" strike="noStrike">
              <a:latin typeface="Arial"/>
            </a:endParaRPr>
          </a:p>
        </p:txBody>
      </p:sp>
      <mc:AlternateContent>
        <mc:Choice xmlns:a14="http://schemas.microsoft.com/office/drawing/2010/main" Requires="a14">
          <p:sp>
            <p:nvSpPr>
              <p:cNvPr id="140" name="Formula 7"/>
              <p:cNvSpPr txBox="1"/>
              <p:nvPr/>
            </p:nvSpPr>
            <p:spPr>
              <a:xfrm>
                <a:off x="6766560" y="2484360"/>
                <a:ext cx="989280" cy="167400"/>
              </a:xfrm>
              <a:prstGeom prst="rect">
                <a:avLst/>
              </a:prstGeom>
            </p:spPr>
            <p:txBody>
              <a:bodyPr/>
              <a:p>
                <a14:m>
                  <m:oMath xmlns:m="http://schemas.openxmlformats.org/officeDocument/2006/math">
                    <m:r>
                      <m:t xml:space="preserve">DPos</m:t>
                    </m:r>
                    <m:r>
                      <m:t xml:space="preserve">:</m:t>
                    </m:r>
                    <m:r>
                      <m:t xml:space="preserve">W</m:t>
                    </m:r>
                    <m:r>
                      <m:t xml:space="preserve">→</m:t>
                    </m:r>
                    <m:r>
                      <m:t xml:space="preserve">Pos</m:t>
                    </m:r>
                  </m:oMath>
                </a14:m>
              </a:p>
            </p:txBody>
          </p:sp>
        </mc:Choice>
        <mc:Fallback/>
      </mc:AlternateContent>
      <mc:AlternateContent>
        <mc:Choice xmlns:a14="http://schemas.microsoft.com/office/drawing/2010/main" Requires="a14">
          <p:sp>
            <p:nvSpPr>
              <p:cNvPr id="141" name="Formula 8"/>
              <p:cNvSpPr txBox="1"/>
              <p:nvPr/>
            </p:nvSpPr>
            <p:spPr>
              <a:xfrm>
                <a:off x="6858000" y="3101400"/>
                <a:ext cx="1029960" cy="190440"/>
              </a:xfrm>
              <a:prstGeom prst="rect">
                <a:avLst/>
              </a:prstGeom>
            </p:spPr>
            <p:txBody>
              <a:bodyPr/>
              <a:p>
                <a14:m>
                  <m:oMath xmlns:m="http://schemas.openxmlformats.org/officeDocument/2006/math">
                    <m:r>
                      <m:t xml:space="preserve">DNF</m:t>
                    </m:r>
                    <m:r>
                      <m:t xml:space="preserve">:</m:t>
                    </m:r>
                    <m:r>
                      <m:t xml:space="preserve">Wf</m:t>
                    </m:r>
                    <m:r>
                      <m:t xml:space="preserve">→</m:t>
                    </m:r>
                    <m:sSub>
                      <m:e>
                        <m:r>
                          <m:t xml:space="preserve">wf</m:t>
                        </m:r>
                      </m:e>
                      <m:sub>
                        <m:r>
                          <m:t xml:space="preserve">nf</m:t>
                        </m:r>
                      </m:sub>
                    </m:sSub>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0" y="360000"/>
            <a:ext cx="628200" cy="629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DFF8F6BC-1BEF-47B9-9453-91E7BD9ACF66}" type="slidenum">
              <a:rPr b="0" lang="en-US" sz="1800" spc="-1" strike="noStrike">
                <a:solidFill>
                  <a:srgbClr val="ffffff"/>
                </a:solidFill>
                <a:latin typeface="Calibri"/>
                <a:ea typeface="DejaVu Sans"/>
              </a:rPr>
              <a:t>9</a:t>
            </a:fld>
            <a:endParaRPr b="0" lang="en-US" sz="1800" spc="-1" strike="noStrike">
              <a:latin typeface="Arial"/>
            </a:endParaRPr>
          </a:p>
        </p:txBody>
      </p:sp>
      <p:sp>
        <p:nvSpPr>
          <p:cNvPr id="143"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Научная новизна</a:t>
            </a:r>
            <a:endParaRPr b="0" lang="en-US" sz="3200" spc="-1" strike="noStrike">
              <a:latin typeface="Arial"/>
            </a:endParaRPr>
          </a:p>
        </p:txBody>
      </p:sp>
      <p:sp>
        <p:nvSpPr>
          <p:cNvPr id="144" name="CustomShape 3"/>
          <p:cNvSpPr/>
          <p:nvPr/>
        </p:nvSpPr>
        <p:spPr>
          <a:xfrm>
            <a:off x="630000" y="1260000"/>
            <a:ext cx="8228880" cy="4924440"/>
          </a:xfrm>
          <a:prstGeom prst="rect">
            <a:avLst/>
          </a:prstGeom>
          <a:noFill/>
          <a:ln>
            <a:noFill/>
          </a:ln>
        </p:spPr>
        <p:style>
          <a:lnRef idx="0"/>
          <a:fillRef idx="0"/>
          <a:effectRef idx="0"/>
          <a:fontRef idx="minor"/>
        </p:style>
        <p:txBody>
          <a:bodyPr lIns="90000" rIns="90000" tIns="45000" bIns="45000">
            <a:noAutofit/>
          </a:bodyPr>
          <a:p>
            <a:pPr algn="just">
              <a:lnSpc>
                <a:spcPct val="100000"/>
              </a:lnSpc>
              <a:spcAft>
                <a:spcPts val="1800"/>
              </a:spcAft>
            </a:pPr>
            <a:r>
              <a:rPr b="0" lang="en-US" sz="2600" spc="-1" strike="noStrike">
                <a:solidFill>
                  <a:srgbClr val="000000"/>
                </a:solidFill>
                <a:latin typeface="Times New Roman"/>
              </a:rPr>
              <a:t>Разработана математическая модель текстового документа на русском языке, учитывающая грамматические особенности русского языка, описанная в форме терминологии с использованием аппарата теории множеств. С помощью разработанного комплекса проблемно-ориентированных программ исследована применимость методов автоматического извлечения терминов из текста на русскоязычных текстах.</a:t>
            </a:r>
            <a:endParaRPr b="0" lang="en-US" sz="2600" spc="-1" strike="noStrike">
              <a:latin typeface="Arial"/>
            </a:endParaRPr>
          </a:p>
        </p:txBody>
      </p:sp>
      <p:sp>
        <p:nvSpPr>
          <p:cNvPr id="14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A7E5AAE-A8D1-4F0F-8071-69DB73EC726B}" type="slidenum">
              <a:rPr b="0" lang="en-US" sz="1200" spc="-1" strike="noStrike">
                <a:solidFill>
                  <a:srgbClr val="8b8b8b"/>
                </a:solidFill>
                <a:latin typeface="Calibri"/>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360000"/>
            <a:ext cx="628560" cy="629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DF6EBA06-E579-4C7E-9BB2-8B7B9D130E1E}" type="slidenum">
              <a:rPr b="0" lang="en-US" sz="1800" spc="-1" strike="noStrike">
                <a:solidFill>
                  <a:srgbClr val="ffffff"/>
                </a:solidFill>
                <a:latin typeface="Calibri"/>
                <a:ea typeface="DejaVu Sans"/>
              </a:rPr>
              <a:t>14</a:t>
            </a:fld>
            <a:endParaRPr b="0" lang="en-US" sz="1800" spc="-1" strike="noStrike">
              <a:latin typeface="Arial"/>
            </a:endParaRPr>
          </a:p>
        </p:txBody>
      </p:sp>
      <p:sp>
        <p:nvSpPr>
          <p:cNvPr id="147"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Заключение</a:t>
            </a:r>
            <a:endParaRPr b="0" lang="en-US" sz="3200" spc="-1" strike="noStrike">
              <a:latin typeface="Arial"/>
            </a:endParaRPr>
          </a:p>
        </p:txBody>
      </p:sp>
      <p:sp>
        <p:nvSpPr>
          <p:cNvPr id="148" name="CustomShape 3"/>
          <p:cNvSpPr/>
          <p:nvPr/>
        </p:nvSpPr>
        <p:spPr>
          <a:xfrm>
            <a:off x="630000" y="1260000"/>
            <a:ext cx="8228880" cy="492444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1. Исследованы существующие математические модели и методы применяемые при оценке удобства использования программного обеспечения.</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2. Разработана математическую модель предметной области «Удобство использования ПО» для описания данных активности пользователей, в форме онтологии.</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3. Разработана математическую модель активности пользователей, предназначенную для визуализации активности пользователей.</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4. Разработан метод построения карт активности пользователей на основе данных их активности, учитывающий плотность расположения данных и определяемые экспертом параметры.</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5. Разработан математический метод поиска повторяющихся шаблонов событий, порожденных активности пользователей.</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6. Создан комплекс проблемно-ориентированных программ, реализующий разработанные методы и позволяющий собирать и анализировать данные активностей пользователей.</a:t>
            </a:r>
            <a:endParaRPr b="0" lang="en-US" sz="1700" spc="-1" strike="noStrike">
              <a:latin typeface="Arial"/>
            </a:endParaRPr>
          </a:p>
          <a:p>
            <a:pPr marL="343080" indent="-342360">
              <a:lnSpc>
                <a:spcPct val="100000"/>
              </a:lnSpc>
              <a:spcBef>
                <a:spcPts val="340"/>
              </a:spcBef>
              <a:buClr>
                <a:srgbClr val="00b050"/>
              </a:buClr>
              <a:buFont typeface="Arial"/>
              <a:buChar char="•"/>
            </a:pPr>
            <a:r>
              <a:rPr b="0" lang="en-US" sz="1700" spc="-1" strike="noStrike">
                <a:solidFill>
                  <a:srgbClr val="000000"/>
                </a:solidFill>
                <a:latin typeface="Calibri"/>
              </a:rPr>
              <a:t>7. Проведена апробация разработанных математических моделей и методов применительно к задачам анализа удобства использования прикладного программного обеспечения.</a:t>
            </a:r>
            <a:endParaRPr b="0" lang="en-US" sz="1700" spc="-1" strike="noStrike">
              <a:latin typeface="Arial"/>
            </a:endParaRPr>
          </a:p>
          <a:p>
            <a:pPr>
              <a:lnSpc>
                <a:spcPct val="100000"/>
              </a:lnSpc>
              <a:spcAft>
                <a:spcPts val="901"/>
              </a:spcAft>
            </a:pPr>
            <a:endParaRPr b="0" lang="en-US" sz="1700" spc="-1" strike="noStrike">
              <a:latin typeface="Arial"/>
            </a:endParaRPr>
          </a:p>
        </p:txBody>
      </p:sp>
      <p:sp>
        <p:nvSpPr>
          <p:cNvPr id="14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D98F9C5-E381-4521-A705-F7685CE2269D}" type="slidenum">
              <a:rPr b="0" lang="en-US" sz="1200" spc="-1" strike="noStrike">
                <a:solidFill>
                  <a:srgbClr val="8b8b8b"/>
                </a:solidFill>
                <a:latin typeface="Calibri"/>
              </a:rPr>
              <a:t>15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30000" y="1260000"/>
            <a:ext cx="8333640" cy="4968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Aft>
                <a:spcPts val="601"/>
              </a:spcAft>
              <a:buClr>
                <a:srgbClr val="00b050"/>
              </a:buClr>
              <a:buFont typeface="Arial"/>
              <a:buChar char="•"/>
            </a:pPr>
            <a:r>
              <a:rPr b="0" i="1" lang="en-US" sz="1800" spc="-1" strike="noStrike">
                <a:solidFill>
                  <a:srgbClr val="000000"/>
                </a:solidFill>
                <a:latin typeface="Calibri"/>
              </a:rPr>
              <a:t>Свидетельство о гос.регистрации программ для ЭВМ:</a:t>
            </a:r>
            <a:endParaRPr b="0" lang="en-US" sz="1800" spc="-1" strike="noStrike">
              <a:latin typeface="Arial"/>
            </a:endParaRPr>
          </a:p>
          <a:p>
            <a:pPr lvl="1" marL="743040" indent="-285120">
              <a:lnSpc>
                <a:spcPct val="100000"/>
              </a:lnSpc>
              <a:spcAft>
                <a:spcPts val="601"/>
              </a:spcAft>
              <a:buClr>
                <a:srgbClr val="00b050"/>
              </a:buClr>
              <a:buFont typeface="Arial"/>
              <a:buChar char="–"/>
            </a:pPr>
            <a:r>
              <a:rPr b="0" lang="en-US" sz="1800" spc="-1" strike="noStrike">
                <a:solidFill>
                  <a:srgbClr val="000000"/>
                </a:solidFill>
                <a:latin typeface="Calibri"/>
              </a:rPr>
              <a:t>Программный комплекс для извлечения терминов из текста // Свидетельство о государственной регистрации программы для ЭВМ №2017663283, 28.11.2017</a:t>
            </a:r>
            <a:endParaRPr b="0" lang="en-US" sz="1800" spc="-1" strike="noStrike">
              <a:latin typeface="Arial"/>
            </a:endParaRPr>
          </a:p>
          <a:p>
            <a:pPr marL="343080" indent="-342360">
              <a:lnSpc>
                <a:spcPct val="100000"/>
              </a:lnSpc>
              <a:spcAft>
                <a:spcPts val="601"/>
              </a:spcAft>
              <a:buClr>
                <a:srgbClr val="00b050"/>
              </a:buClr>
              <a:buFont typeface="Arial"/>
              <a:buChar char="•"/>
            </a:pPr>
            <a:endParaRPr b="0" lang="en-US" sz="1800" spc="-1" strike="noStrike">
              <a:latin typeface="Arial"/>
            </a:endParaRPr>
          </a:p>
          <a:p>
            <a:pPr marL="343080" indent="-342360">
              <a:lnSpc>
                <a:spcPct val="100000"/>
              </a:lnSpc>
              <a:spcAft>
                <a:spcPts val="601"/>
              </a:spcAft>
              <a:buClr>
                <a:srgbClr val="00b050"/>
              </a:buClr>
              <a:buFont typeface="Arial"/>
              <a:buChar char="•"/>
            </a:pPr>
            <a:r>
              <a:rPr b="0" i="1" lang="en-US" sz="1800" spc="-1" strike="noStrike">
                <a:solidFill>
                  <a:srgbClr val="000000"/>
                </a:solidFill>
                <a:latin typeface="Calibri"/>
              </a:rPr>
              <a:t>Публикации в изданиях, включенных в перечень ВАК РФ:</a:t>
            </a:r>
            <a:endParaRPr b="0" lang="en-US" sz="1800" spc="-1" strike="noStrike">
              <a:latin typeface="Arial"/>
            </a:endParaRPr>
          </a:p>
          <a:p>
            <a:pPr lvl="1" marL="633240" indent="-285120">
              <a:lnSpc>
                <a:spcPct val="100000"/>
              </a:lnSpc>
              <a:spcAft>
                <a:spcPts val="601"/>
              </a:spcAft>
              <a:buClr>
                <a:srgbClr val="00b050"/>
              </a:buClr>
              <a:buFont typeface="Arial"/>
              <a:buChar char="–"/>
            </a:pPr>
            <a:r>
              <a:rPr b="0" lang="en-US" sz="1800" spc="-1" strike="noStrike">
                <a:solidFill>
                  <a:srgbClr val="000000"/>
                </a:solidFill>
                <a:latin typeface="Calibri"/>
              </a:rPr>
              <a:t>Математическая модель русскоязычного текстового документа для решения задачи автоматического извлечения терминов из текста // Вестник Воронежского Государственного Университета. Серия: Системный анализ и информационные технологии. - 2017. - № 3. - С. 195-203.</a:t>
            </a:r>
            <a:endParaRPr b="0" lang="en-US" sz="1800" spc="-1" strike="noStrike">
              <a:latin typeface="Arial"/>
            </a:endParaRPr>
          </a:p>
          <a:p>
            <a:pPr marL="347760">
              <a:lnSpc>
                <a:spcPct val="100000"/>
              </a:lnSpc>
              <a:spcAft>
                <a:spcPts val="601"/>
              </a:spcAft>
            </a:pPr>
            <a:endParaRPr b="0" lang="en-US" sz="1800" spc="-1" strike="noStrike">
              <a:latin typeface="Arial"/>
            </a:endParaRPr>
          </a:p>
        </p:txBody>
      </p:sp>
      <p:sp>
        <p:nvSpPr>
          <p:cNvPr id="151" name="CustomShape 2"/>
          <p:cNvSpPr/>
          <p:nvPr/>
        </p:nvSpPr>
        <p:spPr>
          <a:xfrm>
            <a:off x="0" y="360000"/>
            <a:ext cx="628200" cy="629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AB147421-2CC8-4453-A5CD-B2A56D7C2C34}" type="slidenum">
              <a:rPr b="0" lang="en-US" sz="1800" spc="-1" strike="noStrike">
                <a:solidFill>
                  <a:srgbClr val="ffffff"/>
                </a:solidFill>
                <a:latin typeface="Calibri"/>
                <a:ea typeface="DejaVu Sans"/>
              </a:rPr>
              <a:t>15</a:t>
            </a:fld>
            <a:endParaRPr b="0" lang="en-US" sz="1800" spc="-1" strike="noStrike">
              <a:latin typeface="Arial"/>
            </a:endParaRPr>
          </a:p>
        </p:txBody>
      </p:sp>
      <p:sp>
        <p:nvSpPr>
          <p:cNvPr id="152" name="CustomShape 3"/>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Публикации</a:t>
            </a:r>
            <a:endParaRPr b="0" lang="en-US" sz="3200" spc="-1" strike="noStrike">
              <a:latin typeface="Arial"/>
            </a:endParaRPr>
          </a:p>
        </p:txBody>
      </p:sp>
      <p:sp>
        <p:nvSpPr>
          <p:cNvPr id="15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48A4DDD-1C35-4891-BDA6-5E65FD44BB2E}" type="slidenum">
              <a:rPr b="0" lang="en-US" sz="1200" spc="-1" strike="noStrike">
                <a:solidFill>
                  <a:srgbClr val="8b8b8b"/>
                </a:solidFill>
                <a:latin typeface="Calibri"/>
              </a:rPr>
              <a:t>16</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30000" y="1196640"/>
            <a:ext cx="8228880" cy="4968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Aft>
                <a:spcPts val="601"/>
              </a:spcAft>
              <a:buClr>
                <a:srgbClr val="00b050"/>
              </a:buClr>
              <a:buFont typeface="Arial"/>
              <a:buChar char="•"/>
            </a:pPr>
            <a:endParaRPr b="0" lang="en-US" sz="1800" spc="-1" strike="noStrike">
              <a:latin typeface="Arial"/>
            </a:endParaRPr>
          </a:p>
          <a:p>
            <a:pPr marL="343080" indent="-342360">
              <a:lnSpc>
                <a:spcPct val="100000"/>
              </a:lnSpc>
              <a:spcAft>
                <a:spcPts val="601"/>
              </a:spcAft>
              <a:buClr>
                <a:srgbClr val="00b050"/>
              </a:buClr>
              <a:buFont typeface="Arial"/>
              <a:buChar char="•"/>
            </a:pPr>
            <a:r>
              <a:rPr b="0" i="1" lang="en-US" sz="2000" spc="-1" strike="noStrike">
                <a:solidFill>
                  <a:srgbClr val="000000"/>
                </a:solidFill>
                <a:latin typeface="Calibri"/>
              </a:rPr>
              <a:t>Публикации в материалах по итогам конференций:</a:t>
            </a:r>
            <a:endParaRPr b="0" lang="en-US" sz="2000" spc="-1" strike="noStrike">
              <a:latin typeface="Arial"/>
            </a:endParaRPr>
          </a:p>
          <a:p>
            <a:pPr lvl="1" marL="633240" indent="-285120">
              <a:lnSpc>
                <a:spcPct val="100000"/>
              </a:lnSpc>
              <a:spcAft>
                <a:spcPts val="601"/>
              </a:spcAft>
              <a:buClr>
                <a:srgbClr val="00b050"/>
              </a:buClr>
              <a:buFont typeface="Arial"/>
              <a:buChar char="–"/>
            </a:pPr>
            <a:r>
              <a:rPr b="0" lang="en-US" sz="2000" spc="-1" strike="noStrike">
                <a:solidFill>
                  <a:srgbClr val="000000"/>
                </a:solidFill>
                <a:latin typeface="Calibri"/>
              </a:rPr>
              <a:t>О методах решения задачи автоматического извлечения терминов из русскоязычных текстовых документов // Проблемы управления, обработки и передачи информации (УОПИ-2017): сб. тр. V Междунар. юбилейн. науч. конф.  2017. - C. 334-340. </a:t>
            </a:r>
            <a:endParaRPr b="0" lang="en-US" sz="2000" spc="-1" strike="noStrike">
              <a:latin typeface="Arial"/>
            </a:endParaRPr>
          </a:p>
          <a:p>
            <a:pPr lvl="1" marL="633240" indent="-285120">
              <a:lnSpc>
                <a:spcPct val="100000"/>
              </a:lnSpc>
              <a:spcAft>
                <a:spcPts val="601"/>
              </a:spcAft>
              <a:buClr>
                <a:srgbClr val="00b050"/>
              </a:buClr>
              <a:buFont typeface="Arial"/>
              <a:buChar char="–"/>
            </a:pPr>
            <a:r>
              <a:rPr b="0" lang="en-US" sz="2000" spc="-1" strike="noStrike">
                <a:solidFill>
                  <a:srgbClr val="000000"/>
                </a:solidFill>
                <a:latin typeface="Calibri"/>
              </a:rPr>
              <a:t>Применение статистических методов для решения задачи автоматического извлечения терминов из русскоязычных текстовых документов / А.С. Петров, Т.Э. Шульга // Информационно-коммуникационные технологии в науке, производстве и образовании ICIT-2017: материалы Международной научной конференции, Саратов, 21-22 сентября 2017 г. - 2017. - С. 239-246. </a:t>
            </a:r>
            <a:endParaRPr b="0" lang="en-US" sz="2000" spc="-1" strike="noStrike">
              <a:latin typeface="Arial"/>
            </a:endParaRPr>
          </a:p>
          <a:p>
            <a:pPr>
              <a:lnSpc>
                <a:spcPct val="100000"/>
              </a:lnSpc>
            </a:pPr>
            <a:endParaRPr b="0" lang="en-US" sz="2000" spc="-1" strike="noStrike">
              <a:latin typeface="Arial"/>
            </a:endParaRPr>
          </a:p>
        </p:txBody>
      </p:sp>
      <p:sp>
        <p:nvSpPr>
          <p:cNvPr id="155" name="CustomShape 2"/>
          <p:cNvSpPr/>
          <p:nvPr/>
        </p:nvSpPr>
        <p:spPr>
          <a:xfrm>
            <a:off x="0" y="360000"/>
            <a:ext cx="467280" cy="629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A23C860E-95F3-406B-8E25-ADBBDF2FCA37}" type="slidenum">
              <a:rPr b="0" lang="en-US" sz="1800" spc="-1" strike="noStrike">
                <a:solidFill>
                  <a:srgbClr val="ffffff"/>
                </a:solidFill>
                <a:latin typeface="Calibri"/>
                <a:ea typeface="DejaVu Sans"/>
              </a:rPr>
              <a:t>16</a:t>
            </a:fld>
            <a:endParaRPr b="0" lang="en-US" sz="1800" spc="-1" strike="noStrike">
              <a:latin typeface="Arial"/>
            </a:endParaRPr>
          </a:p>
        </p:txBody>
      </p:sp>
      <p:sp>
        <p:nvSpPr>
          <p:cNvPr id="156" name="CustomShape 3"/>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Публикации</a:t>
            </a:r>
            <a:endParaRPr b="0" lang="en-US" sz="3200" spc="-1" strike="noStrike">
              <a:latin typeface="Arial"/>
            </a:endParaRPr>
          </a:p>
        </p:txBody>
      </p:sp>
      <p:sp>
        <p:nvSpPr>
          <p:cNvPr id="15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B307C18-7C58-4C35-B870-404D378A04F0}" type="slidenum">
              <a:rPr b="0" lang="en-US" sz="1200" spc="-1" strike="noStrike">
                <a:solidFill>
                  <a:srgbClr val="8b8b8b"/>
                </a:solidFill>
                <a:latin typeface="Calibri"/>
              </a:rPr>
              <a:t>17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30000" y="1196640"/>
            <a:ext cx="8228880" cy="4968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Aft>
                <a:spcPts val="601"/>
              </a:spcAft>
              <a:buClr>
                <a:srgbClr val="00b050"/>
              </a:buClr>
              <a:buFont typeface="Arial"/>
              <a:buChar char="•"/>
            </a:pPr>
            <a:endParaRPr b="0" lang="en-US" sz="1800" spc="-1" strike="noStrike">
              <a:latin typeface="Arial"/>
            </a:endParaRPr>
          </a:p>
          <a:p>
            <a:pPr marL="343080" indent="-342360">
              <a:lnSpc>
                <a:spcPct val="100000"/>
              </a:lnSpc>
              <a:spcAft>
                <a:spcPts val="601"/>
              </a:spcAft>
              <a:buClr>
                <a:srgbClr val="00b050"/>
              </a:buClr>
              <a:buFont typeface="Arial"/>
              <a:buChar char="•"/>
            </a:pPr>
            <a:r>
              <a:rPr b="0" i="1" lang="en-US" sz="2000" spc="-1" strike="noStrike">
                <a:solidFill>
                  <a:srgbClr val="000000"/>
                </a:solidFill>
                <a:latin typeface="Calibri"/>
              </a:rPr>
              <a:t>Публикации в материалах по итогам конференций:</a:t>
            </a:r>
            <a:endParaRPr b="0" lang="en-US" sz="2000" spc="-1" strike="noStrike">
              <a:latin typeface="Arial"/>
            </a:endParaRPr>
          </a:p>
          <a:p>
            <a:pPr lvl="1" marL="432000" indent="-216000">
              <a:lnSpc>
                <a:spcPct val="100000"/>
              </a:lnSpc>
              <a:spcAft>
                <a:spcPts val="601"/>
              </a:spcAft>
              <a:buClr>
                <a:srgbClr val="000000"/>
              </a:buClr>
              <a:buSzPct val="45000"/>
              <a:buFont typeface="Wingdings" charset="2"/>
              <a:buChar char=""/>
            </a:pPr>
            <a:r>
              <a:rPr b="0" lang="en-US" sz="2000" spc="-1" strike="noStrike">
                <a:solidFill>
                  <a:srgbClr val="000000"/>
                </a:solidFill>
                <a:latin typeface="Calibri"/>
              </a:rPr>
              <a:t>О задаче автоматического извлечения терминов из текста // Информационно-коммуникационные технологии в науке, производстве и образовании ICIT-2016: материалы Международной научно-практической конференции, Саратов, 23-28 августа 2016 г. - 2016. - С. 112-117. </a:t>
            </a:r>
            <a:endParaRPr b="0" lang="en-US" sz="2000" spc="-1" strike="noStrike">
              <a:latin typeface="Arial"/>
            </a:endParaRPr>
          </a:p>
          <a:p>
            <a:pPr lvl="1" marL="432000" indent="-216000">
              <a:lnSpc>
                <a:spcPct val="100000"/>
              </a:lnSpc>
              <a:spcAft>
                <a:spcPts val="601"/>
              </a:spcAft>
              <a:buClr>
                <a:srgbClr val="000000"/>
              </a:buClr>
              <a:buSzPct val="45000"/>
              <a:buFont typeface="Wingdings" charset="2"/>
              <a:buChar char=""/>
            </a:pPr>
            <a:r>
              <a:rPr b="0" lang="en-US" sz="2000" spc="-1" strike="noStrike">
                <a:solidFill>
                  <a:srgbClr val="000000"/>
                </a:solidFill>
                <a:latin typeface="Calibri"/>
              </a:rPr>
              <a:t>Обзор статистических методов извлечения терминов из текста // Проблемы управления в социально-экономических и технических системах: сборник научных статей - 2016. С. 163-167</a:t>
            </a:r>
            <a:endParaRPr b="0" lang="en-US" sz="2000" spc="-1" strike="noStrike">
              <a:latin typeface="Arial"/>
            </a:endParaRPr>
          </a:p>
          <a:p>
            <a:pPr>
              <a:lnSpc>
                <a:spcPct val="100000"/>
              </a:lnSpc>
            </a:pPr>
            <a:endParaRPr b="0" lang="en-US" sz="2000" spc="-1" strike="noStrike">
              <a:latin typeface="Arial"/>
            </a:endParaRPr>
          </a:p>
        </p:txBody>
      </p:sp>
      <p:sp>
        <p:nvSpPr>
          <p:cNvPr id="159" name="CustomShape 2"/>
          <p:cNvSpPr/>
          <p:nvPr/>
        </p:nvSpPr>
        <p:spPr>
          <a:xfrm>
            <a:off x="0" y="360000"/>
            <a:ext cx="628560" cy="6292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221D5610-3CCE-4E74-AB17-F25F7369F349}" type="slidenum">
              <a:rPr b="0" lang="en-US" sz="1800" spc="-1" strike="noStrike">
                <a:solidFill>
                  <a:srgbClr val="ffffff"/>
                </a:solidFill>
                <a:latin typeface="Calibri"/>
                <a:ea typeface="DejaVu Sans"/>
              </a:rPr>
              <a:t>17</a:t>
            </a:fld>
            <a:endParaRPr b="0" lang="en-US" sz="1800" spc="-1" strike="noStrike">
              <a:latin typeface="Arial"/>
            </a:endParaRPr>
          </a:p>
        </p:txBody>
      </p:sp>
      <p:sp>
        <p:nvSpPr>
          <p:cNvPr id="160" name="CustomShape 3"/>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Публикации</a:t>
            </a:r>
            <a:endParaRPr b="0" lang="en-US" sz="3200" spc="-1" strike="noStrike">
              <a:latin typeface="Arial"/>
            </a:endParaRPr>
          </a:p>
        </p:txBody>
      </p:sp>
      <p:sp>
        <p:nvSpPr>
          <p:cNvPr id="161"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B65E4BE-B143-4E6A-9E44-739AE6A1CC59}" type="slidenum">
              <a:rPr b="0" lang="en-US" sz="1200" spc="-1" strike="noStrike">
                <a:solidFill>
                  <a:srgbClr val="8b8b8b"/>
                </a:solidFill>
                <a:latin typeface="Calibri"/>
              </a:rPr>
              <a:t>18</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67640" y="548640"/>
            <a:ext cx="8208360" cy="5832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endParaRPr b="0" lang="en-US" sz="1800" spc="-1" strike="noStrike">
              <a:latin typeface="Arial"/>
            </a:endParaRPr>
          </a:p>
          <a:p>
            <a:pPr>
              <a:lnSpc>
                <a:spcPct val="100000"/>
              </a:lnSpc>
              <a:spcBef>
                <a:spcPts val="541"/>
              </a:spcBef>
            </a:pPr>
            <a:endParaRPr b="0" lang="en-US" sz="1800" spc="-1" strike="noStrike">
              <a:latin typeface="Arial"/>
            </a:endParaRPr>
          </a:p>
          <a:p>
            <a:pPr>
              <a:lnSpc>
                <a:spcPct val="100000"/>
              </a:lnSpc>
              <a:spcBef>
                <a:spcPts val="541"/>
              </a:spcBef>
            </a:pPr>
            <a:endParaRPr b="0" lang="en-US" sz="1800" spc="-1" strike="noStrike">
              <a:latin typeface="Arial"/>
            </a:endParaRPr>
          </a:p>
          <a:p>
            <a:pPr>
              <a:lnSpc>
                <a:spcPct val="100000"/>
              </a:lnSpc>
              <a:spcBef>
                <a:spcPts val="541"/>
              </a:spcBef>
            </a:pPr>
            <a:r>
              <a:rPr b="1" lang="en-US" sz="2700" spc="-1" strike="noStrike">
                <a:solidFill>
                  <a:srgbClr val="000000"/>
                </a:solidFill>
                <a:latin typeface="Calibri"/>
              </a:rPr>
              <a:t>СПАСИБО ЗА ВНИМАНИЕ</a:t>
            </a:r>
            <a:endParaRPr b="0" lang="en-US" sz="2700" spc="-1" strike="noStrike">
              <a:latin typeface="Arial"/>
            </a:endParaRPr>
          </a:p>
        </p:txBody>
      </p:sp>
      <p:sp>
        <p:nvSpPr>
          <p:cNvPr id="163" name="CustomShape 2"/>
          <p:cNvSpPr/>
          <p:nvPr/>
        </p:nvSpPr>
        <p:spPr>
          <a:xfrm>
            <a:off x="-7920" y="1628640"/>
            <a:ext cx="312480" cy="125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4B8C55D1-725C-4620-B6ED-2CE88A83504B}" type="slidenum">
              <a:rPr b="0" lang="en-US" sz="1800" spc="-1" strike="noStrike">
                <a:solidFill>
                  <a:srgbClr val="ffffff"/>
                </a:solidFill>
                <a:latin typeface="Calibri"/>
                <a:ea typeface="DejaVu Sans"/>
              </a:rPr>
              <a:t>1</a:t>
            </a:fld>
            <a:endParaRPr b="0" lang="en-US" sz="1800" spc="-1" strike="noStrike">
              <a:latin typeface="Arial"/>
            </a:endParaRPr>
          </a:p>
        </p:txBody>
      </p:sp>
      <p:sp>
        <p:nvSpPr>
          <p:cNvPr id="86"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Calibri"/>
              </a:rPr>
              <a:t>Понятие «термин»</a:t>
            </a:r>
            <a:endParaRPr b="0" lang="en-US" sz="3600" spc="-1" strike="noStrike">
              <a:latin typeface="Arial"/>
            </a:endParaRPr>
          </a:p>
        </p:txBody>
      </p:sp>
      <p:sp>
        <p:nvSpPr>
          <p:cNvPr id="87" name="CustomShape 3"/>
          <p:cNvSpPr/>
          <p:nvPr/>
        </p:nvSpPr>
        <p:spPr>
          <a:xfrm>
            <a:off x="628560" y="1260000"/>
            <a:ext cx="7886160" cy="5192640"/>
          </a:xfrm>
          <a:prstGeom prst="rect">
            <a:avLst/>
          </a:prstGeom>
          <a:noFill/>
          <a:ln>
            <a:noFill/>
          </a:ln>
        </p:spPr>
        <p:style>
          <a:lnRef idx="0"/>
          <a:fillRef idx="0"/>
          <a:effectRef idx="0"/>
          <a:fontRef idx="minor"/>
        </p:style>
        <p:txBody>
          <a:bodyPr lIns="90000" rIns="90000" tIns="45000" bIns="45000">
            <a:noAutofit/>
          </a:bodyPr>
          <a:p>
            <a:pPr>
              <a:lnSpc>
                <a:spcPct val="114000"/>
              </a:lnSpc>
              <a:spcAft>
                <a:spcPts val="1199"/>
              </a:spcAft>
            </a:pPr>
            <a:r>
              <a:rPr b="1" lang="en-US" sz="2000" spc="-1" strike="noStrike">
                <a:solidFill>
                  <a:srgbClr val="000000"/>
                </a:solidFill>
                <a:latin typeface="Calibri"/>
              </a:rPr>
              <a:t>ISO 1087-1:2000 – Terminology work -- Vocabulary -- Part 1: Theory and application.</a:t>
            </a:r>
            <a:endParaRPr b="0" lang="en-US" sz="2000" spc="-1" strike="noStrike">
              <a:latin typeface="Arial"/>
            </a:endParaRPr>
          </a:p>
          <a:p>
            <a:pPr>
              <a:lnSpc>
                <a:spcPct val="114000"/>
              </a:lnSpc>
              <a:spcAft>
                <a:spcPts val="1199"/>
              </a:spcAft>
            </a:pPr>
            <a:r>
              <a:rPr b="0" lang="en-US" sz="2000" spc="-1" strike="noStrike">
                <a:solidFill>
                  <a:srgbClr val="000000"/>
                </a:solidFill>
                <a:latin typeface="Calibri"/>
              </a:rPr>
              <a:t>Термин - это словесное обозначение определенного понятия в определенной предметной области.</a:t>
            </a:r>
            <a:endParaRPr b="0" lang="en-US" sz="2000" spc="-1" strike="noStrike">
              <a:latin typeface="Arial"/>
            </a:endParaRPr>
          </a:p>
          <a:p>
            <a:pPr>
              <a:lnSpc>
                <a:spcPct val="114000"/>
              </a:lnSpc>
              <a:spcAft>
                <a:spcPts val="1199"/>
              </a:spcAft>
            </a:pPr>
            <a:r>
              <a:rPr b="0" lang="en-US" sz="2000" spc="-1" strike="noStrike">
                <a:solidFill>
                  <a:srgbClr val="000000"/>
                </a:solidFill>
                <a:latin typeface="Calibri"/>
              </a:rPr>
              <a:t>Обозначение - это представление понятия с помощью символьного обозначения.</a:t>
            </a:r>
            <a:br/>
            <a:endParaRPr b="0" lang="en-US" sz="2000" spc="-1" strike="noStrike">
              <a:latin typeface="Arial"/>
            </a:endParaRPr>
          </a:p>
          <a:p>
            <a:pPr>
              <a:lnSpc>
                <a:spcPct val="114000"/>
              </a:lnSpc>
              <a:spcAft>
                <a:spcPts val="1199"/>
              </a:spcAft>
            </a:pPr>
            <a:r>
              <a:rPr b="0" lang="en-US" sz="2000" spc="-1" strike="noStrike">
                <a:solidFill>
                  <a:srgbClr val="000000"/>
                </a:solidFill>
                <a:latin typeface="Calibri"/>
              </a:rPr>
              <a:t>Понятие - это единица знаний, образованная путем уникального объединения характеристик.</a:t>
            </a:r>
            <a:endParaRPr b="0" lang="en-US" sz="2000" spc="-1" strike="noStrike">
              <a:latin typeface="Arial"/>
            </a:endParaRPr>
          </a:p>
          <a:p>
            <a:pPr>
              <a:lnSpc>
                <a:spcPct val="114000"/>
              </a:lnSpc>
              <a:spcAft>
                <a:spcPts val="1199"/>
              </a:spcAft>
            </a:pPr>
            <a:r>
              <a:rPr b="0" lang="en-US" sz="2000" spc="-1" strike="noStrike">
                <a:solidFill>
                  <a:srgbClr val="000000"/>
                </a:solidFill>
                <a:latin typeface="Calibri"/>
              </a:rPr>
              <a:t>Характеристика - это абстракция свойств объекта или множества объектов.</a:t>
            </a:r>
            <a:endParaRPr b="0" lang="en-US" sz="2000" spc="-1" strike="noStrike">
              <a:latin typeface="Arial"/>
            </a:endParaRPr>
          </a:p>
          <a:p>
            <a:pPr>
              <a:lnSpc>
                <a:spcPct val="114000"/>
              </a:lnSpc>
              <a:spcAft>
                <a:spcPts val="1199"/>
              </a:spcAft>
            </a:pPr>
            <a:endParaRPr b="0" lang="en-US" sz="2000" spc="-1" strike="noStrike">
              <a:latin typeface="Arial"/>
            </a:endParaRPr>
          </a:p>
        </p:txBody>
      </p:sp>
      <p:sp>
        <p:nvSpPr>
          <p:cNvPr id="88"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05C8E40-74C6-4FF1-96E0-FFCFA62195F5}" type="slidenum">
              <a:rPr b="0" lang="en-US" sz="1200" spc="-1" strike="noStrike">
                <a:solidFill>
                  <a:srgbClr val="8b8b8b"/>
                </a:solidFill>
                <a:latin typeface="Calibri"/>
              </a:rPr>
              <a:t>2</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6A2F990F-2379-401F-94E5-94C815406618}" type="slidenum">
              <a:rPr b="0" lang="en-US" sz="1800" spc="-1" strike="noStrike">
                <a:solidFill>
                  <a:srgbClr val="ffffff"/>
                </a:solidFill>
                <a:latin typeface="Calibri"/>
                <a:ea typeface="DejaVu Sans"/>
              </a:rPr>
              <a:t>2</a:t>
            </a:fld>
            <a:endParaRPr b="0" lang="en-US" sz="1800" spc="-1" strike="noStrike">
              <a:latin typeface="Arial"/>
            </a:endParaRPr>
          </a:p>
        </p:txBody>
      </p:sp>
      <p:sp>
        <p:nvSpPr>
          <p:cNvPr id="90"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Признаки термина</a:t>
            </a:r>
            <a:endParaRPr b="0" lang="en-US" sz="3200" spc="-1" strike="noStrike">
              <a:latin typeface="Arial"/>
            </a:endParaRPr>
          </a:p>
        </p:txBody>
      </p:sp>
      <p:sp>
        <p:nvSpPr>
          <p:cNvPr id="91" name="CustomShape 3"/>
          <p:cNvSpPr/>
          <p:nvPr/>
        </p:nvSpPr>
        <p:spPr>
          <a:xfrm>
            <a:off x="630000" y="1260000"/>
            <a:ext cx="8228880" cy="4924440"/>
          </a:xfrm>
          <a:prstGeom prst="rect">
            <a:avLst/>
          </a:prstGeom>
          <a:noFill/>
          <a:ln>
            <a:noFill/>
          </a:ln>
        </p:spPr>
        <p:style>
          <a:lnRef idx="0"/>
          <a:fillRef idx="0"/>
          <a:effectRef idx="0"/>
          <a:fontRef idx="minor"/>
        </p:style>
        <p:txBody>
          <a:bodyPr lIns="90000" rIns="90000" tIns="45000" bIns="45000">
            <a:noAutofit/>
          </a:bodyPr>
          <a:p>
            <a:pPr marL="4572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Синтаксические признаки</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Номинативность.</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Нормативность.</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Терминологическая инвариантность.</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Мотивированность или самообъяснимость термина.</a:t>
            </a:r>
            <a:endParaRPr b="0" lang="en-US" sz="1800" spc="-1" strike="noStrike">
              <a:latin typeface="Arial"/>
            </a:endParaRPr>
          </a:p>
          <a:p>
            <a:pPr marL="4572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Семантические признаки</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Системность.</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Соответствие обозначаемому понятию.</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Однозначность или моносемантичность термина.</a:t>
            </a:r>
            <a:endParaRPr b="0" lang="en-US" sz="1800" spc="-1" strike="noStrike">
              <a:latin typeface="Arial"/>
            </a:endParaRPr>
          </a:p>
          <a:p>
            <a:pPr lvl="1" marL="685800" indent="-228240" algn="just">
              <a:lnSpc>
                <a:spcPct val="100000"/>
              </a:lnSpc>
              <a:spcAft>
                <a:spcPts val="1060"/>
              </a:spcAft>
              <a:buClr>
                <a:srgbClr val="000000"/>
              </a:buClr>
              <a:buSzPct val="45000"/>
              <a:buFont typeface="Wingdings" charset="2"/>
              <a:buChar char=""/>
            </a:pPr>
            <a:r>
              <a:rPr b="0" lang="en-US" sz="1800" spc="-1" strike="noStrike">
                <a:solidFill>
                  <a:srgbClr val="000000"/>
                </a:solidFill>
                <a:latin typeface="Calibri"/>
              </a:rPr>
              <a:t>Содержательная точность.</a:t>
            </a:r>
            <a:endParaRPr b="0" lang="en-US" sz="1800" spc="-1" strike="noStrike">
              <a:latin typeface="Arial"/>
            </a:endParaRPr>
          </a:p>
        </p:txBody>
      </p:sp>
      <p:sp>
        <p:nvSpPr>
          <p:cNvPr id="9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654C189-3890-4B5A-90A3-CBFF6AEB4EA0}" type="slidenum">
              <a:rPr b="0" lang="en-US" sz="1200" spc="-1" strike="noStrike">
                <a:solidFill>
                  <a:srgbClr val="8b8b8b"/>
                </a:solidFill>
                <a:latin typeface="Calibri"/>
              </a:rPr>
              <a:t>3</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BC4F9DEC-0BA2-4404-B8BE-7574EBE73EA8}" type="slidenum">
              <a:rPr b="0" lang="en-US" sz="1800" spc="-1" strike="noStrike">
                <a:solidFill>
                  <a:srgbClr val="ffffff"/>
                </a:solidFill>
                <a:latin typeface="Calibri"/>
                <a:ea typeface="DejaVu Sans"/>
              </a:rPr>
              <a:t>3</a:t>
            </a:fld>
            <a:endParaRPr b="0" lang="en-US" sz="1800" spc="-1" strike="noStrike">
              <a:latin typeface="Arial"/>
            </a:endParaRPr>
          </a:p>
        </p:txBody>
      </p:sp>
      <p:sp>
        <p:nvSpPr>
          <p:cNvPr id="94"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200" spc="-1" strike="noStrike">
                <a:solidFill>
                  <a:srgbClr val="000000"/>
                </a:solidFill>
                <a:latin typeface="Calibri"/>
                <a:ea typeface="DejaVu Sans"/>
              </a:rPr>
              <a:t>Признаки термина</a:t>
            </a:r>
            <a:endParaRPr b="0" lang="en-US" sz="3200" spc="-1" strike="noStrike">
              <a:latin typeface="Arial"/>
            </a:endParaRPr>
          </a:p>
        </p:txBody>
      </p:sp>
      <p:sp>
        <p:nvSpPr>
          <p:cNvPr id="95" name="CustomShape 3"/>
          <p:cNvSpPr/>
          <p:nvPr/>
        </p:nvSpPr>
        <p:spPr>
          <a:xfrm>
            <a:off x="630000" y="1260000"/>
            <a:ext cx="8228880" cy="4924440"/>
          </a:xfrm>
          <a:prstGeom prst="rect">
            <a:avLst/>
          </a:prstGeom>
          <a:noFill/>
          <a:ln>
            <a:noFill/>
          </a:ln>
        </p:spPr>
        <p:style>
          <a:lnRef idx="0"/>
          <a:fillRef idx="0"/>
          <a:effectRef idx="0"/>
          <a:fontRef idx="minor"/>
        </p:style>
        <p:txBody>
          <a:bodyPr lIns="90000" rIns="90000" tIns="45000" bIns="45000">
            <a:noAutofit/>
          </a:bodyPr>
          <a:p>
            <a:pPr algn="just">
              <a:lnSpc>
                <a:spcPct val="150000"/>
              </a:lnSpc>
              <a:spcAft>
                <a:spcPts val="1060"/>
              </a:spcAft>
            </a:pPr>
            <a:endParaRPr b="0" lang="en-US" sz="1800" spc="-1" strike="noStrike">
              <a:latin typeface="Arial"/>
            </a:endParaRPr>
          </a:p>
          <a:p>
            <a:pPr marL="45720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Прагматические признаки</a:t>
            </a:r>
            <a:endParaRPr b="0" lang="en-US" sz="2000" spc="-1" strike="noStrike">
              <a:latin typeface="Arial"/>
            </a:endParaRPr>
          </a:p>
          <a:p>
            <a:pPr lvl="1" marL="68580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Внедрённость или общепринятость.</a:t>
            </a:r>
            <a:endParaRPr b="0" lang="en-US" sz="2000" spc="-1" strike="noStrike">
              <a:latin typeface="Arial"/>
            </a:endParaRPr>
          </a:p>
          <a:p>
            <a:pPr lvl="1" marL="68580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Дефиницированность.</a:t>
            </a:r>
            <a:endParaRPr b="0" lang="en-US" sz="2000" spc="-1" strike="noStrike">
              <a:latin typeface="Arial"/>
            </a:endParaRPr>
          </a:p>
          <a:p>
            <a:pPr lvl="1" marL="68580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Независимость от контекста.</a:t>
            </a:r>
            <a:endParaRPr b="0" lang="en-US" sz="2000" spc="-1" strike="noStrike">
              <a:latin typeface="Arial"/>
            </a:endParaRPr>
          </a:p>
          <a:p>
            <a:pPr lvl="1" marL="68580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Вариационная устойчивость.</a:t>
            </a:r>
            <a:endParaRPr b="0" lang="en-US" sz="2000" spc="-1" strike="noStrike">
              <a:latin typeface="Arial"/>
            </a:endParaRPr>
          </a:p>
          <a:p>
            <a:pPr lvl="2" marL="457200" indent="-228240" algn="just">
              <a:lnSpc>
                <a:spcPct val="100000"/>
              </a:lnSpc>
              <a:spcAft>
                <a:spcPts val="1060"/>
              </a:spcAft>
              <a:buClr>
                <a:srgbClr val="000000"/>
              </a:buClr>
              <a:buSzPct val="45000"/>
              <a:buFont typeface="Wingdings" charset="2"/>
              <a:buChar char=""/>
            </a:pPr>
            <a:r>
              <a:rPr b="0" lang="en-US" sz="2000" spc="-1" strike="noStrike">
                <a:solidFill>
                  <a:srgbClr val="000000"/>
                </a:solidFill>
                <a:latin typeface="Calibri"/>
              </a:rPr>
              <a:t>Благозвучность.</a:t>
            </a:r>
            <a:endParaRPr b="0" lang="en-US" sz="2000" spc="-1" strike="noStrike">
              <a:latin typeface="Arial"/>
            </a:endParaRPr>
          </a:p>
        </p:txBody>
      </p:sp>
      <p:sp>
        <p:nvSpPr>
          <p:cNvPr id="9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F137B58-3038-470C-8FB3-F744405CD408}" type="slidenum">
              <a:rPr b="0" lang="en-US" sz="1200" spc="-1" strike="noStrike">
                <a:solidFill>
                  <a:srgbClr val="8b8b8b"/>
                </a:solidFill>
                <a:latin typeface="Calibri"/>
              </a:rPr>
              <a:t>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D3BD67B6-A148-467C-9225-0115289946DD}" type="slidenum">
              <a:rPr b="0" lang="en-US" sz="1800" spc="-1" strike="noStrike">
                <a:solidFill>
                  <a:srgbClr val="ffffff"/>
                </a:solidFill>
                <a:latin typeface="Calibri"/>
                <a:ea typeface="DejaVu Sans"/>
              </a:rPr>
              <a:t>4</a:t>
            </a:fld>
            <a:endParaRPr b="0" lang="en-US" sz="1800" spc="-1" strike="noStrike">
              <a:latin typeface="Arial"/>
            </a:endParaRPr>
          </a:p>
        </p:txBody>
      </p:sp>
      <p:sp>
        <p:nvSpPr>
          <p:cNvPr id="98" name="CustomShape 2"/>
          <p:cNvSpPr/>
          <p:nvPr/>
        </p:nvSpPr>
        <p:spPr>
          <a:xfrm>
            <a:off x="628560" y="360000"/>
            <a:ext cx="8057520" cy="919800"/>
          </a:xfrm>
          <a:prstGeom prst="rect">
            <a:avLst/>
          </a:prstGeom>
          <a:noFill/>
          <a:ln>
            <a:noFill/>
          </a:ln>
        </p:spPr>
        <p:style>
          <a:lnRef idx="0"/>
          <a:fillRef idx="0"/>
          <a:effectRef idx="0"/>
          <a:fontRef idx="minor"/>
        </p:style>
        <p:txBody>
          <a:bodyPr lIns="90000" rIns="90000" tIns="45000" bIns="45000" anchor="ctr">
            <a:normAutofit fontScale="17000"/>
          </a:bodyPr>
          <a:p>
            <a:pPr algn="ctr">
              <a:lnSpc>
                <a:spcPct val="100000"/>
              </a:lnSpc>
            </a:pPr>
            <a:r>
              <a:rPr b="0" lang="en-US" sz="4400" spc="-1" strike="noStrike">
                <a:solidFill>
                  <a:srgbClr val="000000"/>
                </a:solidFill>
                <a:latin typeface="Calibri"/>
                <a:ea typeface="Droid Sans Fallback"/>
              </a:rPr>
              <a:t>Алгоритм работы статистических методов извлечения терминов из текста</a:t>
            </a:r>
            <a:endParaRPr b="0" lang="en-US" sz="4400" spc="-1" strike="noStrike">
              <a:latin typeface="Arial"/>
            </a:endParaRPr>
          </a:p>
        </p:txBody>
      </p:sp>
      <p:sp>
        <p:nvSpPr>
          <p:cNvPr id="99" name="CustomShape 3"/>
          <p:cNvSpPr/>
          <p:nvPr/>
        </p:nvSpPr>
        <p:spPr>
          <a:xfrm>
            <a:off x="366120" y="1201680"/>
            <a:ext cx="8228880" cy="4924440"/>
          </a:xfrm>
          <a:prstGeom prst="rect">
            <a:avLst/>
          </a:prstGeom>
          <a:noFill/>
          <a:ln>
            <a:noFill/>
          </a:ln>
        </p:spPr>
        <p:style>
          <a:lnRef idx="0"/>
          <a:fillRef idx="0"/>
          <a:effectRef idx="0"/>
          <a:fontRef idx="minor"/>
        </p:style>
        <p:txBody>
          <a:bodyPr lIns="90000" rIns="90000" tIns="45000" bIns="45000">
            <a:noAutofit/>
          </a:bodyPr>
          <a:p>
            <a:pPr algn="just">
              <a:lnSpc>
                <a:spcPct val="150000"/>
              </a:lnSpc>
              <a:spcAft>
                <a:spcPts val="1060"/>
              </a:spcAft>
            </a:pPr>
            <a:endParaRPr b="0" lang="en-US" sz="1800" spc="-1" strike="noStrike">
              <a:latin typeface="Arial"/>
            </a:endParaRPr>
          </a:p>
          <a:p>
            <a:pPr marL="678960" indent="-228240" algn="just">
              <a:lnSpc>
                <a:spcPct val="100000"/>
              </a:lnSpc>
              <a:spcAft>
                <a:spcPts val="1060"/>
              </a:spcAft>
            </a:pPr>
            <a:r>
              <a:rPr b="0" lang="en-US" sz="2000" spc="-1" strike="noStrike">
                <a:solidFill>
                  <a:srgbClr val="000000"/>
                </a:solidFill>
                <a:latin typeface="Calibri"/>
              </a:rPr>
              <a:t>Сбор кандидатов в термины</a:t>
            </a:r>
            <a:endParaRPr b="0" lang="en-US" sz="2000" spc="-1" strike="noStrike">
              <a:latin typeface="Arial"/>
            </a:endParaRPr>
          </a:p>
          <a:p>
            <a:pPr marL="678960" indent="-228240" algn="just">
              <a:lnSpc>
                <a:spcPct val="100000"/>
              </a:lnSpc>
              <a:spcAft>
                <a:spcPts val="1060"/>
              </a:spcAft>
            </a:pPr>
            <a:r>
              <a:rPr b="0" lang="en-US" sz="2000" spc="-1" strike="noStrike">
                <a:solidFill>
                  <a:srgbClr val="000000"/>
                </a:solidFill>
                <a:latin typeface="Calibri"/>
              </a:rPr>
              <a:t>Извлечение слов и словосочетаний из коллекции текстовых документов по определенным условиям, задаваемым лингвистическим фильтром.</a:t>
            </a:r>
            <a:endParaRPr b="0" lang="en-US" sz="2000" spc="-1" strike="noStrike">
              <a:latin typeface="Arial"/>
            </a:endParaRPr>
          </a:p>
          <a:p>
            <a:pPr marL="678960" indent="-228240" algn="just">
              <a:lnSpc>
                <a:spcPct val="100000"/>
              </a:lnSpc>
              <a:spcAft>
                <a:spcPts val="1060"/>
              </a:spcAft>
            </a:pPr>
            <a:r>
              <a:rPr b="0" lang="en-US" sz="2000" spc="-1" strike="noStrike">
                <a:solidFill>
                  <a:srgbClr val="000000"/>
                </a:solidFill>
                <a:latin typeface="Calibri"/>
              </a:rPr>
              <a:t>Фильтрация кандидатов по частоте, содержанию и длине слов кандидата или содержанию в них особых символов.</a:t>
            </a:r>
            <a:endParaRPr b="0" lang="en-US" sz="2000" spc="-1" strike="noStrike">
              <a:latin typeface="Arial"/>
            </a:endParaRPr>
          </a:p>
        </p:txBody>
      </p:sp>
      <p:sp>
        <p:nvSpPr>
          <p:cNvPr id="10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24D63F8-9DD0-4ECE-BC35-708754B83F37}" type="slidenum">
              <a:rPr b="0" lang="en-US" sz="1200" spc="-1" strike="noStrike">
                <a:solidFill>
                  <a:srgbClr val="8b8b8b"/>
                </a:solidFill>
                <a:latin typeface="Calibri"/>
              </a:rPr>
              <a:t>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BE226DBD-3B36-4618-8755-A05948143728}" type="slidenum">
              <a:rPr b="0" lang="en-US" sz="1800" spc="-1" strike="noStrike">
                <a:solidFill>
                  <a:srgbClr val="ffffff"/>
                </a:solidFill>
                <a:latin typeface="Calibri"/>
                <a:ea typeface="DejaVu Sans"/>
              </a:rPr>
              <a:t>5</a:t>
            </a:fld>
            <a:endParaRPr b="0" lang="en-US" sz="1800" spc="-1" strike="noStrike">
              <a:latin typeface="Arial"/>
            </a:endParaRPr>
          </a:p>
        </p:txBody>
      </p:sp>
      <p:sp>
        <p:nvSpPr>
          <p:cNvPr id="102" name="CustomShape 2"/>
          <p:cNvSpPr/>
          <p:nvPr/>
        </p:nvSpPr>
        <p:spPr>
          <a:xfrm>
            <a:off x="628560" y="360000"/>
            <a:ext cx="8057520" cy="919800"/>
          </a:xfrm>
          <a:prstGeom prst="rect">
            <a:avLst/>
          </a:prstGeom>
          <a:noFill/>
          <a:ln>
            <a:noFill/>
          </a:ln>
        </p:spPr>
        <p:style>
          <a:lnRef idx="0"/>
          <a:fillRef idx="0"/>
          <a:effectRef idx="0"/>
          <a:fontRef idx="minor"/>
        </p:style>
        <p:txBody>
          <a:bodyPr lIns="90000" rIns="90000" tIns="45000" bIns="45000" anchor="ctr">
            <a:normAutofit fontScale="17000"/>
          </a:bodyPr>
          <a:p>
            <a:pPr algn="ctr">
              <a:lnSpc>
                <a:spcPct val="100000"/>
              </a:lnSpc>
            </a:pPr>
            <a:r>
              <a:rPr b="0" lang="en-US" sz="4400" spc="-1" strike="noStrike">
                <a:solidFill>
                  <a:srgbClr val="000000"/>
                </a:solidFill>
                <a:latin typeface="Calibri"/>
                <a:ea typeface="Droid Sans Fallback"/>
              </a:rPr>
              <a:t>Алгоритм работы статистических методов извлечения терминов из текста</a:t>
            </a:r>
            <a:endParaRPr b="0" lang="en-US" sz="4400" spc="-1" strike="noStrike">
              <a:latin typeface="Arial"/>
            </a:endParaRPr>
          </a:p>
        </p:txBody>
      </p:sp>
      <p:sp>
        <p:nvSpPr>
          <p:cNvPr id="103" name="CustomShape 3"/>
          <p:cNvSpPr/>
          <p:nvPr/>
        </p:nvSpPr>
        <p:spPr>
          <a:xfrm>
            <a:off x="467640" y="1463040"/>
            <a:ext cx="8228880" cy="4284360"/>
          </a:xfrm>
          <a:prstGeom prst="rect">
            <a:avLst/>
          </a:prstGeom>
          <a:noFill/>
          <a:ln>
            <a:noFill/>
          </a:ln>
        </p:spPr>
        <p:style>
          <a:lnRef idx="0"/>
          <a:fillRef idx="0"/>
          <a:effectRef idx="0"/>
          <a:fontRef idx="minor"/>
        </p:style>
        <p:txBody>
          <a:bodyPr lIns="90000" rIns="90000" tIns="45000" bIns="45000">
            <a:noAutofit/>
          </a:bodyPr>
          <a:p>
            <a:pPr marL="67896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Подсчет признаков</a:t>
            </a:r>
            <a:endParaRPr b="0" lang="en-US" sz="2000" spc="-1" strike="noStrike">
              <a:latin typeface="Arial"/>
            </a:endParaRPr>
          </a:p>
          <a:p>
            <a:pPr marL="67896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Перевод каждого терминологического кандидата в вектор пространства признаков.</a:t>
            </a:r>
            <a:endParaRPr b="0" lang="en-US" sz="2000" spc="-1" strike="noStrike">
              <a:latin typeface="Arial"/>
            </a:endParaRPr>
          </a:p>
          <a:p>
            <a:pPr marL="678960" indent="-228240" algn="just">
              <a:lnSpc>
                <a:spcPct val="150000"/>
              </a:lnSpc>
              <a:spcAft>
                <a:spcPts val="1060"/>
              </a:spcAft>
              <a:buClr>
                <a:srgbClr val="000000"/>
              </a:buClr>
              <a:buSzPct val="45000"/>
              <a:buFont typeface="Wingdings" charset="2"/>
              <a:buChar char=""/>
            </a:pPr>
            <a:endParaRPr b="0" lang="en-US" sz="2000" spc="-1" strike="noStrike">
              <a:latin typeface="Arial"/>
            </a:endParaRPr>
          </a:p>
          <a:p>
            <a:pPr marL="67896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Вывод на основе признаков</a:t>
            </a:r>
            <a:endParaRPr b="0" lang="en-US" sz="2000" spc="-1" strike="noStrike">
              <a:latin typeface="Arial"/>
            </a:endParaRPr>
          </a:p>
          <a:p>
            <a:pPr marL="678960" indent="-228240" algn="just">
              <a:lnSpc>
                <a:spcPct val="150000"/>
              </a:lnSpc>
              <a:spcAft>
                <a:spcPts val="1060"/>
              </a:spcAft>
              <a:buClr>
                <a:srgbClr val="000000"/>
              </a:buClr>
              <a:buSzPct val="45000"/>
              <a:buFont typeface="Wingdings" charset="2"/>
              <a:buChar char=""/>
            </a:pPr>
            <a:r>
              <a:rPr b="0" lang="en-US" sz="2000" spc="-1" strike="noStrike">
                <a:solidFill>
                  <a:srgbClr val="000000"/>
                </a:solidFill>
                <a:latin typeface="Calibri"/>
              </a:rPr>
              <a:t>Сортировка кандидатов по рассчитанной оценке и отбор заранее определенного числа кандидатов.</a:t>
            </a:r>
            <a:endParaRPr b="0" lang="en-US" sz="2000" spc="-1" strike="noStrike">
              <a:latin typeface="Arial"/>
            </a:endParaRPr>
          </a:p>
        </p:txBody>
      </p:sp>
      <p:sp>
        <p:nvSpPr>
          <p:cNvPr id="10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7BCF70D-6D23-4A19-BED3-50108C5F4260}" type="slidenum">
              <a:rPr b="0" lang="en-US" sz="1200" spc="-1" strike="noStrike">
                <a:solidFill>
                  <a:srgbClr val="8b8b8b"/>
                </a:solidFill>
                <a:latin typeface="Calibri"/>
              </a:rPr>
              <a:t>6</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7E1251A0-AB6C-4ADC-A7D8-EDDABC88FDA9}" type="slidenum">
              <a:rPr b="0" lang="en-US" sz="1800" spc="-1" strike="noStrike">
                <a:solidFill>
                  <a:srgbClr val="ffffff"/>
                </a:solidFill>
                <a:latin typeface="Calibri"/>
                <a:ea typeface="DejaVu Sans"/>
              </a:rPr>
              <a:t>6</a:t>
            </a:fld>
            <a:endParaRPr b="0" lang="en-US" sz="1800" spc="-1" strike="noStrike">
              <a:latin typeface="Arial"/>
            </a:endParaRPr>
          </a:p>
        </p:txBody>
      </p:sp>
      <p:sp>
        <p:nvSpPr>
          <p:cNvPr id="106" name="CustomShape 2"/>
          <p:cNvSpPr/>
          <p:nvPr/>
        </p:nvSpPr>
        <p:spPr>
          <a:xfrm>
            <a:off x="628560" y="396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Calibri"/>
              </a:rPr>
              <a:t>Существующие исследования</a:t>
            </a:r>
            <a:endParaRPr b="0" lang="en-US" sz="3600" spc="-1" strike="noStrike">
              <a:latin typeface="Arial"/>
            </a:endParaRPr>
          </a:p>
        </p:txBody>
      </p:sp>
      <p:sp>
        <p:nvSpPr>
          <p:cNvPr id="107" name="CustomShape 3"/>
          <p:cNvSpPr/>
          <p:nvPr/>
        </p:nvSpPr>
        <p:spPr>
          <a:xfrm>
            <a:off x="628560" y="1260000"/>
            <a:ext cx="7886160" cy="5336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2200" spc="-1" strike="noStrike">
                <a:solidFill>
                  <a:srgbClr val="000000"/>
                </a:solidFill>
                <a:latin typeface="Calibri"/>
              </a:rPr>
              <a:t>Математические модели, используемые методами извлечения терминов из текста</a:t>
            </a:r>
            <a:br/>
            <a:br/>
            <a:r>
              <a:rPr b="0" lang="en-US" sz="2200" spc="-1" strike="noStrike">
                <a:solidFill>
                  <a:srgbClr val="000000"/>
                </a:solidFill>
                <a:latin typeface="Calibri"/>
              </a:rPr>
              <a:t>Bag-of-words, N-gram, частотная модель текста</a:t>
            </a:r>
            <a:br/>
            <a:br/>
            <a:r>
              <a:rPr b="0" lang="en-US" sz="2200" spc="-1" strike="noStrike">
                <a:solidFill>
                  <a:srgbClr val="000000"/>
                </a:solidFill>
                <a:latin typeface="Calibri"/>
              </a:rPr>
              <a:t>Не принимают во внимание грамматические особенности русского языка, с учётом которых возможно повышение качества результатов методов извлечения терминов из текста.</a:t>
            </a:r>
            <a:br/>
            <a:br/>
            <a:r>
              <a:rPr b="0" lang="en-US" sz="2200" spc="-1" strike="noStrike">
                <a:solidFill>
                  <a:srgbClr val="000000"/>
                </a:solidFill>
                <a:latin typeface="Calibri"/>
              </a:rPr>
              <a:t>(работы: Roberto Navigli, Paola Velardi, Katerina Frantzi, Sophia Ananiadou, Hideki Mima, David A. Evans)</a:t>
            </a:r>
            <a:endParaRPr b="0" lang="en-US" sz="2200" spc="-1" strike="noStrike">
              <a:latin typeface="Arial"/>
            </a:endParaRPr>
          </a:p>
        </p:txBody>
      </p:sp>
      <p:sp>
        <p:nvSpPr>
          <p:cNvPr id="108"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9E715A7-9662-4C8D-BF1A-3B3409FBD543}" type="slidenum">
              <a:rPr b="0" lang="en-US" sz="1200" spc="-1" strike="noStrike">
                <a:solidFill>
                  <a:srgbClr val="8b8b8b"/>
                </a:solidFill>
                <a:latin typeface="Calibri"/>
              </a:rPr>
              <a:t>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EFF26CBA-93AE-4394-BD90-87CDF057C861}" type="slidenum">
              <a:rPr b="0" lang="en-US" sz="1800" spc="-1" strike="noStrike">
                <a:solidFill>
                  <a:srgbClr val="ffffff"/>
                </a:solidFill>
                <a:latin typeface="Calibri"/>
                <a:ea typeface="DejaVu Sans"/>
              </a:rPr>
              <a:t>7</a:t>
            </a:fld>
            <a:endParaRPr b="0" lang="en-US" sz="1800" spc="-1" strike="noStrike">
              <a:latin typeface="Arial"/>
            </a:endParaRPr>
          </a:p>
        </p:txBody>
      </p:sp>
      <p:sp>
        <p:nvSpPr>
          <p:cNvPr id="110" name="CustomShape 2"/>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Calibri"/>
              </a:rPr>
              <a:t>Цель</a:t>
            </a:r>
            <a:endParaRPr b="0" lang="en-US" sz="3600" spc="-1" strike="noStrike">
              <a:latin typeface="Arial"/>
            </a:endParaRPr>
          </a:p>
        </p:txBody>
      </p:sp>
      <p:sp>
        <p:nvSpPr>
          <p:cNvPr id="111" name="CustomShape 3"/>
          <p:cNvSpPr/>
          <p:nvPr/>
        </p:nvSpPr>
        <p:spPr>
          <a:xfrm>
            <a:off x="628560" y="1260000"/>
            <a:ext cx="7886160" cy="509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000000"/>
                </a:solidFill>
                <a:latin typeface="Times New Roman"/>
                <a:ea typeface="Droid Sans Fallback"/>
              </a:rPr>
              <a:t>Содержательная постановка задачи автоматического извлечения терминов из текста, разработка математической модели русскоязычного текстового документа, которая может быть использована для решения рассматриваемой задачи, проведение исследования статистических методов выделения понятий на текстах исторической предметной области.</a:t>
            </a: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r>
              <a:rPr b="1" lang="en-US" sz="2200" spc="-1" strike="noStrike">
                <a:solidFill>
                  <a:srgbClr val="000000"/>
                </a:solidFill>
                <a:latin typeface="Times New Roman"/>
                <a:ea typeface="Droid Sans Fallback"/>
              </a:rPr>
              <a:t>Объект исследования </a:t>
            </a:r>
            <a:r>
              <a:rPr b="0" lang="en-US" sz="2200" spc="-1" strike="noStrike">
                <a:solidFill>
                  <a:srgbClr val="000000"/>
                </a:solidFill>
                <a:latin typeface="Times New Roman"/>
                <a:ea typeface="Droid Sans Fallback"/>
              </a:rPr>
              <a:t>– процесс извлечения терминов из русскоязычных текстовых документов.</a:t>
            </a:r>
            <a:endParaRPr b="0" lang="en-US" sz="2200" spc="-1" strike="noStrike">
              <a:latin typeface="Times New Roman"/>
            </a:endParaRPr>
          </a:p>
          <a:p>
            <a:pPr>
              <a:lnSpc>
                <a:spcPct val="100000"/>
              </a:lnSpc>
            </a:pPr>
            <a:endParaRPr b="0" lang="en-US" sz="2200" spc="-1" strike="noStrike">
              <a:latin typeface="Times New Roman"/>
            </a:endParaRPr>
          </a:p>
          <a:p>
            <a:pPr>
              <a:lnSpc>
                <a:spcPct val="100000"/>
              </a:lnSpc>
            </a:pPr>
            <a:r>
              <a:rPr b="1" lang="en-US" sz="2200" spc="-1" strike="noStrike">
                <a:solidFill>
                  <a:srgbClr val="000000"/>
                </a:solidFill>
                <a:latin typeface="Times New Roman"/>
                <a:ea typeface="Droid Sans Fallback"/>
              </a:rPr>
              <a:t>Предмет исследования </a:t>
            </a:r>
            <a:r>
              <a:rPr b="0" lang="en-US" sz="2200" spc="-1" strike="noStrike">
                <a:solidFill>
                  <a:srgbClr val="000000"/>
                </a:solidFill>
                <a:latin typeface="Times New Roman"/>
                <a:ea typeface="Droid Sans Fallback"/>
              </a:rPr>
              <a:t>– математические модели и методы, применяемые при выделении ключевых слов и понятий. </a:t>
            </a:r>
            <a:endParaRPr b="0" lang="en-US" sz="2200" spc="-1" strike="noStrike">
              <a:latin typeface="Times New Roman"/>
            </a:endParaRPr>
          </a:p>
        </p:txBody>
      </p:sp>
      <p:sp>
        <p:nvSpPr>
          <p:cNvPr id="11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15F4DC-AD9B-4A11-A732-14B96F108776}" type="slidenum">
              <a:rPr b="0" lang="en-US" sz="1200" spc="-1" strike="noStrike">
                <a:solidFill>
                  <a:srgbClr val="8b8b8b"/>
                </a:solidFill>
                <a:latin typeface="Calibri"/>
              </a:rPr>
              <a:t>8</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28560" y="1737360"/>
            <a:ext cx="8191080" cy="47152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1. Исследовать существующие математические модели и методы, применяемые при автоматическом извлечении терминов из текста.</a:t>
            </a:r>
            <a:endParaRPr b="0" lang="en-US" sz="2400" spc="-1" strike="noStrike">
              <a:latin typeface="Times New Roman"/>
            </a:endParaRPr>
          </a:p>
          <a:p>
            <a:pPr>
              <a:lnSpc>
                <a:spcPct val="90000"/>
              </a:lnSpc>
              <a:spcBef>
                <a:spcPts val="1001"/>
              </a:spcBef>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2. Разработать математическую модель русскоязычного текстового документа.</a:t>
            </a:r>
            <a:endParaRPr b="0" lang="en-US" sz="2400" spc="-1" strike="noStrike">
              <a:latin typeface="Times New Roman"/>
            </a:endParaRPr>
          </a:p>
          <a:p>
            <a:pPr>
              <a:lnSpc>
                <a:spcPct val="90000"/>
              </a:lnSpc>
              <a:spcBef>
                <a:spcPts val="1001"/>
              </a:spcBef>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3. Создать комплекс проблемно-ориентированных программ, реализующий разработанную математическую модель и методы автоматического извлечения терминов из русскоязычного текста.</a:t>
            </a:r>
            <a:endParaRPr b="0" lang="en-US" sz="2400" spc="-1" strike="noStrike">
              <a:latin typeface="Times New Roman"/>
            </a:endParaRPr>
          </a:p>
          <a:p>
            <a:pPr>
              <a:lnSpc>
                <a:spcPct val="90000"/>
              </a:lnSpc>
              <a:spcBef>
                <a:spcPts val="1001"/>
              </a:spcBef>
            </a:pPr>
            <a:endParaRPr b="0" lang="en-US" sz="2400" spc="-1" strike="noStrike">
              <a:latin typeface="Times New Roman"/>
            </a:endParaRPr>
          </a:p>
        </p:txBody>
      </p:sp>
      <p:sp>
        <p:nvSpPr>
          <p:cNvPr id="114" name="CustomShape 2"/>
          <p:cNvSpPr/>
          <p:nvPr/>
        </p:nvSpPr>
        <p:spPr>
          <a:xfrm>
            <a:off x="0" y="360000"/>
            <a:ext cx="467280" cy="629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fld id="{F0B0E6CE-6552-49BC-999C-177100CB6C8D}" type="slidenum">
              <a:rPr b="0" lang="en-US" sz="1800" spc="-1" strike="noStrike">
                <a:solidFill>
                  <a:srgbClr val="ffffff"/>
                </a:solidFill>
                <a:latin typeface="Calibri"/>
                <a:ea typeface="DejaVu Sans"/>
              </a:rPr>
              <a:t>8</a:t>
            </a:fld>
            <a:endParaRPr b="0" lang="en-US" sz="1800" spc="-1" strike="noStrike">
              <a:latin typeface="Arial"/>
            </a:endParaRPr>
          </a:p>
        </p:txBody>
      </p:sp>
      <p:sp>
        <p:nvSpPr>
          <p:cNvPr id="115" name="CustomShape 3"/>
          <p:cNvSpPr/>
          <p:nvPr/>
        </p:nvSpPr>
        <p:spPr>
          <a:xfrm>
            <a:off x="628560" y="360000"/>
            <a:ext cx="8057520" cy="62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Calibri"/>
              </a:rPr>
              <a:t>Задачи</a:t>
            </a:r>
            <a:endParaRPr b="0" lang="en-US" sz="3600" spc="-1" strike="noStrike">
              <a:latin typeface="Arial"/>
            </a:endParaRPr>
          </a:p>
        </p:txBody>
      </p:sp>
      <p:sp>
        <p:nvSpPr>
          <p:cNvPr id="11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DA594A7-3DEE-4153-8206-124CB459F36F}" type="slidenum">
              <a:rPr b="0" lang="en-US" sz="1200" spc="-1" strike="noStrike">
                <a:solidFill>
                  <a:srgbClr val="8b8b8b"/>
                </a:solidFill>
                <a:latin typeface="Calibri"/>
              </a:rPr>
              <a:t>9</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7463</TotalTime>
  <Application>LibreOffice/6.2.4.2.0$Linux_X86_64 LibreOffice_project/20$Build-2</Application>
  <Words>4903</Words>
  <Paragraphs>483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2014-12-09T05:21:37Z</dcterms:created>
  <dc:creator>Данилов Никита Андреевич</dc:creator>
  <dc:description/>
  <dc:language>en-US</dc:language>
  <cp:lastModifiedBy/>
  <dcterms:modified xsi:type="dcterms:W3CDTF">2019-06-24T10:58:16Z</dcterms:modified>
  <cp:revision>1201</cp:revision>
  <dc:subject/>
  <dc:title>Слайд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3</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30</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