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 id="2147483728" r:id="rId4"/>
    <p:sldMasterId id="2147483795" r:id="rId5"/>
  </p:sldMasterIdLst>
  <p:notesMasterIdLst>
    <p:notesMasterId r:id="rId16"/>
  </p:notesMasterIdLst>
  <p:sldIdLst>
    <p:sldId id="362" r:id="rId6"/>
    <p:sldId id="385" r:id="rId7"/>
    <p:sldId id="262" r:id="rId8"/>
    <p:sldId id="2142533624" r:id="rId9"/>
    <p:sldId id="2142533617" r:id="rId10"/>
    <p:sldId id="2142533621" r:id="rId11"/>
    <p:sldId id="382" r:id="rId12"/>
    <p:sldId id="2142533623" r:id="rId13"/>
    <p:sldId id="380" r:id="rId14"/>
    <p:sldId id="21425336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729"/>
    <a:srgbClr val="82CFFF"/>
    <a:srgbClr val="D4BBFF"/>
    <a:srgbClr val="9EF0F0"/>
    <a:srgbClr val="C1C7CD"/>
    <a:srgbClr val="0F62FE"/>
    <a:srgbClr val="25D6D3"/>
    <a:srgbClr val="D883FF"/>
    <a:srgbClr val="F4F4F4"/>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9AB120-0DDA-41D9-B4A0-593465E6D178}" v="62" dt="2021-07-07T21:39:55.527"/>
    <p1510:client id="{B9533A20-07C6-49A2-B6DF-07F02949BA08}" v="3" dt="2021-07-08T14:02:11.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2"/>
    <p:restoredTop sz="91045" autoAdjust="0"/>
  </p:normalViewPr>
  <p:slideViewPr>
    <p:cSldViewPr snapToGrid="0" snapToObjects="1">
      <p:cViewPr varScale="1">
        <p:scale>
          <a:sx n="60" d="100"/>
          <a:sy n="60" d="100"/>
        </p:scale>
        <p:origin x="6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8F683-4AD3-404A-A260-37C977571F6C}"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DAAB2-0CD2-2D4D-9606-0FB14DC2535C}" type="slidenum">
              <a:rPr lang="en-US" smtClean="0"/>
              <a:t>‹#›</a:t>
            </a:fld>
            <a:endParaRPr lang="en-US"/>
          </a:p>
        </p:txBody>
      </p:sp>
    </p:spTree>
    <p:extLst>
      <p:ext uri="{BB962C8B-B14F-4D97-AF65-F5344CB8AC3E}">
        <p14:creationId xmlns:p14="http://schemas.microsoft.com/office/powerpoint/2010/main" val="347466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bm.com/annualreport/assets/downloads/IBM_Annual_Report_2020.pdf"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newsroom.ibm.com/2021-01-12-IBM-Tops-U-S-Patent-List-for-28th-Consecutive-Year-with-Innovations-in-Artificial-Intelligence-Hybrid-Cloud-Quantum-Computing-and-Cyber-Security" TargetMode="External"/><Relationship Id="rId5" Type="http://schemas.openxmlformats.org/officeDocument/2006/relationships/hyperlink" Target="https://www.ibm.com/watson/about" TargetMode="External"/><Relationship Id="rId4" Type="http://schemas.openxmlformats.org/officeDocument/2006/relationships/hyperlink" Target="https://www.ibm.com/clou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 2 min</a:t>
            </a:r>
          </a:p>
          <a:p>
            <a:r>
              <a:rPr lang="en-US" i="1" dirty="0"/>
              <a:t>NOTE for the speaker</a:t>
            </a:r>
            <a:r>
              <a:rPr lang="en-US" dirty="0"/>
              <a:t>: This is an intro slide into the ”Possibility” Pillar – meant to be a very quick overview (don’t go into a long explanation since the section should illustrate different components of the pillar in more detail.)</a:t>
            </a:r>
            <a:br>
              <a:rPr lang="en-US" dirty="0"/>
            </a:br>
            <a:endParaRPr lang="en-US" dirty="0"/>
          </a:p>
          <a:p>
            <a:r>
              <a:rPr lang="en-US" dirty="0"/>
              <a:t>Speaking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Possibility</a:t>
            </a:r>
            <a:r>
              <a:rPr lang="en-US" dirty="0"/>
              <a:t> - </a:t>
            </a:r>
            <a:r>
              <a:rPr lang="en-US" dirty="0" err="1">
                <a:solidFill>
                  <a:schemeClr val="bg1"/>
                </a:solidFill>
              </a:rPr>
              <a:t>Quando</a:t>
            </a:r>
            <a:r>
              <a:rPr lang="en-US" dirty="0">
                <a:solidFill>
                  <a:schemeClr val="bg1"/>
                </a:solidFill>
              </a:rPr>
              <a:t> </a:t>
            </a:r>
            <a:r>
              <a:rPr lang="en-US" dirty="0" err="1">
                <a:solidFill>
                  <a:schemeClr val="bg1"/>
                </a:solidFill>
              </a:rPr>
              <a:t>falamos</a:t>
            </a:r>
            <a:r>
              <a:rPr lang="en-US" dirty="0">
                <a:solidFill>
                  <a:schemeClr val="bg1"/>
                </a:solidFill>
              </a:rPr>
              <a:t> </a:t>
            </a:r>
            <a:r>
              <a:rPr lang="en-US" dirty="0" err="1">
                <a:solidFill>
                  <a:schemeClr val="bg1"/>
                </a:solidFill>
              </a:rPr>
              <a:t>sobre</a:t>
            </a:r>
            <a:r>
              <a:rPr lang="en-US" dirty="0">
                <a:solidFill>
                  <a:schemeClr val="bg1"/>
                </a:solidFill>
              </a:rPr>
              <a:t> </a:t>
            </a:r>
            <a:r>
              <a:rPr lang="en-US" dirty="0" err="1">
                <a:solidFill>
                  <a:schemeClr val="bg1"/>
                </a:solidFill>
              </a:rPr>
              <a:t>possibilidades</a:t>
            </a:r>
            <a:r>
              <a:rPr lang="en-US" dirty="0">
                <a:solidFill>
                  <a:schemeClr val="bg1"/>
                </a:solidFill>
              </a:rPr>
              <a:t> </a:t>
            </a:r>
            <a:r>
              <a:rPr lang="en-US" dirty="0" err="1">
                <a:solidFill>
                  <a:schemeClr val="bg1"/>
                </a:solidFill>
              </a:rPr>
              <a:t>na</a:t>
            </a:r>
            <a:r>
              <a:rPr lang="en-US" dirty="0">
                <a:solidFill>
                  <a:schemeClr val="bg1"/>
                </a:solidFill>
              </a:rPr>
              <a:t> IBM, </a:t>
            </a:r>
            <a:r>
              <a:rPr lang="en-US" dirty="0" err="1">
                <a:solidFill>
                  <a:schemeClr val="bg1"/>
                </a:solidFill>
              </a:rPr>
              <a:t>estamos</a:t>
            </a:r>
            <a:r>
              <a:rPr lang="en-US" dirty="0">
                <a:solidFill>
                  <a:schemeClr val="bg1"/>
                </a:solidFill>
              </a:rPr>
              <a:t> </a:t>
            </a:r>
            <a:r>
              <a:rPr lang="en-US" dirty="0" err="1">
                <a:solidFill>
                  <a:schemeClr val="bg1"/>
                </a:solidFill>
              </a:rPr>
              <a:t>falando</a:t>
            </a:r>
            <a:r>
              <a:rPr lang="en-US" dirty="0">
                <a:solidFill>
                  <a:schemeClr val="bg1"/>
                </a:solidFill>
              </a:rPr>
              <a:t> </a:t>
            </a:r>
            <a:r>
              <a:rPr lang="en-US" dirty="0" err="1">
                <a:solidFill>
                  <a:schemeClr val="bg1"/>
                </a:solidFill>
              </a:rPr>
              <a:t>sobre</a:t>
            </a:r>
            <a:r>
              <a:rPr lang="en-US" dirty="0">
                <a:solidFill>
                  <a:schemeClr val="bg1"/>
                </a:solidFill>
              </a:rPr>
              <a:t> </a:t>
            </a:r>
            <a:r>
              <a:rPr lang="en-US" dirty="0" err="1">
                <a:solidFill>
                  <a:schemeClr val="bg1"/>
                </a:solidFill>
              </a:rPr>
              <a:t>maneiras</a:t>
            </a:r>
            <a:r>
              <a:rPr lang="en-US" dirty="0">
                <a:solidFill>
                  <a:schemeClr val="bg1"/>
                </a:solidFill>
              </a:rPr>
              <a:t> </a:t>
            </a:r>
            <a:r>
              <a:rPr lang="en-US" dirty="0" err="1">
                <a:solidFill>
                  <a:schemeClr val="bg1"/>
                </a:solidFill>
              </a:rPr>
              <a:t>ilimitadas</a:t>
            </a:r>
            <a:r>
              <a:rPr lang="en-US" dirty="0">
                <a:solidFill>
                  <a:schemeClr val="bg1"/>
                </a:solidFill>
              </a:rPr>
              <a:t> de </a:t>
            </a:r>
            <a:r>
              <a:rPr lang="en-US" dirty="0" err="1">
                <a:solidFill>
                  <a:schemeClr val="bg1"/>
                </a:solidFill>
              </a:rPr>
              <a:t>fazer</a:t>
            </a:r>
            <a:r>
              <a:rPr lang="en-US" dirty="0">
                <a:solidFill>
                  <a:schemeClr val="bg1"/>
                </a:solidFill>
              </a:rPr>
              <a:t> um </a:t>
            </a:r>
            <a:r>
              <a:rPr lang="en-US" dirty="0" err="1">
                <a:solidFill>
                  <a:schemeClr val="bg1"/>
                </a:solidFill>
              </a:rPr>
              <a:t>trabalho</a:t>
            </a:r>
            <a:r>
              <a:rPr lang="en-US" dirty="0">
                <a:solidFill>
                  <a:schemeClr val="bg1"/>
                </a:solidFill>
              </a:rPr>
              <a:t> </a:t>
            </a:r>
            <a:r>
              <a:rPr lang="en-US" dirty="0" err="1">
                <a:solidFill>
                  <a:schemeClr val="bg1"/>
                </a:solidFill>
              </a:rPr>
              <a:t>significativo</a:t>
            </a:r>
            <a:r>
              <a:rPr lang="en-US" dirty="0">
                <a:solidFill>
                  <a:schemeClr val="bg1"/>
                </a:solidFill>
              </a:rPr>
              <a:t> </a:t>
            </a:r>
            <a:r>
              <a:rPr lang="en-US" dirty="0" err="1">
                <a:solidFill>
                  <a:schemeClr val="bg1"/>
                </a:solidFill>
              </a:rPr>
              <a:t>aqui</a:t>
            </a:r>
            <a:r>
              <a:rPr lang="en-US" dirty="0">
                <a:solidFill>
                  <a:schemeClr val="bg1"/>
                </a:solidFill>
              </a:rPr>
              <a:t>. Um </a:t>
            </a:r>
            <a:r>
              <a:rPr lang="en-US" dirty="0" err="1">
                <a:solidFill>
                  <a:schemeClr val="bg1"/>
                </a:solidFill>
              </a:rPr>
              <a:t>trabalho</a:t>
            </a:r>
            <a:r>
              <a:rPr lang="en-US" dirty="0">
                <a:solidFill>
                  <a:schemeClr val="bg1"/>
                </a:solidFill>
              </a:rPr>
              <a:t> que </a:t>
            </a:r>
            <a:r>
              <a:rPr lang="en-US" dirty="0" err="1">
                <a:solidFill>
                  <a:schemeClr val="bg1"/>
                </a:solidFill>
              </a:rPr>
              <a:t>impor</a:t>
            </a:r>
            <a:r>
              <a:rPr lang="en-US" dirty="0">
                <a:solidFill>
                  <a:schemeClr val="bg1"/>
                </a:solidFill>
              </a:rPr>
              <a:t>, que causa </a:t>
            </a:r>
            <a:r>
              <a:rPr lang="en-US" dirty="0" err="1">
                <a:solidFill>
                  <a:schemeClr val="bg1"/>
                </a:solidFill>
              </a:rPr>
              <a:t>impacto</a:t>
            </a:r>
            <a:r>
              <a:rPr lang="en-US" dirty="0">
                <a:solidFill>
                  <a:schemeClr val="bg1"/>
                </a:solidFill>
              </a:rPr>
              <a:t> e que </a:t>
            </a:r>
            <a:r>
              <a:rPr lang="en-US" dirty="0" err="1">
                <a:solidFill>
                  <a:schemeClr val="bg1"/>
                </a:solidFill>
              </a:rPr>
              <a:t>está</a:t>
            </a:r>
            <a:r>
              <a:rPr lang="en-US" dirty="0">
                <a:solidFill>
                  <a:schemeClr val="bg1"/>
                </a:solidFill>
              </a:rPr>
              <a:t> a </a:t>
            </a:r>
            <a:r>
              <a:rPr lang="en-US" dirty="0" err="1">
                <a:solidFill>
                  <a:schemeClr val="bg1"/>
                </a:solidFill>
              </a:rPr>
              <a:t>serviço</a:t>
            </a:r>
            <a:r>
              <a:rPr lang="en-US" dirty="0">
                <a:solidFill>
                  <a:schemeClr val="bg1"/>
                </a:solidFill>
              </a:rPr>
              <a:t> da </a:t>
            </a:r>
            <a:r>
              <a:rPr lang="en-US" dirty="0" err="1">
                <a:solidFill>
                  <a:schemeClr val="bg1"/>
                </a:solidFill>
              </a:rPr>
              <a:t>sociedade</a:t>
            </a:r>
            <a:r>
              <a:rPr lang="en-US" dirty="0">
                <a:solidFill>
                  <a:schemeClr val="bg1"/>
                </a:solidFill>
              </a:rPr>
              <a:t>. Na IBM, </a:t>
            </a:r>
            <a:r>
              <a:rPr lang="en-US" dirty="0" err="1">
                <a:solidFill>
                  <a:schemeClr val="bg1"/>
                </a:solidFill>
              </a:rPr>
              <a:t>estamos</a:t>
            </a:r>
            <a:r>
              <a:rPr lang="en-US" dirty="0">
                <a:solidFill>
                  <a:schemeClr val="bg1"/>
                </a:solidFill>
              </a:rPr>
              <a:t> </a:t>
            </a:r>
            <a:r>
              <a:rPr lang="en-US" dirty="0" err="1">
                <a:solidFill>
                  <a:schemeClr val="bg1"/>
                </a:solidFill>
              </a:rPr>
              <a:t>focados</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apenas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servir</a:t>
            </a:r>
            <a:r>
              <a:rPr lang="en-US" dirty="0">
                <a:solidFill>
                  <a:schemeClr val="bg1"/>
                </a:solidFill>
              </a:rPr>
              <a:t> </a:t>
            </a:r>
            <a:r>
              <a:rPr lang="en-US" dirty="0" err="1">
                <a:solidFill>
                  <a:schemeClr val="bg1"/>
                </a:solidFill>
              </a:rPr>
              <a:t>nossos</a:t>
            </a:r>
            <a:r>
              <a:rPr lang="en-US" dirty="0">
                <a:solidFill>
                  <a:schemeClr val="bg1"/>
                </a:solidFill>
              </a:rPr>
              <a:t> </a:t>
            </a:r>
            <a:r>
              <a:rPr lang="en-US" dirty="0" err="1">
                <a:solidFill>
                  <a:schemeClr val="bg1"/>
                </a:solidFill>
              </a:rPr>
              <a:t>clientes</a:t>
            </a:r>
            <a:r>
              <a:rPr lang="en-US" dirty="0">
                <a:solidFill>
                  <a:schemeClr val="bg1"/>
                </a:solidFill>
              </a:rPr>
              <a:t>, mas </a:t>
            </a:r>
            <a:r>
              <a:rPr lang="en-US" dirty="0" err="1">
                <a:solidFill>
                  <a:schemeClr val="bg1"/>
                </a:solidFill>
              </a:rPr>
              <a:t>também</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servir</a:t>
            </a:r>
            <a:r>
              <a:rPr lang="en-US" dirty="0">
                <a:solidFill>
                  <a:schemeClr val="bg1"/>
                </a:solidFill>
              </a:rPr>
              <a:t> </a:t>
            </a:r>
            <a:r>
              <a:rPr lang="en-US" dirty="0" err="1">
                <a:solidFill>
                  <a:schemeClr val="bg1"/>
                </a:solidFill>
              </a:rPr>
              <a:t>nossas</a:t>
            </a:r>
            <a:r>
              <a:rPr lang="en-US" dirty="0">
                <a:solidFill>
                  <a:schemeClr val="bg1"/>
                </a:solidFill>
              </a:rPr>
              <a:t> </a:t>
            </a:r>
            <a:r>
              <a:rPr lang="en-US" dirty="0" err="1">
                <a:solidFill>
                  <a:schemeClr val="bg1"/>
                </a:solidFill>
              </a:rPr>
              <a:t>comunidades</a:t>
            </a:r>
            <a:r>
              <a:rPr lang="en-US" dirty="0">
                <a:solidFill>
                  <a:schemeClr val="bg1"/>
                </a:solidFill>
              </a:rPr>
              <a:t> para que </a:t>
            </a:r>
            <a:r>
              <a:rPr lang="en-US" dirty="0" err="1">
                <a:solidFill>
                  <a:schemeClr val="bg1"/>
                </a:solidFill>
              </a:rPr>
              <a:t>possamos</a:t>
            </a:r>
            <a:r>
              <a:rPr lang="en-US" dirty="0">
                <a:solidFill>
                  <a:schemeClr val="bg1"/>
                </a:solidFill>
              </a:rPr>
              <a:t> </a:t>
            </a:r>
            <a:r>
              <a:rPr lang="en-US" dirty="0" err="1">
                <a:solidFill>
                  <a:schemeClr val="bg1"/>
                </a:solidFill>
              </a:rPr>
              <a:t>fazer</a:t>
            </a:r>
            <a:r>
              <a:rPr lang="en-US" dirty="0">
                <a:solidFill>
                  <a:schemeClr val="bg1"/>
                </a:solidFill>
              </a:rPr>
              <a:t> o </a:t>
            </a:r>
            <a:r>
              <a:rPr lang="en-US" dirty="0" err="1">
                <a:solidFill>
                  <a:schemeClr val="bg1"/>
                </a:solidFill>
              </a:rPr>
              <a:t>bem</a:t>
            </a:r>
            <a:r>
              <a:rPr lang="en-US" dirty="0">
                <a:solidFill>
                  <a:schemeClr val="bg1"/>
                </a:solidFill>
              </a:rPr>
              <a:t> no </a:t>
            </a:r>
            <a:r>
              <a:rPr lang="en-US" dirty="0" err="1">
                <a:solidFill>
                  <a:schemeClr val="bg1"/>
                </a:solidFill>
              </a:rPr>
              <a:t>mundo</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Curiosity</a:t>
            </a:r>
            <a:r>
              <a:rPr lang="en-US" dirty="0">
                <a:solidFill>
                  <a:schemeClr val="bg1"/>
                </a:solidFill>
              </a:rPr>
              <a:t> - Na IBM, </a:t>
            </a:r>
            <a:r>
              <a:rPr lang="en-US" dirty="0" err="1">
                <a:solidFill>
                  <a:schemeClr val="bg1"/>
                </a:solidFill>
              </a:rPr>
              <a:t>aumentar</a:t>
            </a:r>
            <a:r>
              <a:rPr lang="en-US" dirty="0">
                <a:solidFill>
                  <a:schemeClr val="bg1"/>
                </a:solidFill>
              </a:rPr>
              <a:t> </a:t>
            </a:r>
            <a:r>
              <a:rPr lang="en-US" dirty="0" err="1">
                <a:solidFill>
                  <a:schemeClr val="bg1"/>
                </a:solidFill>
              </a:rPr>
              <a:t>nossas</a:t>
            </a:r>
            <a:r>
              <a:rPr lang="en-US" dirty="0">
                <a:solidFill>
                  <a:schemeClr val="bg1"/>
                </a:solidFill>
              </a:rPr>
              <a:t> </a:t>
            </a:r>
            <a:r>
              <a:rPr lang="en-US" dirty="0" err="1">
                <a:solidFill>
                  <a:schemeClr val="bg1"/>
                </a:solidFill>
              </a:rPr>
              <a:t>habilidades</a:t>
            </a:r>
            <a:r>
              <a:rPr lang="en-US" dirty="0">
                <a:solidFill>
                  <a:schemeClr val="bg1"/>
                </a:solidFill>
              </a:rPr>
              <a:t> e </a:t>
            </a:r>
            <a:r>
              <a:rPr lang="en-US" dirty="0" err="1">
                <a:solidFill>
                  <a:schemeClr val="bg1"/>
                </a:solidFill>
              </a:rPr>
              <a:t>ajudar</a:t>
            </a:r>
            <a:r>
              <a:rPr lang="en-US" dirty="0">
                <a:solidFill>
                  <a:schemeClr val="bg1"/>
                </a:solidFill>
              </a:rPr>
              <a:t> </a:t>
            </a:r>
            <a:r>
              <a:rPr lang="en-US" dirty="0" err="1">
                <a:solidFill>
                  <a:schemeClr val="bg1"/>
                </a:solidFill>
              </a:rPr>
              <a:t>os</a:t>
            </a:r>
            <a:r>
              <a:rPr lang="en-US" dirty="0">
                <a:solidFill>
                  <a:schemeClr val="bg1"/>
                </a:solidFill>
              </a:rPr>
              <a:t> outros a </a:t>
            </a:r>
            <a:r>
              <a:rPr lang="en-US" dirty="0" err="1">
                <a:solidFill>
                  <a:schemeClr val="bg1"/>
                </a:solidFill>
              </a:rPr>
              <a:t>crescer</a:t>
            </a:r>
            <a:r>
              <a:rPr lang="en-US" dirty="0">
                <a:solidFill>
                  <a:schemeClr val="bg1"/>
                </a:solidFill>
              </a:rPr>
              <a:t> </a:t>
            </a:r>
            <a:r>
              <a:rPr lang="en-US" dirty="0" err="1">
                <a:solidFill>
                  <a:schemeClr val="bg1"/>
                </a:solidFill>
              </a:rPr>
              <a:t>fazem</a:t>
            </a:r>
            <a:r>
              <a:rPr lang="en-US" dirty="0">
                <a:solidFill>
                  <a:schemeClr val="bg1"/>
                </a:solidFill>
              </a:rPr>
              <a:t> </a:t>
            </a:r>
            <a:r>
              <a:rPr lang="en-US" dirty="0" err="1">
                <a:solidFill>
                  <a:schemeClr val="bg1"/>
                </a:solidFill>
              </a:rPr>
              <a:t>parte</a:t>
            </a:r>
            <a:r>
              <a:rPr lang="en-US" dirty="0">
                <a:solidFill>
                  <a:schemeClr val="bg1"/>
                </a:solidFill>
              </a:rPr>
              <a:t> de </a:t>
            </a:r>
            <a:r>
              <a:rPr lang="en-US" dirty="0" err="1">
                <a:solidFill>
                  <a:schemeClr val="bg1"/>
                </a:solidFill>
              </a:rPr>
              <a:t>tudo</a:t>
            </a:r>
            <a:r>
              <a:rPr lang="en-US" dirty="0">
                <a:solidFill>
                  <a:schemeClr val="bg1"/>
                </a:solidFill>
              </a:rPr>
              <a:t> o que </a:t>
            </a:r>
            <a:r>
              <a:rPr lang="en-US" dirty="0" err="1">
                <a:solidFill>
                  <a:schemeClr val="bg1"/>
                </a:solidFill>
              </a:rPr>
              <a:t>fazemos</a:t>
            </a:r>
            <a:r>
              <a:rPr lang="en-US" dirty="0">
                <a:solidFill>
                  <a:schemeClr val="bg1"/>
                </a:solidFill>
              </a:rPr>
              <a:t>. Estamos </a:t>
            </a:r>
            <a:r>
              <a:rPr lang="en-US" dirty="0" err="1">
                <a:solidFill>
                  <a:schemeClr val="bg1"/>
                </a:solidFill>
              </a:rPr>
              <a:t>entusiasmados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aprender</a:t>
            </a:r>
            <a:r>
              <a:rPr lang="en-US" dirty="0">
                <a:solidFill>
                  <a:schemeClr val="bg1"/>
                </a:solidFill>
              </a:rPr>
              <a:t> </a:t>
            </a:r>
            <a:r>
              <a:rPr lang="en-US" dirty="0" err="1">
                <a:solidFill>
                  <a:schemeClr val="bg1"/>
                </a:solidFill>
              </a:rPr>
              <a:t>continuamente</a:t>
            </a:r>
            <a:r>
              <a:rPr lang="en-US" dirty="0">
                <a:solidFill>
                  <a:schemeClr val="bg1"/>
                </a:solidFill>
              </a:rPr>
              <a:t>, </a:t>
            </a:r>
            <a:r>
              <a:rPr lang="en-US" dirty="0" err="1">
                <a:solidFill>
                  <a:schemeClr val="bg1"/>
                </a:solidFill>
              </a:rPr>
              <a:t>compartilhar</a:t>
            </a:r>
            <a:r>
              <a:rPr lang="en-US" dirty="0">
                <a:solidFill>
                  <a:schemeClr val="bg1"/>
                </a:solidFill>
              </a:rPr>
              <a:t> </a:t>
            </a:r>
            <a:r>
              <a:rPr lang="en-US" dirty="0" err="1">
                <a:solidFill>
                  <a:schemeClr val="bg1"/>
                </a:solidFill>
              </a:rPr>
              <a:t>experiências</a:t>
            </a:r>
            <a:r>
              <a:rPr lang="en-US" dirty="0">
                <a:solidFill>
                  <a:schemeClr val="bg1"/>
                </a:solidFill>
              </a:rPr>
              <a:t> e </a:t>
            </a:r>
            <a:r>
              <a:rPr lang="en-US" dirty="0" err="1">
                <a:solidFill>
                  <a:schemeClr val="bg1"/>
                </a:solidFill>
              </a:rPr>
              <a:t>dar</a:t>
            </a:r>
            <a:r>
              <a:rPr lang="en-US" dirty="0">
                <a:solidFill>
                  <a:schemeClr val="bg1"/>
                </a:solidFill>
              </a:rPr>
              <a:t> e </a:t>
            </a:r>
            <a:r>
              <a:rPr lang="en-US" dirty="0" err="1">
                <a:solidFill>
                  <a:schemeClr val="bg1"/>
                </a:solidFill>
              </a:rPr>
              <a:t>receber</a:t>
            </a:r>
            <a:r>
              <a:rPr lang="en-US" dirty="0">
                <a:solidFill>
                  <a:schemeClr val="bg1"/>
                </a:solidFill>
              </a:rPr>
              <a:t> feedback - </a:t>
            </a:r>
            <a:r>
              <a:rPr lang="en-US" dirty="0" err="1">
                <a:solidFill>
                  <a:schemeClr val="bg1"/>
                </a:solidFill>
              </a:rPr>
              <a:t>essas</a:t>
            </a:r>
            <a:r>
              <a:rPr lang="en-US" dirty="0">
                <a:solidFill>
                  <a:schemeClr val="bg1"/>
                </a:solidFill>
              </a:rPr>
              <a:t> </a:t>
            </a:r>
            <a:r>
              <a:rPr lang="en-US" dirty="0" err="1">
                <a:solidFill>
                  <a:schemeClr val="bg1"/>
                </a:solidFill>
              </a:rPr>
              <a:t>coisas</a:t>
            </a:r>
            <a:r>
              <a:rPr lang="en-US" dirty="0">
                <a:solidFill>
                  <a:schemeClr val="bg1"/>
                </a:solidFill>
              </a:rPr>
              <a:t> </a:t>
            </a:r>
            <a:r>
              <a:rPr lang="en-US" dirty="0" err="1">
                <a:solidFill>
                  <a:schemeClr val="bg1"/>
                </a:solidFill>
              </a:rPr>
              <a:t>são</a:t>
            </a:r>
            <a:r>
              <a:rPr lang="en-US" dirty="0">
                <a:solidFill>
                  <a:schemeClr val="bg1"/>
                </a:solidFill>
              </a:rPr>
              <a:t> </a:t>
            </a:r>
            <a:r>
              <a:rPr lang="en-US" dirty="0" err="1">
                <a:solidFill>
                  <a:schemeClr val="bg1"/>
                </a:solidFill>
              </a:rPr>
              <a:t>normas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nossa</a:t>
            </a:r>
            <a:r>
              <a:rPr lang="en-US" dirty="0">
                <a:solidFill>
                  <a:schemeClr val="bg1"/>
                </a:solidFill>
              </a:rPr>
              <a:t> </a:t>
            </a:r>
            <a:r>
              <a:rPr lang="en-US" dirty="0" err="1">
                <a:solidFill>
                  <a:schemeClr val="bg1"/>
                </a:solidFill>
              </a:rPr>
              <a:t>cultura</a:t>
            </a:r>
            <a:r>
              <a:rPr lang="en-US" dirty="0"/>
              <a:t>. Na IBM, </a:t>
            </a:r>
            <a:r>
              <a:rPr lang="en-US" dirty="0" err="1"/>
              <a:t>nós</a:t>
            </a:r>
            <a:r>
              <a:rPr lang="en-US" dirty="0"/>
              <a:t> </a:t>
            </a:r>
            <a:r>
              <a:rPr lang="en-US" dirty="0" err="1"/>
              <a:t>não</a:t>
            </a:r>
            <a:r>
              <a:rPr lang="en-US" dirty="0"/>
              <a:t> </a:t>
            </a:r>
            <a:r>
              <a:rPr lang="en-US" dirty="0" err="1"/>
              <a:t>esperamos</a:t>
            </a:r>
            <a:r>
              <a:rPr lang="en-US" dirty="0"/>
              <a:t> que as </a:t>
            </a:r>
            <a:r>
              <a:rPr lang="en-US" dirty="0" err="1"/>
              <a:t>pessoas</a:t>
            </a:r>
            <a:r>
              <a:rPr lang="en-US" dirty="0"/>
              <a:t> </a:t>
            </a:r>
            <a:r>
              <a:rPr lang="en-US" dirty="0" err="1"/>
              <a:t>sejam</a:t>
            </a:r>
            <a:r>
              <a:rPr lang="en-US" dirty="0"/>
              <a:t> experts para </a:t>
            </a:r>
            <a:r>
              <a:rPr lang="en-US" dirty="0" err="1"/>
              <a:t>começarem</a:t>
            </a:r>
            <a:r>
              <a:rPr lang="en-US" dirty="0"/>
              <a:t> algo novo, </a:t>
            </a:r>
            <a:r>
              <a:rPr lang="en-US" dirty="0" err="1"/>
              <a:t>apenas</a:t>
            </a:r>
            <a:r>
              <a:rPr lang="en-US" dirty="0"/>
              <a:t> </a:t>
            </a:r>
            <a:r>
              <a:rPr lang="en-US" dirty="0" err="1"/>
              <a:t>esperamos</a:t>
            </a:r>
            <a:r>
              <a:rPr lang="en-US" dirty="0"/>
              <a:t> que as </a:t>
            </a:r>
            <a:r>
              <a:rPr lang="en-US" dirty="0" err="1"/>
              <a:t>pessoas</a:t>
            </a:r>
            <a:r>
              <a:rPr lang="en-US" dirty="0"/>
              <a:t> </a:t>
            </a:r>
            <a:r>
              <a:rPr lang="en-US" dirty="0" err="1"/>
              <a:t>estejam</a:t>
            </a:r>
            <a:r>
              <a:rPr lang="en-US" dirty="0"/>
              <a:t> </a:t>
            </a:r>
            <a:r>
              <a:rPr lang="en-US" dirty="0" err="1"/>
              <a:t>entusiasmadas</a:t>
            </a:r>
            <a:r>
              <a:rPr lang="en-US" dirty="0"/>
              <a:t> </a:t>
            </a:r>
            <a:r>
              <a:rPr lang="en-US" dirty="0" err="1"/>
              <a:t>em</a:t>
            </a:r>
            <a:r>
              <a:rPr lang="en-US" dirty="0"/>
              <a:t> </a:t>
            </a:r>
            <a:r>
              <a:rPr lang="en-US" dirty="0" err="1"/>
              <a:t>aprender</a:t>
            </a:r>
            <a:r>
              <a:rPr lang="en-US" dirty="0"/>
              <a:t> e de </a:t>
            </a:r>
            <a:r>
              <a:rPr lang="en-US" dirty="0" err="1"/>
              <a:t>desenvolver</a:t>
            </a:r>
            <a:r>
              <a:rPr lang="en-US" dirty="0"/>
              <a:t> para </a:t>
            </a:r>
            <a:r>
              <a:rPr lang="en-US" dirty="0" err="1"/>
              <a:t>realiarem</a:t>
            </a:r>
            <a:r>
              <a:rPr lang="en-US" dirty="0"/>
              <a:t> o </a:t>
            </a:r>
            <a:r>
              <a:rPr lang="en-US" dirty="0" err="1"/>
              <a:t>melhor</a:t>
            </a:r>
            <a:r>
              <a:rPr lang="en-US" dirty="0"/>
              <a:t> </a:t>
            </a:r>
            <a:r>
              <a:rPr lang="en-US" dirty="0" err="1"/>
              <a:t>trabalho</a:t>
            </a:r>
            <a:r>
              <a:rPr lang="en-US" dirty="0"/>
              <a:t> </a:t>
            </a:r>
            <a:r>
              <a:rPr lang="en-US" dirty="0" err="1"/>
              <a:t>possível</a:t>
            </a:r>
            <a:r>
              <a:rPr lang="en-US" dirty="0"/>
              <a:t>. </a:t>
            </a:r>
          </a:p>
          <a:p>
            <a:pPr marL="171450" indent="-171450">
              <a:buFont typeface="Arial" panose="020B0604020202020204" pitchFamily="34" charset="0"/>
              <a:buChar char="•"/>
            </a:pPr>
            <a:r>
              <a:rPr lang="en-US" b="1" dirty="0">
                <a:solidFill>
                  <a:schemeClr val="bg1"/>
                </a:solidFill>
              </a:rPr>
              <a:t>Individuality</a:t>
            </a:r>
            <a:r>
              <a:rPr lang="en-US" dirty="0">
                <a:solidFill>
                  <a:schemeClr val="bg1"/>
                </a:solidFill>
              </a:rPr>
              <a:t> - Ca</a:t>
            </a:r>
            <a:r>
              <a:rPr lang="en-BR" dirty="0">
                <a:solidFill>
                  <a:schemeClr val="bg1"/>
                </a:solidFill>
              </a:rPr>
              <a:t>da indivíduo tem um conjunto único de habilidades e ambições de carreira, você pode ser você mesmo aqui e escolher sua própria aventura profissional!</a:t>
            </a:r>
            <a:r>
              <a:rPr lang="pt-BR" dirty="0">
                <a:solidFill>
                  <a:schemeClr val="bg1"/>
                </a:solidFill>
              </a:rPr>
              <a:t> </a:t>
            </a:r>
            <a:r>
              <a:rPr lang="en-BR" dirty="0">
                <a:solidFill>
                  <a:schemeClr val="bg1"/>
                </a:solidFill>
              </a:rPr>
              <a:t>Na IBM, mudanças de carreira e mobilidade interna não são eventos incomuns. Você não precisa ficar restrito a uma única carreira linear. </a:t>
            </a:r>
            <a:r>
              <a:rPr lang="pt-BR" dirty="0">
                <a:solidFill>
                  <a:schemeClr val="bg1"/>
                </a:solidFill>
              </a:rPr>
              <a:t>Nos valorizamos a individualidade de cada um, </a:t>
            </a:r>
            <a:r>
              <a:rPr lang="en-BR" dirty="0">
                <a:solidFill>
                  <a:schemeClr val="bg1"/>
                </a:solidFill>
              </a:rPr>
              <a:t>assim como sua jornada profissional!</a:t>
            </a:r>
          </a:p>
          <a:p>
            <a:pPr marL="171450" indent="-171450">
              <a:buFont typeface="Arial" panose="020B0604020202020204" pitchFamily="34" charset="0"/>
              <a:buChar char="•"/>
            </a:pPr>
            <a:endParaRPr lang="en-US" dirty="0">
              <a:solidFill>
                <a:schemeClr val="bg1"/>
              </a:solidFill>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9DAAB2-0CD2-2D4D-9606-0FB14DC2535C}" type="slidenum">
              <a:rPr lang="en-US" smtClean="0"/>
              <a:t>1</a:t>
            </a:fld>
            <a:endParaRPr lang="en-US"/>
          </a:p>
        </p:txBody>
      </p:sp>
    </p:spTree>
    <p:extLst>
      <p:ext uri="{BB962C8B-B14F-4D97-AF65-F5344CB8AC3E}">
        <p14:creationId xmlns:p14="http://schemas.microsoft.com/office/powerpoint/2010/main" val="396079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Duration: 2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Speaking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Some facts and figures</a:t>
            </a:r>
            <a:r>
              <a:rPr lang="en-US" altLang="zh-CN" baseline="0" dirty="0"/>
              <a:t> about IBM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PH" dirty="0">
                <a:latin typeface="IBM Plex Arabic" panose="020B0503050203000203" pitchFamily="34" charset="-78"/>
                <a:cs typeface="IBM Plex Arabic" panose="020B0503050203000203" pitchFamily="34" charset="-78"/>
              </a:rPr>
              <a:t>What does IBM do? </a:t>
            </a:r>
            <a:r>
              <a:rPr lang="en-PH" sz="1200" dirty="0">
                <a:latin typeface="IBM Plex Arabic" panose="020B0503050203000203" pitchFamily="34" charset="-78"/>
                <a:cs typeface="IBM Plex Arabic" panose="020B0503050203000203" pitchFamily="34" charset="-78"/>
              </a:rPr>
              <a:t>IBM brings the power of an open hybrid cloud and AI strategy to life for clients and partners around the world.</a:t>
            </a:r>
            <a:r>
              <a:rPr lang="en-PH" dirty="0">
                <a:latin typeface="IBM Plex Arabic" panose="020B0503050203000203" pitchFamily="34" charset="-78"/>
                <a:cs typeface="IBM Plex Arabic" panose="020B0503050203000203" pitchFamily="34" charset="-78"/>
              </a:rPr>
              <a:t>  </a:t>
            </a:r>
          </a:p>
          <a:p>
            <a:pPr marL="171450" indent="-171450">
              <a:buFont typeface="Arial" panose="020B0604020202020204" pitchFamily="34" charset="0"/>
              <a:buChar char="•"/>
            </a:pPr>
            <a:r>
              <a:rPr lang="en-PH" dirty="0">
                <a:latin typeface="IBM Plex Arabic" panose="020B0503050203000203" pitchFamily="34" charset="-78"/>
                <a:cs typeface="IBM Plex Arabic" panose="020B0503050203000203" pitchFamily="34" charset="-78"/>
              </a:rPr>
              <a:t>IBM is one of the largest technology and consulting employers in the world. 2021 marked our 110</a:t>
            </a:r>
            <a:r>
              <a:rPr lang="en-PH" baseline="30000" dirty="0">
                <a:latin typeface="IBM Plex Arabic" panose="020B0503050203000203" pitchFamily="34" charset="-78"/>
                <a:cs typeface="IBM Plex Arabic" panose="020B0503050203000203" pitchFamily="34" charset="-78"/>
              </a:rPr>
              <a:t>th</a:t>
            </a:r>
            <a:r>
              <a:rPr lang="en-PH" dirty="0">
                <a:latin typeface="IBM Plex Arabic" panose="020B0503050203000203" pitchFamily="34" charset="-78"/>
                <a:cs typeface="IBM Plex Arabic" panose="020B0503050203000203" pitchFamily="34" charset="-78"/>
              </a:rPr>
              <a:t> year!</a:t>
            </a:r>
          </a:p>
          <a:p>
            <a:pPr marL="171450" indent="-171450">
              <a:buFont typeface="Arial" panose="020B0604020202020204" pitchFamily="34" charset="0"/>
              <a:buChar char="•"/>
            </a:pPr>
            <a:r>
              <a:rPr lang="en-PH" dirty="0">
                <a:latin typeface="IBM Plex Arabic" panose="020B0503050203000203" pitchFamily="34" charset="-78"/>
                <a:cs typeface="IBM Plex Arabic" panose="020B0503050203000203" pitchFamily="34" charset="-78"/>
              </a:rPr>
              <a:t>47 of the Fortune 50 companies rely on the IBM Cloud to run their business.</a:t>
            </a:r>
          </a:p>
          <a:p>
            <a:pPr marL="171450" indent="-171450">
              <a:buFont typeface="Arial" panose="020B0604020202020204" pitchFamily="34" charset="0"/>
              <a:buChar char="•"/>
            </a:pPr>
            <a:r>
              <a:rPr lang="en-PH" dirty="0">
                <a:latin typeface="IBM Plex Arabic" panose="020B0503050203000203" pitchFamily="34" charset="-78"/>
                <a:cs typeface="IBM Plex Arabic" panose="020B0503050203000203" pitchFamily="34" charset="-78"/>
              </a:rPr>
              <a:t>IBM Watson enterprise AI is hard at work with more than 30,000 engagements to help solve real-world problems.</a:t>
            </a:r>
          </a:p>
          <a:p>
            <a:pPr marL="171450" indent="-171450">
              <a:spcAft>
                <a:spcPts val="1800"/>
              </a:spcAft>
              <a:buFont typeface="Arial" panose="020B0604020202020204" pitchFamily="34" charset="0"/>
              <a:buChar char="•"/>
              <a:defRPr/>
            </a:pPr>
            <a:r>
              <a:rPr lang="en-PH" dirty="0">
                <a:latin typeface="IBM Plex Arabic" panose="020B0503050203000203" pitchFamily="34" charset="-78"/>
                <a:cs typeface="IBM Plex Arabic" panose="020B0503050203000203" pitchFamily="34" charset="-78"/>
              </a:rPr>
              <a:t>IBM is also one of the world’s most vital corporate research organizations, with 28 consecutive years of patent leadership.</a:t>
            </a:r>
            <a:r>
              <a:rPr lang="en-US" altLang="zh-CN" dirty="0">
                <a:solidFill>
                  <a:prstClr val="black"/>
                </a:solidFill>
                <a:latin typeface="IBM Plex Sans" charset="0"/>
                <a:ea typeface="IBM Plex Sans" charset="0"/>
                <a:cs typeface="IBM Plex Sans" charset="0"/>
              </a:rPr>
              <a:t> </a:t>
            </a:r>
          </a:p>
          <a:p>
            <a:pPr marL="171450" indent="-171450">
              <a:lnSpc>
                <a:spcPct val="100000"/>
              </a:lnSpc>
              <a:spcBef>
                <a:spcPts val="0"/>
              </a:spcBef>
              <a:spcAft>
                <a:spcPts val="1800"/>
              </a:spcAft>
              <a:buFont typeface="Arial" panose="020B0604020202020204" pitchFamily="34" charset="0"/>
              <a:buChar char="•"/>
              <a:defRPr/>
            </a:pPr>
            <a:r>
              <a:rPr lang="en-PH" dirty="0">
                <a:latin typeface="IBM Plex Arabic" panose="020B0503050203000203" pitchFamily="34" charset="-78"/>
                <a:cs typeface="IBM Plex Arabic" panose="020B0503050203000203" pitchFamily="34" charset="-78"/>
              </a:rPr>
              <a:t>IBM is guided by principles for trust and transparency and support for a more inclusive society.</a:t>
            </a:r>
            <a:endParaRPr lang="en-US" altLang="zh-CN" dirty="0">
              <a:solidFill>
                <a:prstClr val="black"/>
              </a:solidFill>
              <a:latin typeface="IBM Plex Sans" charset="0"/>
              <a:ea typeface="IBM Plex Sans" charset="0"/>
              <a:cs typeface="IBM Plex Sans" charset="0"/>
            </a:endParaRPr>
          </a:p>
          <a:p>
            <a:endParaRPr lang="en-US" dirty="0"/>
          </a:p>
          <a:p>
            <a:endParaRPr lang="en-US" dirty="0"/>
          </a:p>
          <a:p>
            <a:r>
              <a:rPr lang="en-US" dirty="0"/>
              <a:t>For reference only:</a:t>
            </a:r>
          </a:p>
          <a:p>
            <a:r>
              <a:rPr lang="en-PH" sz="1200" kern="1200" dirty="0">
                <a:solidFill>
                  <a:schemeClr val="tx1"/>
                </a:solidFill>
                <a:effectLst/>
                <a:latin typeface="+mn-lt"/>
                <a:ea typeface="+mn-ea"/>
                <a:cs typeface="+mn-cs"/>
              </a:rPr>
              <a:t>Sources:</a:t>
            </a:r>
          </a:p>
          <a:p>
            <a:r>
              <a:rPr lang="en-PH" sz="1200" kern="1200" dirty="0">
                <a:solidFill>
                  <a:schemeClr val="tx1"/>
                </a:solidFill>
                <a:effectLst/>
                <a:latin typeface="+mn-lt"/>
                <a:ea typeface="+mn-ea"/>
                <a:cs typeface="+mn-cs"/>
              </a:rPr>
              <a:t>1 - 2020 Annual Investor’s Report - </a:t>
            </a:r>
            <a:r>
              <a:rPr lang="en-PH" sz="1200" u="sng" kern="1200" dirty="0">
                <a:solidFill>
                  <a:schemeClr val="tx1"/>
                </a:solidFill>
                <a:effectLst/>
                <a:latin typeface="+mn-lt"/>
                <a:ea typeface="+mn-ea"/>
                <a:cs typeface="+mn-cs"/>
                <a:hlinkClick r:id="rId3"/>
              </a:rPr>
              <a:t>https://www.ibm.com/annualreport/assets/downloads/IBM_Annual_Report_2020.pdf</a:t>
            </a:r>
            <a:r>
              <a:rPr lang="en-PH" sz="1200" kern="1200" dirty="0">
                <a:solidFill>
                  <a:schemeClr val="tx1"/>
                </a:solidFill>
                <a:effectLst/>
                <a:latin typeface="+mn-lt"/>
                <a:ea typeface="+mn-ea"/>
                <a:cs typeface="+mn-cs"/>
              </a:rPr>
              <a:t> </a:t>
            </a:r>
          </a:p>
          <a:p>
            <a:r>
              <a:rPr lang="en-PH" sz="1200" kern="1200" dirty="0">
                <a:solidFill>
                  <a:schemeClr val="tx1"/>
                </a:solidFill>
                <a:effectLst/>
                <a:latin typeface="+mn-lt"/>
                <a:ea typeface="+mn-ea"/>
                <a:cs typeface="+mn-cs"/>
              </a:rPr>
              <a:t>2 - IBM Cloud website - </a:t>
            </a:r>
            <a:r>
              <a:rPr lang="en-PH" sz="1200" u="sng" kern="1200" dirty="0">
                <a:solidFill>
                  <a:schemeClr val="tx1"/>
                </a:solidFill>
                <a:effectLst/>
                <a:latin typeface="+mn-lt"/>
                <a:ea typeface="+mn-ea"/>
                <a:cs typeface="+mn-cs"/>
                <a:hlinkClick r:id="rId4"/>
              </a:rPr>
              <a:t>https://www.ibm.com/cloud</a:t>
            </a:r>
            <a:endParaRPr lang="en-PH" sz="12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3 - IBM Watson website - </a:t>
            </a:r>
            <a:r>
              <a:rPr lang="en-PH" sz="1200" u="sng" kern="1200" dirty="0">
                <a:solidFill>
                  <a:schemeClr val="tx1"/>
                </a:solidFill>
                <a:effectLst/>
                <a:latin typeface="+mn-lt"/>
                <a:ea typeface="+mn-ea"/>
                <a:cs typeface="+mn-cs"/>
                <a:hlinkClick r:id="rId5"/>
              </a:rPr>
              <a:t>https://www.ibm.com/watson/about</a:t>
            </a:r>
            <a:r>
              <a:rPr lang="en-PH" sz="1200" kern="1200" dirty="0">
                <a:solidFill>
                  <a:schemeClr val="tx1"/>
                </a:solidFill>
                <a:effectLst/>
                <a:latin typeface="+mn-lt"/>
                <a:ea typeface="+mn-ea"/>
                <a:cs typeface="+mn-cs"/>
              </a:rPr>
              <a:t> </a:t>
            </a:r>
          </a:p>
          <a:p>
            <a:r>
              <a:rPr lang="en-PH" sz="1200" kern="1200" dirty="0">
                <a:solidFill>
                  <a:schemeClr val="tx1"/>
                </a:solidFill>
                <a:effectLst/>
                <a:latin typeface="+mn-lt"/>
                <a:ea typeface="+mn-ea"/>
                <a:cs typeface="+mn-cs"/>
              </a:rPr>
              <a:t>4 – IBM Newsroom </a:t>
            </a:r>
            <a:r>
              <a:rPr lang="en-PH" sz="1200" u="sng" kern="1200" dirty="0">
                <a:solidFill>
                  <a:schemeClr val="tx1"/>
                </a:solidFill>
                <a:effectLst/>
                <a:latin typeface="+mn-lt"/>
                <a:ea typeface="+mn-ea"/>
                <a:cs typeface="+mn-cs"/>
                <a:hlinkClick r:id="rId6"/>
              </a:rPr>
              <a:t>https://newsroom.ibm.com/2021-01-12-IBM-Tops-U-S-Patent-List-for-28th-Consecutive-Year-with-Innovations-in-Artificial-Intelligence-Hybrid-Cloud-Quantum-Computing-and-Cyber-Security</a:t>
            </a:r>
            <a:r>
              <a:rPr lang="en-PH" sz="1200" kern="1200" dirty="0">
                <a:solidFill>
                  <a:schemeClr val="tx1"/>
                </a:solidFill>
                <a:effectLst/>
                <a:latin typeface="+mn-lt"/>
                <a:ea typeface="+mn-ea"/>
                <a:cs typeface="+mn-cs"/>
              </a:rPr>
              <a:t> </a:t>
            </a:r>
          </a:p>
          <a:p>
            <a:endParaRPr lang="en-PH" sz="12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Additional information on picture – </a:t>
            </a:r>
            <a:r>
              <a:rPr lang="en-PH" sz="1200" kern="1200" dirty="0" err="1">
                <a:solidFill>
                  <a:schemeClr val="tx1"/>
                </a:solidFill>
                <a:effectLst/>
                <a:latin typeface="+mn-lt"/>
                <a:ea typeface="+mn-ea"/>
                <a:cs typeface="+mn-cs"/>
              </a:rPr>
              <a:t>Emmanuele</a:t>
            </a:r>
            <a:r>
              <a:rPr lang="en-PH" sz="1200" kern="1200" dirty="0">
                <a:solidFill>
                  <a:schemeClr val="tx1"/>
                </a:solidFill>
                <a:effectLst/>
                <a:latin typeface="+mn-lt"/>
                <a:ea typeface="+mn-ea"/>
                <a:cs typeface="+mn-cs"/>
              </a:rPr>
              <a:t> from </a:t>
            </a:r>
            <a:r>
              <a:rPr lang="en-PH" sz="1200" kern="1200" dirty="0" err="1">
                <a:solidFill>
                  <a:schemeClr val="tx1"/>
                </a:solidFill>
                <a:effectLst/>
                <a:latin typeface="+mn-lt"/>
                <a:ea typeface="+mn-ea"/>
                <a:cs typeface="+mn-cs"/>
              </a:rPr>
              <a:t>Slovkaia</a:t>
            </a:r>
            <a:r>
              <a:rPr lang="en-PH" sz="1200" kern="1200" dirty="0">
                <a:solidFill>
                  <a:schemeClr val="tx1"/>
                </a:solidFill>
                <a:effectLst/>
                <a:latin typeface="+mn-lt"/>
                <a:ea typeface="+mn-ea"/>
                <a:cs typeface="+mn-cs"/>
              </a:rPr>
              <a:t> is a Beekeeper! This photo was taken by his 11 year old son. </a:t>
            </a:r>
          </a:p>
          <a:p>
            <a:endParaRPr lang="en-US" dirty="0"/>
          </a:p>
        </p:txBody>
      </p:sp>
      <p:sp>
        <p:nvSpPr>
          <p:cNvPr id="4" name="Slide Number Placeholder 3"/>
          <p:cNvSpPr>
            <a:spLocks noGrp="1"/>
          </p:cNvSpPr>
          <p:nvPr>
            <p:ph type="sldNum" sz="quarter" idx="5"/>
          </p:nvPr>
        </p:nvSpPr>
        <p:spPr/>
        <p:txBody>
          <a:bodyPr/>
          <a:lstStyle/>
          <a:p>
            <a:fld id="{959DAAB2-0CD2-2D4D-9606-0FB14DC2535C}" type="slidenum">
              <a:rPr lang="en-US" smtClean="0"/>
              <a:t>2</a:t>
            </a:fld>
            <a:endParaRPr lang="en-US"/>
          </a:p>
        </p:txBody>
      </p:sp>
    </p:spTree>
    <p:extLst>
      <p:ext uri="{BB962C8B-B14F-4D97-AF65-F5344CB8AC3E}">
        <p14:creationId xmlns:p14="http://schemas.microsoft.com/office/powerpoint/2010/main" val="401966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Duration: 30</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seconds</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Speaking Points:</a:t>
            </a:r>
          </a:p>
          <a:p>
            <a:br>
              <a:rPr lang="en-PH" altLang="zh-CN" sz="1200" dirty="0"/>
            </a:br>
            <a:r>
              <a:rPr lang="en-PH" altLang="zh-CN" sz="1200" dirty="0"/>
              <a:t>As I’ve mentioned in the last slide, IBM is 110 years old this year, and has a long history of innovation. But what is IBM doing today?</a:t>
            </a:r>
          </a:p>
          <a:p>
            <a:pPr lvl="0"/>
            <a:endParaRPr lang="en-PH" altLang="zh-CN" sz="1200" dirty="0"/>
          </a:p>
          <a:p>
            <a:pPr lvl="0"/>
            <a:r>
              <a:rPr lang="en-PH" altLang="zh-CN" sz="1200" dirty="0"/>
              <a:t>Key messages:</a:t>
            </a:r>
          </a:p>
          <a:p>
            <a:pPr marL="171450" lvl="0" indent="-171450">
              <a:buFont typeface="Arial" panose="020B0604020202020204" pitchFamily="34" charset="0"/>
              <a:buChar char="•"/>
            </a:pPr>
            <a:r>
              <a:rPr lang="en-PH" altLang="zh-CN" sz="1200" dirty="0"/>
              <a:t>IBM is continuously transforming and remains an essential part in today’s tech landscape.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PH" altLang="zh-CN" sz="1200" dirty="0"/>
              <a:t>IBM is helping businesses digitally transform themselves through 5 core areas: IBM Services and Solutions across AI, cloud, blockchain, and quantum.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PH" altLang="zh-CN" sz="2400" b="1" dirty="0">
                <a:solidFill>
                  <a:schemeClr val="bg1"/>
                </a:solidFill>
              </a:rPr>
              <a:t>Artificial Intelligence</a:t>
            </a:r>
            <a:r>
              <a:rPr lang="ro-RO" altLang="zh-CN" sz="2400" b="1" dirty="0">
                <a:solidFill>
                  <a:schemeClr val="bg1"/>
                </a:solidFill>
              </a:rPr>
              <a:t> - </a:t>
            </a:r>
            <a:r>
              <a:rPr lang="en-GB" sz="1100" dirty="0">
                <a:solidFill>
                  <a:schemeClr val="bg1"/>
                </a:solidFill>
              </a:rPr>
              <a:t>IBM’s Watson, helps industries think smarter, act faster, and accomplish more.</a:t>
            </a:r>
            <a:r>
              <a:rPr lang="ro-RO" altLang="zh-CN" sz="1800" b="1" dirty="0">
                <a:solidFill>
                  <a:schemeClr val="bg1"/>
                </a:solidFill>
              </a:rPr>
              <a:t> </a:t>
            </a:r>
            <a:r>
              <a:rPr lang="en-GB" sz="1800" kern="1200" dirty="0">
                <a:solidFill>
                  <a:schemeClr val="tx1"/>
                </a:solidFill>
                <a:effectLst/>
                <a:latin typeface="+mn-lt"/>
                <a:ea typeface="+mn-ea"/>
                <a:cs typeface="+mn-cs"/>
              </a:rPr>
              <a:t>It’s designed to leverage machine learning and massive data analysis to augment human intelligence and amplify its reach.</a:t>
            </a:r>
            <a:endParaRPr lang="en-PH" sz="2400" b="1" kern="1200" dirty="0">
              <a:solidFill>
                <a:schemeClr val="bg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altLang="zh-CN" sz="2400" b="1" dirty="0" err="1">
                <a:solidFill>
                  <a:schemeClr val="bg1"/>
                </a:solidFill>
              </a:rPr>
              <a:t>Cloud</a:t>
            </a:r>
            <a:r>
              <a:rPr lang="ro-RO" altLang="zh-CN" sz="2400" b="1" dirty="0">
                <a:solidFill>
                  <a:schemeClr val="bg1"/>
                </a:solidFill>
              </a:rPr>
              <a:t> - </a:t>
            </a:r>
            <a:r>
              <a:rPr lang="en-GB" sz="1200" dirty="0">
                <a:solidFill>
                  <a:schemeClr val="bg1"/>
                </a:solidFill>
              </a:rPr>
              <a:t>The whole world is moving to Cloud, and IBM is providing the most advanced infrastructure to help our clients succeed. </a:t>
            </a:r>
            <a:r>
              <a:rPr lang="en-GB" sz="2400" kern="1200" dirty="0" err="1">
                <a:solidFill>
                  <a:schemeClr val="tx1"/>
                </a:solidFill>
                <a:effectLst/>
                <a:latin typeface="+mn-lt"/>
                <a:ea typeface="+mn-ea"/>
                <a:cs typeface="+mn-cs"/>
              </a:rPr>
              <a:t>IBMers</a:t>
            </a:r>
            <a:r>
              <a:rPr lang="en-GB" sz="2400" kern="1200" dirty="0">
                <a:solidFill>
                  <a:schemeClr val="tx1"/>
                </a:solidFill>
                <a:effectLst/>
                <a:latin typeface="+mn-lt"/>
                <a:ea typeface="+mn-ea"/>
                <a:cs typeface="+mn-cs"/>
              </a:rPr>
              <a:t> have access to a full-stack Cloud platform with over 170 products &amp; services, in 5 cloud environments, and are building deep expertise across 20 industries.</a:t>
            </a:r>
            <a:endParaRPr lang="ro-RO" sz="2400" b="1" dirty="0">
              <a:solidFill>
                <a:schemeClr val="bg1"/>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altLang="zh-CN" sz="4400" b="1" dirty="0">
                <a:solidFill>
                  <a:schemeClr val="bg1"/>
                </a:solidFill>
              </a:rPr>
              <a:t>IBM </a:t>
            </a:r>
            <a:r>
              <a:rPr lang="ro-RO" altLang="zh-CN" sz="4400" b="1" dirty="0" err="1">
                <a:solidFill>
                  <a:schemeClr val="bg1"/>
                </a:solidFill>
              </a:rPr>
              <a:t>Blockchain</a:t>
            </a:r>
            <a:r>
              <a:rPr lang="ro-RO" altLang="zh-CN" sz="4400" b="1" dirty="0">
                <a:solidFill>
                  <a:schemeClr val="bg1"/>
                </a:solidFill>
              </a:rPr>
              <a:t> – </a:t>
            </a:r>
            <a:r>
              <a:rPr lang="en-GB" sz="2400" dirty="0">
                <a:solidFill>
                  <a:schemeClr val="bg1"/>
                </a:solidFill>
              </a:rPr>
              <a:t>drives trust and transparency across networks by creating a fast and secure way for business to share data. IBM Blockchain platform was ranked number 1 by analyst firms Juniper Research and Everest Group.</a:t>
            </a:r>
            <a:endParaRPr lang="ro-RO" altLang="zh-CN" sz="2400" b="1" dirty="0">
              <a:solidFill>
                <a:schemeClr val="bg1"/>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altLang="zh-CN" sz="2400" b="1" dirty="0">
                <a:solidFill>
                  <a:schemeClr val="bg1"/>
                </a:solidFill>
              </a:rPr>
              <a:t>Quantum – </a:t>
            </a:r>
            <a:r>
              <a:rPr lang="en-GB" sz="1200" kern="1200" dirty="0">
                <a:solidFill>
                  <a:schemeClr val="tx1"/>
                </a:solidFill>
                <a:effectLst/>
                <a:latin typeface="+mn-lt"/>
                <a:ea typeface="+mn-ea"/>
                <a:cs typeface="+mn-cs"/>
              </a:rPr>
              <a:t>There are challenges that today’s computers will never be able to solve. For problems above a certain size and complexity, </a:t>
            </a:r>
            <a:r>
              <a:rPr lang="en-GB" sz="1200" b="1" kern="1200" dirty="0">
                <a:solidFill>
                  <a:schemeClr val="tx1"/>
                </a:solidFill>
                <a:effectLst/>
                <a:latin typeface="+mn-lt"/>
                <a:ea typeface="+mn-ea"/>
                <a:cs typeface="+mn-cs"/>
              </a:rPr>
              <a:t>quantum computing</a:t>
            </a:r>
            <a:r>
              <a:rPr lang="en-GB" sz="1200" kern="1200" dirty="0">
                <a:solidFill>
                  <a:schemeClr val="tx1"/>
                </a:solidFill>
                <a:effectLst/>
                <a:latin typeface="+mn-lt"/>
                <a:ea typeface="+mn-ea"/>
                <a:cs typeface="+mn-cs"/>
              </a:rPr>
              <a:t> could spur the development of new breakthroughs in science – solving the unsolvable. </a:t>
            </a:r>
            <a:r>
              <a:rPr lang="en-GB" sz="1200" b="1" kern="1200" dirty="0">
                <a:solidFill>
                  <a:schemeClr val="tx1"/>
                </a:solidFill>
                <a:effectLst/>
                <a:latin typeface="+mn-lt"/>
                <a:ea typeface="+mn-ea"/>
                <a:cs typeface="+mn-cs"/>
              </a:rPr>
              <a:t>IBM Q</a:t>
            </a:r>
            <a:r>
              <a:rPr lang="en-GB" sz="1200" kern="1200" dirty="0">
                <a:solidFill>
                  <a:schemeClr val="tx1"/>
                </a:solidFill>
                <a:effectLst/>
                <a:latin typeface="+mn-lt"/>
                <a:ea typeface="+mn-ea"/>
                <a:cs typeface="+mn-cs"/>
              </a:rPr>
              <a:t>, the world’s most advanced quantum computing, is building universal quantum computers and leading the initiative to make quantum broadly accessible for commercial 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o-RO" altLang="zh-CN" sz="2400" b="1" dirty="0">
                <a:solidFill>
                  <a:schemeClr val="bg1"/>
                </a:solidFill>
              </a:rPr>
              <a:t>IBM Services – </a:t>
            </a:r>
            <a:r>
              <a:rPr lang="ro-RO" altLang="zh-CN" sz="2400" b="0" dirty="0" err="1">
                <a:solidFill>
                  <a:schemeClr val="bg1"/>
                </a:solidFill>
              </a:rPr>
              <a:t>is</a:t>
            </a:r>
            <a:r>
              <a:rPr lang="ro-RO" altLang="zh-CN" sz="2400" b="1" dirty="0">
                <a:solidFill>
                  <a:schemeClr val="bg1"/>
                </a:solidFill>
              </a:rPr>
              <a:t> </a:t>
            </a:r>
            <a:r>
              <a:rPr lang="ro-RO" altLang="zh-CN" sz="1200" dirty="0" err="1">
                <a:solidFill>
                  <a:schemeClr val="bg1"/>
                </a:solidFill>
              </a:rPr>
              <a:t>the</a:t>
            </a:r>
            <a:r>
              <a:rPr lang="ro-RO" altLang="zh-CN" sz="1200" dirty="0">
                <a:solidFill>
                  <a:schemeClr val="bg1"/>
                </a:solidFill>
              </a:rPr>
              <a:t> consulting </a:t>
            </a:r>
            <a:r>
              <a:rPr lang="ro-RO" altLang="zh-CN" sz="1200" dirty="0" err="1">
                <a:solidFill>
                  <a:schemeClr val="bg1"/>
                </a:solidFill>
              </a:rPr>
              <a:t>wing</a:t>
            </a:r>
            <a:r>
              <a:rPr lang="ro-RO" altLang="zh-CN" sz="1200" dirty="0">
                <a:solidFill>
                  <a:schemeClr val="bg1"/>
                </a:solidFill>
              </a:rPr>
              <a:t> of IBM, </a:t>
            </a:r>
            <a:r>
              <a:rPr lang="en-GB" sz="1200" dirty="0">
                <a:solidFill>
                  <a:schemeClr val="bg1"/>
                </a:solidFill>
              </a:rPr>
              <a:t>enabling IBM technologies like AI, Blockchain, Quantum, and Cloud to help businesses succeed. Through IBM </a:t>
            </a:r>
            <a:r>
              <a:rPr lang="en-GB" sz="1200" dirty="0" err="1">
                <a:solidFill>
                  <a:schemeClr val="bg1"/>
                </a:solidFill>
              </a:rPr>
              <a:t>Services,IBMers</a:t>
            </a:r>
            <a:r>
              <a:rPr lang="en-GB" sz="1200" dirty="0">
                <a:solidFill>
                  <a:schemeClr val="bg1"/>
                </a:solidFill>
              </a:rPr>
              <a:t> design solutions, integrate IBM’s technologies, and </a:t>
            </a:r>
            <a:r>
              <a:rPr lang="en-GB" sz="1200" kern="1200" dirty="0">
                <a:solidFill>
                  <a:schemeClr val="tx1"/>
                </a:solidFill>
                <a:effectLst/>
                <a:latin typeface="+mn-lt"/>
                <a:ea typeface="+mn-ea"/>
                <a:cs typeface="+mn-cs"/>
              </a:rPr>
              <a:t>deliver managed services to help companies become cognitive enterprises.</a:t>
            </a:r>
          </a:p>
        </p:txBody>
      </p:sp>
      <p:sp>
        <p:nvSpPr>
          <p:cNvPr id="4" name="Slide Number Placeholder 3"/>
          <p:cNvSpPr>
            <a:spLocks noGrp="1"/>
          </p:cNvSpPr>
          <p:nvPr>
            <p:ph type="sldNum" sz="quarter" idx="5"/>
          </p:nvPr>
        </p:nvSpPr>
        <p:spPr/>
        <p:txBody>
          <a:bodyPr/>
          <a:lstStyle/>
          <a:p>
            <a:fld id="{959DAAB2-0CD2-2D4D-9606-0FB14DC2535C}" type="slidenum">
              <a:rPr lang="en-US" smtClean="0"/>
              <a:t>3</a:t>
            </a:fld>
            <a:endParaRPr lang="en-US"/>
          </a:p>
        </p:txBody>
      </p:sp>
    </p:spTree>
    <p:extLst>
      <p:ext uri="{BB962C8B-B14F-4D97-AF65-F5344CB8AC3E}">
        <p14:creationId xmlns:p14="http://schemas.microsoft.com/office/powerpoint/2010/main" val="3952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pt-BR" dirty="0"/>
              <a:t>De 6 meses a 1 ano</a:t>
            </a:r>
          </a:p>
          <a:p>
            <a:r>
              <a:rPr lang="pt-BR" dirty="0"/>
              <a:t>Taxa de conversão 80%</a:t>
            </a:r>
            <a:endParaRPr lang="ro-RO"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ea typeface="+mn-ea"/>
                <a:cs typeface="+mn-cs"/>
              </a:rPr>
              <a:pPr marL="0" marR="0" lvl="0" indent="0" algn="l" defTabSz="685983"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ea typeface="+mn-ea"/>
                <a:cs typeface="+mn-cs"/>
              </a:rPr>
              <a:t>Group Name / DOC ID / Month XX, 2019 / © 2019 IBM Corporation</a:t>
            </a:r>
          </a:p>
        </p:txBody>
      </p:sp>
    </p:spTree>
    <p:extLst>
      <p:ext uri="{BB962C8B-B14F-4D97-AF65-F5344CB8AC3E}">
        <p14:creationId xmlns:p14="http://schemas.microsoft.com/office/powerpoint/2010/main" val="301684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Plano de saúde por coparticipação (funcionário paga 15% da despesa médica).</a:t>
            </a:r>
          </a:p>
          <a:p>
            <a:r>
              <a:rPr lang="pt-BR" b="0" i="0" dirty="0">
                <a:solidFill>
                  <a:srgbClr val="1D1C1D"/>
                </a:solidFill>
                <a:effectLst/>
                <a:latin typeface="Slack-Lato"/>
              </a:rPr>
              <a:t>Existe a franquia de 299,50 para eventos grandes, como cirurgia, e alguns outros procedimentos.</a:t>
            </a:r>
            <a:endParaRPr lang="en-US" dirty="0"/>
          </a:p>
        </p:txBody>
      </p:sp>
      <p:sp>
        <p:nvSpPr>
          <p:cNvPr id="4" name="Slide Number Placeholder 3"/>
          <p:cNvSpPr>
            <a:spLocks noGrp="1"/>
          </p:cNvSpPr>
          <p:nvPr>
            <p:ph type="sldNum" sz="quarter" idx="5"/>
          </p:nvPr>
        </p:nvSpPr>
        <p:spPr/>
        <p:txBody>
          <a:bodyPr/>
          <a:lstStyle/>
          <a:p>
            <a:fld id="{959DAAB2-0CD2-2D4D-9606-0FB14DC2535C}" type="slidenum">
              <a:rPr lang="en-US" smtClean="0"/>
              <a:t>6</a:t>
            </a:fld>
            <a:endParaRPr lang="en-US"/>
          </a:p>
        </p:txBody>
      </p:sp>
    </p:spTree>
    <p:extLst>
      <p:ext uri="{BB962C8B-B14F-4D97-AF65-F5344CB8AC3E}">
        <p14:creationId xmlns:p14="http://schemas.microsoft.com/office/powerpoint/2010/main" val="157019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altLang="zh-CN" dirty="0"/>
              <a:t>Testes de inglês e lógica (o teste de inglês não é eliminatório, ele é apenas para ver o nível de inglês do candidato, visto que alguns clientes é necessário o uso da língua).</a:t>
            </a:r>
          </a:p>
          <a:p>
            <a:pPr marL="171450" indent="-171450">
              <a:buFont typeface="Arial" panose="020B0604020202020204" pitchFamily="34" charset="0"/>
              <a:buChar char="•"/>
            </a:pPr>
            <a:r>
              <a:rPr lang="pt-BR" altLang="zh-CN" dirty="0"/>
              <a:t>Entrevistas em grupo e com o gerente</a:t>
            </a:r>
          </a:p>
          <a:p>
            <a:pPr marL="171450" indent="-171450">
              <a:buFont typeface="Arial" panose="020B0604020202020204" pitchFamily="34" charset="0"/>
              <a:buChar char="•"/>
            </a:pPr>
            <a:r>
              <a:rPr lang="pt-BR" altLang="zh-CN" dirty="0"/>
              <a:t>Tempo entre etapas: </a:t>
            </a:r>
            <a:r>
              <a:rPr lang="pt-BR" b="0" i="0" dirty="0">
                <a:solidFill>
                  <a:srgbClr val="1D1C1D"/>
                </a:solidFill>
                <a:effectLst/>
                <a:latin typeface="Slack-Lato"/>
              </a:rPr>
              <a:t>Não temos um prazo oficial, pq depende muito da participação de cada candidato (alguns demoram mais pra fazer os testes, não passam no primeira painel), da demanda de vagas x perfil tbm, não acho legal informar tempo entre as etapas pra não gerar expectativas, mas depois que o candidato participar da dinâmica de grupo, o retorno se aprovado ou não é de até 15 dias.</a:t>
            </a:r>
            <a:endParaRPr lang="pt-BR" altLang="zh-C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DAAB2-0CD2-2D4D-9606-0FB14DC253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39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O HackerRank é um lugar onde programadores de todo o mundo se reúnem para resolver problemas em uma ampla gama de domínios da Ciência da Computação, como algoritmos, aprendizado de máquina ou inteligência artificial, além de praticar diferentes paradigmas de programação, como programação funcional.</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Fique atento às informações abaixo: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t-BR" sz="1800" dirty="0">
                <a:effectLst/>
                <a:latin typeface="Calibri" panose="020F0502020204030204" pitchFamily="34" charset="0"/>
                <a:ea typeface="Calibri" panose="020F0502020204030204" pitchFamily="34" charset="0"/>
                <a:cs typeface="Times New Roman" panose="02020603050405020304" pitchFamily="18" charset="0"/>
              </a:rPr>
              <a:t>O Desafio é composto por questões de múltipla escolha e questões de codificação que podem ser resolvidas em 25 linguagens de programação diferentes (C, C++, C#, JAVA, Python,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t-BR" sz="1800" dirty="0">
                <a:effectLst/>
                <a:latin typeface="Calibri" panose="020F0502020204030204" pitchFamily="34" charset="0"/>
                <a:ea typeface="Calibri" panose="020F0502020204030204" pitchFamily="34" charset="0"/>
                <a:cs typeface="Times New Roman" panose="02020603050405020304" pitchFamily="18" charset="0"/>
              </a:rPr>
              <a:t>Você terá até 1 hora para finalizar e enviar.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pt-BR" sz="1800" dirty="0">
                <a:effectLst/>
                <a:latin typeface="Calibri" panose="020F0502020204030204" pitchFamily="34" charset="0"/>
                <a:ea typeface="Calibri" panose="020F0502020204030204" pitchFamily="34" charset="0"/>
                <a:cs typeface="Times New Roman" panose="02020603050405020304" pitchFamily="18" charset="0"/>
              </a:rPr>
              <a:t>O teste deve ser realizado no Mozilla Firefox 59.0 ou versão superior, Google Chrome 63.0 ou versão superior, Safari 12, Internet Explorer 11.0, Microsoft Edge (recomenda-se a utilização do Google Chrome em um desktop).</a:t>
            </a:r>
          </a:p>
          <a:p>
            <a:endParaRPr lang="en-US" dirty="0"/>
          </a:p>
        </p:txBody>
      </p:sp>
      <p:sp>
        <p:nvSpPr>
          <p:cNvPr id="4" name="Slide Number Placeholder 3"/>
          <p:cNvSpPr>
            <a:spLocks noGrp="1"/>
          </p:cNvSpPr>
          <p:nvPr>
            <p:ph type="sldNum" sz="quarter" idx="5"/>
          </p:nvPr>
        </p:nvSpPr>
        <p:spPr/>
        <p:txBody>
          <a:bodyPr/>
          <a:lstStyle/>
          <a:p>
            <a:fld id="{959DAAB2-0CD2-2D4D-9606-0FB14DC2535C}" type="slidenum">
              <a:rPr lang="en-US" smtClean="0"/>
              <a:t>8</a:t>
            </a:fld>
            <a:endParaRPr lang="en-US"/>
          </a:p>
        </p:txBody>
      </p:sp>
    </p:spTree>
    <p:extLst>
      <p:ext uri="{BB962C8B-B14F-4D97-AF65-F5344CB8AC3E}">
        <p14:creationId xmlns:p14="http://schemas.microsoft.com/office/powerpoint/2010/main" val="65082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Duration: 1 min </a:t>
            </a:r>
          </a:p>
          <a:p>
            <a:endParaRPr lang="en-US" altLang="zh-CN" dirty="0"/>
          </a:p>
          <a:p>
            <a:r>
              <a:rPr lang="en-US" altLang="zh-CN" dirty="0"/>
              <a:t>Speaker Notes: </a:t>
            </a:r>
          </a:p>
          <a:p>
            <a:pPr marL="171450" indent="-171450">
              <a:buFont typeface="Arial" panose="020B0604020202020204" pitchFamily="34" charset="0"/>
              <a:buChar char="•"/>
            </a:pPr>
            <a:r>
              <a:rPr lang="en-US" altLang="zh-CN" dirty="0"/>
              <a:t>As we close out on today’s presentation, here are a few ways to stay in touch with IBM and stay updated on news and job opportunities. </a:t>
            </a:r>
          </a:p>
          <a:p>
            <a:pPr marL="171450" indent="-171450">
              <a:buFont typeface="Arial" panose="020B0604020202020204" pitchFamily="34" charset="0"/>
              <a:buChar char="•"/>
            </a:pPr>
            <a:r>
              <a:rPr lang="en-US" altLang="zh-CN" dirty="0"/>
              <a:t>Please make sure that you follow us on social media and join our talent network. </a:t>
            </a:r>
          </a:p>
          <a:p>
            <a:pPr marL="171450" indent="-171450">
              <a:buFont typeface="Arial" panose="020B0604020202020204" pitchFamily="34" charset="0"/>
              <a:buChar char="•"/>
            </a:pPr>
            <a:r>
              <a:rPr lang="en-US" altLang="zh-CN" dirty="0"/>
              <a:t>If you are interested in growing your skills, we have free badges that you can learn, including design thinking, agile, blockchain, coding, data science, etc. </a:t>
            </a:r>
          </a:p>
          <a:p>
            <a:pPr marL="171450" indent="-171450">
              <a:buFont typeface="Arial" panose="020B0604020202020204" pitchFamily="34" charset="0"/>
              <a:buChar char="•"/>
            </a:pPr>
            <a:endParaRPr lang="en-US" altLang="zh-CN" dirty="0"/>
          </a:p>
          <a:p>
            <a:endParaRPr lang="en-US" altLang="zh-CN" dirty="0"/>
          </a:p>
          <a:p>
            <a:r>
              <a:rPr lang="en-US" altLang="zh-CN" b="1" dirty="0">
                <a:highlight>
                  <a:srgbClr val="FFFF00"/>
                </a:highlight>
              </a:rPr>
              <a:t>Drop into the chat: </a:t>
            </a:r>
          </a:p>
          <a:p>
            <a:r>
              <a:rPr lang="en-US" altLang="zh-CN" dirty="0">
                <a:highlight>
                  <a:srgbClr val="FFFF00"/>
                </a:highlight>
              </a:rPr>
              <a:t>Follow us on the web and social media: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IBM website: </a:t>
            </a:r>
            <a:r>
              <a:rPr kumimoji="0" lang="en-US" altLang="zh-CN" sz="1200" b="0" i="0" u="none" strike="noStrike" kern="1200" cap="none" spc="0" normalizeH="0" baseline="0" noProof="0" dirty="0" err="1">
                <a:ln>
                  <a:noFill/>
                </a:ln>
                <a:solidFill>
                  <a:prstClr val="black"/>
                </a:solidFill>
                <a:effectLst/>
                <a:highlight>
                  <a:srgbClr val="FFFF00"/>
                </a:highlight>
                <a:uLnTx/>
                <a:uFillTx/>
                <a:latin typeface="+mn-lt"/>
                <a:ea typeface="+mn-ea"/>
                <a:cs typeface="+mn-cs"/>
              </a:rPr>
              <a:t>ibm.com</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IBM Careers Blog: </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www.ibm.com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/blogs/jobs/</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Life at IBM Instagram: </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www.instagram.com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lifeatibm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Life at IBM Facebook: </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www.facebook.com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LifeatIBM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highlight>
                  <a:srgbClr val="FFFF00"/>
                </a:highlight>
                <a:latin typeface="+mn-lt"/>
                <a:ea typeface="+mn-ea"/>
              </a:rPr>
              <a:t>Life at Twitter: </a:t>
            </a:r>
            <a:r>
              <a:rPr lang="en-US" altLang="zh-CN" sz="1200" dirty="0">
                <a:solidFill>
                  <a:prstClr val="black"/>
                </a:solidFill>
                <a:latin typeface="+mn-lt"/>
                <a:ea typeface="+mn-ea"/>
              </a:rPr>
              <a:t>https://</a:t>
            </a:r>
            <a:r>
              <a:rPr lang="en-US" altLang="zh-CN" sz="1200" dirty="0" err="1">
                <a:solidFill>
                  <a:prstClr val="black"/>
                </a:solidFill>
                <a:latin typeface="+mn-lt"/>
                <a:ea typeface="+mn-ea"/>
              </a:rPr>
              <a:t>twitter.com</a:t>
            </a:r>
            <a:r>
              <a:rPr lang="en-US" altLang="zh-CN" sz="1200" dirty="0">
                <a:solidFill>
                  <a:prstClr val="black"/>
                </a:solidFill>
                <a:latin typeface="+mn-lt"/>
                <a:ea typeface="+mn-ea"/>
              </a:rPr>
              <a:t>/</a:t>
            </a:r>
            <a:r>
              <a:rPr lang="en-US" altLang="zh-CN" sz="1200" dirty="0" err="1">
                <a:solidFill>
                  <a:prstClr val="black"/>
                </a:solidFill>
                <a:latin typeface="+mn-lt"/>
                <a:ea typeface="+mn-ea"/>
              </a:rPr>
              <a:t>lifeatibm</a:t>
            </a:r>
            <a:endParaRPr lang="en-US" altLang="zh-CN" sz="1200" dirty="0">
              <a:solidFill>
                <a:prstClr val="black"/>
              </a:solidFill>
              <a:highlight>
                <a:srgbClr val="FFFF00"/>
              </a:highlight>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highlight>
                  <a:srgbClr val="FFFF00"/>
                </a:highlight>
                <a:latin typeface="+mn-lt"/>
                <a:ea typeface="+mn-ea"/>
              </a:rPr>
              <a:t>Life at IBM </a:t>
            </a:r>
            <a:r>
              <a:rPr lang="en-US" altLang="zh-CN" sz="1200" dirty="0" err="1">
                <a:solidFill>
                  <a:prstClr val="black"/>
                </a:solidFill>
                <a:highlight>
                  <a:srgbClr val="FFFF00"/>
                </a:highlight>
                <a:latin typeface="+mn-lt"/>
                <a:ea typeface="+mn-ea"/>
              </a:rPr>
              <a:t>Youtube</a:t>
            </a:r>
            <a:r>
              <a:rPr lang="en-US" altLang="zh-CN" sz="1200" dirty="0">
                <a:solidFill>
                  <a:prstClr val="black"/>
                </a:solidFill>
                <a:highlight>
                  <a:srgbClr val="FFFF00"/>
                </a:highlight>
                <a:latin typeface="+mn-lt"/>
                <a:ea typeface="+mn-ea"/>
              </a:rPr>
              <a:t>: </a:t>
            </a:r>
            <a:r>
              <a:rPr lang="en-US" altLang="zh-CN" sz="1200" dirty="0">
                <a:solidFill>
                  <a:prstClr val="black"/>
                </a:solidFill>
                <a:latin typeface="+mn-lt"/>
                <a:ea typeface="+mn-ea"/>
              </a:rPr>
              <a:t>https://</a:t>
            </a:r>
            <a:r>
              <a:rPr lang="en-US" altLang="zh-CN" sz="1200" dirty="0" err="1">
                <a:solidFill>
                  <a:prstClr val="black"/>
                </a:solidFill>
                <a:latin typeface="+mn-lt"/>
                <a:ea typeface="+mn-ea"/>
              </a:rPr>
              <a:t>www.youtube.com</a:t>
            </a:r>
            <a:r>
              <a:rPr lang="en-US" altLang="zh-CN" sz="1200" dirty="0">
                <a:solidFill>
                  <a:prstClr val="black"/>
                </a:solidFill>
                <a:latin typeface="+mn-lt"/>
                <a:ea typeface="+mn-ea"/>
              </a:rPr>
              <a:t>/c/</a:t>
            </a:r>
            <a:r>
              <a:rPr lang="en-US" altLang="zh-CN" sz="1200" dirty="0" err="1">
                <a:solidFill>
                  <a:prstClr val="black"/>
                </a:solidFill>
                <a:latin typeface="+mn-lt"/>
                <a:ea typeface="+mn-ea"/>
              </a:rPr>
              <a:t>LifeAtIBM</a:t>
            </a:r>
            <a:r>
              <a:rPr lang="en-US" altLang="zh-CN" sz="1200" dirty="0">
                <a:solidFill>
                  <a:prstClr val="black"/>
                </a:solidFill>
                <a:latin typeface="+mn-lt"/>
                <a:ea typeface="+mn-ea"/>
              </a:rPr>
              <a:t>/videos</a:t>
            </a:r>
            <a:endParaRPr lang="en-US" altLang="zh-CN" sz="1200" dirty="0">
              <a:solidFill>
                <a:prstClr val="black"/>
              </a:solidFill>
              <a:highlight>
                <a:srgbClr val="FFFF00"/>
              </a:highlight>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IBM LinkedIn: </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www.linkedin.com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/company/</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ibm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Join our Talent Network: </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a:t>
            </a:r>
            <a:r>
              <a:rPr kumimoji="0" lang="en-US" altLang="zh-CN" sz="1200" b="0" i="0" u="none" strike="noStrike" kern="1200" cap="none" spc="0" normalizeH="0" baseline="0" noProof="0" dirty="0" err="1">
                <a:ln>
                  <a:noFill/>
                </a:ln>
                <a:solidFill>
                  <a:prstClr val="black"/>
                </a:solidFill>
                <a:effectLst/>
                <a:uLnTx/>
                <a:uFillTx/>
                <a:latin typeface="+mn-lt"/>
                <a:ea typeface="+mn-ea"/>
                <a:cs typeface="+mn-cs"/>
              </a:rPr>
              <a:t>careers.ibm.com</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/campaign/global-en-tf-400-general-talent-form/</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Bonus: if you’d like to learn new skills and earn free IBM Badges in the meantime, check out this link: </a:t>
            </a:r>
            <a:r>
              <a:rPr lang="en-US" altLang="zh-CN" dirty="0"/>
              <a:t>https://</a:t>
            </a:r>
            <a:r>
              <a:rPr lang="en-US" altLang="zh-CN" dirty="0" err="1"/>
              <a:t>www.ibm.com</a:t>
            </a:r>
            <a:r>
              <a:rPr lang="en-US" altLang="zh-CN" dirty="0"/>
              <a:t>/skills/badges/</a:t>
            </a:r>
            <a:endParaRPr kumimoji="0" lang="en-US" altLang="zh-CN" sz="1200" b="0" i="0" u="none" strike="noStrike" kern="1200" cap="none" spc="0" normalizeH="0" baseline="0" noProof="0" dirty="0">
              <a:ln>
                <a:noFill/>
              </a:ln>
              <a:solidFill>
                <a:prstClr val="black"/>
              </a:solidFill>
              <a:effectLst/>
              <a:highlight>
                <a:srgbClr val="FFFF00"/>
              </a:highlight>
              <a:uLnTx/>
              <a:uFillTx/>
              <a:latin typeface="+mn-lt"/>
              <a:ea typeface="+mn-ea"/>
              <a:cs typeface="+mn-cs"/>
            </a:endParaRPr>
          </a:p>
          <a:p>
            <a:endParaRPr lang="en-US" altLang="zh-CN" dirty="0">
              <a:highlight>
                <a:srgbClr val="FFFF00"/>
              </a:highligh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9DAAB2-0CD2-2D4D-9606-0FB14DC253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62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C2AF-B644-A34E-9A9D-0581022BE4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4ECF885-7D71-0C48-8248-5CD418548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24C49AC-CA8A-1C40-9269-56CBDBAA974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7666FB-78B6-A143-ADC4-73FC52C44001}"/>
              </a:ext>
            </a:extLst>
          </p:cNvPr>
          <p:cNvSpPr>
            <a:spLocks noGrp="1"/>
          </p:cNvSpPr>
          <p:nvPr>
            <p:ph type="ftr" sz="quarter" idx="11"/>
          </p:nvPr>
        </p:nvSpPr>
        <p:spPr/>
        <p:txBody>
          <a:bodyPr/>
          <a:lstStyle/>
          <a:p>
            <a:r>
              <a:rPr lang="en-US"/>
              <a:t>IBM HR / Campus Presentation / © 2021 IBM Corporation</a:t>
            </a:r>
          </a:p>
        </p:txBody>
      </p:sp>
      <p:sp>
        <p:nvSpPr>
          <p:cNvPr id="6" name="Slide Number Placeholder 5">
            <a:extLst>
              <a:ext uri="{FF2B5EF4-FFF2-40B4-BE49-F238E27FC236}">
                <a16:creationId xmlns:a16="http://schemas.microsoft.com/office/drawing/2014/main" id="{711229F5-05F2-9244-AEF1-75F3C5305E3B}"/>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323861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73D7-B3E4-A146-A3DC-6D4E1ED1CA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B493D9-71BF-894A-B7E8-E5E1B6AE37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DAEF36-29F6-0D42-9B01-27F056DBB7F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A77C634-47D6-3F45-895B-4CFEF6FDDAE0}"/>
              </a:ext>
            </a:extLst>
          </p:cNvPr>
          <p:cNvSpPr>
            <a:spLocks noGrp="1"/>
          </p:cNvSpPr>
          <p:nvPr>
            <p:ph type="ftr" sz="quarter" idx="11"/>
          </p:nvPr>
        </p:nvSpPr>
        <p:spPr/>
        <p:txBody>
          <a:bodyPr/>
          <a:lstStyle/>
          <a:p>
            <a:r>
              <a:rPr lang="en-US"/>
              <a:t>IBM HR / Campus Presentation / © 2021 IBM Corporation</a:t>
            </a:r>
          </a:p>
        </p:txBody>
      </p:sp>
      <p:sp>
        <p:nvSpPr>
          <p:cNvPr id="6" name="Slide Number Placeholder 5">
            <a:extLst>
              <a:ext uri="{FF2B5EF4-FFF2-40B4-BE49-F238E27FC236}">
                <a16:creationId xmlns:a16="http://schemas.microsoft.com/office/drawing/2014/main" id="{2BF94473-B4DE-C844-9A95-33F76E5AD6A9}"/>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39641433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7810348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3453764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063056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1119628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35423411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468288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371741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4078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8883700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12802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2C4DE-A579-A349-BE0C-9E35AA9C168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CEB92F-1C14-354C-9D8C-EAAAB5B225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FA0125-E788-9447-BA70-BB6BE604A6F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B9F1A0F-886E-6D4B-A19A-103F3C0EDE04}"/>
              </a:ext>
            </a:extLst>
          </p:cNvPr>
          <p:cNvSpPr>
            <a:spLocks noGrp="1"/>
          </p:cNvSpPr>
          <p:nvPr>
            <p:ph type="ftr" sz="quarter" idx="11"/>
          </p:nvPr>
        </p:nvSpPr>
        <p:spPr/>
        <p:txBody>
          <a:bodyPr/>
          <a:lstStyle/>
          <a:p>
            <a:r>
              <a:rPr lang="en-US"/>
              <a:t>IBM HR / Campus Presentation / © 2021 IBM Corporation</a:t>
            </a:r>
          </a:p>
        </p:txBody>
      </p:sp>
      <p:sp>
        <p:nvSpPr>
          <p:cNvPr id="6" name="Slide Number Placeholder 5">
            <a:extLst>
              <a:ext uri="{FF2B5EF4-FFF2-40B4-BE49-F238E27FC236}">
                <a16:creationId xmlns:a16="http://schemas.microsoft.com/office/drawing/2014/main" id="{18BC4615-7118-B44B-8F29-13CE05DCE4DD}"/>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290800595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39270472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841980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80724420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35417632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0019788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20550318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126146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21655442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188896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87392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pic>
        <p:nvPicPr>
          <p:cNvPr id="6" name="Picture" descr="IBM 8-bar logo">
            <a:extLst>
              <a:ext uri="{FF2B5EF4-FFF2-40B4-BE49-F238E27FC236}">
                <a16:creationId xmlns:a16="http://schemas.microsoft.com/office/drawing/2014/main" id="{F215F50F-416A-7348-95FE-AC077A0A50A5}"/>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2302009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7999507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93991513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0284380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4236525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131061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395016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4753583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6223352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9822145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7984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pic>
        <p:nvPicPr>
          <p:cNvPr id="4" name="Picture 3">
            <a:extLst>
              <a:ext uri="{FF2B5EF4-FFF2-40B4-BE49-F238E27FC236}">
                <a16:creationId xmlns:a16="http://schemas.microsoft.com/office/drawing/2014/main" id="{2B7CEE56-1E5C-E148-AEAC-8A08D9B0E8D6}"/>
              </a:ext>
            </a:extLst>
          </p:cNvPr>
          <p:cNvPicPr>
            <a:picLocks noChangeAspect="1"/>
          </p:cNvPicPr>
          <p:nvPr userDrawn="1"/>
        </p:nvPicPr>
        <p:blipFill>
          <a:blip r:embed="rId2"/>
          <a:stretch>
            <a:fillRect/>
          </a:stretch>
        </p:blipFill>
        <p:spPr>
          <a:xfrm>
            <a:off x="9558528" y="3425929"/>
            <a:ext cx="2328584" cy="3104779"/>
          </a:xfrm>
          <a:prstGeom prst="rect">
            <a:avLst/>
          </a:prstGeom>
        </p:spPr>
      </p:pic>
    </p:spTree>
    <p:extLst>
      <p:ext uri="{BB962C8B-B14F-4D97-AF65-F5344CB8AC3E}">
        <p14:creationId xmlns:p14="http://schemas.microsoft.com/office/powerpoint/2010/main" val="41910553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939864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67827693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030697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340035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7814205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37016531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7641355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4489056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523156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37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1318212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3368586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60642218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7CF8-5BAE-4DB8-8DEF-F832487D3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BE126C-16C8-4CCA-B4F7-E678E2CA35E7}"/>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886F4-7D9B-4DE9-8B33-2684E6BBA2EE}"/>
              </a:ext>
            </a:extLst>
          </p:cNvPr>
          <p:cNvSpPr>
            <a:spLocks noGrp="1"/>
          </p:cNvSpPr>
          <p:nvPr>
            <p:ph type="dt" sz="half" idx="10"/>
          </p:nvPr>
        </p:nvSpPr>
        <p:spPr/>
        <p:txBody>
          <a:bodyPr/>
          <a:lstStyle/>
          <a:p>
            <a:fld id="{EEDF6C56-8F15-4259-90C3-2EB4B2B98736}" type="datetime1">
              <a:rPr lang="en-US" smtClean="0"/>
              <a:t>11/9/2021</a:t>
            </a:fld>
            <a:endParaRPr lang="en-US"/>
          </a:p>
        </p:txBody>
      </p:sp>
      <p:sp>
        <p:nvSpPr>
          <p:cNvPr id="5" name="Footer Placeholder 4">
            <a:extLst>
              <a:ext uri="{FF2B5EF4-FFF2-40B4-BE49-F238E27FC236}">
                <a16:creationId xmlns:a16="http://schemas.microsoft.com/office/drawing/2014/main" id="{72470AF6-8ACB-488C-A422-C0CE3F039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16FBA-FA0F-48E2-A2EF-9E877B306363}"/>
              </a:ext>
            </a:extLst>
          </p:cNvPr>
          <p:cNvSpPr>
            <a:spLocks noGrp="1"/>
          </p:cNvSpPr>
          <p:nvPr>
            <p:ph type="sldNum" sz="quarter" idx="12"/>
          </p:nvPr>
        </p:nvSpPr>
        <p:spPr/>
        <p:txBody>
          <a:bodyPr/>
          <a:lstStyle/>
          <a:p>
            <a:fld id="{182C2B0A-96B8-48CE-A746-3F8568FBAAD6}" type="slidenum">
              <a:rPr lang="en-US" smtClean="0"/>
              <a:t>‹#›</a:t>
            </a:fld>
            <a:endParaRPr lang="en-US"/>
          </a:p>
        </p:txBody>
      </p:sp>
    </p:spTree>
    <p:extLst>
      <p:ext uri="{BB962C8B-B14F-4D97-AF65-F5344CB8AC3E}">
        <p14:creationId xmlns:p14="http://schemas.microsoft.com/office/powerpoint/2010/main" val="170434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44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1104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latin typeface="IBM Plex Sans" panose="020B0503050203000203" pitchFamily="34" charset="0"/>
              </a:defRPr>
            </a:lvl1pPr>
          </a:lstStyle>
          <a:p>
            <a:pPr lvl="0"/>
            <a:r>
              <a:rPr lang="en-US" dirty="0"/>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0400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21559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6022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7F47-3B64-E64E-B492-D1E6C20088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2B38354-11E8-5345-B74F-4044C224A1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E34643-D614-C544-AF4E-FEB8E0DD3F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5982803-53E3-3E4B-8508-7C47D974F8FB}"/>
              </a:ext>
            </a:extLst>
          </p:cNvPr>
          <p:cNvSpPr>
            <a:spLocks noGrp="1"/>
          </p:cNvSpPr>
          <p:nvPr>
            <p:ph type="ftr" sz="quarter" idx="11"/>
          </p:nvPr>
        </p:nvSpPr>
        <p:spPr/>
        <p:txBody>
          <a:bodyPr/>
          <a:lstStyle/>
          <a:p>
            <a:r>
              <a:rPr lang="en-US"/>
              <a:t>IBM HR / Campus Presentation / © 2021 IBM Corporation</a:t>
            </a:r>
          </a:p>
        </p:txBody>
      </p:sp>
      <p:sp>
        <p:nvSpPr>
          <p:cNvPr id="6" name="Slide Number Placeholder 5">
            <a:extLst>
              <a:ext uri="{FF2B5EF4-FFF2-40B4-BE49-F238E27FC236}">
                <a16:creationId xmlns:a16="http://schemas.microsoft.com/office/drawing/2014/main" id="{0CB8A941-4B96-714F-AFFB-6B5E3255FD22}"/>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2096553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6614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9610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0799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6919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88568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8692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25769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571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3744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40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C7CE-1032-8C48-89B8-BD2CF6E2E57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573CC2-BB85-DF47-BF63-2366566FE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FA5ED0-E7C6-D646-BD48-43283CA398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860E2B3-1841-804E-9006-34260656A480}"/>
              </a:ext>
            </a:extLst>
          </p:cNvPr>
          <p:cNvSpPr>
            <a:spLocks noGrp="1"/>
          </p:cNvSpPr>
          <p:nvPr>
            <p:ph type="ftr" sz="quarter" idx="11"/>
          </p:nvPr>
        </p:nvSpPr>
        <p:spPr/>
        <p:txBody>
          <a:bodyPr/>
          <a:lstStyle/>
          <a:p>
            <a:r>
              <a:rPr lang="en-US"/>
              <a:t>IBM HR / Campus Presentation / © 2021 IBM Corporation</a:t>
            </a:r>
          </a:p>
        </p:txBody>
      </p:sp>
      <p:sp>
        <p:nvSpPr>
          <p:cNvPr id="6" name="Slide Number Placeholder 5">
            <a:extLst>
              <a:ext uri="{FF2B5EF4-FFF2-40B4-BE49-F238E27FC236}">
                <a16:creationId xmlns:a16="http://schemas.microsoft.com/office/drawing/2014/main" id="{D519C5CB-CE88-B642-AFB6-A9BE809F619D}"/>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861614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C1C7CD"/>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697077"/>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89949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chemeClr val="accent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rgbClr val="3DDBD9"/>
          </a:solidFill>
          <a:ln>
            <a:noFill/>
          </a:ln>
        </p:spPr>
        <p:txBody>
          <a:bodyPr lIns="219456" tIns="201168" rIns="228600" bIns="228600"/>
          <a:lstStyle>
            <a:lvl1pPr>
              <a:defRPr>
                <a:solidFill>
                  <a:srgbClr val="21272A"/>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D4BB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rgbClr val="21272A"/>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16364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21272A"/>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3048001" y="3426885"/>
            <a:ext cx="3048000" cy="3431116"/>
          </a:xfrm>
          <a:solidFill>
            <a:srgbClr val="21272A"/>
          </a:solidFill>
          <a:ln>
            <a:noFill/>
          </a:ln>
        </p:spPr>
        <p:txBody>
          <a:bodyPr lIns="219456" tIns="201168" rIns="228600" bIns="228600"/>
          <a:lstStyle>
            <a:lvl1pPr>
              <a:defRPr>
                <a:solidFill>
                  <a:srgbClr val="3DDBD9"/>
                </a:solidFill>
              </a:defRPr>
            </a:lvl1pPr>
          </a:lstStyle>
          <a:p>
            <a:pPr lvl="0"/>
            <a:r>
              <a:rPr lang="en-US" dirty="0"/>
              <a:t>Click to edit Master text styles</a:t>
            </a:r>
          </a:p>
        </p:txBody>
      </p:sp>
      <p:sp>
        <p:nvSpPr>
          <p:cNvPr id="6" name="Content Placeholder 3"/>
          <p:cNvSpPr>
            <a:spLocks noGrp="1"/>
          </p:cNvSpPr>
          <p:nvPr>
            <p:ph sz="quarter" idx="17"/>
          </p:nvPr>
        </p:nvSpPr>
        <p:spPr>
          <a:xfrm>
            <a:off x="6096000" y="3426883"/>
            <a:ext cx="3048000" cy="3431117"/>
          </a:xfrm>
          <a:solidFill>
            <a:srgbClr val="21272A"/>
          </a:solidFill>
          <a:ln>
            <a:noFill/>
          </a:ln>
        </p:spPr>
        <p:txBody>
          <a:bodyPr lIns="219456" tIns="201168" rIns="228600" bIns="228600"/>
          <a:lstStyle>
            <a:lvl1pPr>
              <a:defRPr>
                <a:solidFill>
                  <a:srgbClr val="82CFFF"/>
                </a:solidFill>
              </a:defRPr>
            </a:lvl1pPr>
          </a:lstStyle>
          <a:p>
            <a:pPr lvl="0"/>
            <a:r>
              <a:rPr lang="en-US" dirty="0"/>
              <a:t>Click to edit Master text styles</a:t>
            </a:r>
          </a:p>
        </p:txBody>
      </p:sp>
      <p:sp>
        <p:nvSpPr>
          <p:cNvPr id="11" name="Content Placeholder 4"/>
          <p:cNvSpPr>
            <a:spLocks noGrp="1"/>
          </p:cNvSpPr>
          <p:nvPr>
            <p:ph sz="quarter" idx="18"/>
          </p:nvPr>
        </p:nvSpPr>
        <p:spPr>
          <a:xfrm>
            <a:off x="9144000" y="3426883"/>
            <a:ext cx="3048000" cy="3431117"/>
          </a:xfrm>
          <a:solidFill>
            <a:srgbClr val="21272A"/>
          </a:solidFill>
          <a:ln>
            <a:noFill/>
          </a:ln>
        </p:spPr>
        <p:txBody>
          <a:bodyPr lIns="219456" tIns="201168" rIns="228600" bIns="228600"/>
          <a:lstStyle>
            <a:lvl1pPr>
              <a:defRPr>
                <a:solidFill>
                  <a:srgbClr val="D4BBFF"/>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404AE531-96A8-1D48-BCD5-9B0CFA0D0D49}"/>
              </a:ext>
            </a:extLst>
          </p:cNvPr>
          <p:cNvCxnSpPr/>
          <p:nvPr userDrawn="1"/>
        </p:nvCxnSpPr>
        <p:spPr bwMode="auto">
          <a:xfrm>
            <a:off x="3041515" y="3419465"/>
            <a:ext cx="0" cy="2617041"/>
          </a:xfrm>
          <a:prstGeom prst="line">
            <a:avLst/>
          </a:prstGeom>
          <a:ln w="12700">
            <a:solidFill>
              <a:srgbClr val="C1C7C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96CDD54-087A-B641-9ECF-B8D226588589}"/>
              </a:ext>
            </a:extLst>
          </p:cNvPr>
          <p:cNvCxnSpPr/>
          <p:nvPr userDrawn="1"/>
        </p:nvCxnSpPr>
        <p:spPr bwMode="auto">
          <a:xfrm>
            <a:off x="6089515" y="3419465"/>
            <a:ext cx="0" cy="2617041"/>
          </a:xfrm>
          <a:prstGeom prst="line">
            <a:avLst/>
          </a:prstGeom>
          <a:ln w="12700">
            <a:solidFill>
              <a:srgbClr val="C1C7C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D81632F-ED72-B942-B3CE-72B99917010C}"/>
              </a:ext>
            </a:extLst>
          </p:cNvPr>
          <p:cNvCxnSpPr/>
          <p:nvPr userDrawn="1"/>
        </p:nvCxnSpPr>
        <p:spPr bwMode="auto">
          <a:xfrm>
            <a:off x="9137515" y="3419465"/>
            <a:ext cx="0" cy="2617041"/>
          </a:xfrm>
          <a:prstGeom prst="line">
            <a:avLst/>
          </a:prstGeom>
          <a:ln w="12700">
            <a:solidFill>
              <a:srgbClr val="C1C7CD"/>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2464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rgbClr val="21272A"/>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9497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rgbClr val="21272A"/>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062883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21272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rgbClr val="697077"/>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C1C7CD"/>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3398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34619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8227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910655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20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B186-A084-A845-9C28-5C87D8D9CF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88F01B-862A-C047-814D-F61A48637F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BD7217-E18F-B549-B00C-FACEC39727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1FA3C62-8FBE-DC41-BA5B-C13DD9B7E6C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4EFCB40-A475-494C-9AA7-C6438C8886DE}"/>
              </a:ext>
            </a:extLst>
          </p:cNvPr>
          <p:cNvSpPr>
            <a:spLocks noGrp="1"/>
          </p:cNvSpPr>
          <p:nvPr>
            <p:ph type="ftr" sz="quarter" idx="11"/>
          </p:nvPr>
        </p:nvSpPr>
        <p:spPr/>
        <p:txBody>
          <a:bodyPr/>
          <a:lstStyle/>
          <a:p>
            <a:r>
              <a:rPr lang="en-US"/>
              <a:t>IBM HR / Campus Presentation / © 2021 IBM Corporation</a:t>
            </a:r>
          </a:p>
        </p:txBody>
      </p:sp>
      <p:sp>
        <p:nvSpPr>
          <p:cNvPr id="7" name="Slide Number Placeholder 6">
            <a:extLst>
              <a:ext uri="{FF2B5EF4-FFF2-40B4-BE49-F238E27FC236}">
                <a16:creationId xmlns:a16="http://schemas.microsoft.com/office/drawing/2014/main" id="{55435BF4-8FA9-E445-B716-3B1B1DD6E785}"/>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30419733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47252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314040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7712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52111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bm sign-off">
    <p:bg>
      <p:bgPr>
        <a:solidFill>
          <a:schemeClr val="tx1"/>
        </a:solidFill>
        <a:effectLst/>
      </p:bgPr>
    </p:bg>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70766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557A487-DB9C-0C45-B6AF-B97EB9E681ED}"/>
              </a:ext>
            </a:extLst>
          </p:cNvPr>
          <p:cNvPicPr>
            <a:picLocks noChangeAspect="1"/>
          </p:cNvPicPr>
          <p:nvPr userDrawn="1"/>
        </p:nvPicPr>
        <p:blipFill>
          <a:blip r:embed="rId2"/>
          <a:stretch>
            <a:fillRect/>
          </a:stretch>
        </p:blipFill>
        <p:spPr>
          <a:xfrm>
            <a:off x="9558528" y="3425929"/>
            <a:ext cx="2331720" cy="3108960"/>
          </a:xfrm>
          <a:prstGeom prst="rect">
            <a:avLst/>
          </a:prstGeom>
        </p:spPr>
      </p:pic>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Tree>
    <p:extLst>
      <p:ext uri="{BB962C8B-B14F-4D97-AF65-F5344CB8AC3E}">
        <p14:creationId xmlns:p14="http://schemas.microsoft.com/office/powerpoint/2010/main" val="2219292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42945027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98469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891100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091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11E-56EE-FE46-B8A0-5DB9B2B3AFD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18166A-FDFB-9448-B8F4-CC638B776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171504-A5DA-CE4B-BF6D-0DB85A3D16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83EE26-1385-CE48-8CC2-371D16811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1A7A4C-64EF-7F45-876E-CFE3DFFA92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DA5820-2BE4-A345-A825-9714B15D8F7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D7D604A-D163-8E4C-AD5C-B7F443636130}"/>
              </a:ext>
            </a:extLst>
          </p:cNvPr>
          <p:cNvSpPr>
            <a:spLocks noGrp="1"/>
          </p:cNvSpPr>
          <p:nvPr>
            <p:ph type="ftr" sz="quarter" idx="11"/>
          </p:nvPr>
        </p:nvSpPr>
        <p:spPr/>
        <p:txBody>
          <a:bodyPr/>
          <a:lstStyle/>
          <a:p>
            <a:r>
              <a:rPr lang="en-US"/>
              <a:t>IBM HR / Campus Presentation / © 2021 IBM Corporation</a:t>
            </a:r>
          </a:p>
        </p:txBody>
      </p:sp>
      <p:sp>
        <p:nvSpPr>
          <p:cNvPr id="9" name="Slide Number Placeholder 8">
            <a:extLst>
              <a:ext uri="{FF2B5EF4-FFF2-40B4-BE49-F238E27FC236}">
                <a16:creationId xmlns:a16="http://schemas.microsoft.com/office/drawing/2014/main" id="{146C1EEC-071B-824E-8534-86E37B4BD5B5}"/>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1642777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06500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97964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397260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587748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676772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57976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09859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508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99165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21272A"/>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6400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725E-32E5-E44D-B724-B7B9C22E60F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71AEC55-C82D-9841-B815-D9E39568431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BA3F0D4-85B5-4D48-8BBE-A7F0BEC1EB0A}"/>
              </a:ext>
            </a:extLst>
          </p:cNvPr>
          <p:cNvSpPr>
            <a:spLocks noGrp="1"/>
          </p:cNvSpPr>
          <p:nvPr>
            <p:ph type="ftr" sz="quarter" idx="11"/>
          </p:nvPr>
        </p:nvSpPr>
        <p:spPr/>
        <p:txBody>
          <a:bodyPr/>
          <a:lstStyle/>
          <a:p>
            <a:r>
              <a:rPr lang="en-US"/>
              <a:t>IBM HR / Campus Presentation / © 2021 IBM Corporation</a:t>
            </a:r>
          </a:p>
        </p:txBody>
      </p:sp>
      <p:sp>
        <p:nvSpPr>
          <p:cNvPr id="5" name="Slide Number Placeholder 4">
            <a:extLst>
              <a:ext uri="{FF2B5EF4-FFF2-40B4-BE49-F238E27FC236}">
                <a16:creationId xmlns:a16="http://schemas.microsoft.com/office/drawing/2014/main" id="{51C6A2C8-F444-A843-AE4D-C5BDA14AAEB7}"/>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6991852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05524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01994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3887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rgbClr val="9EF0F0"/>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D4BB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14442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chemeClr val="accent1"/>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rgbClr val="9EF0F0"/>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D4BB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rgbClr val="F2F4F8"/>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718172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C1C7CD"/>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9EF0F0"/>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9" name="Content Placeholder 3"/>
          <p:cNvSpPr>
            <a:spLocks noGrp="1"/>
          </p:cNvSpPr>
          <p:nvPr>
            <p:ph sz="quarter" idx="17"/>
          </p:nvPr>
        </p:nvSpPr>
        <p:spPr>
          <a:xfrm>
            <a:off x="6096000" y="3426883"/>
            <a:ext cx="3048000" cy="3431117"/>
          </a:xfrm>
          <a:solidFill>
            <a:srgbClr val="D4BB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p:nvPr>
        </p:nvSpPr>
        <p:spPr>
          <a:xfrm>
            <a:off x="9144000" y="3426883"/>
            <a:ext cx="3048000" cy="3431117"/>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23529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1233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52735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F2F4F8"/>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9EF0F0"/>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D4BB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933867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9266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F70F7-1518-584C-9F9E-7C0AACA263D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D9D5318-75F2-2149-A14C-74450E33C48D}"/>
              </a:ext>
            </a:extLst>
          </p:cNvPr>
          <p:cNvSpPr>
            <a:spLocks noGrp="1"/>
          </p:cNvSpPr>
          <p:nvPr>
            <p:ph type="ftr" sz="quarter" idx="11"/>
          </p:nvPr>
        </p:nvSpPr>
        <p:spPr/>
        <p:txBody>
          <a:bodyPr/>
          <a:lstStyle/>
          <a:p>
            <a:r>
              <a:rPr lang="en-US"/>
              <a:t>IBM HR / Campus Presentation / © 2021 IBM Corporation</a:t>
            </a:r>
          </a:p>
        </p:txBody>
      </p:sp>
      <p:sp>
        <p:nvSpPr>
          <p:cNvPr id="4" name="Slide Number Placeholder 3">
            <a:extLst>
              <a:ext uri="{FF2B5EF4-FFF2-40B4-BE49-F238E27FC236}">
                <a16:creationId xmlns:a16="http://schemas.microsoft.com/office/drawing/2014/main" id="{51EF7605-BE1F-E642-8B3E-8DC0D366DE2E}"/>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23798763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9125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1467"/>
              </a:spcBef>
              <a:defRPr sz="1867"/>
            </a:lvl2pPr>
            <a:lvl3pPr>
              <a:spcBef>
                <a:spcPts val="1467"/>
              </a:spcBef>
              <a:defRPr sz="1867"/>
            </a:lvl3pPr>
            <a:lvl4pPr>
              <a:spcBef>
                <a:spcPts val="1467"/>
              </a:spcBef>
              <a:defRPr sz="1867"/>
            </a:lvl4pPr>
            <a:lvl5pPr>
              <a:spcBef>
                <a:spcPts val="1467"/>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4065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78165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58716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649714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4215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902691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
        <p:nvSpPr>
          <p:cNvPr id="3" name="Footer Placeholder"/>
          <p:cNvSpPr>
            <a:spLocks noGrp="1"/>
          </p:cNvSpPr>
          <p:nvPr>
            <p:ph type="ftr" sz="quarter" idx="10"/>
          </p:nvPr>
        </p:nvSpPr>
        <p:spPr/>
        <p:txBody>
          <a:bodyPr/>
          <a:lstStyle/>
          <a:p>
            <a:r>
              <a:rPr lang="en-US"/>
              <a:t>IBM HR / Campus Presentation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98008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3700494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79815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8EC7-DDF8-0A4E-B358-0672255152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2035505-AC3A-4E45-9B67-C452E8A6E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C7EFD06-9642-E647-9628-7915E47CD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C2FD99-0DEC-E240-A596-0065AA12A6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0C081DC-51C2-B440-85D0-246C1B86EDD5}"/>
              </a:ext>
            </a:extLst>
          </p:cNvPr>
          <p:cNvSpPr>
            <a:spLocks noGrp="1"/>
          </p:cNvSpPr>
          <p:nvPr>
            <p:ph type="ftr" sz="quarter" idx="11"/>
          </p:nvPr>
        </p:nvSpPr>
        <p:spPr/>
        <p:txBody>
          <a:bodyPr/>
          <a:lstStyle/>
          <a:p>
            <a:r>
              <a:rPr lang="en-US"/>
              <a:t>IBM HR / Campus Presentation / © 2021 IBM Corporation</a:t>
            </a:r>
          </a:p>
        </p:txBody>
      </p:sp>
      <p:sp>
        <p:nvSpPr>
          <p:cNvPr id="7" name="Slide Number Placeholder 6">
            <a:extLst>
              <a:ext uri="{FF2B5EF4-FFF2-40B4-BE49-F238E27FC236}">
                <a16:creationId xmlns:a16="http://schemas.microsoft.com/office/drawing/2014/main" id="{0797E35F-4326-1648-B4A6-101BB7C1D374}"/>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28065308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692060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137112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071049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5750116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0444828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8647363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7313650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535982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1584647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431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EDEE-C663-0B43-B521-C488833618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894DB80-4425-D44A-9A89-8218614E8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2205B-756A-6344-A9CB-0ABEDE254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1EF2D7-78D8-EA47-846A-34478BAF52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3B9DC2-6C04-494D-8F3D-A6A2BE222A92}"/>
              </a:ext>
            </a:extLst>
          </p:cNvPr>
          <p:cNvSpPr>
            <a:spLocks noGrp="1"/>
          </p:cNvSpPr>
          <p:nvPr>
            <p:ph type="ftr" sz="quarter" idx="11"/>
          </p:nvPr>
        </p:nvSpPr>
        <p:spPr/>
        <p:txBody>
          <a:bodyPr/>
          <a:lstStyle/>
          <a:p>
            <a:r>
              <a:rPr lang="en-US"/>
              <a:t>IBM HR / Campus Presentation / © 2021 IBM Corporation</a:t>
            </a:r>
          </a:p>
        </p:txBody>
      </p:sp>
      <p:sp>
        <p:nvSpPr>
          <p:cNvPr id="7" name="Slide Number Placeholder 6">
            <a:extLst>
              <a:ext uri="{FF2B5EF4-FFF2-40B4-BE49-F238E27FC236}">
                <a16:creationId xmlns:a16="http://schemas.microsoft.com/office/drawing/2014/main" id="{1FEACA25-C1A5-3C41-A9C1-F5F0E1A26802}"/>
              </a:ext>
            </a:extLst>
          </p:cNvPr>
          <p:cNvSpPr>
            <a:spLocks noGrp="1"/>
          </p:cNvSpPr>
          <p:nvPr>
            <p:ph type="sldNum" sz="quarter" idx="12"/>
          </p:nvPr>
        </p:nvSpPr>
        <p:spPr/>
        <p:txBody>
          <a:bodyPr/>
          <a:lstStyle/>
          <a:p>
            <a:fld id="{54ACB94D-C957-2C4D-A81B-4A98252E3F7E}" type="slidenum">
              <a:rPr lang="en-US" smtClean="0"/>
              <a:t>‹#›</a:t>
            </a:fld>
            <a:endParaRPr lang="en-US"/>
          </a:p>
        </p:txBody>
      </p:sp>
    </p:spTree>
    <p:extLst>
      <p:ext uri="{BB962C8B-B14F-4D97-AF65-F5344CB8AC3E}">
        <p14:creationId xmlns:p14="http://schemas.microsoft.com/office/powerpoint/2010/main" val="2500607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2604335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5849787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1513417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1194699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9221262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5168152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84726124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HR / Campus Presentation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781451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53555527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HR / Campus Presentation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291760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theme" Target="../theme/theme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8"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theme" Target="../theme/theme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8" Type="http://schemas.openxmlformats.org/officeDocument/2006/relationships/slideLayout" Target="../slideLayouts/slideLayout8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theme" Target="../theme/theme5.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8"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0599E-35E0-DC49-9D7E-5FB33D8FF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0D330A-57BE-374B-8CC9-10723AD40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97F34D-10D4-034B-A4D5-E1DE46712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FFD9FCA-4218-1A46-BFE0-75A9088C4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IBM HR / Campus Presentation / © 2021 IBM Corporation</a:t>
            </a:r>
          </a:p>
        </p:txBody>
      </p:sp>
      <p:sp>
        <p:nvSpPr>
          <p:cNvPr id="6" name="Slide Number Placeholder 5">
            <a:extLst>
              <a:ext uri="{FF2B5EF4-FFF2-40B4-BE49-F238E27FC236}">
                <a16:creationId xmlns:a16="http://schemas.microsoft.com/office/drawing/2014/main" id="{3563291B-7803-124A-8D79-F9C4C8F34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CB94D-C957-2C4D-A81B-4A98252E3F7E}" type="slidenum">
              <a:rPr lang="en-US" smtClean="0"/>
              <a:t>‹#›</a:t>
            </a:fld>
            <a:endParaRPr lang="en-US"/>
          </a:p>
        </p:txBody>
      </p:sp>
    </p:spTree>
    <p:extLst>
      <p:ext uri="{BB962C8B-B14F-4D97-AF65-F5344CB8AC3E}">
        <p14:creationId xmlns:p14="http://schemas.microsoft.com/office/powerpoint/2010/main" val="146278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1272A"/>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IBM HR / Campus Presentation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6346998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IBM Plex San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r>
              <a:rPr lang="en-US"/>
              <a:t>IBM HR / Campus Presentation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3320247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Lst>
  <p:hf hdr="0" dt="0"/>
  <p:txStyles>
    <p:titleStyle>
      <a:lvl1pPr algn="l" rtl="0" eaLnBrk="1" fontAlgn="base" hangingPunct="1">
        <a:lnSpc>
          <a:spcPct val="90000"/>
        </a:lnSpc>
        <a:spcBef>
          <a:spcPct val="0"/>
        </a:spcBef>
        <a:spcAft>
          <a:spcPct val="0"/>
        </a:spcAft>
        <a:defRPr sz="32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IBM Plex Sans"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IBM Plex Sans"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tx1"/>
        </a:buClr>
        <a:buFont typeface="IBM Plex Sans" charset="-12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r>
              <a:rPr lang="en-US"/>
              <a:t>IBM HR / Campus Presentation / © 2021 IBM Corporation</a:t>
            </a:r>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mn-lt"/>
              </a:defRPr>
            </a:lvl1pPr>
          </a:lstStyle>
          <a:p>
            <a:fld id="{59395FB3-9C97-154F-86B2-7E381B951268}" type="slidenum">
              <a:rPr lang="en-US" smtClean="0"/>
              <a:pPr/>
              <a:t>‹#›</a:t>
            </a:fld>
            <a:endParaRPr lang="en-US"/>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88030579"/>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 id="2147483756" r:id="rId28"/>
    <p:sldLayoutId id="2147483757" r:id="rId29"/>
    <p:sldLayoutId id="2147483758" r:id="rId30"/>
    <p:sldLayoutId id="2147483759" r:id="rId31"/>
    <p:sldLayoutId id="2147483760" r:id="rId32"/>
  </p:sldLayoutIdLst>
  <p:hf hdr="0" dt="0"/>
  <p:txStyles>
    <p:titleStyle>
      <a:lvl1pPr algn="l" rtl="0" eaLnBrk="1" fontAlgn="base" hangingPunct="1">
        <a:lnSpc>
          <a:spcPct val="90000"/>
        </a:lnSpc>
        <a:spcBef>
          <a:spcPct val="0"/>
        </a:spcBef>
        <a:spcAft>
          <a:spcPct val="0"/>
        </a:spcAft>
        <a:defRPr sz="32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41A2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r>
              <a:rPr lang="en-US"/>
              <a:t>Group Name / DOC ID / Month XX, 2019 / © 2019 IBM Corporation</a:t>
            </a:r>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mn-lt"/>
              </a:defRPr>
            </a:lvl1pPr>
          </a:lstStyle>
          <a:p>
            <a:fld id="{59395FB3-9C97-154F-86B2-7E381B951268}" type="slidenum">
              <a:rPr lang="en-US" smtClean="0"/>
              <a:pPr/>
              <a:t>‹#›</a:t>
            </a:fld>
            <a:endParaRPr lang="en-US"/>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08513121"/>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Lst>
  <p:hf hdr="0" dt="0"/>
  <p:txStyles>
    <p:titleStyle>
      <a:lvl1pPr algn="l" rtl="0" eaLnBrk="1" fontAlgn="base" hangingPunct="1">
        <a:lnSpc>
          <a:spcPct val="90000"/>
        </a:lnSpc>
        <a:spcBef>
          <a:spcPct val="0"/>
        </a:spcBef>
        <a:spcAft>
          <a:spcPct val="0"/>
        </a:spcAft>
        <a:defRPr sz="32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14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z="4800" dirty="0">
                <a:solidFill>
                  <a:srgbClr val="82CFFF"/>
                </a:solidFill>
              </a:rPr>
              <a:t>Possibility.</a:t>
            </a:r>
            <a:br>
              <a:rPr lang="en-US" sz="4800" dirty="0">
                <a:solidFill>
                  <a:srgbClr val="82CFFF"/>
                </a:solidFill>
              </a:rPr>
            </a:br>
            <a:r>
              <a:rPr lang="en-US" sz="4800" dirty="0">
                <a:solidFill>
                  <a:srgbClr val="82CFFF"/>
                </a:solidFill>
              </a:rPr>
              <a:t>Curiosity.</a:t>
            </a:r>
            <a:br>
              <a:rPr lang="en-US" sz="4800" dirty="0">
                <a:solidFill>
                  <a:srgbClr val="82CFFF"/>
                </a:solidFill>
              </a:rPr>
            </a:br>
            <a:r>
              <a:rPr lang="en-US" sz="4800" dirty="0">
                <a:solidFill>
                  <a:srgbClr val="82CFFF"/>
                </a:solidFill>
              </a:rPr>
              <a:t>Individuality.</a:t>
            </a:r>
            <a:br>
              <a:rPr lang="en-US" sz="4800" dirty="0">
                <a:solidFill>
                  <a:srgbClr val="82CFFF"/>
                </a:solidFill>
              </a:rPr>
            </a:br>
            <a:endParaRPr lang="en-US" sz="4000" dirty="0">
              <a:solidFill>
                <a:srgbClr val="82CFFF"/>
              </a:solidFill>
            </a:endParaRPr>
          </a:p>
        </p:txBody>
      </p:sp>
      <p:sp>
        <p:nvSpPr>
          <p:cNvPr id="3" name="Footer Placeholder 2">
            <a:extLst>
              <a:ext uri="{FF2B5EF4-FFF2-40B4-BE49-F238E27FC236}">
                <a16:creationId xmlns:a16="http://schemas.microsoft.com/office/drawing/2014/main" id="{3E0A2362-49BE-7543-8475-21390718A21C}"/>
              </a:ext>
            </a:extLst>
          </p:cNvPr>
          <p:cNvSpPr>
            <a:spLocks noGrp="1"/>
          </p:cNvSpPr>
          <p:nvPr>
            <p:ph type="ftr" sz="quarter" idx="10"/>
          </p:nvPr>
        </p:nvSpPr>
        <p:spPr/>
        <p:txBody>
          <a:bodyPr/>
          <a:lstStyle/>
          <a:p>
            <a:r>
              <a:rPr lang="en-US"/>
              <a:t>IBM HR / Campus Presentation / © 2021 IBM Corporation</a:t>
            </a:r>
            <a:endParaRPr lang="en-US" dirty="0"/>
          </a:p>
        </p:txBody>
      </p:sp>
    </p:spTree>
    <p:extLst>
      <p:ext uri="{BB962C8B-B14F-4D97-AF65-F5344CB8AC3E}">
        <p14:creationId xmlns:p14="http://schemas.microsoft.com/office/powerpoint/2010/main" val="192669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A595B5-75A6-4691-B925-D70798127B81}"/>
              </a:ext>
            </a:extLst>
          </p:cNvPr>
          <p:cNvSpPr>
            <a:spLocks noGrp="1"/>
          </p:cNvSpPr>
          <p:nvPr>
            <p:ph type="ftr" sz="quarter" idx="10"/>
          </p:nvPr>
        </p:nvSpPr>
        <p:spPr/>
        <p:txBody>
          <a:bodyPr/>
          <a:lstStyle/>
          <a:p>
            <a:r>
              <a:rPr lang="en-US"/>
              <a:t>IBM HR / Campus Presentation / © 2021 IBM Corporation</a:t>
            </a:r>
          </a:p>
        </p:txBody>
      </p:sp>
      <p:sp>
        <p:nvSpPr>
          <p:cNvPr id="5" name="Slide Number Placeholder 4">
            <a:extLst>
              <a:ext uri="{FF2B5EF4-FFF2-40B4-BE49-F238E27FC236}">
                <a16:creationId xmlns:a16="http://schemas.microsoft.com/office/drawing/2014/main" id="{FB4851E6-B7CB-43F3-8EF2-1C7A77A0787C}"/>
              </a:ext>
            </a:extLst>
          </p:cNvPr>
          <p:cNvSpPr>
            <a:spLocks noGrp="1"/>
          </p:cNvSpPr>
          <p:nvPr>
            <p:ph type="sldNum" sz="quarter" idx="11"/>
          </p:nvPr>
        </p:nvSpPr>
        <p:spPr/>
        <p:txBody>
          <a:bodyPr/>
          <a:lstStyle/>
          <a:p>
            <a:fld id="{54ACB94D-C957-2C4D-A81B-4A98252E3F7E}" type="slidenum">
              <a:rPr lang="en-US" smtClean="0"/>
              <a:t>10</a:t>
            </a:fld>
            <a:endParaRPr lang="en-US"/>
          </a:p>
        </p:txBody>
      </p:sp>
    </p:spTree>
    <p:extLst>
      <p:ext uri="{BB962C8B-B14F-4D97-AF65-F5344CB8AC3E}">
        <p14:creationId xmlns:p14="http://schemas.microsoft.com/office/powerpoint/2010/main" val="130701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7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33EB-D15C-0547-A53B-703621E6137D}"/>
              </a:ext>
            </a:extLst>
          </p:cNvPr>
          <p:cNvSpPr>
            <a:spLocks noGrp="1"/>
          </p:cNvSpPr>
          <p:nvPr>
            <p:ph type="title"/>
          </p:nvPr>
        </p:nvSpPr>
        <p:spPr>
          <a:xfrm>
            <a:off x="384738" y="665562"/>
            <a:ext cx="5889392" cy="1325563"/>
          </a:xfrm>
        </p:spPr>
        <p:txBody>
          <a:bodyPr>
            <a:noAutofit/>
          </a:bodyPr>
          <a:lstStyle/>
          <a:p>
            <a:r>
              <a:rPr lang="pt-BR" sz="2800" dirty="0">
                <a:solidFill>
                  <a:srgbClr val="82CFFF"/>
                </a:solidFill>
                <a:latin typeface="IBM Plex Arabic" panose="020B0503050203000203" pitchFamily="34" charset="-78"/>
                <a:cs typeface="IBM Plex Arabic" panose="020B0503050203000203" pitchFamily="34" charset="-78"/>
              </a:rPr>
              <a:t>A IBM traz o poder da nuvem híbrida aberta e a estratégia de IA para clientes e parceiros em todo o mundo. </a:t>
            </a:r>
            <a:endParaRPr lang="en-PH" sz="2800" dirty="0">
              <a:solidFill>
                <a:srgbClr val="82CFFF"/>
              </a:solidFill>
              <a:latin typeface="IBM Plex Arabic" panose="020B0503050203000203" pitchFamily="34" charset="-78"/>
              <a:cs typeface="IBM Plex Arabic" panose="020B0503050203000203" pitchFamily="34" charset="-78"/>
            </a:endParaRPr>
          </a:p>
        </p:txBody>
      </p:sp>
      <p:sp>
        <p:nvSpPr>
          <p:cNvPr id="4" name="Footer Placeholder 3">
            <a:extLst>
              <a:ext uri="{FF2B5EF4-FFF2-40B4-BE49-F238E27FC236}">
                <a16:creationId xmlns:a16="http://schemas.microsoft.com/office/drawing/2014/main" id="{B11FFE62-A306-6E42-BAC7-F4D682BBD957}"/>
              </a:ext>
            </a:extLst>
          </p:cNvPr>
          <p:cNvSpPr>
            <a:spLocks noGrp="1"/>
          </p:cNvSpPr>
          <p:nvPr>
            <p:ph type="ftr" sz="quarter" idx="11"/>
          </p:nvPr>
        </p:nvSpPr>
        <p:spPr>
          <a:xfrm>
            <a:off x="179120" y="6319216"/>
            <a:ext cx="4114800" cy="365125"/>
          </a:xfrm>
        </p:spPr>
        <p:txBody>
          <a:bodyPr/>
          <a:lstStyle/>
          <a:p>
            <a:r>
              <a:rPr lang="en-US" dirty="0">
                <a:solidFill>
                  <a:schemeClr val="bg1"/>
                </a:solidFill>
              </a:rPr>
              <a:t>IBM HR / Campus Presentation / © 2021 IBM Corporation</a:t>
            </a:r>
          </a:p>
        </p:txBody>
      </p:sp>
      <p:sp>
        <p:nvSpPr>
          <p:cNvPr id="8" name="Title 1">
            <a:extLst>
              <a:ext uri="{FF2B5EF4-FFF2-40B4-BE49-F238E27FC236}">
                <a16:creationId xmlns:a16="http://schemas.microsoft.com/office/drawing/2014/main" id="{8220F346-744C-7F48-AD0A-EC5C4BD7D69E}"/>
              </a:ext>
            </a:extLst>
          </p:cNvPr>
          <p:cNvSpPr txBox="1">
            <a:spLocks/>
          </p:cNvSpPr>
          <p:nvPr/>
        </p:nvSpPr>
        <p:spPr>
          <a:xfrm>
            <a:off x="384738" y="2422672"/>
            <a:ext cx="1740393" cy="80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000" dirty="0">
                <a:solidFill>
                  <a:schemeClr val="bg1"/>
                </a:solidFill>
                <a:latin typeface="IBM Plex Sans Medium" panose="020B0503050203000203" pitchFamily="34" charset="0"/>
                <a:cs typeface="IBM Plex Arabic" panose="020B0503050203000203" pitchFamily="34" charset="-78"/>
              </a:rPr>
              <a:t>110</a:t>
            </a:r>
          </a:p>
        </p:txBody>
      </p:sp>
      <p:sp>
        <p:nvSpPr>
          <p:cNvPr id="9" name="Title 1">
            <a:extLst>
              <a:ext uri="{FF2B5EF4-FFF2-40B4-BE49-F238E27FC236}">
                <a16:creationId xmlns:a16="http://schemas.microsoft.com/office/drawing/2014/main" id="{32AD7AB2-D6BE-D246-92CC-615F49A0046B}"/>
              </a:ext>
            </a:extLst>
          </p:cNvPr>
          <p:cNvSpPr txBox="1">
            <a:spLocks/>
          </p:cNvSpPr>
          <p:nvPr/>
        </p:nvSpPr>
        <p:spPr>
          <a:xfrm>
            <a:off x="384738" y="3371416"/>
            <a:ext cx="1253903" cy="80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000" dirty="0">
                <a:solidFill>
                  <a:schemeClr val="bg1"/>
                </a:solidFill>
                <a:latin typeface="IBM Plex Sans Medium" panose="020B0503050203000203" pitchFamily="34" charset="0"/>
                <a:cs typeface="IBM Plex Arabic" panose="020B0503050203000203" pitchFamily="34" charset="-78"/>
              </a:rPr>
              <a:t>47</a:t>
            </a:r>
          </a:p>
        </p:txBody>
      </p:sp>
      <p:sp>
        <p:nvSpPr>
          <p:cNvPr id="10" name="Title 1">
            <a:extLst>
              <a:ext uri="{FF2B5EF4-FFF2-40B4-BE49-F238E27FC236}">
                <a16:creationId xmlns:a16="http://schemas.microsoft.com/office/drawing/2014/main" id="{010D7F67-4BE4-6B46-A3CB-4B977D60BF06}"/>
              </a:ext>
            </a:extLst>
          </p:cNvPr>
          <p:cNvSpPr txBox="1">
            <a:spLocks/>
          </p:cNvSpPr>
          <p:nvPr/>
        </p:nvSpPr>
        <p:spPr>
          <a:xfrm>
            <a:off x="384738" y="4256146"/>
            <a:ext cx="2745808" cy="989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000" dirty="0">
                <a:solidFill>
                  <a:schemeClr val="bg1"/>
                </a:solidFill>
                <a:latin typeface="IBM Plex Sans Medium" panose="020B0503050203000203" pitchFamily="34" charset="0"/>
                <a:cs typeface="IBM Plex Arabic" panose="020B0503050203000203" pitchFamily="34" charset="-78"/>
              </a:rPr>
              <a:t>30,000</a:t>
            </a:r>
          </a:p>
        </p:txBody>
      </p:sp>
      <p:sp>
        <p:nvSpPr>
          <p:cNvPr id="11" name="Title 1">
            <a:extLst>
              <a:ext uri="{FF2B5EF4-FFF2-40B4-BE49-F238E27FC236}">
                <a16:creationId xmlns:a16="http://schemas.microsoft.com/office/drawing/2014/main" id="{6E6F5740-52C2-F145-92E1-C47836E9E617}"/>
              </a:ext>
            </a:extLst>
          </p:cNvPr>
          <p:cNvSpPr txBox="1">
            <a:spLocks/>
          </p:cNvSpPr>
          <p:nvPr/>
        </p:nvSpPr>
        <p:spPr>
          <a:xfrm>
            <a:off x="384738" y="5309994"/>
            <a:ext cx="1179102" cy="989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000" dirty="0">
                <a:solidFill>
                  <a:schemeClr val="bg1"/>
                </a:solidFill>
                <a:latin typeface="IBM Plex Sans Medium" panose="020B0503050203000203" pitchFamily="34" charset="0"/>
                <a:cs typeface="IBM Plex Arabic" panose="020B0503050203000203" pitchFamily="34" charset="-78"/>
              </a:rPr>
              <a:t>28</a:t>
            </a:r>
          </a:p>
        </p:txBody>
      </p:sp>
      <p:pic>
        <p:nvPicPr>
          <p:cNvPr id="6" name="Picture 5" descr="A picture containing tree, outdoor, person&#10;&#10;Description automatically generated">
            <a:extLst>
              <a:ext uri="{FF2B5EF4-FFF2-40B4-BE49-F238E27FC236}">
                <a16:creationId xmlns:a16="http://schemas.microsoft.com/office/drawing/2014/main" id="{0FC2BA50-85FD-E84B-AE83-57C05D104AA1}"/>
              </a:ext>
            </a:extLst>
          </p:cNvPr>
          <p:cNvPicPr>
            <a:picLocks noChangeAspect="1"/>
          </p:cNvPicPr>
          <p:nvPr/>
        </p:nvPicPr>
        <p:blipFill>
          <a:blip r:embed="rId3"/>
          <a:stretch>
            <a:fillRect/>
          </a:stretch>
        </p:blipFill>
        <p:spPr>
          <a:xfrm>
            <a:off x="7043181" y="5708"/>
            <a:ext cx="5148819" cy="6858000"/>
          </a:xfrm>
          <a:prstGeom prst="rect">
            <a:avLst/>
          </a:prstGeom>
        </p:spPr>
      </p:pic>
      <p:sp>
        <p:nvSpPr>
          <p:cNvPr id="5" name="Slide Number Placeholder 4">
            <a:extLst>
              <a:ext uri="{FF2B5EF4-FFF2-40B4-BE49-F238E27FC236}">
                <a16:creationId xmlns:a16="http://schemas.microsoft.com/office/drawing/2014/main" id="{55E362BA-098B-C745-8071-0B64C6807E6A}"/>
              </a:ext>
            </a:extLst>
          </p:cNvPr>
          <p:cNvSpPr>
            <a:spLocks noGrp="1"/>
          </p:cNvSpPr>
          <p:nvPr>
            <p:ph type="sldNum" sz="quarter" idx="12"/>
          </p:nvPr>
        </p:nvSpPr>
        <p:spPr/>
        <p:txBody>
          <a:bodyPr/>
          <a:lstStyle/>
          <a:p>
            <a:fld id="{54ACB94D-C957-2C4D-A81B-4A98252E3F7E}"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63423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7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DBDF-1924-6F4B-A189-73C4B085FBF9}"/>
              </a:ext>
            </a:extLst>
          </p:cNvPr>
          <p:cNvSpPr>
            <a:spLocks noGrp="1"/>
          </p:cNvSpPr>
          <p:nvPr>
            <p:ph type="title"/>
          </p:nvPr>
        </p:nvSpPr>
        <p:spPr>
          <a:xfrm>
            <a:off x="253738" y="136525"/>
            <a:ext cx="10515600" cy="1325563"/>
          </a:xfrm>
        </p:spPr>
        <p:txBody>
          <a:bodyPr>
            <a:normAutofit/>
          </a:bodyPr>
          <a:lstStyle/>
          <a:p>
            <a:r>
              <a:rPr lang="pt-BR" altLang="zh-CN" sz="4000" dirty="0">
                <a:solidFill>
                  <a:srgbClr val="82CFFF"/>
                </a:solidFill>
                <a:latin typeface="IBM Plex Sans" panose="020B0503050203000203" pitchFamily="34" charset="0"/>
              </a:rPr>
              <a:t>Hoje</a:t>
            </a:r>
            <a:r>
              <a:rPr lang="ro-RO" altLang="zh-CN" sz="4000" dirty="0">
                <a:solidFill>
                  <a:srgbClr val="82CFFF"/>
                </a:solidFill>
                <a:latin typeface="IBM Plex Sans" panose="020B0503050203000203" pitchFamily="34" charset="0"/>
              </a:rPr>
              <a:t>. </a:t>
            </a:r>
            <a:endParaRPr lang="en-US" sz="4000" dirty="0">
              <a:solidFill>
                <a:srgbClr val="82CFFF"/>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CB32F419-39E2-6643-B47A-0E9322295E68}"/>
              </a:ext>
            </a:extLst>
          </p:cNvPr>
          <p:cNvSpPr>
            <a:spLocks noGrp="1"/>
          </p:cNvSpPr>
          <p:nvPr>
            <p:ph idx="1"/>
          </p:nvPr>
        </p:nvSpPr>
        <p:spPr>
          <a:xfrm>
            <a:off x="296345" y="1746049"/>
            <a:ext cx="11315528" cy="838052"/>
          </a:xfrm>
        </p:spPr>
        <p:txBody>
          <a:bodyPr>
            <a:normAutofit lnSpcReduction="10000"/>
          </a:bodyPr>
          <a:lstStyle/>
          <a:p>
            <a:pPr marL="0" indent="0">
              <a:buNone/>
            </a:pPr>
            <a:r>
              <a:rPr lang="pt-BR" altLang="zh-CN" dirty="0">
                <a:solidFill>
                  <a:schemeClr val="bg1"/>
                </a:solidFill>
                <a:latin typeface="IBM Plex Sans" panose="020B0503050203000203" pitchFamily="34" charset="0"/>
              </a:rPr>
              <a:t>A IBM está ajudando as maiores empresas do mundo a iniciarem sua nova era digital com: </a:t>
            </a:r>
            <a:endParaRPr lang="en-US" dirty="0">
              <a:solidFill>
                <a:schemeClr val="bg1"/>
              </a:solidFill>
              <a:latin typeface="IBM Plex Sans" panose="020B0503050203000203" pitchFamily="34" charset="0"/>
            </a:endParaRPr>
          </a:p>
        </p:txBody>
      </p:sp>
      <p:sp>
        <p:nvSpPr>
          <p:cNvPr id="5" name="Footer Placeholder 4">
            <a:extLst>
              <a:ext uri="{FF2B5EF4-FFF2-40B4-BE49-F238E27FC236}">
                <a16:creationId xmlns:a16="http://schemas.microsoft.com/office/drawing/2014/main" id="{2EE973E1-39A2-E445-897B-5F8AE2E342FE}"/>
              </a:ext>
            </a:extLst>
          </p:cNvPr>
          <p:cNvSpPr>
            <a:spLocks noGrp="1"/>
          </p:cNvSpPr>
          <p:nvPr>
            <p:ph type="ftr" sz="quarter" idx="11"/>
          </p:nvPr>
        </p:nvSpPr>
        <p:spPr>
          <a:xfrm>
            <a:off x="0" y="6356350"/>
            <a:ext cx="4114800" cy="365125"/>
          </a:xfrm>
        </p:spPr>
        <p:txBody>
          <a:bodyPr/>
          <a:lstStyle/>
          <a:p>
            <a:r>
              <a:rPr lang="en-US" dirty="0">
                <a:solidFill>
                  <a:schemeClr val="bg1"/>
                </a:solidFill>
              </a:rPr>
              <a:t>IBM HR / Campus Presentation / © 2021 IBM Corporation</a:t>
            </a:r>
          </a:p>
        </p:txBody>
      </p:sp>
      <p:sp>
        <p:nvSpPr>
          <p:cNvPr id="6" name="Slide Number Placeholder 5">
            <a:extLst>
              <a:ext uri="{FF2B5EF4-FFF2-40B4-BE49-F238E27FC236}">
                <a16:creationId xmlns:a16="http://schemas.microsoft.com/office/drawing/2014/main" id="{0D1E083E-7807-BB4E-B7AB-9CEF985034CC}"/>
              </a:ext>
            </a:extLst>
          </p:cNvPr>
          <p:cNvSpPr>
            <a:spLocks noGrp="1"/>
          </p:cNvSpPr>
          <p:nvPr>
            <p:ph type="sldNum" sz="quarter" idx="12"/>
          </p:nvPr>
        </p:nvSpPr>
        <p:spPr/>
        <p:txBody>
          <a:bodyPr/>
          <a:lstStyle/>
          <a:p>
            <a:fld id="{54ACB94D-C957-2C4D-A81B-4A98252E3F7E}" type="slidenum">
              <a:rPr lang="en-US" smtClean="0">
                <a:solidFill>
                  <a:schemeClr val="bg1"/>
                </a:solidFill>
              </a:rPr>
              <a:t>3</a:t>
            </a:fld>
            <a:endParaRPr lang="en-US" dirty="0">
              <a:solidFill>
                <a:schemeClr val="bg1"/>
              </a:solidFill>
            </a:endParaRPr>
          </a:p>
        </p:txBody>
      </p:sp>
      <p:pic>
        <p:nvPicPr>
          <p:cNvPr id="8" name="Picture 7" descr="A picture containing text, window, vector graphics&#10;&#10;Description automatically generated">
            <a:extLst>
              <a:ext uri="{FF2B5EF4-FFF2-40B4-BE49-F238E27FC236}">
                <a16:creationId xmlns:a16="http://schemas.microsoft.com/office/drawing/2014/main" id="{48D1291B-A017-F04E-BAF0-F1F9BDAF66BE}"/>
              </a:ext>
            </a:extLst>
          </p:cNvPr>
          <p:cNvPicPr>
            <a:picLocks noChangeAspect="1"/>
          </p:cNvPicPr>
          <p:nvPr/>
        </p:nvPicPr>
        <p:blipFill>
          <a:blip r:embed="rId3"/>
          <a:stretch>
            <a:fillRect/>
          </a:stretch>
        </p:blipFill>
        <p:spPr>
          <a:xfrm>
            <a:off x="9643020" y="2584101"/>
            <a:ext cx="2252635" cy="2252635"/>
          </a:xfrm>
          <a:prstGeom prst="rect">
            <a:avLst/>
          </a:prstGeom>
        </p:spPr>
      </p:pic>
      <p:pic>
        <p:nvPicPr>
          <p:cNvPr id="10" name="Picture 9" descr="Icon&#10;&#10;Description automatically generated">
            <a:extLst>
              <a:ext uri="{FF2B5EF4-FFF2-40B4-BE49-F238E27FC236}">
                <a16:creationId xmlns:a16="http://schemas.microsoft.com/office/drawing/2014/main" id="{5105B7AA-2F49-DC4C-969C-CE3EC4020AE5}"/>
              </a:ext>
            </a:extLst>
          </p:cNvPr>
          <p:cNvPicPr>
            <a:picLocks noChangeAspect="1"/>
          </p:cNvPicPr>
          <p:nvPr/>
        </p:nvPicPr>
        <p:blipFill>
          <a:blip r:embed="rId4"/>
          <a:stretch>
            <a:fillRect/>
          </a:stretch>
        </p:blipFill>
        <p:spPr>
          <a:xfrm>
            <a:off x="2499507" y="2649549"/>
            <a:ext cx="2121738" cy="2121738"/>
          </a:xfrm>
          <a:prstGeom prst="rect">
            <a:avLst/>
          </a:prstGeom>
        </p:spPr>
      </p:pic>
      <p:pic>
        <p:nvPicPr>
          <p:cNvPr id="12" name="Picture 11" descr="Diagram&#10;&#10;Description automatically generated">
            <a:extLst>
              <a:ext uri="{FF2B5EF4-FFF2-40B4-BE49-F238E27FC236}">
                <a16:creationId xmlns:a16="http://schemas.microsoft.com/office/drawing/2014/main" id="{05CA28F4-4D53-014E-9A2D-C78BE8AEC01E}"/>
              </a:ext>
            </a:extLst>
          </p:cNvPr>
          <p:cNvPicPr>
            <a:picLocks noChangeAspect="1"/>
          </p:cNvPicPr>
          <p:nvPr/>
        </p:nvPicPr>
        <p:blipFill>
          <a:blip r:embed="rId5"/>
          <a:stretch>
            <a:fillRect/>
          </a:stretch>
        </p:blipFill>
        <p:spPr>
          <a:xfrm>
            <a:off x="5135422" y="2840661"/>
            <a:ext cx="1832938" cy="1832938"/>
          </a:xfrm>
          <a:prstGeom prst="rect">
            <a:avLst/>
          </a:prstGeom>
        </p:spPr>
      </p:pic>
      <p:pic>
        <p:nvPicPr>
          <p:cNvPr id="16" name="Picture 15" descr="Icon&#10;&#10;Description automatically generated">
            <a:extLst>
              <a:ext uri="{FF2B5EF4-FFF2-40B4-BE49-F238E27FC236}">
                <a16:creationId xmlns:a16="http://schemas.microsoft.com/office/drawing/2014/main" id="{16F302A5-7016-B14D-95E3-E7830611B39C}"/>
              </a:ext>
            </a:extLst>
          </p:cNvPr>
          <p:cNvPicPr>
            <a:picLocks noChangeAspect="1"/>
          </p:cNvPicPr>
          <p:nvPr/>
        </p:nvPicPr>
        <p:blipFill>
          <a:blip r:embed="rId6"/>
          <a:stretch>
            <a:fillRect/>
          </a:stretch>
        </p:blipFill>
        <p:spPr>
          <a:xfrm>
            <a:off x="296345" y="2895022"/>
            <a:ext cx="1744419" cy="1744419"/>
          </a:xfrm>
          <a:prstGeom prst="rect">
            <a:avLst/>
          </a:prstGeom>
        </p:spPr>
      </p:pic>
      <p:sp>
        <p:nvSpPr>
          <p:cNvPr id="11" name="Content Placeholder 2">
            <a:extLst>
              <a:ext uri="{FF2B5EF4-FFF2-40B4-BE49-F238E27FC236}">
                <a16:creationId xmlns:a16="http://schemas.microsoft.com/office/drawing/2014/main" id="{DF4EFEF3-DD0A-BE44-8E2A-D8C1A466479B}"/>
              </a:ext>
            </a:extLst>
          </p:cNvPr>
          <p:cNvSpPr txBox="1">
            <a:spLocks/>
          </p:cNvSpPr>
          <p:nvPr/>
        </p:nvSpPr>
        <p:spPr>
          <a:xfrm>
            <a:off x="820405" y="4926492"/>
            <a:ext cx="696297" cy="508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solidFill>
                  <a:schemeClr val="bg1"/>
                </a:solidFill>
                <a:latin typeface="IBM Plex Sans" panose="020B0503050203000203" pitchFamily="34" charset="0"/>
              </a:rPr>
              <a:t>AI</a:t>
            </a:r>
            <a:endParaRPr lang="en-US" dirty="0">
              <a:solidFill>
                <a:schemeClr val="bg1"/>
              </a:solidFill>
              <a:latin typeface="IBM Plex Sans" panose="020B0503050203000203" pitchFamily="34" charset="0"/>
            </a:endParaRPr>
          </a:p>
        </p:txBody>
      </p:sp>
      <p:sp>
        <p:nvSpPr>
          <p:cNvPr id="13" name="Content Placeholder 2">
            <a:extLst>
              <a:ext uri="{FF2B5EF4-FFF2-40B4-BE49-F238E27FC236}">
                <a16:creationId xmlns:a16="http://schemas.microsoft.com/office/drawing/2014/main" id="{06E8EB9D-46CD-4D41-9D50-655C815B553F}"/>
              </a:ext>
            </a:extLst>
          </p:cNvPr>
          <p:cNvSpPr txBox="1">
            <a:spLocks/>
          </p:cNvSpPr>
          <p:nvPr/>
        </p:nvSpPr>
        <p:spPr>
          <a:xfrm>
            <a:off x="2928333" y="4926493"/>
            <a:ext cx="1264086" cy="508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solidFill>
                  <a:schemeClr val="bg1"/>
                </a:solidFill>
                <a:latin typeface="IBM Plex Sans" panose="020B0503050203000203" pitchFamily="34" charset="0"/>
              </a:rPr>
              <a:t>Cloud</a:t>
            </a:r>
            <a:endParaRPr lang="en-US" dirty="0">
              <a:solidFill>
                <a:schemeClr val="bg1"/>
              </a:solidFill>
              <a:latin typeface="IBM Plex Sans" panose="020B0503050203000203" pitchFamily="34" charset="0"/>
            </a:endParaRPr>
          </a:p>
        </p:txBody>
      </p:sp>
      <p:sp>
        <p:nvSpPr>
          <p:cNvPr id="15" name="Content Placeholder 2">
            <a:extLst>
              <a:ext uri="{FF2B5EF4-FFF2-40B4-BE49-F238E27FC236}">
                <a16:creationId xmlns:a16="http://schemas.microsoft.com/office/drawing/2014/main" id="{40520DF7-B5B1-1549-9980-BA4818225B54}"/>
              </a:ext>
            </a:extLst>
          </p:cNvPr>
          <p:cNvSpPr txBox="1">
            <a:spLocks/>
          </p:cNvSpPr>
          <p:nvPr/>
        </p:nvSpPr>
        <p:spPr>
          <a:xfrm>
            <a:off x="5106236" y="4926491"/>
            <a:ext cx="1986710" cy="508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solidFill>
                  <a:schemeClr val="bg1"/>
                </a:solidFill>
                <a:latin typeface="IBM Plex Sans" panose="020B0503050203000203" pitchFamily="34" charset="0"/>
              </a:rPr>
              <a:t>Blockchain</a:t>
            </a:r>
            <a:endParaRPr lang="en-US" dirty="0">
              <a:solidFill>
                <a:schemeClr val="bg1"/>
              </a:solidFill>
              <a:latin typeface="IBM Plex Sans" panose="020B0503050203000203" pitchFamily="34" charset="0"/>
            </a:endParaRPr>
          </a:p>
        </p:txBody>
      </p:sp>
      <p:sp>
        <p:nvSpPr>
          <p:cNvPr id="17" name="Content Placeholder 2">
            <a:extLst>
              <a:ext uri="{FF2B5EF4-FFF2-40B4-BE49-F238E27FC236}">
                <a16:creationId xmlns:a16="http://schemas.microsoft.com/office/drawing/2014/main" id="{697ABDE2-C716-5341-B595-7AF08DF92CDD}"/>
              </a:ext>
            </a:extLst>
          </p:cNvPr>
          <p:cNvSpPr txBox="1">
            <a:spLocks/>
          </p:cNvSpPr>
          <p:nvPr/>
        </p:nvSpPr>
        <p:spPr>
          <a:xfrm>
            <a:off x="7312335" y="4948736"/>
            <a:ext cx="1986710" cy="508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solidFill>
                  <a:schemeClr val="bg1"/>
                </a:solidFill>
                <a:latin typeface="IBM Plex Sans" panose="020B0503050203000203" pitchFamily="34" charset="0"/>
              </a:rPr>
              <a:t>Quantum</a:t>
            </a:r>
            <a:endParaRPr lang="en-US" dirty="0">
              <a:solidFill>
                <a:schemeClr val="bg1"/>
              </a:solidFill>
              <a:latin typeface="IBM Plex Sans" panose="020B0503050203000203" pitchFamily="34" charset="0"/>
            </a:endParaRPr>
          </a:p>
        </p:txBody>
      </p:sp>
      <p:sp>
        <p:nvSpPr>
          <p:cNvPr id="18" name="Content Placeholder 2">
            <a:extLst>
              <a:ext uri="{FF2B5EF4-FFF2-40B4-BE49-F238E27FC236}">
                <a16:creationId xmlns:a16="http://schemas.microsoft.com/office/drawing/2014/main" id="{6FB4897D-A165-A34A-9A1C-3C1AF97A7B57}"/>
              </a:ext>
            </a:extLst>
          </p:cNvPr>
          <p:cNvSpPr txBox="1">
            <a:spLocks/>
          </p:cNvSpPr>
          <p:nvPr/>
        </p:nvSpPr>
        <p:spPr>
          <a:xfrm>
            <a:off x="9537513" y="4926491"/>
            <a:ext cx="2463647" cy="508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solidFill>
                  <a:schemeClr val="bg1"/>
                </a:solidFill>
                <a:latin typeface="IBM Plex Sans" panose="020B0503050203000203" pitchFamily="34" charset="0"/>
              </a:rPr>
              <a:t>IBM Services</a:t>
            </a:r>
            <a:endParaRPr lang="en-US" dirty="0">
              <a:solidFill>
                <a:schemeClr val="bg1"/>
              </a:solidFill>
              <a:latin typeface="IBM Plex Sans" panose="020B0503050203000203" pitchFamily="34" charset="0"/>
            </a:endParaRPr>
          </a:p>
        </p:txBody>
      </p:sp>
      <p:pic>
        <p:nvPicPr>
          <p:cNvPr id="7" name="Picture 6" descr="A picture containing scissors, brass knucks, tool, projector&#10;&#10;Description automatically generated">
            <a:extLst>
              <a:ext uri="{FF2B5EF4-FFF2-40B4-BE49-F238E27FC236}">
                <a16:creationId xmlns:a16="http://schemas.microsoft.com/office/drawing/2014/main" id="{0403A074-2D1F-2D4F-94A3-0BB2BCA1A663}"/>
              </a:ext>
            </a:extLst>
          </p:cNvPr>
          <p:cNvPicPr>
            <a:picLocks noChangeAspect="1"/>
          </p:cNvPicPr>
          <p:nvPr/>
        </p:nvPicPr>
        <p:blipFill>
          <a:blip r:embed="rId7"/>
          <a:stretch>
            <a:fillRect/>
          </a:stretch>
        </p:blipFill>
        <p:spPr>
          <a:xfrm>
            <a:off x="7407343" y="2873677"/>
            <a:ext cx="1832938" cy="1832938"/>
          </a:xfrm>
          <a:prstGeom prst="rect">
            <a:avLst/>
          </a:prstGeom>
        </p:spPr>
      </p:pic>
    </p:spTree>
    <p:extLst>
      <p:ext uri="{BB962C8B-B14F-4D97-AF65-F5344CB8AC3E}">
        <p14:creationId xmlns:p14="http://schemas.microsoft.com/office/powerpoint/2010/main" val="81802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F6B8DC-3CB3-46CB-A8B3-4E876EB27EF2}"/>
              </a:ext>
            </a:extLst>
          </p:cNvPr>
          <p:cNvSpPr>
            <a:spLocks noGrp="1"/>
          </p:cNvSpPr>
          <p:nvPr>
            <p:ph type="title"/>
          </p:nvPr>
        </p:nvSpPr>
        <p:spPr/>
        <p:txBody>
          <a:bodyPr/>
          <a:lstStyle/>
          <a:p>
            <a:r>
              <a:rPr lang="pt-BR" dirty="0"/>
              <a:t>Programa de Estágio</a:t>
            </a:r>
            <a:br>
              <a:rPr lang="pt-BR" dirty="0"/>
            </a:br>
            <a:r>
              <a:rPr lang="pt-BR" b="1" dirty="0"/>
              <a:t>IBM Services Associates</a:t>
            </a:r>
            <a:endParaRPr lang="en-US" b="1" dirty="0"/>
          </a:p>
        </p:txBody>
      </p:sp>
      <p:sp>
        <p:nvSpPr>
          <p:cNvPr id="4" name="Footer Placeholder 3">
            <a:extLst>
              <a:ext uri="{FF2B5EF4-FFF2-40B4-BE49-F238E27FC236}">
                <a16:creationId xmlns:a16="http://schemas.microsoft.com/office/drawing/2014/main" id="{BBB4ABB5-304C-44A2-9EDB-E6E1B570CAA2}"/>
              </a:ext>
            </a:extLst>
          </p:cNvPr>
          <p:cNvSpPr>
            <a:spLocks noGrp="1"/>
          </p:cNvSpPr>
          <p:nvPr>
            <p:ph type="ftr" sz="quarter" idx="10"/>
          </p:nvPr>
        </p:nvSpPr>
        <p:spPr/>
        <p:txBody>
          <a:bodyPr/>
          <a:lstStyle/>
          <a:p>
            <a:r>
              <a:rPr lang="en-US"/>
              <a:t>IBM HR / Campus Presentation / © 2021 IBM Corporation</a:t>
            </a:r>
          </a:p>
        </p:txBody>
      </p:sp>
      <p:sp>
        <p:nvSpPr>
          <p:cNvPr id="5" name="Slide Number Placeholder 4">
            <a:extLst>
              <a:ext uri="{FF2B5EF4-FFF2-40B4-BE49-F238E27FC236}">
                <a16:creationId xmlns:a16="http://schemas.microsoft.com/office/drawing/2014/main" id="{9931C3B5-CFA4-4864-B8A3-31F4EFBFBA51}"/>
              </a:ext>
            </a:extLst>
          </p:cNvPr>
          <p:cNvSpPr>
            <a:spLocks noGrp="1"/>
          </p:cNvSpPr>
          <p:nvPr>
            <p:ph type="sldNum" sz="quarter" idx="4294967295"/>
          </p:nvPr>
        </p:nvSpPr>
        <p:spPr>
          <a:xfrm>
            <a:off x="9448800" y="6356350"/>
            <a:ext cx="2743200" cy="365125"/>
          </a:xfrm>
        </p:spPr>
        <p:txBody>
          <a:bodyPr/>
          <a:lstStyle/>
          <a:p>
            <a:fld id="{54ACB94D-C957-2C4D-A81B-4A98252E3F7E}" type="slidenum">
              <a:rPr lang="en-US" smtClean="0"/>
              <a:t>4</a:t>
            </a:fld>
            <a:endParaRPr lang="en-US"/>
          </a:p>
        </p:txBody>
      </p:sp>
      <p:pic>
        <p:nvPicPr>
          <p:cNvPr id="8" name="Picture 7">
            <a:extLst>
              <a:ext uri="{FF2B5EF4-FFF2-40B4-BE49-F238E27FC236}">
                <a16:creationId xmlns:a16="http://schemas.microsoft.com/office/drawing/2014/main" id="{CA1B5C38-FD29-4D35-8A1B-E905FA284CE8}"/>
              </a:ext>
            </a:extLst>
          </p:cNvPr>
          <p:cNvPicPr>
            <a:picLocks noChangeAspect="1"/>
          </p:cNvPicPr>
          <p:nvPr/>
        </p:nvPicPr>
        <p:blipFill>
          <a:blip r:embed="rId2"/>
          <a:stretch>
            <a:fillRect/>
          </a:stretch>
        </p:blipFill>
        <p:spPr>
          <a:xfrm>
            <a:off x="7044246" y="0"/>
            <a:ext cx="5147754" cy="6858000"/>
          </a:xfrm>
          <a:prstGeom prst="rect">
            <a:avLst/>
          </a:prstGeom>
        </p:spPr>
      </p:pic>
      <p:sp>
        <p:nvSpPr>
          <p:cNvPr id="9" name="TextBox 8">
            <a:extLst>
              <a:ext uri="{FF2B5EF4-FFF2-40B4-BE49-F238E27FC236}">
                <a16:creationId xmlns:a16="http://schemas.microsoft.com/office/drawing/2014/main" id="{7D4423C4-47A9-42E4-B2A3-F93727BDF1CE}"/>
              </a:ext>
            </a:extLst>
          </p:cNvPr>
          <p:cNvSpPr txBox="1"/>
          <p:nvPr/>
        </p:nvSpPr>
        <p:spPr>
          <a:xfrm>
            <a:off x="5512495" y="6363581"/>
            <a:ext cx="1324541" cy="276999"/>
          </a:xfrm>
          <a:prstGeom prst="rect">
            <a:avLst/>
          </a:prstGeom>
          <a:noFill/>
        </p:spPr>
        <p:txBody>
          <a:bodyPr wrap="square">
            <a:spAutoFit/>
          </a:bodyPr>
          <a:lstStyle/>
          <a:p>
            <a:pPr algn="ctr"/>
            <a:r>
              <a:rPr lang="pt-BR" sz="1200" b="1" dirty="0">
                <a:solidFill>
                  <a:schemeClr val="bg1"/>
                </a:solidFill>
                <a:latin typeface="IBM Plex Sans SemiBold" panose="020B0503050203000203" pitchFamily="34" charset="0"/>
              </a:rPr>
              <a:t>ibm.biz/BdfL3f</a:t>
            </a:r>
            <a:endParaRPr lang="en-US" sz="1200" dirty="0"/>
          </a:p>
        </p:txBody>
      </p:sp>
      <p:pic>
        <p:nvPicPr>
          <p:cNvPr id="10" name="Picture 9" descr="Qr code&#10;&#10;Description automatically generated">
            <a:extLst>
              <a:ext uri="{FF2B5EF4-FFF2-40B4-BE49-F238E27FC236}">
                <a16:creationId xmlns:a16="http://schemas.microsoft.com/office/drawing/2014/main" id="{A2944FFA-339E-4D96-B379-23D1E3EF7B39}"/>
              </a:ext>
            </a:extLst>
          </p:cNvPr>
          <p:cNvPicPr>
            <a:picLocks noChangeAspect="1"/>
          </p:cNvPicPr>
          <p:nvPr/>
        </p:nvPicPr>
        <p:blipFill>
          <a:blip r:embed="rId3"/>
          <a:stretch>
            <a:fillRect/>
          </a:stretch>
        </p:blipFill>
        <p:spPr>
          <a:xfrm>
            <a:off x="5803392" y="5645680"/>
            <a:ext cx="697439" cy="697439"/>
          </a:xfrm>
          <a:prstGeom prst="rect">
            <a:avLst/>
          </a:prstGeom>
        </p:spPr>
      </p:pic>
    </p:spTree>
    <p:extLst>
      <p:ext uri="{BB962C8B-B14F-4D97-AF65-F5344CB8AC3E}">
        <p14:creationId xmlns:p14="http://schemas.microsoft.com/office/powerpoint/2010/main" val="206596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Title 6">
            <a:extLst>
              <a:ext uri="{FF2B5EF4-FFF2-40B4-BE49-F238E27FC236}">
                <a16:creationId xmlns:a16="http://schemas.microsoft.com/office/drawing/2014/main" id="{37A14939-78A4-9A48-8876-0747C4F3FDDE}"/>
              </a:ext>
            </a:extLst>
          </p:cNvPr>
          <p:cNvSpPr>
            <a:spLocks noGrp="1"/>
          </p:cNvSpPr>
          <p:nvPr>
            <p:ph type="title"/>
          </p:nvPr>
        </p:nvSpPr>
        <p:spPr>
          <a:xfrm>
            <a:off x="280416" y="268224"/>
            <a:ext cx="11594084" cy="1072896"/>
          </a:xfrm>
        </p:spPr>
        <p:txBody>
          <a:bodyPr/>
          <a:lstStyle/>
          <a:p>
            <a:r>
              <a:rPr lang="pt-BR" sz="2400" dirty="0">
                <a:solidFill>
                  <a:schemeClr val="tx1"/>
                </a:solidFill>
                <a:latin typeface="IBM Plex Sans" panose="020B0503050203000203" pitchFamily="34" charset="0"/>
              </a:rPr>
              <a:t>O Programa </a:t>
            </a:r>
            <a:r>
              <a:rPr lang="pt-BR" sz="2400" b="1" dirty="0">
                <a:solidFill>
                  <a:schemeClr val="accent2"/>
                </a:solidFill>
                <a:latin typeface="IBM Plex Sans" panose="020B0503050203000203" pitchFamily="34" charset="0"/>
              </a:rPr>
              <a:t>IBM Services Associates </a:t>
            </a:r>
            <a:r>
              <a:rPr lang="pt-BR" sz="2400" dirty="0">
                <a:solidFill>
                  <a:schemeClr val="tx1"/>
                </a:solidFill>
                <a:latin typeface="IBM Plex Sans" panose="020B0503050203000203" pitchFamily="34" charset="0"/>
              </a:rPr>
              <a:t>consiste em 5 planos de carreira que incluem funções de trabalho distintas, que começam com o estágio até a conversão para funcionário regular.</a:t>
            </a:r>
          </a:p>
        </p:txBody>
      </p:sp>
      <p:pic>
        <p:nvPicPr>
          <p:cNvPr id="55" name="Picture 54">
            <a:extLst>
              <a:ext uri="{FF2B5EF4-FFF2-40B4-BE49-F238E27FC236}">
                <a16:creationId xmlns:a16="http://schemas.microsoft.com/office/drawing/2014/main" id="{BC852F18-C455-4A53-81C6-AF972EC192B7}"/>
              </a:ext>
            </a:extLst>
          </p:cNvPr>
          <p:cNvPicPr>
            <a:picLocks noChangeAspect="1"/>
          </p:cNvPicPr>
          <p:nvPr/>
        </p:nvPicPr>
        <p:blipFill rotWithShape="1">
          <a:blip r:embed="rId3"/>
          <a:srcRect r="63549"/>
          <a:stretch/>
        </p:blipFill>
        <p:spPr>
          <a:xfrm>
            <a:off x="3125900" y="1629209"/>
            <a:ext cx="1535420" cy="1969669"/>
          </a:xfrm>
          <a:prstGeom prst="rect">
            <a:avLst/>
          </a:prstGeom>
        </p:spPr>
      </p:pic>
      <p:pic>
        <p:nvPicPr>
          <p:cNvPr id="56" name="Picture 55">
            <a:extLst>
              <a:ext uri="{FF2B5EF4-FFF2-40B4-BE49-F238E27FC236}">
                <a16:creationId xmlns:a16="http://schemas.microsoft.com/office/drawing/2014/main" id="{C202CD79-7CB1-426B-8A31-9B0200BB892E}"/>
              </a:ext>
            </a:extLst>
          </p:cNvPr>
          <p:cNvPicPr>
            <a:picLocks noChangeAspect="1"/>
          </p:cNvPicPr>
          <p:nvPr/>
        </p:nvPicPr>
        <p:blipFill rotWithShape="1">
          <a:blip r:embed="rId4">
            <a:extLst>
              <a:ext uri="{28A0092B-C50C-407E-A947-70E740481C1C}">
                <a14:useLocalDpi xmlns:a14="http://schemas.microsoft.com/office/drawing/2010/main" val="0"/>
              </a:ext>
            </a:extLst>
          </a:blip>
          <a:srcRect l="76379" t="23240" r="13445" b="44065"/>
          <a:stretch/>
        </p:blipFill>
        <p:spPr>
          <a:xfrm>
            <a:off x="7776656" y="1611973"/>
            <a:ext cx="1319286" cy="2004140"/>
          </a:xfrm>
          <a:prstGeom prst="rect">
            <a:avLst/>
          </a:prstGeom>
        </p:spPr>
      </p:pic>
      <p:pic>
        <p:nvPicPr>
          <p:cNvPr id="57" name="Picture 56">
            <a:extLst>
              <a:ext uri="{FF2B5EF4-FFF2-40B4-BE49-F238E27FC236}">
                <a16:creationId xmlns:a16="http://schemas.microsoft.com/office/drawing/2014/main" id="{9288CAD1-3A0F-4100-9199-0F4B48FD2C2E}"/>
              </a:ext>
            </a:extLst>
          </p:cNvPr>
          <p:cNvPicPr>
            <a:picLocks noChangeAspect="1"/>
          </p:cNvPicPr>
          <p:nvPr/>
        </p:nvPicPr>
        <p:blipFill rotWithShape="1">
          <a:blip r:embed="rId4">
            <a:extLst>
              <a:ext uri="{28A0092B-C50C-407E-A947-70E740481C1C}">
                <a14:useLocalDpi xmlns:a14="http://schemas.microsoft.com/office/drawing/2010/main" val="0"/>
              </a:ext>
            </a:extLst>
          </a:blip>
          <a:srcRect l="76465" t="61452" r="13732" b="5664"/>
          <a:stretch/>
        </p:blipFill>
        <p:spPr>
          <a:xfrm>
            <a:off x="9755959" y="1606235"/>
            <a:ext cx="1270806" cy="2015616"/>
          </a:xfrm>
          <a:prstGeom prst="rect">
            <a:avLst/>
          </a:prstGeom>
        </p:spPr>
      </p:pic>
      <p:pic>
        <p:nvPicPr>
          <p:cNvPr id="58" name="Picture 57">
            <a:extLst>
              <a:ext uri="{FF2B5EF4-FFF2-40B4-BE49-F238E27FC236}">
                <a16:creationId xmlns:a16="http://schemas.microsoft.com/office/drawing/2014/main" id="{15FAC75E-FBF7-446F-8483-3FEF255B595B}"/>
              </a:ext>
            </a:extLst>
          </p:cNvPr>
          <p:cNvPicPr>
            <a:picLocks noChangeAspect="1"/>
          </p:cNvPicPr>
          <p:nvPr/>
        </p:nvPicPr>
        <p:blipFill rotWithShape="1">
          <a:blip r:embed="rId4">
            <a:extLst>
              <a:ext uri="{28A0092B-C50C-407E-A947-70E740481C1C}">
                <a14:useLocalDpi xmlns:a14="http://schemas.microsoft.com/office/drawing/2010/main" val="0"/>
              </a:ext>
            </a:extLst>
          </a:blip>
          <a:srcRect l="42897" t="25634" r="43255" b="44065"/>
          <a:stretch/>
        </p:blipFill>
        <p:spPr>
          <a:xfrm>
            <a:off x="5321336" y="1685354"/>
            <a:ext cx="1795304" cy="1857379"/>
          </a:xfrm>
          <a:prstGeom prst="rect">
            <a:avLst/>
          </a:prstGeom>
        </p:spPr>
      </p:pic>
      <p:pic>
        <p:nvPicPr>
          <p:cNvPr id="59" name="Picture 58">
            <a:extLst>
              <a:ext uri="{FF2B5EF4-FFF2-40B4-BE49-F238E27FC236}">
                <a16:creationId xmlns:a16="http://schemas.microsoft.com/office/drawing/2014/main" id="{C19388EC-8D38-4208-A4CB-3230F2335D45}"/>
              </a:ext>
            </a:extLst>
          </p:cNvPr>
          <p:cNvPicPr>
            <a:picLocks noChangeAspect="1"/>
          </p:cNvPicPr>
          <p:nvPr/>
        </p:nvPicPr>
        <p:blipFill rotWithShape="1">
          <a:blip r:embed="rId4">
            <a:extLst>
              <a:ext uri="{28A0092B-C50C-407E-A947-70E740481C1C}">
                <a14:useLocalDpi xmlns:a14="http://schemas.microsoft.com/office/drawing/2010/main" val="0"/>
              </a:ext>
            </a:extLst>
          </a:blip>
          <a:srcRect l="12054" t="59775" r="76634" b="5665"/>
          <a:stretch/>
        </p:blipFill>
        <p:spPr>
          <a:xfrm>
            <a:off x="999329" y="1554846"/>
            <a:ext cx="1466555" cy="2118395"/>
          </a:xfrm>
          <a:prstGeom prst="rect">
            <a:avLst/>
          </a:prstGeom>
        </p:spPr>
      </p:pic>
      <p:grpSp>
        <p:nvGrpSpPr>
          <p:cNvPr id="14" name="Group 13">
            <a:extLst>
              <a:ext uri="{FF2B5EF4-FFF2-40B4-BE49-F238E27FC236}">
                <a16:creationId xmlns:a16="http://schemas.microsoft.com/office/drawing/2014/main" id="{342CBA6B-ADE3-428A-96AD-F4B154B1599A}"/>
              </a:ext>
            </a:extLst>
          </p:cNvPr>
          <p:cNvGrpSpPr/>
          <p:nvPr/>
        </p:nvGrpSpPr>
        <p:grpSpPr>
          <a:xfrm>
            <a:off x="291949" y="3918773"/>
            <a:ext cx="11512634" cy="1935585"/>
            <a:chOff x="291949" y="3918773"/>
            <a:chExt cx="11512634" cy="1935585"/>
          </a:xfrm>
        </p:grpSpPr>
        <p:sp>
          <p:nvSpPr>
            <p:cNvPr id="60" name="Right Arrow 15">
              <a:extLst>
                <a:ext uri="{FF2B5EF4-FFF2-40B4-BE49-F238E27FC236}">
                  <a16:creationId xmlns:a16="http://schemas.microsoft.com/office/drawing/2014/main" id="{41FCE21A-E45A-499B-ACD9-88637EB73FFC}"/>
                </a:ext>
              </a:extLst>
            </p:cNvPr>
            <p:cNvSpPr/>
            <p:nvPr/>
          </p:nvSpPr>
          <p:spPr bwMode="auto">
            <a:xfrm>
              <a:off x="4730776" y="5026470"/>
              <a:ext cx="5300752" cy="465651"/>
            </a:xfrm>
            <a:prstGeom prst="rightArrow">
              <a:avLst/>
            </a:prstGeom>
            <a:solidFill>
              <a:srgbClr val="8C8C8C"/>
            </a:solidFill>
            <a:ln w="19050">
              <a:solidFill>
                <a:srgbClr val="8C8C8C"/>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lvl="0" indent="0" algn="ctr" defTabSz="68598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IBM Plex Sans"/>
                  <a:ea typeface="+mn-ea"/>
                  <a:cs typeface="+mn-cs"/>
                </a:rPr>
                <a:t>Shadowing  </a:t>
              </a:r>
              <a:r>
                <a:rPr kumimoji="0" lang="en-US" sz="1400" b="0" i="0" u="none" strike="noStrike" kern="1200" cap="none" spc="0" normalizeH="0" baseline="0" noProof="0" dirty="0" err="1">
                  <a:ln>
                    <a:noFill/>
                  </a:ln>
                  <a:solidFill>
                    <a:srgbClr val="FFFFFF"/>
                  </a:solidFill>
                  <a:effectLst/>
                  <a:uLnTx/>
                  <a:uFillTx/>
                  <a:latin typeface="IBM Plex Sans"/>
                  <a:ea typeface="+mn-ea"/>
                  <a:cs typeface="+mn-cs"/>
                </a:rPr>
                <a:t>em</a:t>
              </a:r>
              <a:r>
                <a:rPr kumimoji="0" lang="en-US" sz="1400" b="0" i="0" u="none" strike="noStrike" kern="1200" cap="none" spc="0" normalizeH="0" baseline="0" noProof="0" dirty="0">
                  <a:ln>
                    <a:noFill/>
                  </a:ln>
                  <a:solidFill>
                    <a:srgbClr val="FFFFFF"/>
                  </a:solidFill>
                  <a:effectLst/>
                  <a:uLnTx/>
                  <a:uFillTx/>
                  <a:latin typeface="IBM Plex Sans"/>
                  <a:ea typeface="+mn-ea"/>
                  <a:cs typeface="+mn-cs"/>
                </a:rPr>
                <a:t> </a:t>
              </a:r>
              <a:r>
                <a:rPr kumimoji="0" lang="en-US" sz="1400" b="0" i="0" u="none" strike="noStrike" kern="1200" cap="none" spc="0" normalizeH="0" baseline="0" noProof="0" dirty="0" err="1">
                  <a:ln>
                    <a:noFill/>
                  </a:ln>
                  <a:solidFill>
                    <a:srgbClr val="FFFFFF"/>
                  </a:solidFill>
                  <a:effectLst/>
                  <a:uLnTx/>
                  <a:uFillTx/>
                  <a:latin typeface="IBM Plex Sans"/>
                  <a:ea typeface="+mn-ea"/>
                  <a:cs typeface="+mn-cs"/>
                </a:rPr>
                <a:t>projetos</a:t>
              </a:r>
              <a:endParaRPr kumimoji="0" lang="en-US" sz="140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63" name="TextBox 62">
              <a:extLst>
                <a:ext uri="{FF2B5EF4-FFF2-40B4-BE49-F238E27FC236}">
                  <a16:creationId xmlns:a16="http://schemas.microsoft.com/office/drawing/2014/main" id="{04885C72-2CC9-4F57-8E20-5DD8847AAD2F}"/>
                </a:ext>
              </a:extLst>
            </p:cNvPr>
            <p:cNvSpPr txBox="1"/>
            <p:nvPr/>
          </p:nvSpPr>
          <p:spPr>
            <a:xfrm>
              <a:off x="5438443" y="4761918"/>
              <a:ext cx="1135657"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white"/>
                  </a:solidFill>
                  <a:effectLst/>
                  <a:uLnTx/>
                  <a:uFillTx/>
                  <a:latin typeface="Calibri" panose="020F0502020204030204"/>
                  <a:ea typeface="+mn-ea"/>
                  <a:cs typeface="+mn-cs"/>
                </a:rPr>
                <a:t>6 meses*</a:t>
              </a:r>
            </a:p>
          </p:txBody>
        </p:sp>
        <p:cxnSp>
          <p:nvCxnSpPr>
            <p:cNvPr id="64" name="Straight Connector 63">
              <a:extLst>
                <a:ext uri="{FF2B5EF4-FFF2-40B4-BE49-F238E27FC236}">
                  <a16:creationId xmlns:a16="http://schemas.microsoft.com/office/drawing/2014/main" id="{B425B58C-50E0-4AA9-87FD-FF1A8D6551CB}"/>
                </a:ext>
              </a:extLst>
            </p:cNvPr>
            <p:cNvCxnSpPr>
              <a:cxnSpLocks/>
            </p:cNvCxnSpPr>
            <p:nvPr/>
          </p:nvCxnSpPr>
          <p:spPr>
            <a:xfrm flipV="1">
              <a:off x="2146564" y="4066531"/>
              <a:ext cx="7884000" cy="9076"/>
            </a:xfrm>
            <a:prstGeom prst="line">
              <a:avLst/>
            </a:prstGeom>
            <a:noFill/>
            <a:ln w="6350" cap="flat" cmpd="sng" algn="ctr">
              <a:solidFill>
                <a:srgbClr val="1169E7"/>
              </a:solidFill>
              <a:prstDash val="solid"/>
              <a:miter lim="800000"/>
              <a:headEnd type="none" w="med" len="med"/>
              <a:tailEnd type="none" w="med" len="med"/>
            </a:ln>
            <a:effectLst/>
          </p:spPr>
        </p:cxnSp>
        <p:cxnSp>
          <p:nvCxnSpPr>
            <p:cNvPr id="65" name="Straight Connector 64">
              <a:extLst>
                <a:ext uri="{FF2B5EF4-FFF2-40B4-BE49-F238E27FC236}">
                  <a16:creationId xmlns:a16="http://schemas.microsoft.com/office/drawing/2014/main" id="{3AEC3F67-253C-4BCA-BE84-33201BF3D2BF}"/>
                </a:ext>
              </a:extLst>
            </p:cNvPr>
            <p:cNvCxnSpPr>
              <a:cxnSpLocks/>
            </p:cNvCxnSpPr>
            <p:nvPr/>
          </p:nvCxnSpPr>
          <p:spPr>
            <a:xfrm>
              <a:off x="10023774" y="4065370"/>
              <a:ext cx="0" cy="360000"/>
            </a:xfrm>
            <a:prstGeom prst="line">
              <a:avLst/>
            </a:prstGeom>
            <a:noFill/>
            <a:ln w="3175" cap="flat" cmpd="sng" algn="ctr">
              <a:solidFill>
                <a:srgbClr val="5B9BD5">
                  <a:lumMod val="75000"/>
                </a:srgbClr>
              </a:solidFill>
              <a:prstDash val="solid"/>
              <a:miter lim="800000"/>
              <a:headEnd type="none" w="med" len="med"/>
              <a:tailEnd type="none" w="med" len="med"/>
            </a:ln>
            <a:effectLst/>
          </p:spPr>
        </p:cxnSp>
        <p:sp>
          <p:nvSpPr>
            <p:cNvPr id="66" name="TextBox 65">
              <a:extLst>
                <a:ext uri="{FF2B5EF4-FFF2-40B4-BE49-F238E27FC236}">
                  <a16:creationId xmlns:a16="http://schemas.microsoft.com/office/drawing/2014/main" id="{C45C672E-555E-48E0-99EF-E232D6089B2F}"/>
                </a:ext>
              </a:extLst>
            </p:cNvPr>
            <p:cNvSpPr txBox="1"/>
            <p:nvPr/>
          </p:nvSpPr>
          <p:spPr>
            <a:xfrm>
              <a:off x="5152863" y="3918773"/>
              <a:ext cx="1864613" cy="322974"/>
            </a:xfrm>
            <a:prstGeom prst="rect">
              <a:avLst/>
            </a:prstGeom>
            <a:solidFill>
              <a:srgbClr val="FFFFFF"/>
            </a:solidFill>
            <a:ln>
              <a:noFill/>
            </a:ln>
          </p:spPr>
          <p:txBody>
            <a:bodyPr wrap="none" lIns="91440" tIns="45720" rIns="91440" bIns="45720" rtlCol="0">
              <a:spAutoFit/>
            </a:bodyPr>
            <a:lstStyle/>
            <a:p>
              <a:pPr marL="0" marR="0" lvl="0" indent="0" algn="l" defTabSz="1097280" rtl="0" eaLnBrk="1" fontAlgn="auto" latinLnBrk="0" hangingPunct="1">
                <a:lnSpc>
                  <a:spcPct val="105000"/>
                </a:lnSpc>
                <a:spcBef>
                  <a:spcPts val="1000"/>
                </a:spcBef>
                <a:spcAft>
                  <a:spcPts val="0"/>
                </a:spcAft>
                <a:buClrTx/>
                <a:buSzTx/>
                <a:buFontTx/>
                <a:buNone/>
                <a:tabLst/>
                <a:defRPr/>
              </a:pPr>
              <a:r>
                <a:rPr kumimoji="0" lang="pt-BR" sz="1500" b="1" i="0" u="none" strike="noStrike" kern="0" cap="none" spc="0" normalizeH="0" baseline="0" noProof="0" dirty="0">
                  <a:ln>
                    <a:noFill/>
                  </a:ln>
                  <a:solidFill>
                    <a:srgbClr val="0062FF"/>
                  </a:solidFill>
                  <a:effectLst/>
                  <a:uLnTx/>
                  <a:uFillTx/>
                  <a:latin typeface="IBM Plex Sans" charset="0"/>
                  <a:ea typeface="IBM Plex Sans" charset="0"/>
                  <a:cs typeface="IBM Plex Sans" charset="0"/>
                </a:rPr>
                <a:t>Período de Estágio</a:t>
              </a:r>
              <a:endParaRPr kumimoji="0" lang="en-US" sz="1500" b="1" i="0" u="none" strike="noStrike" kern="0" cap="none" spc="0" normalizeH="0" baseline="0" noProof="0" dirty="0" err="1">
                <a:ln>
                  <a:noFill/>
                </a:ln>
                <a:solidFill>
                  <a:srgbClr val="0062FF"/>
                </a:solidFill>
                <a:effectLst/>
                <a:uLnTx/>
                <a:uFillTx/>
                <a:latin typeface="IBM Plex Sans" charset="0"/>
                <a:ea typeface="IBM Plex Sans" charset="0"/>
                <a:cs typeface="IBM Plex Sans" charset="0"/>
              </a:endParaRPr>
            </a:p>
          </p:txBody>
        </p:sp>
        <p:sp>
          <p:nvSpPr>
            <p:cNvPr id="67" name="TextBox 66">
              <a:extLst>
                <a:ext uri="{FF2B5EF4-FFF2-40B4-BE49-F238E27FC236}">
                  <a16:creationId xmlns:a16="http://schemas.microsoft.com/office/drawing/2014/main" id="{A7B92BB0-559C-447D-ACCD-CC67016ADEC6}"/>
                </a:ext>
              </a:extLst>
            </p:cNvPr>
            <p:cNvSpPr txBox="1"/>
            <p:nvPr/>
          </p:nvSpPr>
          <p:spPr>
            <a:xfrm>
              <a:off x="2988237" y="5568325"/>
              <a:ext cx="6215525" cy="261610"/>
            </a:xfrm>
            <a:prstGeom prst="rect">
              <a:avLst/>
            </a:prstGeom>
          </p:spPr>
          <p:txBody>
            <a:bodyPr wrap="square" lIns="91440" tIns="45720" rIns="91440" bIns="45720" rtlCol="0">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pt-BR" sz="1100" b="0" i="0" u="none" strike="noStrike" kern="1200" cap="none" spc="0" normalizeH="0" baseline="0" noProof="0" dirty="0">
                  <a:ln>
                    <a:noFill/>
                  </a:ln>
                  <a:solidFill>
                    <a:prstClr val="black"/>
                  </a:solidFill>
                  <a:effectLst/>
                  <a:uLnTx/>
                  <a:uFillTx/>
                  <a:latin typeface="IBM Plex Sans" charset="0"/>
                  <a:ea typeface="IBM Plex Sans" charset="0"/>
                  <a:cs typeface="IBM Plex Sans" charset="0"/>
                </a:rPr>
                <a:t>* As conversões de alunos para regulares dependem de seu desempenho durante o estágio </a:t>
              </a:r>
              <a:endParaRPr kumimoji="0" lang="en-US" sz="11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
          <p:nvSpPr>
            <p:cNvPr id="68" name="Right Arrow 29">
              <a:extLst>
                <a:ext uri="{FF2B5EF4-FFF2-40B4-BE49-F238E27FC236}">
                  <a16:creationId xmlns:a16="http://schemas.microsoft.com/office/drawing/2014/main" id="{C3F2DFDE-748F-44D1-8A1A-AA27D45CFEA1}"/>
                </a:ext>
              </a:extLst>
            </p:cNvPr>
            <p:cNvSpPr>
              <a:spLocks/>
            </p:cNvSpPr>
            <p:nvPr/>
          </p:nvSpPr>
          <p:spPr bwMode="auto">
            <a:xfrm>
              <a:off x="2154640" y="5016686"/>
              <a:ext cx="2576136" cy="465651"/>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lvl="0" indent="0" algn="ctr" defTabSz="68598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IBM Plex Sans"/>
                  <a:ea typeface="+mn-ea"/>
                  <a:cs typeface="+mn-cs"/>
                </a:rPr>
                <a:t>Treinamento</a:t>
              </a:r>
              <a:endParaRPr kumimoji="0" lang="en-US" sz="1400" b="0" i="0" u="none" strike="noStrike" kern="1200" cap="none" spc="0" normalizeH="0" baseline="0" noProof="0" dirty="0">
                <a:ln>
                  <a:noFill/>
                </a:ln>
                <a:solidFill>
                  <a:srgbClr val="FFFFFF"/>
                </a:solidFill>
                <a:effectLst/>
                <a:uLnTx/>
                <a:uFillTx/>
                <a:latin typeface="IBM Plex Sans"/>
                <a:ea typeface="+mn-ea"/>
                <a:cs typeface="+mn-cs"/>
              </a:endParaRPr>
            </a:p>
          </p:txBody>
        </p:sp>
        <p:grpSp>
          <p:nvGrpSpPr>
            <p:cNvPr id="13" name="Group 12">
              <a:extLst>
                <a:ext uri="{FF2B5EF4-FFF2-40B4-BE49-F238E27FC236}">
                  <a16:creationId xmlns:a16="http://schemas.microsoft.com/office/drawing/2014/main" id="{CE106EEA-E773-4344-88A9-2AC8C9BA48E4}"/>
                </a:ext>
              </a:extLst>
            </p:cNvPr>
            <p:cNvGrpSpPr/>
            <p:nvPr/>
          </p:nvGrpSpPr>
          <p:grpSpPr>
            <a:xfrm>
              <a:off x="291949" y="4268042"/>
              <a:ext cx="1606159" cy="1535266"/>
              <a:chOff x="291949" y="4257026"/>
              <a:chExt cx="1606159" cy="1535266"/>
            </a:xfrm>
          </p:grpSpPr>
          <p:pic>
            <p:nvPicPr>
              <p:cNvPr id="61" name="Picture 4" descr="Image result for graduate icon">
                <a:extLst>
                  <a:ext uri="{FF2B5EF4-FFF2-40B4-BE49-F238E27FC236}">
                    <a16:creationId xmlns:a16="http://schemas.microsoft.com/office/drawing/2014/main" id="{219C4E7F-380A-4A32-BD3D-CDE8F842E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22" y="4257026"/>
                <a:ext cx="1036394" cy="1036394"/>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B0DDA9AB-E7DC-4757-BC76-AE02ECD4161C}"/>
                  </a:ext>
                </a:extLst>
              </p:cNvPr>
              <p:cNvSpPr txBox="1"/>
              <p:nvPr/>
            </p:nvSpPr>
            <p:spPr>
              <a:xfrm>
                <a:off x="291949" y="5284461"/>
                <a:ext cx="1606159" cy="5078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err="1">
                    <a:ln>
                      <a:noFill/>
                    </a:ln>
                    <a:solidFill>
                      <a:prstClr val="black"/>
                    </a:solidFill>
                    <a:effectLst/>
                    <a:uLnTx/>
                    <a:uFillTx/>
                    <a:latin typeface="IBM Plex Sans" panose="020B0503050203000203" pitchFamily="34" charset="0"/>
                    <a:ea typeface="+mn-ea"/>
                    <a:cs typeface="+mn-cs"/>
                  </a:rPr>
                  <a:t>Estudante</a:t>
                </a:r>
                <a:endParaRPr kumimoji="0" lang="en-US" sz="1500" b="1" i="0" u="none" strike="noStrike" kern="0" cap="none" spc="0" normalizeH="0" baseline="0" noProof="0" dirty="0">
                  <a:ln>
                    <a:noFill/>
                  </a:ln>
                  <a:solidFill>
                    <a:prstClr val="black"/>
                  </a:solidFill>
                  <a:effectLst/>
                  <a:uLnTx/>
                  <a:uFillTx/>
                  <a:latin typeface="IBM Plex Sans" panose="020B050305020300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prstClr val="black"/>
                    </a:solidFill>
                    <a:effectLst/>
                    <a:uLnTx/>
                    <a:uFillTx/>
                    <a:latin typeface="IBM Plex Sans" panose="020B0503050203000203" pitchFamily="34" charset="0"/>
                    <a:ea typeface="+mn-ea"/>
                    <a:cs typeface="+mn-cs"/>
                  </a:rPr>
                  <a:t>“Early Associate”</a:t>
                </a:r>
              </a:p>
            </p:txBody>
          </p:sp>
        </p:grpSp>
        <p:cxnSp>
          <p:nvCxnSpPr>
            <p:cNvPr id="72" name="Straight Connector 71">
              <a:extLst>
                <a:ext uri="{FF2B5EF4-FFF2-40B4-BE49-F238E27FC236}">
                  <a16:creationId xmlns:a16="http://schemas.microsoft.com/office/drawing/2014/main" id="{01DC9A16-5E59-4063-8A9F-F72A45D9E06A}"/>
                </a:ext>
              </a:extLst>
            </p:cNvPr>
            <p:cNvCxnSpPr>
              <a:cxnSpLocks/>
            </p:cNvCxnSpPr>
            <p:nvPr/>
          </p:nvCxnSpPr>
          <p:spPr>
            <a:xfrm>
              <a:off x="2146599" y="4074888"/>
              <a:ext cx="0" cy="360000"/>
            </a:xfrm>
            <a:prstGeom prst="line">
              <a:avLst/>
            </a:prstGeom>
            <a:noFill/>
            <a:ln w="3175" cap="flat" cmpd="sng" algn="ctr">
              <a:solidFill>
                <a:srgbClr val="1169E7"/>
              </a:solidFill>
              <a:prstDash val="solid"/>
              <a:miter lim="800000"/>
              <a:headEnd type="none" w="med" len="med"/>
              <a:tailEnd type="none" w="med" len="med"/>
            </a:ln>
            <a:effectLst/>
          </p:spPr>
        </p:cxnSp>
        <p:sp>
          <p:nvSpPr>
            <p:cNvPr id="73" name="TextBox 72">
              <a:extLst>
                <a:ext uri="{FF2B5EF4-FFF2-40B4-BE49-F238E27FC236}">
                  <a16:creationId xmlns:a16="http://schemas.microsoft.com/office/drawing/2014/main" id="{51C7BB41-1825-4643-BB0E-1EC76514A8E3}"/>
                </a:ext>
              </a:extLst>
            </p:cNvPr>
            <p:cNvSpPr txBox="1"/>
            <p:nvPr/>
          </p:nvSpPr>
          <p:spPr>
            <a:xfrm>
              <a:off x="9185220" y="4242353"/>
              <a:ext cx="1569831" cy="407676"/>
            </a:xfrm>
            <a:prstGeom prst="rect">
              <a:avLst/>
            </a:prstGeom>
            <a:solidFill>
              <a:schemeClr val="bg1"/>
            </a:solidFill>
          </p:spPr>
          <p:txBody>
            <a:bodyPr wrap="square" lIns="91440" tIns="45720" rIns="91440" bIns="45720" rtlCol="0">
              <a:spAutoFit/>
            </a:bodyPr>
            <a:lstStyle/>
            <a:p>
              <a:pPr marL="0" marR="0" lvl="0" indent="0" algn="ctr" defTabSz="1097280" rtl="0" eaLnBrk="1" fontAlgn="auto" latinLnBrk="0" hangingPunct="1">
                <a:lnSpc>
                  <a:spcPct val="105000"/>
                </a:lnSpc>
                <a:spcBef>
                  <a:spcPts val="1000"/>
                </a:spcBef>
                <a:spcAft>
                  <a:spcPts val="0"/>
                </a:spcAft>
                <a:buClrTx/>
                <a:buSzTx/>
                <a:buFontTx/>
                <a:buNone/>
                <a:tabLst/>
                <a:defRPr/>
              </a:pPr>
              <a:r>
                <a:rPr kumimoji="0" lang="pt-BR" sz="1000" b="0" i="0" u="none" strike="noStrike" kern="1200" cap="none" spc="0" normalizeH="0" baseline="0" noProof="0" dirty="0">
                  <a:ln>
                    <a:noFill/>
                  </a:ln>
                  <a:solidFill>
                    <a:srgbClr val="0062FF"/>
                  </a:solidFill>
                  <a:effectLst/>
                  <a:uLnTx/>
                  <a:uFillTx/>
                  <a:latin typeface="IBM Plex Sans" charset="0"/>
                  <a:ea typeface="IBM Plex Sans" charset="0"/>
                  <a:cs typeface="IBM Plex Sans" charset="0"/>
                </a:rPr>
                <a:t>Conversão do estudante para funcionário regular</a:t>
              </a:r>
              <a:endParaRPr kumimoji="0" lang="en-US" sz="1000" b="0" i="0" u="none" strike="noStrike" kern="1200" cap="none" spc="0" normalizeH="0" baseline="0" noProof="0" dirty="0" err="1">
                <a:ln>
                  <a:noFill/>
                </a:ln>
                <a:solidFill>
                  <a:srgbClr val="0062FF"/>
                </a:solidFill>
                <a:effectLst/>
                <a:uLnTx/>
                <a:uFillTx/>
                <a:latin typeface="IBM Plex Sans" charset="0"/>
                <a:ea typeface="IBM Plex Sans" charset="0"/>
                <a:cs typeface="IBM Plex Sans" charset="0"/>
              </a:endParaRPr>
            </a:p>
          </p:txBody>
        </p:sp>
        <p:grpSp>
          <p:nvGrpSpPr>
            <p:cNvPr id="12" name="Group 11">
              <a:extLst>
                <a:ext uri="{FF2B5EF4-FFF2-40B4-BE49-F238E27FC236}">
                  <a16:creationId xmlns:a16="http://schemas.microsoft.com/office/drawing/2014/main" id="{6CDFC5B1-56FB-4160-8E23-51F73A7B6E6E}"/>
                </a:ext>
              </a:extLst>
            </p:cNvPr>
            <p:cNvGrpSpPr/>
            <p:nvPr/>
          </p:nvGrpSpPr>
          <p:grpSpPr>
            <a:xfrm>
              <a:off x="10743074" y="4268042"/>
              <a:ext cx="1061509" cy="1205914"/>
              <a:chOff x="10751676" y="4366627"/>
              <a:chExt cx="1061509" cy="1205914"/>
            </a:xfrm>
          </p:grpSpPr>
          <p:pic>
            <p:nvPicPr>
              <p:cNvPr id="74" name="Picture 73" descr="A picture containing speaker, computer&#10;&#10;Description automatically generated">
                <a:extLst>
                  <a:ext uri="{FF2B5EF4-FFF2-40B4-BE49-F238E27FC236}">
                    <a16:creationId xmlns:a16="http://schemas.microsoft.com/office/drawing/2014/main" id="{DE2B3739-FFCC-44F4-991F-D7F2576CC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017" y="4366627"/>
                <a:ext cx="839951" cy="839951"/>
              </a:xfrm>
              <a:prstGeom prst="rect">
                <a:avLst/>
              </a:prstGeom>
              <a:ln>
                <a:solidFill>
                  <a:schemeClr val="bg1"/>
                </a:solidFill>
              </a:ln>
            </p:spPr>
          </p:pic>
          <p:sp>
            <p:nvSpPr>
              <p:cNvPr id="75" name="TextBox 74">
                <a:extLst>
                  <a:ext uri="{FF2B5EF4-FFF2-40B4-BE49-F238E27FC236}">
                    <a16:creationId xmlns:a16="http://schemas.microsoft.com/office/drawing/2014/main" id="{CCD7887B-99B1-41FD-9BD2-A1D1F73F8674}"/>
                  </a:ext>
                </a:extLst>
              </p:cNvPr>
              <p:cNvSpPr txBox="1"/>
              <p:nvPr/>
            </p:nvSpPr>
            <p:spPr>
              <a:xfrm>
                <a:off x="10751676" y="5249567"/>
                <a:ext cx="1061509" cy="322974"/>
              </a:xfrm>
              <a:prstGeom prst="rect">
                <a:avLst/>
              </a:prstGeom>
            </p:spPr>
            <p:txBody>
              <a:bodyPr wrap="none" lIns="91440" tIns="45720" rIns="91440" bIns="45720" rtlCol="0">
                <a:spAutoFit/>
              </a:bodyPr>
              <a:lstStyle/>
              <a:p>
                <a:pPr marL="0" marR="0" lvl="0" indent="0" algn="l" defTabSz="914400" rtl="0" eaLnBrk="1" fontAlgn="auto" latinLnBrk="0" hangingPunct="1">
                  <a:lnSpc>
                    <a:spcPct val="105000"/>
                  </a:lnSpc>
                  <a:spcBef>
                    <a:spcPts val="1000"/>
                  </a:spcBef>
                  <a:spcAft>
                    <a:spcPts val="0"/>
                  </a:spcAft>
                  <a:buClrTx/>
                  <a:buSzTx/>
                  <a:buFontTx/>
                  <a:buNone/>
                  <a:tabLst/>
                  <a:defRPr/>
                </a:pPr>
                <a:r>
                  <a:rPr kumimoji="0" lang="pt-BR" sz="1500" b="1" i="0" u="none" strike="noStrike" kern="1200" cap="none" spc="0" normalizeH="0" baseline="0" noProof="0" dirty="0" err="1">
                    <a:ln>
                      <a:noFill/>
                    </a:ln>
                    <a:solidFill>
                      <a:prstClr val="black"/>
                    </a:solidFill>
                    <a:effectLst/>
                    <a:uLnTx/>
                    <a:uFillTx/>
                    <a:latin typeface="IBM Plex Sans" charset="0"/>
                    <a:ea typeface="IBM Plex Sans" charset="0"/>
                    <a:cs typeface="IBM Plex Sans" charset="0"/>
                  </a:rPr>
                  <a:t>Associate</a:t>
                </a:r>
                <a:endParaRPr kumimoji="0" lang="en-US" sz="1500" b="1" i="0" u="none" strike="noStrike" kern="1200" cap="none" spc="0" normalizeH="0" baseline="0" noProof="0" dirty="0" err="1">
                  <a:ln>
                    <a:noFill/>
                  </a:ln>
                  <a:solidFill>
                    <a:prstClr val="black"/>
                  </a:solidFill>
                  <a:effectLst/>
                  <a:uLnTx/>
                  <a:uFillTx/>
                  <a:latin typeface="IBM Plex Sans" charset="0"/>
                  <a:ea typeface="IBM Plex Sans" charset="0"/>
                  <a:cs typeface="IBM Plex Sans" charset="0"/>
                </a:endParaRPr>
              </a:p>
            </p:txBody>
          </p:sp>
        </p:grpSp>
        <p:sp>
          <p:nvSpPr>
            <p:cNvPr id="76" name="Star: 5 Points 75">
              <a:extLst>
                <a:ext uri="{FF2B5EF4-FFF2-40B4-BE49-F238E27FC236}">
                  <a16:creationId xmlns:a16="http://schemas.microsoft.com/office/drawing/2014/main" id="{A8E612C9-8239-48C1-9DDD-47A2C865079C}"/>
                </a:ext>
              </a:extLst>
            </p:cNvPr>
            <p:cNvSpPr/>
            <p:nvPr/>
          </p:nvSpPr>
          <p:spPr>
            <a:xfrm>
              <a:off x="11115732" y="5581524"/>
              <a:ext cx="316192" cy="272834"/>
            </a:xfrm>
            <a:prstGeom prst="star5">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51243">
                    <a:lumMod val="75000"/>
                    <a:lumOff val="25000"/>
                  </a:srgbClr>
                </a:solidFill>
                <a:effectLst/>
                <a:uLnTx/>
                <a:uFillTx/>
                <a:latin typeface="IBM Plex Sans" panose="020B0503050000000000" pitchFamily="34" charset="0"/>
                <a:ea typeface="+mn-ea"/>
                <a:cs typeface="+mn-cs"/>
              </a:endParaRPr>
            </a:p>
          </p:txBody>
        </p:sp>
        <p:sp>
          <p:nvSpPr>
            <p:cNvPr id="83" name="TextBox 82">
              <a:extLst>
                <a:ext uri="{FF2B5EF4-FFF2-40B4-BE49-F238E27FC236}">
                  <a16:creationId xmlns:a16="http://schemas.microsoft.com/office/drawing/2014/main" id="{2AF91A2A-44E2-4BC9-A990-BB98B9D32B55}"/>
                </a:ext>
              </a:extLst>
            </p:cNvPr>
            <p:cNvSpPr txBox="1"/>
            <p:nvPr/>
          </p:nvSpPr>
          <p:spPr>
            <a:xfrm>
              <a:off x="1419313" y="4383737"/>
              <a:ext cx="1450576" cy="246093"/>
            </a:xfrm>
            <a:prstGeom prst="rect">
              <a:avLst/>
            </a:prstGeom>
            <a:solidFill>
              <a:schemeClr val="bg1"/>
            </a:solidFill>
          </p:spPr>
          <p:txBody>
            <a:bodyPr wrap="square" lIns="91440" tIns="45720" rIns="91440" bIns="45720" rtlCol="0">
              <a:spAutoFit/>
            </a:bodyPr>
            <a:lstStyle/>
            <a:p>
              <a:pPr marL="0" marR="0" lvl="0" indent="0" algn="ctr" defTabSz="1097280" rtl="0" eaLnBrk="1" fontAlgn="auto" latinLnBrk="0" hangingPunct="1">
                <a:lnSpc>
                  <a:spcPct val="105000"/>
                </a:lnSpc>
                <a:spcBef>
                  <a:spcPts val="1000"/>
                </a:spcBef>
                <a:spcAft>
                  <a:spcPts val="0"/>
                </a:spcAft>
                <a:buClrTx/>
                <a:buSzTx/>
                <a:buFontTx/>
                <a:buNone/>
                <a:tabLst/>
                <a:defRPr/>
              </a:pPr>
              <a:r>
                <a:rPr kumimoji="0" lang="pt-BR" sz="1000" b="0" i="0" u="none" strike="noStrike" kern="1200" cap="none" spc="0" normalizeH="0" baseline="0" noProof="0" dirty="0">
                  <a:ln>
                    <a:noFill/>
                  </a:ln>
                  <a:solidFill>
                    <a:srgbClr val="0062FF"/>
                  </a:solidFill>
                  <a:effectLst/>
                  <a:uLnTx/>
                  <a:uFillTx/>
                  <a:latin typeface="IBM Plex Sans" charset="0"/>
                  <a:ea typeface="IBM Plex Sans" charset="0"/>
                  <a:cs typeface="IBM Plex Sans" charset="0"/>
                </a:rPr>
                <a:t>Início do estágio</a:t>
              </a:r>
              <a:endParaRPr kumimoji="0" lang="en-US" sz="1000" b="0" i="0" u="none" strike="noStrike" kern="1200" cap="none" spc="0" normalizeH="0" baseline="0" noProof="0" dirty="0" err="1">
                <a:ln>
                  <a:noFill/>
                </a:ln>
                <a:solidFill>
                  <a:srgbClr val="0062FF"/>
                </a:solidFill>
                <a:effectLst/>
                <a:uLnTx/>
                <a:uFillTx/>
                <a:latin typeface="IBM Plex Sans" charset="0"/>
                <a:ea typeface="IBM Plex Sans" charset="0"/>
                <a:cs typeface="IBM Plex Sans" charset="0"/>
              </a:endParaRPr>
            </a:p>
          </p:txBody>
        </p:sp>
      </p:grpSp>
      <p:grpSp>
        <p:nvGrpSpPr>
          <p:cNvPr id="16" name="Group 15">
            <a:extLst>
              <a:ext uri="{FF2B5EF4-FFF2-40B4-BE49-F238E27FC236}">
                <a16:creationId xmlns:a16="http://schemas.microsoft.com/office/drawing/2014/main" id="{97C9DC15-725C-4D40-B929-2FF7AD551F83}"/>
              </a:ext>
            </a:extLst>
          </p:cNvPr>
          <p:cNvGrpSpPr/>
          <p:nvPr/>
        </p:nvGrpSpPr>
        <p:grpSpPr>
          <a:xfrm>
            <a:off x="2146564" y="4675697"/>
            <a:ext cx="7884000" cy="307777"/>
            <a:chOff x="1775410" y="4645991"/>
            <a:chExt cx="7833408" cy="335740"/>
          </a:xfrm>
        </p:grpSpPr>
        <p:sp>
          <p:nvSpPr>
            <p:cNvPr id="15" name="Rectangle 14">
              <a:extLst>
                <a:ext uri="{FF2B5EF4-FFF2-40B4-BE49-F238E27FC236}">
                  <a16:creationId xmlns:a16="http://schemas.microsoft.com/office/drawing/2014/main" id="{8F8901B1-A55C-4C34-A6F7-4E7B0119B379}"/>
                </a:ext>
              </a:extLst>
            </p:cNvPr>
            <p:cNvSpPr/>
            <p:nvPr/>
          </p:nvSpPr>
          <p:spPr bwMode="auto">
            <a:xfrm>
              <a:off x="1775410" y="4667160"/>
              <a:ext cx="7833408" cy="298587"/>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lvl="0" indent="0" algn="l" defTabSz="68598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IBM Plex Sans"/>
                <a:ea typeface="IBM Plex Sans" charset="0"/>
                <a:cs typeface="IBM Plex Sans" charset="0"/>
              </a:endParaRPr>
            </a:p>
          </p:txBody>
        </p:sp>
        <p:sp>
          <p:nvSpPr>
            <p:cNvPr id="86" name="TextBox 85">
              <a:extLst>
                <a:ext uri="{FF2B5EF4-FFF2-40B4-BE49-F238E27FC236}">
                  <a16:creationId xmlns:a16="http://schemas.microsoft.com/office/drawing/2014/main" id="{12297F30-36B4-475F-8E94-9CB4DD469C97}"/>
                </a:ext>
              </a:extLst>
            </p:cNvPr>
            <p:cNvSpPr txBox="1"/>
            <p:nvPr/>
          </p:nvSpPr>
          <p:spPr>
            <a:xfrm>
              <a:off x="4590372" y="4645991"/>
              <a:ext cx="2462659" cy="3357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srgbClr val="FFFFFF"/>
                  </a:solidFill>
                  <a:effectLst/>
                  <a:uLnTx/>
                  <a:uFillTx/>
                  <a:latin typeface="IBM Plex Sans"/>
                  <a:ea typeface="IBM Plex Sans" charset="0"/>
                  <a:cs typeface="IBM Plex Sans" charset="0"/>
                </a:rPr>
                <a:t>Aproximadamente 6 meses*</a:t>
              </a:r>
              <a:endParaRPr kumimoji="0" lang="en-US" sz="1400" b="0" i="0" u="none" strike="noStrike" kern="1200" cap="none" spc="0" normalizeH="0" baseline="0" noProof="0" dirty="0">
                <a:ln>
                  <a:noFill/>
                </a:ln>
                <a:solidFill>
                  <a:srgbClr val="FFFFFF"/>
                </a:solidFill>
                <a:effectLst/>
                <a:uLnTx/>
                <a:uFillTx/>
                <a:latin typeface="IBM Plex Sans"/>
                <a:ea typeface="IBM Plex Sans" charset="0"/>
                <a:cs typeface="IBM Plex Sans" charset="0"/>
              </a:endParaRPr>
            </a:p>
          </p:txBody>
        </p:sp>
      </p:grpSp>
      <p:sp>
        <p:nvSpPr>
          <p:cNvPr id="31" name="TextBox 30">
            <a:extLst>
              <a:ext uri="{FF2B5EF4-FFF2-40B4-BE49-F238E27FC236}">
                <a16:creationId xmlns:a16="http://schemas.microsoft.com/office/drawing/2014/main" id="{73412C46-E3BC-46D4-91D1-9139B9CB21F2}"/>
              </a:ext>
            </a:extLst>
          </p:cNvPr>
          <p:cNvSpPr txBox="1"/>
          <p:nvPr/>
        </p:nvSpPr>
        <p:spPr>
          <a:xfrm>
            <a:off x="10694030" y="6271774"/>
            <a:ext cx="1324541" cy="276999"/>
          </a:xfrm>
          <a:prstGeom prst="rect">
            <a:avLst/>
          </a:prstGeom>
          <a:noFill/>
        </p:spPr>
        <p:txBody>
          <a:bodyPr wrap="square">
            <a:spAutoFit/>
          </a:bodyPr>
          <a:lstStyle/>
          <a:p>
            <a:pPr algn="ctr"/>
            <a:r>
              <a:rPr lang="pt-BR" sz="1200" b="1" dirty="0">
                <a:latin typeface="IBM Plex Sans SemiBold" panose="020B0503050203000203" pitchFamily="34" charset="0"/>
              </a:rPr>
              <a:t>ibm.biz/BdfL3f</a:t>
            </a:r>
            <a:endParaRPr lang="en-US" sz="1200" dirty="0"/>
          </a:p>
        </p:txBody>
      </p:sp>
      <p:pic>
        <p:nvPicPr>
          <p:cNvPr id="32" name="Picture 31" descr="Qr code&#10;&#10;Description automatically generated">
            <a:extLst>
              <a:ext uri="{FF2B5EF4-FFF2-40B4-BE49-F238E27FC236}">
                <a16:creationId xmlns:a16="http://schemas.microsoft.com/office/drawing/2014/main" id="{E5D31231-39F8-4937-AF84-B8E2F565877F}"/>
              </a:ext>
            </a:extLst>
          </p:cNvPr>
          <p:cNvPicPr>
            <a:picLocks noChangeAspect="1"/>
          </p:cNvPicPr>
          <p:nvPr/>
        </p:nvPicPr>
        <p:blipFill>
          <a:blip r:embed="rId7"/>
          <a:stretch>
            <a:fillRect/>
          </a:stretch>
        </p:blipFill>
        <p:spPr>
          <a:xfrm>
            <a:off x="10984927" y="5553873"/>
            <a:ext cx="697439" cy="697439"/>
          </a:xfrm>
          <a:prstGeom prst="rect">
            <a:avLst/>
          </a:prstGeom>
        </p:spPr>
      </p:pic>
    </p:spTree>
    <p:extLst>
      <p:ext uri="{BB962C8B-B14F-4D97-AF65-F5344CB8AC3E}">
        <p14:creationId xmlns:p14="http://schemas.microsoft.com/office/powerpoint/2010/main" val="157728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4" name="Picture 3" descr="A picture containing outdoor, ground, person, standing&#10;&#10;Description automatically generated">
            <a:extLst>
              <a:ext uri="{FF2B5EF4-FFF2-40B4-BE49-F238E27FC236}">
                <a16:creationId xmlns:a16="http://schemas.microsoft.com/office/drawing/2014/main" id="{C6695570-9DAF-476E-BCA8-2E677C424F72}"/>
              </a:ext>
            </a:extLst>
          </p:cNvPr>
          <p:cNvPicPr>
            <a:picLocks noChangeAspect="1"/>
          </p:cNvPicPr>
          <p:nvPr/>
        </p:nvPicPr>
        <p:blipFill rotWithShape="1">
          <a:blip r:embed="rId3"/>
          <a:srcRect b="36719"/>
          <a:stretch/>
        </p:blipFill>
        <p:spPr>
          <a:xfrm>
            <a:off x="0" y="0"/>
            <a:ext cx="6096000" cy="6858000"/>
          </a:xfrm>
          <a:prstGeom prst="rect">
            <a:avLst/>
          </a:prstGeom>
        </p:spPr>
      </p:pic>
      <p:sp>
        <p:nvSpPr>
          <p:cNvPr id="18" name="Rectangle 17">
            <a:extLst>
              <a:ext uri="{FF2B5EF4-FFF2-40B4-BE49-F238E27FC236}">
                <a16:creationId xmlns:a16="http://schemas.microsoft.com/office/drawing/2014/main" id="{8C80F885-84C2-40A8-B86D-A8B2206DDE0D}"/>
              </a:ext>
            </a:extLst>
          </p:cNvPr>
          <p:cNvSpPr/>
          <p:nvPr/>
        </p:nvSpPr>
        <p:spPr>
          <a:xfrm>
            <a:off x="6540500" y="1298650"/>
            <a:ext cx="4567030" cy="3735318"/>
          </a:xfrm>
          <a:prstGeom prst="rect">
            <a:avLst/>
          </a:prstGeom>
        </p:spPr>
        <p:txBody>
          <a:bodyPr wrap="square">
            <a:spAutoFit/>
          </a:bodyPr>
          <a:lstStyle/>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Bolsa: R$2.000;</a:t>
            </a:r>
          </a:p>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Seguro de Vida;</a:t>
            </a:r>
          </a:p>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Plano de Saúde Bradesco: Assistência Médica, Odontológica e Psicoterápica;</a:t>
            </a:r>
          </a:p>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Plano de Medicamentos VidaLink;</a:t>
            </a:r>
          </a:p>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Auxílio Transporte: </a:t>
            </a:r>
            <a:r>
              <a:rPr lang="pt-BR" sz="2000" dirty="0" err="1">
                <a:solidFill>
                  <a:schemeClr val="bg1"/>
                </a:solidFill>
                <a:latin typeface="IBM Plex Sans" panose="020B0503050203000203" pitchFamily="34" charset="0"/>
              </a:rPr>
              <a:t>R</a:t>
            </a:r>
            <a:r>
              <a:rPr lang="pt-BR" sz="2000" dirty="0">
                <a:solidFill>
                  <a:schemeClr val="bg1"/>
                </a:solidFill>
                <a:latin typeface="IBM Plex Sans" panose="020B0503050203000203" pitchFamily="34" charset="0"/>
              </a:rPr>
              <a:t>$ 150,00</a:t>
            </a:r>
          </a:p>
          <a:p>
            <a:pPr marL="285750" indent="-285750">
              <a:lnSpc>
                <a:spcPct val="150000"/>
              </a:lnSpc>
              <a:buClr>
                <a:srgbClr val="82CFFF"/>
              </a:buClr>
              <a:buFont typeface="IBM Plex Sans" panose="020B0503050203000203" pitchFamily="34" charset="0"/>
              <a:buChar char="+"/>
            </a:pPr>
            <a:r>
              <a:rPr lang="pt-BR" sz="2000" dirty="0">
                <a:solidFill>
                  <a:schemeClr val="bg1"/>
                </a:solidFill>
                <a:latin typeface="IBM Plex Sans" panose="020B0503050203000203" pitchFamily="34" charset="0"/>
              </a:rPr>
              <a:t>Vale Refeição: R$ 700,00</a:t>
            </a:r>
          </a:p>
        </p:txBody>
      </p:sp>
      <p:grpSp>
        <p:nvGrpSpPr>
          <p:cNvPr id="35" name="Group 19">
            <a:extLst>
              <a:ext uri="{FF2B5EF4-FFF2-40B4-BE49-F238E27FC236}">
                <a16:creationId xmlns:a16="http://schemas.microsoft.com/office/drawing/2014/main" id="{A83CAE46-ADC9-A144-9699-4D648C6B8F1D}"/>
              </a:ext>
            </a:extLst>
          </p:cNvPr>
          <p:cNvGrpSpPr/>
          <p:nvPr/>
        </p:nvGrpSpPr>
        <p:grpSpPr>
          <a:xfrm>
            <a:off x="846636" y="6499882"/>
            <a:ext cx="3487774" cy="185788"/>
            <a:chOff x="914400" y="7900416"/>
            <a:chExt cx="4185329" cy="222946"/>
          </a:xfrm>
        </p:grpSpPr>
        <p:sp>
          <p:nvSpPr>
            <p:cNvPr id="36" name="Footer Placeholder 3">
              <a:extLst>
                <a:ext uri="{FF2B5EF4-FFF2-40B4-BE49-F238E27FC236}">
                  <a16:creationId xmlns:a16="http://schemas.microsoft.com/office/drawing/2014/main" id="{37022D5A-E35A-0548-AAE6-0766D268E23E}"/>
                </a:ext>
              </a:extLst>
            </p:cNvPr>
            <p:cNvSpPr txBox="1">
              <a:spLocks/>
            </p:cNvSpPr>
            <p:nvPr/>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latin typeface="IBM Plex Sans" charset="0"/>
                  <a:ea typeface="IBM Plex Sans" charset="0"/>
                  <a:cs typeface="IBM Plex Sans" charset="0"/>
                </a:rPr>
                <a:t>© Copyright IBM Corporation 2018               </a:t>
              </a:r>
            </a:p>
          </p:txBody>
        </p:sp>
        <p:sp>
          <p:nvSpPr>
            <p:cNvPr id="37" name="Date Placeholder 2">
              <a:extLst>
                <a:ext uri="{FF2B5EF4-FFF2-40B4-BE49-F238E27FC236}">
                  <a16:creationId xmlns:a16="http://schemas.microsoft.com/office/drawing/2014/main" id="{F5C848BE-5BDF-E54A-A71F-9650D3AC9836}"/>
                </a:ext>
              </a:extLst>
            </p:cNvPr>
            <p:cNvSpPr txBox="1">
              <a:spLocks/>
            </p:cNvSpPr>
            <p:nvPr/>
          </p:nvSpPr>
          <p:spPr>
            <a:xfrm>
              <a:off x="3728129" y="7902791"/>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6" b="0" i="0" dirty="0">
                  <a:solidFill>
                    <a:schemeClr val="bg2">
                      <a:alpha val="60000"/>
                    </a:schemeClr>
                  </a:solidFill>
                  <a:latin typeface="IBM Plex Sans" charset="0"/>
                  <a:ea typeface="IBM Plex Sans" charset="0"/>
                  <a:cs typeface="IBM Plex Sans" charset="0"/>
                </a:rPr>
                <a:t> </a:t>
              </a:r>
              <a:fld id="{7C9968D1-C8E5-4FE3-AED4-7D4518C301B3}" type="datetime3">
                <a:rPr lang="en-US" sz="666" b="0" i="0" smtClean="0">
                  <a:solidFill>
                    <a:schemeClr val="bg2">
                      <a:alpha val="60000"/>
                    </a:schemeClr>
                  </a:solidFill>
                  <a:latin typeface="IBM Plex Sans" charset="0"/>
                  <a:ea typeface="IBM Plex Sans" charset="0"/>
                  <a:cs typeface="IBM Plex Sans" charset="0"/>
                </a:rPr>
                <a:pPr marL="0" indent="0" algn="r" fontAlgn="auto">
                  <a:spcBef>
                    <a:spcPts val="0"/>
                  </a:spcBef>
                  <a:spcAft>
                    <a:spcPts val="0"/>
                  </a:spcAft>
                  <a:tabLst/>
                  <a:defRPr/>
                </a:pPr>
                <a:t>10 November 2021</a:t>
              </a:fld>
              <a:endParaRPr lang="en-US" sz="666" b="0" i="0" dirty="0">
                <a:solidFill>
                  <a:schemeClr val="bg2">
                    <a:alpha val="60000"/>
                  </a:schemeClr>
                </a:solidFill>
                <a:latin typeface="IBM Plex Sans" charset="0"/>
                <a:ea typeface="IBM Plex Sans" charset="0"/>
                <a:cs typeface="IBM Plex Sans" charset="0"/>
              </a:endParaRPr>
            </a:p>
          </p:txBody>
        </p:sp>
      </p:grpSp>
      <p:sp>
        <p:nvSpPr>
          <p:cNvPr id="38" name="Slide Number Placeholder 2">
            <a:extLst>
              <a:ext uri="{FF2B5EF4-FFF2-40B4-BE49-F238E27FC236}">
                <a16:creationId xmlns:a16="http://schemas.microsoft.com/office/drawing/2014/main" id="{2A417397-9037-D849-B1F0-B34EB68B6E5E}"/>
              </a:ext>
            </a:extLst>
          </p:cNvPr>
          <p:cNvSpPr txBox="1">
            <a:spLocks/>
          </p:cNvSpPr>
          <p:nvPr/>
        </p:nvSpPr>
        <p:spPr>
          <a:xfrm>
            <a:off x="573403" y="6503128"/>
            <a:ext cx="273233"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bg2"/>
                </a:solidFill>
                <a:latin typeface="IBM Plex Sans" charset="0"/>
                <a:ea typeface="IBM Plex Sans" charset="0"/>
                <a:cs typeface="IBM Plex Sans" charset="0"/>
              </a:rPr>
              <a:pPr algn="l"/>
              <a:t>6</a:t>
            </a:fld>
            <a:endParaRPr lang="en-US" sz="667" b="0" i="0" dirty="0">
              <a:solidFill>
                <a:schemeClr val="bg2"/>
              </a:solidFill>
              <a:latin typeface="IBM Plex Sans" charset="0"/>
              <a:ea typeface="IBM Plex Sans" charset="0"/>
              <a:cs typeface="IBM Plex Sans" charset="0"/>
            </a:endParaRPr>
          </a:p>
        </p:txBody>
      </p:sp>
      <p:sp>
        <p:nvSpPr>
          <p:cNvPr id="39" name="Rectangle 18">
            <a:extLst>
              <a:ext uri="{FF2B5EF4-FFF2-40B4-BE49-F238E27FC236}">
                <a16:creationId xmlns:a16="http://schemas.microsoft.com/office/drawing/2014/main" id="{79773B6E-961B-3847-8970-8DB1C6DAC0BD}"/>
              </a:ext>
            </a:extLst>
          </p:cNvPr>
          <p:cNvSpPr/>
          <p:nvPr/>
        </p:nvSpPr>
        <p:spPr>
          <a:xfrm>
            <a:off x="6540500" y="300331"/>
            <a:ext cx="4364109" cy="830997"/>
          </a:xfrm>
          <a:prstGeom prst="rect">
            <a:avLst/>
          </a:prstGeom>
        </p:spPr>
        <p:txBody>
          <a:bodyPr wrap="square">
            <a:spAutoFit/>
          </a:bodyPr>
          <a:lstStyle/>
          <a:p>
            <a:r>
              <a:rPr lang="pt-BR" sz="4800" b="1" dirty="0">
                <a:solidFill>
                  <a:srgbClr val="82CFFF"/>
                </a:solidFill>
                <a:latin typeface="IBM Plex Sans" panose="020B0503050203000203" pitchFamily="34" charset="0"/>
              </a:rPr>
              <a:t>Benefícios</a:t>
            </a:r>
            <a:endParaRPr lang="pt-BR" sz="4400" b="1" dirty="0">
              <a:solidFill>
                <a:srgbClr val="82CFFF"/>
              </a:solidFill>
              <a:latin typeface="IBM Plex Sans ExtraLight" panose="020B0303050203000203" pitchFamily="34" charset="0"/>
            </a:endParaRPr>
          </a:p>
        </p:txBody>
      </p:sp>
      <p:sp>
        <p:nvSpPr>
          <p:cNvPr id="10" name="TextBox 9">
            <a:extLst>
              <a:ext uri="{FF2B5EF4-FFF2-40B4-BE49-F238E27FC236}">
                <a16:creationId xmlns:a16="http://schemas.microsoft.com/office/drawing/2014/main" id="{4A38ACD0-189F-42DD-8D86-7D2A9FAC7D30}"/>
              </a:ext>
            </a:extLst>
          </p:cNvPr>
          <p:cNvSpPr txBox="1"/>
          <p:nvPr/>
        </p:nvSpPr>
        <p:spPr>
          <a:xfrm>
            <a:off x="10904182" y="6520344"/>
            <a:ext cx="1324541" cy="276999"/>
          </a:xfrm>
          <a:prstGeom prst="rect">
            <a:avLst/>
          </a:prstGeom>
          <a:noFill/>
        </p:spPr>
        <p:txBody>
          <a:bodyPr wrap="square">
            <a:spAutoFit/>
          </a:bodyPr>
          <a:lstStyle/>
          <a:p>
            <a:pPr algn="ctr"/>
            <a:r>
              <a:rPr lang="pt-BR" sz="1200" b="1" dirty="0">
                <a:solidFill>
                  <a:schemeClr val="bg1"/>
                </a:solidFill>
                <a:latin typeface="IBM Plex Sans SemiBold" panose="020B0503050203000203" pitchFamily="34" charset="0"/>
              </a:rPr>
              <a:t>ibm.biz/BdfL3f</a:t>
            </a:r>
            <a:endParaRPr lang="en-US" sz="1200" dirty="0"/>
          </a:p>
        </p:txBody>
      </p:sp>
      <p:pic>
        <p:nvPicPr>
          <p:cNvPr id="11" name="Picture 10" descr="Qr code&#10;&#10;Description automatically generated">
            <a:extLst>
              <a:ext uri="{FF2B5EF4-FFF2-40B4-BE49-F238E27FC236}">
                <a16:creationId xmlns:a16="http://schemas.microsoft.com/office/drawing/2014/main" id="{D430117E-8CB0-4E68-A5E4-27F54D0A42EC}"/>
              </a:ext>
            </a:extLst>
          </p:cNvPr>
          <p:cNvPicPr>
            <a:picLocks noChangeAspect="1"/>
          </p:cNvPicPr>
          <p:nvPr/>
        </p:nvPicPr>
        <p:blipFill>
          <a:blip r:embed="rId4"/>
          <a:stretch>
            <a:fillRect/>
          </a:stretch>
        </p:blipFill>
        <p:spPr>
          <a:xfrm>
            <a:off x="11195079" y="5802443"/>
            <a:ext cx="697439" cy="697439"/>
          </a:xfrm>
          <a:prstGeom prst="rect">
            <a:avLst/>
          </a:prstGeom>
        </p:spPr>
      </p:pic>
    </p:spTree>
    <p:extLst>
      <p:ext uri="{BB962C8B-B14F-4D97-AF65-F5344CB8AC3E}">
        <p14:creationId xmlns:p14="http://schemas.microsoft.com/office/powerpoint/2010/main" val="3402432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7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65D-3BC9-8C4D-BF97-86B2544A42DB}"/>
              </a:ext>
            </a:extLst>
          </p:cNvPr>
          <p:cNvSpPr>
            <a:spLocks noGrp="1"/>
          </p:cNvSpPr>
          <p:nvPr>
            <p:ph type="title"/>
          </p:nvPr>
        </p:nvSpPr>
        <p:spPr>
          <a:xfrm>
            <a:off x="332020" y="332613"/>
            <a:ext cx="5513609" cy="695616"/>
          </a:xfrm>
        </p:spPr>
        <p:txBody>
          <a:bodyPr>
            <a:normAutofit fontScale="90000"/>
          </a:bodyPr>
          <a:lstStyle/>
          <a:p>
            <a:r>
              <a:rPr lang="en-GB" altLang="zh-CN" sz="3600" dirty="0" err="1">
                <a:solidFill>
                  <a:schemeClr val="bg1"/>
                </a:solidFill>
                <a:latin typeface="IBM Plex Sans" panose="020B0503050203000203" pitchFamily="34" charset="0"/>
                <a:cs typeface="Arial" panose="020B0604020202020204" pitchFamily="34" charset="0"/>
              </a:rPr>
              <a:t>Etapas</a:t>
            </a:r>
            <a:r>
              <a:rPr lang="en-GB" altLang="zh-CN" sz="3600" dirty="0">
                <a:solidFill>
                  <a:schemeClr val="bg1"/>
                </a:solidFill>
                <a:latin typeface="IBM Plex Sans" panose="020B0503050203000203" pitchFamily="34" charset="0"/>
                <a:cs typeface="Arial" panose="020B0604020202020204" pitchFamily="34" charset="0"/>
              </a:rPr>
              <a:t> do </a:t>
            </a:r>
            <a:r>
              <a:rPr lang="en-GB" altLang="zh-CN" sz="3600" dirty="0" err="1">
                <a:solidFill>
                  <a:schemeClr val="bg1"/>
                </a:solidFill>
                <a:latin typeface="IBM Plex Sans" panose="020B0503050203000203" pitchFamily="34" charset="0"/>
                <a:cs typeface="Arial" panose="020B0604020202020204" pitchFamily="34" charset="0"/>
              </a:rPr>
              <a:t>processo</a:t>
            </a:r>
            <a:r>
              <a:rPr lang="en-GB" altLang="zh-CN" sz="3600" dirty="0">
                <a:solidFill>
                  <a:schemeClr val="bg1"/>
                </a:solidFill>
                <a:latin typeface="IBM Plex Sans" panose="020B0503050203000203" pitchFamily="34" charset="0"/>
                <a:cs typeface="Arial" panose="020B0604020202020204" pitchFamily="34" charset="0"/>
              </a:rPr>
              <a:t> </a:t>
            </a:r>
            <a:r>
              <a:rPr lang="en-GB" altLang="zh-CN" sz="3600" dirty="0" err="1">
                <a:solidFill>
                  <a:schemeClr val="bg1"/>
                </a:solidFill>
                <a:latin typeface="IBM Plex Sans" panose="020B0503050203000203" pitchFamily="34" charset="0"/>
                <a:cs typeface="Arial" panose="020B0604020202020204" pitchFamily="34" charset="0"/>
              </a:rPr>
              <a:t>seletivo</a:t>
            </a:r>
            <a:endParaRPr lang="en-US" sz="3600" dirty="0">
              <a:solidFill>
                <a:schemeClr val="bg1"/>
              </a:solidFill>
              <a:latin typeface="IBM Plex Sans" panose="020B0503050203000203"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C40C5418-BC86-874E-942E-CC15D29B5AE9}"/>
              </a:ext>
            </a:extLst>
          </p:cNvPr>
          <p:cNvSpPr>
            <a:spLocks noGrp="1"/>
          </p:cNvSpPr>
          <p:nvPr>
            <p:ph type="ftr" sz="quarter" idx="11"/>
          </p:nvPr>
        </p:nvSpPr>
        <p:spPr>
          <a:xfrm>
            <a:off x="0" y="6356349"/>
            <a:ext cx="4114800" cy="365125"/>
          </a:xfrm>
        </p:spPr>
        <p:txBody>
          <a:bodyPr/>
          <a:lstStyle/>
          <a:p>
            <a:r>
              <a:rPr lang="en-US" dirty="0">
                <a:solidFill>
                  <a:schemeClr val="bg1"/>
                </a:solidFill>
              </a:rPr>
              <a:t>IBM HR / Campus Presentation / © 2021 IBM Corporation</a:t>
            </a:r>
          </a:p>
        </p:txBody>
      </p:sp>
      <p:sp>
        <p:nvSpPr>
          <p:cNvPr id="11" name="Slide Number Placeholder 10">
            <a:extLst>
              <a:ext uri="{FF2B5EF4-FFF2-40B4-BE49-F238E27FC236}">
                <a16:creationId xmlns:a16="http://schemas.microsoft.com/office/drawing/2014/main" id="{B98258E9-2CDE-DC46-AE00-0905D8329008}"/>
              </a:ext>
            </a:extLst>
          </p:cNvPr>
          <p:cNvSpPr>
            <a:spLocks noGrp="1"/>
          </p:cNvSpPr>
          <p:nvPr>
            <p:ph type="sldNum" sz="quarter" idx="12"/>
          </p:nvPr>
        </p:nvSpPr>
        <p:spPr/>
        <p:txBody>
          <a:bodyPr/>
          <a:lstStyle/>
          <a:p>
            <a:fld id="{54ACB94D-C957-2C4D-A81B-4A98252E3F7E}" type="slidenum">
              <a:rPr lang="en-US" smtClean="0">
                <a:solidFill>
                  <a:schemeClr val="bg1"/>
                </a:solidFill>
              </a:rPr>
              <a:t>7</a:t>
            </a:fld>
            <a:endParaRPr lang="en-US" dirty="0">
              <a:solidFill>
                <a:schemeClr val="bg1"/>
              </a:solidFill>
            </a:endParaRPr>
          </a:p>
        </p:txBody>
      </p:sp>
      <p:pic>
        <p:nvPicPr>
          <p:cNvPr id="14" name="Picture 13" descr="Icon&#10;&#10;Description automatically generated">
            <a:extLst>
              <a:ext uri="{FF2B5EF4-FFF2-40B4-BE49-F238E27FC236}">
                <a16:creationId xmlns:a16="http://schemas.microsoft.com/office/drawing/2014/main" id="{8EE7E6BD-F7FC-A94C-9190-B655019C7534}"/>
              </a:ext>
            </a:extLst>
          </p:cNvPr>
          <p:cNvPicPr>
            <a:picLocks noChangeAspect="1"/>
          </p:cNvPicPr>
          <p:nvPr/>
        </p:nvPicPr>
        <p:blipFill>
          <a:blip r:embed="rId3"/>
          <a:stretch>
            <a:fillRect/>
          </a:stretch>
        </p:blipFill>
        <p:spPr>
          <a:xfrm>
            <a:off x="5391867" y="2668566"/>
            <a:ext cx="937590" cy="937590"/>
          </a:xfrm>
          <a:prstGeom prst="rect">
            <a:avLst/>
          </a:prstGeom>
        </p:spPr>
      </p:pic>
      <p:pic>
        <p:nvPicPr>
          <p:cNvPr id="21" name="Picture 20" descr="Icon&#10;&#10;Description automatically generated">
            <a:extLst>
              <a:ext uri="{FF2B5EF4-FFF2-40B4-BE49-F238E27FC236}">
                <a16:creationId xmlns:a16="http://schemas.microsoft.com/office/drawing/2014/main" id="{8BBD87AA-BA73-4F44-9B20-0E1495CBB443}"/>
              </a:ext>
            </a:extLst>
          </p:cNvPr>
          <p:cNvPicPr>
            <a:picLocks noChangeAspect="1"/>
          </p:cNvPicPr>
          <p:nvPr/>
        </p:nvPicPr>
        <p:blipFill>
          <a:blip r:embed="rId4"/>
          <a:stretch>
            <a:fillRect/>
          </a:stretch>
        </p:blipFill>
        <p:spPr>
          <a:xfrm>
            <a:off x="10555429" y="2495834"/>
            <a:ext cx="1191998" cy="1191998"/>
          </a:xfrm>
          <a:prstGeom prst="rect">
            <a:avLst/>
          </a:prstGeom>
        </p:spPr>
      </p:pic>
      <p:pic>
        <p:nvPicPr>
          <p:cNvPr id="24" name="Picture 23" descr="Icon&#10;&#10;Description automatically generated">
            <a:extLst>
              <a:ext uri="{FF2B5EF4-FFF2-40B4-BE49-F238E27FC236}">
                <a16:creationId xmlns:a16="http://schemas.microsoft.com/office/drawing/2014/main" id="{6C7E0FCC-1E4A-6D4B-86A0-A91DD139476A}"/>
              </a:ext>
            </a:extLst>
          </p:cNvPr>
          <p:cNvPicPr>
            <a:picLocks noChangeAspect="1"/>
          </p:cNvPicPr>
          <p:nvPr/>
        </p:nvPicPr>
        <p:blipFill>
          <a:blip r:embed="rId5"/>
          <a:stretch>
            <a:fillRect/>
          </a:stretch>
        </p:blipFill>
        <p:spPr>
          <a:xfrm>
            <a:off x="7904346" y="2495834"/>
            <a:ext cx="1250115" cy="1250115"/>
          </a:xfrm>
          <a:prstGeom prst="rect">
            <a:avLst/>
          </a:prstGeom>
        </p:spPr>
      </p:pic>
      <p:pic>
        <p:nvPicPr>
          <p:cNvPr id="26" name="Picture 25" descr="Text, icon&#10;&#10;Description automatically generated">
            <a:extLst>
              <a:ext uri="{FF2B5EF4-FFF2-40B4-BE49-F238E27FC236}">
                <a16:creationId xmlns:a16="http://schemas.microsoft.com/office/drawing/2014/main" id="{26B75A64-7220-7B41-A4D7-0C3C9024E560}"/>
              </a:ext>
            </a:extLst>
          </p:cNvPr>
          <p:cNvPicPr>
            <a:picLocks noChangeAspect="1"/>
          </p:cNvPicPr>
          <p:nvPr/>
        </p:nvPicPr>
        <p:blipFill>
          <a:blip r:embed="rId6"/>
          <a:stretch>
            <a:fillRect/>
          </a:stretch>
        </p:blipFill>
        <p:spPr>
          <a:xfrm>
            <a:off x="2803118" y="2578100"/>
            <a:ext cx="1178435" cy="1178435"/>
          </a:xfrm>
          <a:prstGeom prst="rect">
            <a:avLst/>
          </a:prstGeom>
        </p:spPr>
      </p:pic>
      <p:pic>
        <p:nvPicPr>
          <p:cNvPr id="28" name="Picture 27" descr="Icon&#10;&#10;Description automatically generated">
            <a:extLst>
              <a:ext uri="{FF2B5EF4-FFF2-40B4-BE49-F238E27FC236}">
                <a16:creationId xmlns:a16="http://schemas.microsoft.com/office/drawing/2014/main" id="{0AE0FF93-58C5-B24E-947D-5B1D15A49F30}"/>
              </a:ext>
            </a:extLst>
          </p:cNvPr>
          <p:cNvPicPr>
            <a:picLocks noChangeAspect="1"/>
          </p:cNvPicPr>
          <p:nvPr/>
        </p:nvPicPr>
        <p:blipFill>
          <a:blip r:embed="rId7"/>
          <a:stretch>
            <a:fillRect/>
          </a:stretch>
        </p:blipFill>
        <p:spPr>
          <a:xfrm>
            <a:off x="1852757" y="2908428"/>
            <a:ext cx="604590" cy="604590"/>
          </a:xfrm>
          <a:prstGeom prst="rect">
            <a:avLst/>
          </a:prstGeom>
        </p:spPr>
      </p:pic>
      <p:pic>
        <p:nvPicPr>
          <p:cNvPr id="29" name="Picture 28" descr="Icon&#10;&#10;Description automatically generated">
            <a:extLst>
              <a:ext uri="{FF2B5EF4-FFF2-40B4-BE49-F238E27FC236}">
                <a16:creationId xmlns:a16="http://schemas.microsoft.com/office/drawing/2014/main" id="{894F163C-0C7D-6040-9ED4-197539FEBF8C}"/>
              </a:ext>
            </a:extLst>
          </p:cNvPr>
          <p:cNvPicPr>
            <a:picLocks noChangeAspect="1"/>
          </p:cNvPicPr>
          <p:nvPr/>
        </p:nvPicPr>
        <p:blipFill>
          <a:blip r:embed="rId7"/>
          <a:stretch>
            <a:fillRect/>
          </a:stretch>
        </p:blipFill>
        <p:spPr>
          <a:xfrm>
            <a:off x="4119908" y="2877694"/>
            <a:ext cx="604590" cy="604590"/>
          </a:xfrm>
          <a:prstGeom prst="rect">
            <a:avLst/>
          </a:prstGeom>
        </p:spPr>
      </p:pic>
      <p:pic>
        <p:nvPicPr>
          <p:cNvPr id="30" name="Picture 29" descr="Icon&#10;&#10;Description automatically generated">
            <a:extLst>
              <a:ext uri="{FF2B5EF4-FFF2-40B4-BE49-F238E27FC236}">
                <a16:creationId xmlns:a16="http://schemas.microsoft.com/office/drawing/2014/main" id="{71E62339-35E0-524E-BB8D-6C1819435C0B}"/>
              </a:ext>
            </a:extLst>
          </p:cNvPr>
          <p:cNvPicPr>
            <a:picLocks noChangeAspect="1"/>
          </p:cNvPicPr>
          <p:nvPr/>
        </p:nvPicPr>
        <p:blipFill>
          <a:blip r:embed="rId7"/>
          <a:stretch>
            <a:fillRect/>
          </a:stretch>
        </p:blipFill>
        <p:spPr>
          <a:xfrm>
            <a:off x="6843591" y="2860133"/>
            <a:ext cx="604590" cy="604590"/>
          </a:xfrm>
          <a:prstGeom prst="rect">
            <a:avLst/>
          </a:prstGeom>
        </p:spPr>
      </p:pic>
      <p:pic>
        <p:nvPicPr>
          <p:cNvPr id="31" name="Picture 30" descr="Icon&#10;&#10;Description automatically generated">
            <a:extLst>
              <a:ext uri="{FF2B5EF4-FFF2-40B4-BE49-F238E27FC236}">
                <a16:creationId xmlns:a16="http://schemas.microsoft.com/office/drawing/2014/main" id="{540643B5-FD74-584E-8610-F1F5F9E24F13}"/>
              </a:ext>
            </a:extLst>
          </p:cNvPr>
          <p:cNvPicPr>
            <a:picLocks noChangeAspect="1"/>
          </p:cNvPicPr>
          <p:nvPr/>
        </p:nvPicPr>
        <p:blipFill>
          <a:blip r:embed="rId7"/>
          <a:stretch>
            <a:fillRect/>
          </a:stretch>
        </p:blipFill>
        <p:spPr>
          <a:xfrm>
            <a:off x="9595184" y="2860133"/>
            <a:ext cx="604590" cy="604590"/>
          </a:xfrm>
          <a:prstGeom prst="rect">
            <a:avLst/>
          </a:prstGeom>
        </p:spPr>
      </p:pic>
      <p:sp>
        <p:nvSpPr>
          <p:cNvPr id="32" name="Title 1">
            <a:extLst>
              <a:ext uri="{FF2B5EF4-FFF2-40B4-BE49-F238E27FC236}">
                <a16:creationId xmlns:a16="http://schemas.microsoft.com/office/drawing/2014/main" id="{CE61470B-56D9-6F4A-BBED-C299E556830C}"/>
              </a:ext>
            </a:extLst>
          </p:cNvPr>
          <p:cNvSpPr txBox="1">
            <a:spLocks/>
          </p:cNvSpPr>
          <p:nvPr/>
        </p:nvSpPr>
        <p:spPr>
          <a:xfrm>
            <a:off x="332020" y="3847181"/>
            <a:ext cx="1443675" cy="60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err="1">
                <a:solidFill>
                  <a:schemeClr val="bg1"/>
                </a:solidFill>
                <a:latin typeface="IBM Plex Sans" panose="020B0503050203000203" pitchFamily="34" charset="0"/>
                <a:cs typeface="Arial" panose="020B0604020202020204" pitchFamily="34" charset="0"/>
              </a:rPr>
              <a:t>Aplicação</a:t>
            </a:r>
            <a:endParaRPr lang="en-GB" sz="2000" dirty="0">
              <a:solidFill>
                <a:schemeClr val="bg1"/>
              </a:solidFill>
              <a:latin typeface="IBM Plex Sans" panose="020B0503050203000203" pitchFamily="34" charset="0"/>
              <a:cs typeface="Arial" panose="020B0604020202020204" pitchFamily="34" charset="0"/>
            </a:endParaRPr>
          </a:p>
          <a:p>
            <a:endParaRPr lang="en-US" sz="2000" dirty="0">
              <a:solidFill>
                <a:schemeClr val="bg1"/>
              </a:solidFill>
              <a:latin typeface="IBM Plex Sans" panose="020B0503050203000203" pitchFamily="34" charset="0"/>
              <a:cs typeface="Arial" panose="020B0604020202020204" pitchFamily="34" charset="0"/>
            </a:endParaRPr>
          </a:p>
        </p:txBody>
      </p:sp>
      <p:sp>
        <p:nvSpPr>
          <p:cNvPr id="33" name="Title 1">
            <a:extLst>
              <a:ext uri="{FF2B5EF4-FFF2-40B4-BE49-F238E27FC236}">
                <a16:creationId xmlns:a16="http://schemas.microsoft.com/office/drawing/2014/main" id="{04946AD0-AC8C-5A4C-B29F-64EB4C9C3D33}"/>
              </a:ext>
            </a:extLst>
          </p:cNvPr>
          <p:cNvSpPr txBox="1">
            <a:spLocks/>
          </p:cNvSpPr>
          <p:nvPr/>
        </p:nvSpPr>
        <p:spPr>
          <a:xfrm>
            <a:off x="5138607" y="3843914"/>
            <a:ext cx="1393029" cy="60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zh-CN" sz="2000" dirty="0">
                <a:solidFill>
                  <a:schemeClr val="bg1"/>
                </a:solidFill>
                <a:latin typeface="IBM Plex Sans" panose="020B0503050203000203" pitchFamily="34" charset="0"/>
                <a:cs typeface="Arial" panose="020B0604020202020204" pitchFamily="34" charset="0"/>
              </a:rPr>
              <a:t>Live</a:t>
            </a:r>
            <a:endParaRPr lang="en-US" sz="2000" dirty="0">
              <a:solidFill>
                <a:schemeClr val="bg1"/>
              </a:solidFill>
              <a:latin typeface="IBM Plex Sans" panose="020B0503050203000203" pitchFamily="34" charset="0"/>
              <a:cs typeface="Arial" panose="020B0604020202020204" pitchFamily="34" charset="0"/>
            </a:endParaRPr>
          </a:p>
        </p:txBody>
      </p:sp>
      <p:sp>
        <p:nvSpPr>
          <p:cNvPr id="35" name="Title 1">
            <a:extLst>
              <a:ext uri="{FF2B5EF4-FFF2-40B4-BE49-F238E27FC236}">
                <a16:creationId xmlns:a16="http://schemas.microsoft.com/office/drawing/2014/main" id="{E66F7D4F-86BE-3A45-8183-EF303FACC399}"/>
              </a:ext>
            </a:extLst>
          </p:cNvPr>
          <p:cNvSpPr txBox="1">
            <a:spLocks/>
          </p:cNvSpPr>
          <p:nvPr/>
        </p:nvSpPr>
        <p:spPr>
          <a:xfrm>
            <a:off x="2236851" y="3853176"/>
            <a:ext cx="2325130" cy="6045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zh-CN" sz="1900" dirty="0">
                <a:solidFill>
                  <a:schemeClr val="bg1"/>
                </a:solidFill>
                <a:latin typeface="IBM Plex Sans" panose="020B0503050203000203" pitchFamily="34" charset="0"/>
                <a:cs typeface="Arial" panose="020B0604020202020204" pitchFamily="34" charset="0"/>
              </a:rPr>
              <a:t>Testes Online</a:t>
            </a:r>
            <a:endParaRPr lang="en-US" sz="1900" dirty="0">
              <a:solidFill>
                <a:schemeClr val="bg1"/>
              </a:solidFill>
              <a:latin typeface="IBM Plex Sans" panose="020B0503050203000203" pitchFamily="34" charset="0"/>
              <a:cs typeface="Arial" panose="020B0604020202020204" pitchFamily="34" charset="0"/>
            </a:endParaRPr>
          </a:p>
        </p:txBody>
      </p:sp>
      <p:sp>
        <p:nvSpPr>
          <p:cNvPr id="39" name="Title 1">
            <a:extLst>
              <a:ext uri="{FF2B5EF4-FFF2-40B4-BE49-F238E27FC236}">
                <a16:creationId xmlns:a16="http://schemas.microsoft.com/office/drawing/2014/main" id="{29D6A4C2-D668-AD4D-A8AD-F5F056A439CE}"/>
              </a:ext>
            </a:extLst>
          </p:cNvPr>
          <p:cNvSpPr txBox="1">
            <a:spLocks/>
          </p:cNvSpPr>
          <p:nvPr/>
        </p:nvSpPr>
        <p:spPr>
          <a:xfrm>
            <a:off x="7449103" y="3851192"/>
            <a:ext cx="2099913" cy="606780"/>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1900">
                <a:solidFill>
                  <a:schemeClr val="bg1"/>
                </a:solidFill>
                <a:latin typeface="IBM Plex Sans" panose="020B0503050203000203" pitchFamily="34" charset="0"/>
                <a:ea typeface="+mj-ea"/>
                <a:cs typeface="Arial" panose="020B0604020202020204" pitchFamily="34" charset="0"/>
              </a:defRPr>
            </a:lvl1pPr>
          </a:lstStyle>
          <a:p>
            <a:r>
              <a:rPr lang="en-GB" altLang="zh-CN" sz="2000" dirty="0" err="1"/>
              <a:t>Entrevistas</a:t>
            </a:r>
            <a:endParaRPr lang="en-US" sz="2000" dirty="0"/>
          </a:p>
        </p:txBody>
      </p:sp>
      <p:sp>
        <p:nvSpPr>
          <p:cNvPr id="40" name="Title 1">
            <a:extLst>
              <a:ext uri="{FF2B5EF4-FFF2-40B4-BE49-F238E27FC236}">
                <a16:creationId xmlns:a16="http://schemas.microsoft.com/office/drawing/2014/main" id="{BAAA71EC-AD7D-AB49-B77E-656A1C18FECA}"/>
              </a:ext>
            </a:extLst>
          </p:cNvPr>
          <p:cNvSpPr txBox="1">
            <a:spLocks/>
          </p:cNvSpPr>
          <p:nvPr/>
        </p:nvSpPr>
        <p:spPr>
          <a:xfrm>
            <a:off x="10092090" y="3853382"/>
            <a:ext cx="2099913" cy="60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zh-CN" sz="1900" dirty="0">
                <a:solidFill>
                  <a:schemeClr val="bg1"/>
                </a:solidFill>
                <a:latin typeface="IBM Plex Sans" panose="020B0503050203000203" pitchFamily="34" charset="0"/>
                <a:cs typeface="Arial" panose="020B0604020202020204" pitchFamily="34" charset="0"/>
              </a:rPr>
              <a:t>Carta </a:t>
            </a:r>
            <a:r>
              <a:rPr lang="en-GB" altLang="zh-CN" sz="1900" dirty="0" err="1">
                <a:solidFill>
                  <a:schemeClr val="bg1"/>
                </a:solidFill>
                <a:latin typeface="IBM Plex Sans" panose="020B0503050203000203" pitchFamily="34" charset="0"/>
                <a:cs typeface="Arial" panose="020B0604020202020204" pitchFamily="34" charset="0"/>
              </a:rPr>
              <a:t>Oferta</a:t>
            </a:r>
            <a:endParaRPr lang="en-US" sz="1900" dirty="0">
              <a:solidFill>
                <a:schemeClr val="bg1"/>
              </a:solidFill>
              <a:latin typeface="IBM Plex Sans" panose="020B0503050203000203" pitchFamily="34" charset="0"/>
              <a:cs typeface="Arial" panose="020B0604020202020204" pitchFamily="34" charset="0"/>
            </a:endParaRPr>
          </a:p>
        </p:txBody>
      </p:sp>
      <p:sp>
        <p:nvSpPr>
          <p:cNvPr id="20" name="Text Placeholder 6">
            <a:extLst>
              <a:ext uri="{FF2B5EF4-FFF2-40B4-BE49-F238E27FC236}">
                <a16:creationId xmlns:a16="http://schemas.microsoft.com/office/drawing/2014/main" id="{893E55C1-367B-49ED-A435-D0A5F8DB9307}"/>
              </a:ext>
            </a:extLst>
          </p:cNvPr>
          <p:cNvSpPr txBox="1">
            <a:spLocks/>
          </p:cNvSpPr>
          <p:nvPr/>
        </p:nvSpPr>
        <p:spPr>
          <a:xfrm>
            <a:off x="141590" y="5254120"/>
            <a:ext cx="4997017" cy="1053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kumimoji="0" lang="en-US" altLang="zh-CN" sz="2000" b="1" i="0" u="none" strike="noStrike" kern="1200" cap="none" spc="0" normalizeH="0" baseline="0" noProof="0" dirty="0" err="1">
                <a:ln>
                  <a:noFill/>
                </a:ln>
                <a:solidFill>
                  <a:schemeClr val="bg1"/>
                </a:solidFill>
                <a:effectLst/>
                <a:uLnTx/>
                <a:uFillTx/>
                <a:latin typeface="IBM Plex Sans" panose="020B0503050203000203" pitchFamily="34" charset="0"/>
                <a:ea typeface="等线" panose="02010600030101010101" pitchFamily="2" charset="-122"/>
                <a:cs typeface="Arial" panose="020B0604020202020204" pitchFamily="34" charset="0"/>
              </a:rPr>
              <a:t>Recrutadora</a:t>
            </a:r>
            <a:r>
              <a:rPr kumimoji="0" lang="en-US" altLang="zh-CN" sz="2000" b="1" i="0" u="none" strike="noStrike" kern="1200" cap="none" spc="0" normalizeH="0" baseline="0" noProof="0" dirty="0">
                <a:ln>
                  <a:noFill/>
                </a:ln>
                <a:solidFill>
                  <a:schemeClr val="bg1"/>
                </a:solidFill>
                <a:effectLst/>
                <a:uLnTx/>
                <a:uFillTx/>
                <a:latin typeface="IBM Plex Sans" panose="020B0503050203000203" pitchFamily="34" charset="0"/>
                <a:ea typeface="等线" panose="02010600030101010101" pitchFamily="2" charset="-122"/>
                <a:cs typeface="Arial" panose="020B0604020202020204" pitchFamily="34" charset="0"/>
              </a:rPr>
              <a:t> Suellen: </a:t>
            </a:r>
            <a:r>
              <a:rPr lang="pt-BR" sz="2000" b="1" dirty="0">
                <a:solidFill>
                  <a:schemeClr val="bg1"/>
                </a:solidFill>
                <a:latin typeface="IBM Plex Sans SemiBold" panose="020B0503050203000203" pitchFamily="34" charset="0"/>
              </a:rPr>
              <a:t>www.linkedin.com/in/suellenmenezes</a:t>
            </a:r>
          </a:p>
        </p:txBody>
      </p:sp>
      <p:sp>
        <p:nvSpPr>
          <p:cNvPr id="25" name="TextBox 24">
            <a:extLst>
              <a:ext uri="{FF2B5EF4-FFF2-40B4-BE49-F238E27FC236}">
                <a16:creationId xmlns:a16="http://schemas.microsoft.com/office/drawing/2014/main" id="{52B279E6-3988-4D0C-8D73-EF511EA3D5FD}"/>
              </a:ext>
            </a:extLst>
          </p:cNvPr>
          <p:cNvSpPr txBox="1"/>
          <p:nvPr/>
        </p:nvSpPr>
        <p:spPr>
          <a:xfrm>
            <a:off x="97255" y="4180767"/>
            <a:ext cx="1868059" cy="276999"/>
          </a:xfrm>
          <a:prstGeom prst="rect">
            <a:avLst/>
          </a:prstGeom>
          <a:noFill/>
        </p:spPr>
        <p:txBody>
          <a:bodyPr wrap="square">
            <a:spAutoFit/>
          </a:bodyPr>
          <a:lstStyle/>
          <a:p>
            <a:pPr algn="ctr"/>
            <a:r>
              <a:rPr lang="pt-BR" sz="1200" b="1" dirty="0">
                <a:solidFill>
                  <a:schemeClr val="bg1"/>
                </a:solidFill>
                <a:latin typeface="IBM Plex Sans SemiBold" panose="020B0503050203000203" pitchFamily="34" charset="0"/>
              </a:rPr>
              <a:t>ibm.biz/BdfL3f</a:t>
            </a:r>
            <a:endParaRPr lang="en-US" sz="1200" dirty="0"/>
          </a:p>
        </p:txBody>
      </p:sp>
      <p:pic>
        <p:nvPicPr>
          <p:cNvPr id="9" name="Picture 8" descr="Qr code&#10;&#10;Description automatically generated">
            <a:extLst>
              <a:ext uri="{FF2B5EF4-FFF2-40B4-BE49-F238E27FC236}">
                <a16:creationId xmlns:a16="http://schemas.microsoft.com/office/drawing/2014/main" id="{DCD55EC9-7B3C-4A2E-ACF1-065E90AA63AE}"/>
              </a:ext>
            </a:extLst>
          </p:cNvPr>
          <p:cNvPicPr>
            <a:picLocks noChangeAspect="1"/>
          </p:cNvPicPr>
          <p:nvPr/>
        </p:nvPicPr>
        <p:blipFill>
          <a:blip r:embed="rId8"/>
          <a:stretch>
            <a:fillRect/>
          </a:stretch>
        </p:blipFill>
        <p:spPr>
          <a:xfrm>
            <a:off x="405381" y="2512303"/>
            <a:ext cx="1250115" cy="1250115"/>
          </a:xfrm>
          <a:prstGeom prst="rect">
            <a:avLst/>
          </a:prstGeom>
        </p:spPr>
      </p:pic>
    </p:spTree>
    <p:extLst>
      <p:ext uri="{BB962C8B-B14F-4D97-AF65-F5344CB8AC3E}">
        <p14:creationId xmlns:p14="http://schemas.microsoft.com/office/powerpoint/2010/main" val="295090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7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903A-9F25-436E-A11C-4C1128EC075C}"/>
              </a:ext>
            </a:extLst>
          </p:cNvPr>
          <p:cNvSpPr>
            <a:spLocks noGrp="1"/>
          </p:cNvSpPr>
          <p:nvPr>
            <p:ph type="title"/>
          </p:nvPr>
        </p:nvSpPr>
        <p:spPr>
          <a:xfrm>
            <a:off x="0" y="653142"/>
            <a:ext cx="7772400" cy="6204857"/>
          </a:xfrm>
        </p:spPr>
        <p:txBody>
          <a:bodyPr anchor="t">
            <a:normAutofit/>
          </a:bodyPr>
          <a:lstStyle/>
          <a:p>
            <a:pPr algn="ctr"/>
            <a:r>
              <a:rPr lang="pt-BR" sz="6000" b="1" dirty="0">
                <a:solidFill>
                  <a:srgbClr val="212729"/>
                </a:solidFill>
                <a:highlight>
                  <a:srgbClr val="82CFFF"/>
                </a:highlight>
                <a:latin typeface="IBM Plex Sans" panose="020B0503050203000203" pitchFamily="34" charset="0"/>
              </a:rPr>
              <a:t>HACKERRANK: </a:t>
            </a:r>
            <a:br>
              <a:rPr lang="pt-BR" sz="6000" b="1" dirty="0">
                <a:solidFill>
                  <a:schemeClr val="bg1"/>
                </a:solidFill>
                <a:highlight>
                  <a:srgbClr val="82CFFF"/>
                </a:highlight>
                <a:latin typeface="IBM Plex Sans" panose="020B0503050203000203" pitchFamily="34" charset="0"/>
              </a:rPr>
            </a:br>
            <a:br>
              <a:rPr lang="pt-BR" sz="6000" b="1" dirty="0">
                <a:solidFill>
                  <a:schemeClr val="bg1"/>
                </a:solidFill>
                <a:highlight>
                  <a:srgbClr val="82CFFF"/>
                </a:highlight>
                <a:latin typeface="IBM Plex Sans" panose="020B0503050203000203" pitchFamily="34" charset="0"/>
              </a:rPr>
            </a:br>
            <a:r>
              <a:rPr lang="pt-BR" sz="5400" dirty="0">
                <a:solidFill>
                  <a:schemeClr val="bg1"/>
                </a:solidFill>
                <a:latin typeface="IBM Plex Sans" panose="020B0503050203000203" pitchFamily="34" charset="0"/>
              </a:rPr>
              <a:t>QUER PARTICIPAR DO DESAFIO?</a:t>
            </a:r>
            <a:endParaRPr lang="en-US" sz="6600" dirty="0">
              <a:solidFill>
                <a:schemeClr val="bg1"/>
              </a:solidFill>
              <a:latin typeface="IBM Plex Sans" panose="020B0503050203000203" pitchFamily="34" charset="0"/>
            </a:endParaRPr>
          </a:p>
        </p:txBody>
      </p:sp>
      <p:pic>
        <p:nvPicPr>
          <p:cNvPr id="7" name="Content Placeholder 6" descr="A person with the arms crossed&#10;&#10;Description automatically generated with medium confidence">
            <a:extLst>
              <a:ext uri="{FF2B5EF4-FFF2-40B4-BE49-F238E27FC236}">
                <a16:creationId xmlns:a16="http://schemas.microsoft.com/office/drawing/2014/main" id="{8B0FF702-D7C6-4A81-A1DF-CB941E35E0FD}"/>
              </a:ext>
            </a:extLst>
          </p:cNvPr>
          <p:cNvPicPr>
            <a:picLocks noGrp="1" noChangeAspect="1"/>
          </p:cNvPicPr>
          <p:nvPr>
            <p:ph idx="1"/>
          </p:nvPr>
        </p:nvPicPr>
        <p:blipFill rotWithShape="1">
          <a:blip r:embed="rId3"/>
          <a:srcRect b="13279"/>
          <a:stretch/>
        </p:blipFill>
        <p:spPr>
          <a:xfrm>
            <a:off x="7772400" y="0"/>
            <a:ext cx="4448304" cy="6858000"/>
          </a:xfrm>
        </p:spPr>
      </p:pic>
      <p:sp>
        <p:nvSpPr>
          <p:cNvPr id="5" name="Slide Number Placeholder 4">
            <a:extLst>
              <a:ext uri="{FF2B5EF4-FFF2-40B4-BE49-F238E27FC236}">
                <a16:creationId xmlns:a16="http://schemas.microsoft.com/office/drawing/2014/main" id="{25077555-4C1E-4648-9EF5-460FCD1C68E4}"/>
              </a:ext>
            </a:extLst>
          </p:cNvPr>
          <p:cNvSpPr>
            <a:spLocks noGrp="1"/>
          </p:cNvSpPr>
          <p:nvPr>
            <p:ph type="sldNum" sz="quarter" idx="12"/>
          </p:nvPr>
        </p:nvSpPr>
        <p:spPr/>
        <p:txBody>
          <a:bodyPr/>
          <a:lstStyle/>
          <a:p>
            <a:fld id="{54ACB94D-C957-2C4D-A81B-4A98252E3F7E}" type="slidenum">
              <a:rPr lang="en-US" smtClean="0"/>
              <a:t>8</a:t>
            </a:fld>
            <a:endParaRPr lang="en-US"/>
          </a:p>
        </p:txBody>
      </p:sp>
      <p:pic>
        <p:nvPicPr>
          <p:cNvPr id="4" name="Picture 3" descr="Qr code&#10;&#10;Description automatically generated">
            <a:extLst>
              <a:ext uri="{FF2B5EF4-FFF2-40B4-BE49-F238E27FC236}">
                <a16:creationId xmlns:a16="http://schemas.microsoft.com/office/drawing/2014/main" id="{54496AAC-A621-4835-8BB2-B0D94B09952C}"/>
              </a:ext>
            </a:extLst>
          </p:cNvPr>
          <p:cNvPicPr>
            <a:picLocks noChangeAspect="1"/>
          </p:cNvPicPr>
          <p:nvPr/>
        </p:nvPicPr>
        <p:blipFill>
          <a:blip r:embed="rId4"/>
          <a:stretch>
            <a:fillRect/>
          </a:stretch>
        </p:blipFill>
        <p:spPr>
          <a:xfrm>
            <a:off x="2979964" y="4309382"/>
            <a:ext cx="2046968" cy="2046968"/>
          </a:xfrm>
          <a:prstGeom prst="rect">
            <a:avLst/>
          </a:prstGeom>
        </p:spPr>
      </p:pic>
    </p:spTree>
    <p:extLst>
      <p:ext uri="{BB962C8B-B14F-4D97-AF65-F5344CB8AC3E}">
        <p14:creationId xmlns:p14="http://schemas.microsoft.com/office/powerpoint/2010/main" val="49350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2BA3DE-45A9-4B59-BD3D-C3F8024D24B2}"/>
              </a:ext>
            </a:extLst>
          </p:cNvPr>
          <p:cNvSpPr txBox="1"/>
          <p:nvPr/>
        </p:nvSpPr>
        <p:spPr>
          <a:xfrm>
            <a:off x="1336260" y="1341546"/>
            <a:ext cx="81147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F62FE"/>
                </a:solidFill>
                <a:effectLst/>
                <a:uLnTx/>
                <a:uFillTx/>
                <a:latin typeface="IBM Plex Sans" panose="020B0503050203000203" pitchFamily="34" charset="0"/>
                <a:ea typeface="等线" panose="02010600030101010101" pitchFamily="2" charset="-122"/>
              </a:rPr>
              <a:t>ibm.com/jobs</a:t>
            </a:r>
          </a:p>
        </p:txBody>
      </p:sp>
      <p:sp>
        <p:nvSpPr>
          <p:cNvPr id="3" name="Footer Placeholder 2">
            <a:extLst>
              <a:ext uri="{FF2B5EF4-FFF2-40B4-BE49-F238E27FC236}">
                <a16:creationId xmlns:a16="http://schemas.microsoft.com/office/drawing/2014/main" id="{B488CBE0-7718-2C49-99EF-01ADC5D8AAF9}"/>
              </a:ext>
            </a:extLst>
          </p:cNvPr>
          <p:cNvSpPr>
            <a:spLocks noGrp="1"/>
          </p:cNvSpPr>
          <p:nvPr>
            <p:ph type="ftr" sz="quarter" idx="11"/>
          </p:nvPr>
        </p:nvSpPr>
        <p:spPr>
          <a:xfrm>
            <a:off x="0" y="6344951"/>
            <a:ext cx="4114800" cy="365125"/>
          </a:xfrm>
        </p:spPr>
        <p:txBody>
          <a:bodyPr/>
          <a:lstStyle/>
          <a:p>
            <a:r>
              <a:rPr lang="en-US" dirty="0">
                <a:solidFill>
                  <a:schemeClr val="tx1"/>
                </a:solidFill>
              </a:rPr>
              <a:t>IBM HR / Campus Presentation / © 2021 IBM Corporation</a:t>
            </a:r>
          </a:p>
        </p:txBody>
      </p:sp>
      <p:sp>
        <p:nvSpPr>
          <p:cNvPr id="5" name="Slide Number Placeholder 4">
            <a:extLst>
              <a:ext uri="{FF2B5EF4-FFF2-40B4-BE49-F238E27FC236}">
                <a16:creationId xmlns:a16="http://schemas.microsoft.com/office/drawing/2014/main" id="{C7583CDA-24FC-CD47-B3D3-302CBAB2ACA0}"/>
              </a:ext>
            </a:extLst>
          </p:cNvPr>
          <p:cNvSpPr>
            <a:spLocks noGrp="1"/>
          </p:cNvSpPr>
          <p:nvPr>
            <p:ph type="sldNum" sz="quarter" idx="12"/>
          </p:nvPr>
        </p:nvSpPr>
        <p:spPr/>
        <p:txBody>
          <a:bodyPr/>
          <a:lstStyle/>
          <a:p>
            <a:fld id="{54ACB94D-C957-2C4D-A81B-4A98252E3F7E}" type="slidenum">
              <a:rPr lang="en-US" smtClean="0">
                <a:solidFill>
                  <a:schemeClr val="tx1"/>
                </a:solidFill>
              </a:rPr>
              <a:t>9</a:t>
            </a:fld>
            <a:endParaRPr lang="en-US" dirty="0">
              <a:solidFill>
                <a:schemeClr val="tx1"/>
              </a:solidFill>
            </a:endParaRPr>
          </a:p>
        </p:txBody>
      </p:sp>
      <p:sp>
        <p:nvSpPr>
          <p:cNvPr id="14" name="Title 13">
            <a:extLst>
              <a:ext uri="{FF2B5EF4-FFF2-40B4-BE49-F238E27FC236}">
                <a16:creationId xmlns:a16="http://schemas.microsoft.com/office/drawing/2014/main" id="{711D0291-B07F-8546-B700-2ACA9490A4A0}"/>
              </a:ext>
            </a:extLst>
          </p:cNvPr>
          <p:cNvSpPr>
            <a:spLocks noGrp="1"/>
          </p:cNvSpPr>
          <p:nvPr>
            <p:ph type="title"/>
          </p:nvPr>
        </p:nvSpPr>
        <p:spPr>
          <a:xfrm>
            <a:off x="403009" y="284104"/>
            <a:ext cx="10515600" cy="696865"/>
          </a:xfrm>
        </p:spPr>
        <p:txBody>
          <a:bodyPr/>
          <a:lstStyle/>
          <a:p>
            <a:r>
              <a:rPr lang="en-US" dirty="0" err="1">
                <a:latin typeface="IBM Plex Sans" panose="020B0503050203000203" pitchFamily="34" charset="0"/>
              </a:rPr>
              <a:t>Conecte</a:t>
            </a:r>
            <a:r>
              <a:rPr lang="en-US" dirty="0">
                <a:latin typeface="IBM Plex Sans" panose="020B0503050203000203" pitchFamily="34" charset="0"/>
              </a:rPr>
              <a:t>-se com a </a:t>
            </a:r>
            <a:r>
              <a:rPr lang="en-US" dirty="0" err="1">
                <a:latin typeface="IBM Plex Sans" panose="020B0503050203000203" pitchFamily="34" charset="0"/>
              </a:rPr>
              <a:t>gente</a:t>
            </a:r>
            <a:r>
              <a:rPr lang="en-US" dirty="0">
                <a:latin typeface="IBM Plex Sans" panose="020B0503050203000203" pitchFamily="34" charset="0"/>
              </a:rPr>
              <a:t>.</a:t>
            </a:r>
          </a:p>
        </p:txBody>
      </p:sp>
      <p:pic>
        <p:nvPicPr>
          <p:cNvPr id="16" name="Picture 15" descr="A picture containing ax, vector graphics&#10;&#10;Description automatically generated">
            <a:extLst>
              <a:ext uri="{FF2B5EF4-FFF2-40B4-BE49-F238E27FC236}">
                <a16:creationId xmlns:a16="http://schemas.microsoft.com/office/drawing/2014/main" id="{A248AB23-6732-FF48-B065-7AE1525CB36B}"/>
              </a:ext>
            </a:extLst>
          </p:cNvPr>
          <p:cNvPicPr>
            <a:picLocks noChangeAspect="1"/>
          </p:cNvPicPr>
          <p:nvPr/>
        </p:nvPicPr>
        <p:blipFill>
          <a:blip r:embed="rId3"/>
          <a:stretch>
            <a:fillRect/>
          </a:stretch>
        </p:blipFill>
        <p:spPr>
          <a:xfrm>
            <a:off x="522715" y="3778348"/>
            <a:ext cx="643500" cy="523220"/>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440F1198-225D-E94D-9DEA-1FE6618D8DC5}"/>
              </a:ext>
            </a:extLst>
          </p:cNvPr>
          <p:cNvPicPr>
            <a:picLocks noChangeAspect="1"/>
          </p:cNvPicPr>
          <p:nvPr/>
        </p:nvPicPr>
        <p:blipFill>
          <a:blip r:embed="rId4"/>
          <a:stretch>
            <a:fillRect/>
          </a:stretch>
        </p:blipFill>
        <p:spPr>
          <a:xfrm>
            <a:off x="522715" y="5396361"/>
            <a:ext cx="574676" cy="402273"/>
          </a:xfrm>
          <a:prstGeom prst="rect">
            <a:avLst/>
          </a:prstGeom>
        </p:spPr>
      </p:pic>
      <p:pic>
        <p:nvPicPr>
          <p:cNvPr id="20" name="Picture 19" descr="Logo, icon&#10;&#10;Description automatically generated">
            <a:extLst>
              <a:ext uri="{FF2B5EF4-FFF2-40B4-BE49-F238E27FC236}">
                <a16:creationId xmlns:a16="http://schemas.microsoft.com/office/drawing/2014/main" id="{8C02732D-597D-FB48-82E7-B0CADF7E361B}"/>
              </a:ext>
            </a:extLst>
          </p:cNvPr>
          <p:cNvPicPr>
            <a:picLocks noChangeAspect="1"/>
          </p:cNvPicPr>
          <p:nvPr/>
        </p:nvPicPr>
        <p:blipFill>
          <a:blip r:embed="rId5"/>
          <a:stretch>
            <a:fillRect/>
          </a:stretch>
        </p:blipFill>
        <p:spPr>
          <a:xfrm>
            <a:off x="541064" y="4580492"/>
            <a:ext cx="539885" cy="536943"/>
          </a:xfrm>
          <a:prstGeom prst="rect">
            <a:avLst/>
          </a:prstGeom>
        </p:spPr>
      </p:pic>
      <p:pic>
        <p:nvPicPr>
          <p:cNvPr id="22" name="Picture 21" descr="Icon&#10;&#10;Description automatically generated">
            <a:extLst>
              <a:ext uri="{FF2B5EF4-FFF2-40B4-BE49-F238E27FC236}">
                <a16:creationId xmlns:a16="http://schemas.microsoft.com/office/drawing/2014/main" id="{0B920BA8-DCCC-A74B-AC5C-7563D3914C87}"/>
              </a:ext>
            </a:extLst>
          </p:cNvPr>
          <p:cNvPicPr>
            <a:picLocks noChangeAspect="1"/>
          </p:cNvPicPr>
          <p:nvPr/>
        </p:nvPicPr>
        <p:blipFill>
          <a:blip r:embed="rId6"/>
          <a:stretch>
            <a:fillRect/>
          </a:stretch>
        </p:blipFill>
        <p:spPr>
          <a:xfrm>
            <a:off x="541064" y="2158757"/>
            <a:ext cx="539885" cy="539885"/>
          </a:xfrm>
          <a:prstGeom prst="rect">
            <a:avLst/>
          </a:prstGeom>
        </p:spPr>
      </p:pic>
      <p:pic>
        <p:nvPicPr>
          <p:cNvPr id="24" name="Picture 23" descr="Logo, icon&#10;&#10;Description automatically generated">
            <a:extLst>
              <a:ext uri="{FF2B5EF4-FFF2-40B4-BE49-F238E27FC236}">
                <a16:creationId xmlns:a16="http://schemas.microsoft.com/office/drawing/2014/main" id="{F061861E-FE86-AB46-808A-4EEDB18C1922}"/>
              </a:ext>
            </a:extLst>
          </p:cNvPr>
          <p:cNvPicPr>
            <a:picLocks noChangeAspect="1"/>
          </p:cNvPicPr>
          <p:nvPr/>
        </p:nvPicPr>
        <p:blipFill>
          <a:blip r:embed="rId7"/>
          <a:stretch>
            <a:fillRect/>
          </a:stretch>
        </p:blipFill>
        <p:spPr>
          <a:xfrm>
            <a:off x="513562" y="1357975"/>
            <a:ext cx="594891" cy="521858"/>
          </a:xfrm>
          <a:prstGeom prst="rect">
            <a:avLst/>
          </a:prstGeom>
        </p:spPr>
      </p:pic>
      <p:pic>
        <p:nvPicPr>
          <p:cNvPr id="26" name="Picture 25" descr="Icon&#10;&#10;Description automatically generated">
            <a:extLst>
              <a:ext uri="{FF2B5EF4-FFF2-40B4-BE49-F238E27FC236}">
                <a16:creationId xmlns:a16="http://schemas.microsoft.com/office/drawing/2014/main" id="{64DE8A24-4E16-3B4B-BD74-C8A8E5187F1E}"/>
              </a:ext>
            </a:extLst>
          </p:cNvPr>
          <p:cNvPicPr>
            <a:picLocks noChangeAspect="1"/>
          </p:cNvPicPr>
          <p:nvPr/>
        </p:nvPicPr>
        <p:blipFill>
          <a:blip r:embed="rId8"/>
          <a:stretch>
            <a:fillRect/>
          </a:stretch>
        </p:blipFill>
        <p:spPr>
          <a:xfrm>
            <a:off x="557756" y="2977566"/>
            <a:ext cx="523193" cy="521858"/>
          </a:xfrm>
          <a:prstGeom prst="rect">
            <a:avLst/>
          </a:prstGeom>
        </p:spPr>
      </p:pic>
      <p:sp>
        <p:nvSpPr>
          <p:cNvPr id="27" name="TextBox 26">
            <a:extLst>
              <a:ext uri="{FF2B5EF4-FFF2-40B4-BE49-F238E27FC236}">
                <a16:creationId xmlns:a16="http://schemas.microsoft.com/office/drawing/2014/main" id="{8FC290E7-3121-1248-B697-558071A5E218}"/>
              </a:ext>
            </a:extLst>
          </p:cNvPr>
          <p:cNvSpPr txBox="1"/>
          <p:nvPr/>
        </p:nvSpPr>
        <p:spPr>
          <a:xfrm>
            <a:off x="1330979" y="2167089"/>
            <a:ext cx="5374622" cy="523220"/>
          </a:xfrm>
          <a:prstGeom prst="rect">
            <a:avLst/>
          </a:prstGeom>
          <a:noFill/>
        </p:spPr>
        <p:txBody>
          <a:bodyPr wrap="square" rtlCol="0">
            <a:spAutoFit/>
          </a:bodyPr>
          <a:lstStyle/>
          <a:p>
            <a:pPr lvl="0">
              <a:defRPr/>
            </a:pPr>
            <a:r>
              <a:rPr lang="en-US" altLang="zh-CN" sz="2800" dirty="0">
                <a:solidFill>
                  <a:srgbClr val="0F62FE"/>
                </a:solidFill>
                <a:latin typeface="IBM Plex Sans" panose="020B0503050203000203" pitchFamily="34" charset="0"/>
              </a:rPr>
              <a:t>instagram.com/LifeatIBM</a:t>
            </a:r>
          </a:p>
        </p:txBody>
      </p:sp>
      <p:sp>
        <p:nvSpPr>
          <p:cNvPr id="28" name="TextBox 27">
            <a:extLst>
              <a:ext uri="{FF2B5EF4-FFF2-40B4-BE49-F238E27FC236}">
                <a16:creationId xmlns:a16="http://schemas.microsoft.com/office/drawing/2014/main" id="{F80BAE79-2780-DC41-A81C-2460B92EA017}"/>
              </a:ext>
            </a:extLst>
          </p:cNvPr>
          <p:cNvSpPr txBox="1"/>
          <p:nvPr/>
        </p:nvSpPr>
        <p:spPr>
          <a:xfrm>
            <a:off x="1330979" y="2952999"/>
            <a:ext cx="4765022" cy="523220"/>
          </a:xfrm>
          <a:prstGeom prst="rect">
            <a:avLst/>
          </a:prstGeom>
          <a:noFill/>
        </p:spPr>
        <p:txBody>
          <a:bodyPr wrap="square" rtlCol="0">
            <a:spAutoFit/>
          </a:bodyPr>
          <a:lstStyle/>
          <a:p>
            <a:pPr lvl="0">
              <a:defRPr/>
            </a:pPr>
            <a:r>
              <a:rPr lang="en-US" altLang="zh-CN" sz="2800" dirty="0">
                <a:solidFill>
                  <a:srgbClr val="0F62FE"/>
                </a:solidFill>
                <a:latin typeface="IBM Plex Sans" panose="020B0503050203000203" pitchFamily="34" charset="0"/>
              </a:rPr>
              <a:t>facebook.com/LifeatIBM</a:t>
            </a:r>
          </a:p>
        </p:txBody>
      </p:sp>
      <p:sp>
        <p:nvSpPr>
          <p:cNvPr id="29" name="TextBox 28">
            <a:extLst>
              <a:ext uri="{FF2B5EF4-FFF2-40B4-BE49-F238E27FC236}">
                <a16:creationId xmlns:a16="http://schemas.microsoft.com/office/drawing/2014/main" id="{2F643834-5D35-8F49-B36B-EBF5529AD221}"/>
              </a:ext>
            </a:extLst>
          </p:cNvPr>
          <p:cNvSpPr txBox="1"/>
          <p:nvPr/>
        </p:nvSpPr>
        <p:spPr>
          <a:xfrm>
            <a:off x="1330978" y="3730223"/>
            <a:ext cx="8114731" cy="523220"/>
          </a:xfrm>
          <a:prstGeom prst="rect">
            <a:avLst/>
          </a:prstGeom>
          <a:noFill/>
        </p:spPr>
        <p:txBody>
          <a:bodyPr wrap="square" rtlCol="0">
            <a:spAutoFit/>
          </a:bodyPr>
          <a:lstStyle/>
          <a:p>
            <a:pPr lvl="0">
              <a:defRPr/>
            </a:pPr>
            <a:r>
              <a:rPr lang="en-US" altLang="zh-CN" sz="2800" dirty="0">
                <a:solidFill>
                  <a:srgbClr val="0F62FE"/>
                </a:solidFill>
                <a:latin typeface="IBM Plex Sans" panose="020B0503050203000203" pitchFamily="34" charset="0"/>
              </a:rPr>
              <a:t>twitter.com/LifeatIBM</a:t>
            </a:r>
          </a:p>
        </p:txBody>
      </p:sp>
      <p:sp>
        <p:nvSpPr>
          <p:cNvPr id="30" name="TextBox 29">
            <a:extLst>
              <a:ext uri="{FF2B5EF4-FFF2-40B4-BE49-F238E27FC236}">
                <a16:creationId xmlns:a16="http://schemas.microsoft.com/office/drawing/2014/main" id="{CE4FC9FA-B892-6F49-83E0-995CD94BD494}"/>
              </a:ext>
            </a:extLst>
          </p:cNvPr>
          <p:cNvSpPr txBox="1"/>
          <p:nvPr/>
        </p:nvSpPr>
        <p:spPr>
          <a:xfrm>
            <a:off x="1330977" y="4581473"/>
            <a:ext cx="5112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F62FE"/>
                </a:solidFill>
                <a:effectLst/>
                <a:uLnTx/>
                <a:uFillTx/>
                <a:latin typeface="IBM Plex Sans" panose="020B0503050203000203" pitchFamily="34" charset="0"/>
                <a:ea typeface="等线" panose="02010600030101010101" pitchFamily="2" charset="-122"/>
              </a:rPr>
              <a:t>linkedin.com/company/IBM</a:t>
            </a:r>
          </a:p>
        </p:txBody>
      </p:sp>
      <p:sp>
        <p:nvSpPr>
          <p:cNvPr id="31" name="TextBox 30">
            <a:extLst>
              <a:ext uri="{FF2B5EF4-FFF2-40B4-BE49-F238E27FC236}">
                <a16:creationId xmlns:a16="http://schemas.microsoft.com/office/drawing/2014/main" id="{98849273-E06E-764D-ACA4-8977E7196AA6}"/>
              </a:ext>
            </a:extLst>
          </p:cNvPr>
          <p:cNvSpPr txBox="1"/>
          <p:nvPr/>
        </p:nvSpPr>
        <p:spPr>
          <a:xfrm>
            <a:off x="1332836" y="5323829"/>
            <a:ext cx="5112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F62FE"/>
                </a:solidFill>
                <a:effectLst/>
                <a:uLnTx/>
                <a:uFillTx/>
                <a:latin typeface="IBM Plex Sans" panose="020B0503050203000203" pitchFamily="34" charset="0"/>
                <a:ea typeface="等线" panose="02010600030101010101" pitchFamily="2" charset="-122"/>
              </a:rPr>
              <a:t>youtube.com/LifeAtIBM</a:t>
            </a:r>
          </a:p>
        </p:txBody>
      </p:sp>
    </p:spTree>
    <p:extLst>
      <p:ext uri="{BB962C8B-B14F-4D97-AF65-F5344CB8AC3E}">
        <p14:creationId xmlns:p14="http://schemas.microsoft.com/office/powerpoint/2010/main" val="351656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3.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314AE980-9F44-5E48-AD66-1CB7958702B6}"/>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5.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1760</Words>
  <Application>Microsoft Office PowerPoint</Application>
  <PresentationFormat>Widescreen</PresentationFormat>
  <Paragraphs>150</Paragraphs>
  <Slides>10</Slides>
  <Notes>8</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10</vt:i4>
      </vt:variant>
    </vt:vector>
  </HeadingPairs>
  <TitlesOfParts>
    <vt:vector size="29" baseType="lpstr">
      <vt:lpstr>.AppleSystemUIFont</vt:lpstr>
      <vt:lpstr>Arial</vt:lpstr>
      <vt:lpstr>Calibri</vt:lpstr>
      <vt:lpstr>Calibri Light</vt:lpstr>
      <vt:lpstr>HelvNeue Light for IBM</vt:lpstr>
      <vt:lpstr>IBM Plex Arabic</vt:lpstr>
      <vt:lpstr>IBM Plex Sans</vt:lpstr>
      <vt:lpstr>IBM Plex Sans ExtraLight</vt:lpstr>
      <vt:lpstr>IBM Plex Sans Medium</vt:lpstr>
      <vt:lpstr>IBM Plex Sans Regular</vt:lpstr>
      <vt:lpstr>IBM Plex Sans SemiBold</vt:lpstr>
      <vt:lpstr>Slack-Lato</vt:lpstr>
      <vt:lpstr>Symbol</vt:lpstr>
      <vt:lpstr>Wingdings</vt:lpstr>
      <vt:lpstr>Office Theme</vt:lpstr>
      <vt:lpstr>IBM 2020 Master template (black background)</vt:lpstr>
      <vt:lpstr>IBM 2020 Master template (light gray background)</vt:lpstr>
      <vt:lpstr>1_IBM 2019 Master template (black background)</vt:lpstr>
      <vt:lpstr>IBM 2019 Master template (black background)</vt:lpstr>
      <vt:lpstr>Possibility. Curiosity. Individuality. </vt:lpstr>
      <vt:lpstr>A IBM traz o poder da nuvem híbrida aberta e a estratégia de IA para clientes e parceiros em todo o mundo. </vt:lpstr>
      <vt:lpstr>Hoje. </vt:lpstr>
      <vt:lpstr>Programa de Estágio IBM Services Associates</vt:lpstr>
      <vt:lpstr>O Programa IBM Services Associates consiste em 5 planos de carreira que incluem funções de trabalho distintas, que começam com o estágio até a conversão para funcionário regular.</vt:lpstr>
      <vt:lpstr>PowerPoint Presentation</vt:lpstr>
      <vt:lpstr>Etapas do processo seletivo</vt:lpstr>
      <vt:lpstr>HACKERRANK:   QUER PARTICIPAR DO DESAFIO?</vt:lpstr>
      <vt:lpstr>Conecte-se com a gente.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at IBM — Presenter First  &amp; Last Name Job Title Date of Presentation</dc:title>
  <dc:creator>Raquel Freitas</dc:creator>
  <cp:lastModifiedBy>Raquel Freitas</cp:lastModifiedBy>
  <cp:revision>120</cp:revision>
  <dcterms:modified xsi:type="dcterms:W3CDTF">2021-11-10T14:16:57Z</dcterms:modified>
</cp:coreProperties>
</file>