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9" r:id="rId20"/>
    <p:sldId id="275" r:id="rId21"/>
    <p:sldId id="277" r:id="rId22"/>
    <p:sldId id="29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4" r:id="rId38"/>
    <p:sldId id="26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6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8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3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8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7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9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1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1DD24-0A6A-4FB5-BA53-78C7DDE9C7C1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0.awsstatic.com/whitepapers/compliance/Intro_to_Security_by_Design.pdf" TargetMode="External"/><Relationship Id="rId7" Type="http://schemas.openxmlformats.org/officeDocument/2006/relationships/hyperlink" Target="https://docs.aws.amazon.com/vpc/latest/userguide/VPC_NAT_Instance.html" TargetMode="External"/><Relationship Id="rId2" Type="http://schemas.openxmlformats.org/officeDocument/2006/relationships/hyperlink" Target="https://aws.amazon.com/complia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larm.com/what/types-of-ddos-attack-and-measures-protection" TargetMode="External"/><Relationship Id="rId5" Type="http://schemas.openxmlformats.org/officeDocument/2006/relationships/hyperlink" Target="https://www.akamai.com/glossary/what-is-a-botnet" TargetMode="External"/><Relationship Id="rId4" Type="http://schemas.openxmlformats.org/officeDocument/2006/relationships/hyperlink" Target="https://aws.amazon.com/compliance/progra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lian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ECA-82D5-4329-9E7E-BCDF29DC7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AWS-DAY4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076CA-2DA6-42AA-81F2-69FD1ED9D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Ravi Kulkarni</a:t>
            </a:r>
          </a:p>
        </p:txBody>
      </p:sp>
    </p:spTree>
    <p:extLst>
      <p:ext uri="{BB962C8B-B14F-4D97-AF65-F5344CB8AC3E}">
        <p14:creationId xmlns:p14="http://schemas.microsoft.com/office/powerpoint/2010/main" val="253803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F5B2-0F7F-431F-85BB-5B188C63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688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security products from AWS Marketplace: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2736-BEAD-4C79-9331-0187A1AE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Identify your needs</a:t>
            </a:r>
            <a:r>
              <a:rPr lang="en-US" dirty="0"/>
              <a:t>: What specific security challenges are you trying to address?</a:t>
            </a:r>
          </a:p>
          <a:p>
            <a:r>
              <a:rPr lang="en-US" b="1" dirty="0"/>
              <a:t>Evaluate products</a:t>
            </a:r>
            <a:r>
              <a:rPr lang="en-US" dirty="0"/>
              <a:t>: Compare different products to find the ones that best meet your needs.</a:t>
            </a:r>
          </a:p>
          <a:p>
            <a:r>
              <a:rPr lang="en-US" b="1" dirty="0"/>
              <a:t>Read reviews</a:t>
            </a:r>
            <a:r>
              <a:rPr lang="en-US" dirty="0"/>
              <a:t>: See what other customers have to say about different products.</a:t>
            </a:r>
          </a:p>
          <a:p>
            <a:r>
              <a:rPr lang="en-US" b="1" dirty="0"/>
              <a:t>Choose from reputable sellers</a:t>
            </a:r>
            <a:r>
              <a:rPr lang="en-US" dirty="0"/>
              <a:t>: Make sure to choose products from sellers with a good track record.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75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09A-8CDA-41A1-9C21-F4655B2A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4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IAM Custom Policies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CCC8-0360-4F0F-AC57-6358364C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IAM custom policy is a policy that you create to define permissions for IAM users, groups, or roles.</a:t>
            </a:r>
          </a:p>
          <a:p>
            <a:r>
              <a:rPr lang="en-US" dirty="0"/>
              <a:t> Custom policies are written in JSON and can be used to grant or deny specific permissions to users or roles.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00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E6DD-E37D-46A3-8580-52B2E38C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16639" cy="6715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Roles &amp; Custom Policies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AA3-8732-4F38-899B-7D307A80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5963"/>
            <a:ext cx="10018713" cy="3805237"/>
          </a:xfrm>
        </p:spPr>
        <p:txBody>
          <a:bodyPr>
            <a:normAutofit fontScale="92500"/>
          </a:bodyPr>
          <a:lstStyle/>
          <a:p>
            <a:r>
              <a:rPr lang="en-US" dirty="0"/>
              <a:t>AWS roles are IAM entities that are used to grant permissions to users and services. </a:t>
            </a:r>
          </a:p>
          <a:p>
            <a:r>
              <a:rPr lang="en-US" dirty="0"/>
              <a:t>Roles can be assumed by users, other roles, or AWS services.</a:t>
            </a:r>
          </a:p>
          <a:p>
            <a:r>
              <a:rPr lang="en-US" dirty="0"/>
              <a:t>You can use custom policies to attach permissions to roles. </a:t>
            </a:r>
          </a:p>
          <a:p>
            <a:r>
              <a:rPr lang="en-US" dirty="0"/>
              <a:t>This allows you to grant users or services the permissions they need to perform their tasks, without having to grant them direct access to AWS resources.</a:t>
            </a:r>
          </a:p>
          <a:p>
            <a:r>
              <a:rPr lang="en-US" b="1" dirty="0"/>
              <a:t>For example</a:t>
            </a:r>
            <a:r>
              <a:rPr lang="en-US" dirty="0"/>
              <a:t>, you could create a role for your development team that allows them to create and manage EC2 instances, but only in a specific VPC.</a:t>
            </a:r>
          </a:p>
          <a:p>
            <a:r>
              <a:rPr lang="en-US" dirty="0"/>
              <a:t> You could then attach a custom policy to the role that defines these permissions.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1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387-9CD4-4DA3-9318-E705D9E9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212" y="595312"/>
            <a:ext cx="10018713" cy="6715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MFA &amp; Reporting With IAM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C1A6-F623-4714-9C6F-6FA21457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60" y="2281237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Multi-factor authentication (MFA) and reporting are two important features of IAM that can help you to improve the security and compliance of your AWS environment</a:t>
            </a:r>
          </a:p>
          <a:p>
            <a:r>
              <a:rPr lang="en-US" b="1" dirty="0"/>
              <a:t>MFA </a:t>
            </a:r>
            <a:r>
              <a:rPr lang="en-US" dirty="0"/>
              <a:t>adds an extra layer of security to your IAM accounts by requiring users to enter a code from a physical device in addition to their password when signing in.</a:t>
            </a:r>
          </a:p>
          <a:p>
            <a:r>
              <a:rPr lang="en-US" b="1" dirty="0"/>
              <a:t>Reporting </a:t>
            </a:r>
            <a:r>
              <a:rPr lang="en-US" dirty="0"/>
              <a:t>with IAM allows you to track and monitor user activity in your AWS environment. This can help you to identify suspicious activity and to troubleshoot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74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250B-F6FA-4CDF-9093-EA1A6AF4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052" y="857251"/>
            <a:ext cx="10018713" cy="914400"/>
          </a:xfrm>
        </p:spPr>
        <p:txBody>
          <a:bodyPr/>
          <a:lstStyle/>
          <a:p>
            <a:r>
              <a:rPr lang="en-IN" dirty="0"/>
              <a:t>MFA &amp; Reporting With IAM-2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8CC7-7D0B-40D3-B56E-79347B15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360" y="2152649"/>
            <a:ext cx="10018713" cy="3848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IAM supports a variety of MFA devices,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Hardware tokens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Software tokens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Virtual MFA devices</a:t>
            </a:r>
          </a:p>
          <a:p>
            <a:r>
              <a:rPr lang="en-US" dirty="0"/>
              <a:t>IAM provides a variety of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User activity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IAM group and user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MFA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Access key report</a:t>
            </a:r>
          </a:p>
        </p:txBody>
      </p:sp>
    </p:spTree>
    <p:extLst>
      <p:ext uri="{BB962C8B-B14F-4D97-AF65-F5344CB8AC3E}">
        <p14:creationId xmlns:p14="http://schemas.microsoft.com/office/powerpoint/2010/main" val="21042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146C-8178-4B3B-A455-3053BA43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6831014" cy="971550"/>
          </a:xfrm>
        </p:spPr>
        <p:txBody>
          <a:bodyPr/>
          <a:lstStyle/>
          <a:p>
            <a:r>
              <a:rPr lang="en-IN" b="1" dirty="0"/>
              <a:t>Security Token Service (STS)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335A-ADBE-4327-ACBE-AF2012C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Security Token Service (STS) is a web service that enables you to request temporary security credentials for AWS Identity and Access Management (IAM) users or for users that you authenticate.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73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F2D-0464-4C91-B2BE-16B20153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4416427" cy="104298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Security &amp; Logging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2EB-5235-4271-A308-B569EEF7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5988"/>
            <a:ext cx="10018713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Logging is an important part of maintaining the security of your AWS environment. </a:t>
            </a:r>
          </a:p>
          <a:p>
            <a:r>
              <a:rPr lang="en-US" dirty="0"/>
              <a:t>By logging activity in your AWS environment, you can detect suspicious activity and investigate security incidents.</a:t>
            </a:r>
          </a:p>
          <a:p>
            <a:endParaRPr lang="en-US" dirty="0"/>
          </a:p>
          <a:p>
            <a:r>
              <a:rPr lang="en-US" dirty="0"/>
              <a:t>AWS provides a variety of logging services that you can use to monitor and log activity in your AWS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CloudTrail:</a:t>
            </a:r>
            <a:r>
              <a:rPr lang="en-US" dirty="0"/>
              <a:t> CloudTrail is a service that logs all API calls made to your AWS account.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CloudWatch Logs</a:t>
            </a:r>
            <a:r>
              <a:rPr lang="en-US" dirty="0"/>
              <a:t>: CloudWatch Logs is a service that collects and stores logs from AWS services, applications, and custom 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VPC Flow Logs:</a:t>
            </a:r>
            <a:r>
              <a:rPr lang="en-US" dirty="0"/>
              <a:t> VPC Flow Logs captures information about the IP traffic going to and from network interfaces in your VPC.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Route 53 Query Logs</a:t>
            </a:r>
            <a:r>
              <a:rPr lang="en-US" dirty="0"/>
              <a:t>: Route 53 Query Logs captures information about the DNS queries that are made to your Route 53 hosted zones.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75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539-9C23-4A24-8453-D303DE4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576"/>
            <a:ext cx="4611689" cy="10287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Hypervisors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9D5D-9A8B-4B3E-AE46-9023CC69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71576"/>
            <a:ext cx="10018713" cy="50006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AWS Hypervisors are the software layer that manages and virtualizes the hardware resources of the host machine. </a:t>
            </a:r>
          </a:p>
          <a:p>
            <a:r>
              <a:rPr lang="en-US" dirty="0"/>
              <a:t>They enable the creation and management of multiple virtual machines (instances) on a single physical server.</a:t>
            </a:r>
          </a:p>
          <a:p>
            <a:endParaRPr lang="en-US" dirty="0"/>
          </a:p>
          <a:p>
            <a:r>
              <a:rPr lang="en-US" b="1" dirty="0"/>
              <a:t>AWS uses two types of hypervisors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Xen</a:t>
            </a:r>
            <a:r>
              <a:rPr lang="en-US" dirty="0"/>
              <a:t>: Xen is a type-1 hypervisor, which means that it runs directly on the host hardware and provides a bare-metal virtualization environment. </a:t>
            </a:r>
          </a:p>
          <a:p>
            <a:pPr marL="457200" lvl="1" indent="0">
              <a:buNone/>
            </a:pPr>
            <a:r>
              <a:rPr lang="en-US" dirty="0"/>
              <a:t>       -   Xen is used by AWS to power its EC2, EBS, and </a:t>
            </a:r>
            <a:r>
              <a:rPr lang="en-US" dirty="0" err="1"/>
              <a:t>ElastiCache</a:t>
            </a:r>
            <a:r>
              <a:rPr lang="en-US" dirty="0"/>
              <a:t> services.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Nitro:</a:t>
            </a:r>
            <a:r>
              <a:rPr lang="en-US" dirty="0"/>
              <a:t> Nitro is a custom-built hypervisor that is designed to optimize the performance and security of AWS services. </a:t>
            </a:r>
          </a:p>
          <a:p>
            <a:pPr marL="457200" lvl="1" indent="0">
              <a:buNone/>
            </a:pPr>
            <a:r>
              <a:rPr lang="en-US" dirty="0"/>
              <a:t>        -    Nitro is used by AWS to power its EC2, EBS, and </a:t>
            </a:r>
            <a:r>
              <a:rPr lang="en-US" dirty="0" err="1"/>
              <a:t>ElastiCache</a:t>
            </a:r>
            <a:r>
              <a:rPr lang="en-US" dirty="0"/>
              <a:t> services.</a:t>
            </a:r>
          </a:p>
          <a:p>
            <a:r>
              <a:rPr lang="en-US" dirty="0"/>
              <a:t>Xen and Nitro are both open-source hypervisors, but AWS has made significant modifications to both hypervisors to optimize them for AWS cloud computing.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51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8980-A770-4EC7-BC44-8CF33FE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8074027" cy="1143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Dedicated Instances Vs Dedicated Hosts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9FEF-CC2D-44AC-BC4D-9C21FC94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4539"/>
            <a:ext cx="10018713" cy="37766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Dedicated Instances and Dedicated Hosts are two AWS services that allow you to dedicate physical servers for your use</a:t>
            </a:r>
          </a:p>
          <a:p>
            <a:r>
              <a:rPr lang="en-US" b="1" dirty="0"/>
              <a:t>Dedicated Instances </a:t>
            </a:r>
            <a:r>
              <a:rPr lang="en-US" dirty="0"/>
              <a:t>are Amazon EC2 instances that run on physical servers that are dedicated for your use. </a:t>
            </a:r>
          </a:p>
          <a:p>
            <a:r>
              <a:rPr lang="en-US" dirty="0"/>
              <a:t>Dedicated Instances are isolated from other instances on the same physical server, but they may share hardware with other instances from the same AWS account.</a:t>
            </a:r>
          </a:p>
          <a:p>
            <a:endParaRPr lang="en-US" dirty="0"/>
          </a:p>
          <a:p>
            <a:r>
              <a:rPr lang="en-US" b="1" dirty="0"/>
              <a:t>Dedicated Hosts </a:t>
            </a:r>
            <a:r>
              <a:rPr lang="en-US" dirty="0"/>
              <a:t>are physical servers that are dedicated for your use.</a:t>
            </a:r>
          </a:p>
          <a:p>
            <a:r>
              <a:rPr lang="en-US" dirty="0"/>
              <a:t> Dedicated Hosts give you visibility and control over how instances are placed on the server.</a:t>
            </a:r>
          </a:p>
          <a:p>
            <a:r>
              <a:rPr lang="en-US" dirty="0"/>
              <a:t> You can also consistently deploy your instances to the same physical server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28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E00-EFC0-4020-9E91-A3A4A02D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842964"/>
            <a:ext cx="8286749" cy="600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Dedicated Instances Vs Dedicated Hosts 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2213FF-B4EA-44A6-A939-FA154A577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56440"/>
              </p:ext>
            </p:extLst>
          </p:nvPr>
        </p:nvGraphicFramePr>
        <p:xfrm>
          <a:off x="1812926" y="1443038"/>
          <a:ext cx="1001871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4236944062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3005434995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08237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Google Sans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Dedicated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Dedicated Hosts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37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Isolation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Dedicated Instances are isolated from other instances on the same physical server.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Hosts give you visibility and control over how instances are placed on the server.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4381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Hardware sharing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Instances may share hardware with other instances from the same AWS account.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Hosts are dedicated for your use.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83834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Pricing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Instances are priced per instance.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Dedicated Hosts are priced per host.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8048177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64F72A-0533-4617-BC3A-EE0F8CB5D914}"/>
              </a:ext>
            </a:extLst>
          </p:cNvPr>
          <p:cNvSpPr/>
          <p:nvPr/>
        </p:nvSpPr>
        <p:spPr>
          <a:xfrm>
            <a:off x="2185988" y="5414962"/>
            <a:ext cx="9858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NOTE: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Which service is right for you depends on your specific needs. If you need dedicated hardware but do not need fine-grained control over instance placement, then Dedicated Instances may be a good option for you. If you need fine-grained control over instance placement, or if you need to comply with specific regulations, then Dedicated Hosts may be a better option for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1D6-31EB-47B4-9391-CA46B07A6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1915062" cy="620182"/>
          </a:xfrm>
        </p:spPr>
        <p:txBody>
          <a:bodyPr>
            <a:normAutofit fontScale="90000"/>
          </a:bodyPr>
          <a:lstStyle/>
          <a:p>
            <a:r>
              <a:rPr lang="en-IN" dirty="0"/>
              <a:t>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3CD8-C59D-4973-A3CC-1F130736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088" y="2243137"/>
            <a:ext cx="6473823" cy="2614613"/>
          </a:xfrm>
        </p:spPr>
        <p:txBody>
          <a:bodyPr/>
          <a:lstStyle/>
          <a:p>
            <a:endParaRPr lang="en-IN" dirty="0"/>
          </a:p>
          <a:p>
            <a:pPr algn="l"/>
            <a:r>
              <a:rPr lang="en-IN" b="1" dirty="0"/>
              <a:t>AWS Security &amp; Compliance </a:t>
            </a:r>
          </a:p>
          <a:p>
            <a:pPr algn="l"/>
            <a:r>
              <a:rPr lang="en-IN" b="1" dirty="0"/>
              <a:t>AWS Networking</a:t>
            </a:r>
          </a:p>
          <a:p>
            <a:pPr algn="l"/>
            <a:r>
              <a:rPr lang="en-IN" b="1" dirty="0"/>
              <a:t>AWS Kendra- an intelligent enterprise search service</a:t>
            </a:r>
            <a:r>
              <a:rPr lang="en-IN" dirty="0"/>
              <a:t>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14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6BB-20DA-4E66-BC8A-AA20F12B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8874127" cy="10144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AWS Systems Manager EC2 Run Command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8E13-B27B-42A0-BA54-C0C4C44A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console allows you to send commands to EC2 instances, either individually or in groups. </a:t>
            </a:r>
          </a:p>
          <a:p>
            <a:r>
              <a:rPr lang="en-US" dirty="0"/>
              <a:t>Run Command can be used to perform a variety of tasks,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Installing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Configuring settings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Running scripts</a:t>
            </a:r>
          </a:p>
        </p:txBody>
      </p:sp>
    </p:spTree>
    <p:extLst>
      <p:ext uri="{BB962C8B-B14F-4D97-AF65-F5344CB8AC3E}">
        <p14:creationId xmlns:p14="http://schemas.microsoft.com/office/powerpoint/2010/main" val="159231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50-78AC-4555-9BF2-FDD346D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da-DK" b="1" dirty="0"/>
              <a:t>AWS Systems Manager Parameter Store </a:t>
            </a:r>
            <a:br>
              <a:rPr lang="da-DK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BDDB-CF64-4A15-BAB1-75DABBA8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0275"/>
            <a:ext cx="10018713" cy="3590925"/>
          </a:xfrm>
        </p:spPr>
        <p:txBody>
          <a:bodyPr>
            <a:normAutofit/>
          </a:bodyPr>
          <a:lstStyle/>
          <a:p>
            <a:r>
              <a:rPr lang="en-US" dirty="0"/>
              <a:t>This console allows you to store and manage configuration data and secrets. </a:t>
            </a:r>
          </a:p>
          <a:p>
            <a:r>
              <a:rPr lang="en-US" dirty="0"/>
              <a:t>Parameter Store can be used to store a variety of data,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 connection 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Passwords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License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configuration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71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779F-BA76-49BA-93E2-F2B98F3E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59339" cy="8858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Pre-signed URLs with S3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E6CA-AF3C-451C-BE94-FD696BB3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Simple Storage Service (Amazon S3) allows you to generate pre-signed URLs that provide temporary access to private objects stored in your S3 buckets. </a:t>
            </a:r>
          </a:p>
          <a:p>
            <a:r>
              <a:rPr lang="en-US" dirty="0"/>
              <a:t>These URLs are often used when you need to grant temporary, time-limited access to objects, such as for downloading files without making them public.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99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7155-5DB4-48A0-A3E8-DFC5649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Config With S3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21B-554E-4797-970E-4E1F60AF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Config is a service that helps you assess, audit, and evaluate the configurations of your AWS resources. </a:t>
            </a:r>
          </a:p>
          <a:p>
            <a:r>
              <a:rPr lang="en-US" dirty="0"/>
              <a:t>By integrating AWS Config with Amazon S3, you can store and manage configuration snapshots in a secure and scalable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665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3B9F-E30F-4293-93C9-5D6052E0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039" y="128588"/>
            <a:ext cx="10018713" cy="9715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Inspector vs Trusted Advisor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4B97-32AA-4CF3-93F4-9B65C74B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347" y="1228726"/>
            <a:ext cx="10018713" cy="3124201"/>
          </a:xfrm>
        </p:spPr>
        <p:txBody>
          <a:bodyPr>
            <a:normAutofit/>
          </a:bodyPr>
          <a:lstStyle/>
          <a:p>
            <a:r>
              <a:rPr lang="en-US" b="1" dirty="0"/>
              <a:t>AWS Inspector</a:t>
            </a:r>
            <a:r>
              <a:rPr lang="en-US" dirty="0"/>
              <a:t> is a service that assesses the security of your EC2 instances. </a:t>
            </a:r>
          </a:p>
          <a:p>
            <a:r>
              <a:rPr lang="en-US" dirty="0"/>
              <a:t>It does this by running automated checks to identify vulnerabilities, malware, and other security issues.</a:t>
            </a:r>
          </a:p>
          <a:p>
            <a:r>
              <a:rPr lang="en-US" b="1" dirty="0"/>
              <a:t>AWS Trusted Advisor </a:t>
            </a:r>
            <a:r>
              <a:rPr lang="en-US" dirty="0"/>
              <a:t>is a service that provides recommendations on how to improve the security, performance, and cost-effectiveness of your AWS environment</a:t>
            </a:r>
          </a:p>
          <a:p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5284CC-6C27-405B-802E-C8E9AB346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253082"/>
              </p:ext>
            </p:extLst>
          </p:nvPr>
        </p:nvGraphicFramePr>
        <p:xfrm>
          <a:off x="2173287" y="3971292"/>
          <a:ext cx="1001871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813">
                  <a:extLst>
                    <a:ext uri="{9D8B030D-6E8A-4147-A177-3AD203B41FA5}">
                      <a16:colId xmlns:a16="http://schemas.microsoft.com/office/drawing/2014/main" val="373445483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4129118170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3673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Google Sans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AWS Inspector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AWS Trusted Advisor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7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Focus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Security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Security, performance, and cost-effectiveness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158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  <a:latin typeface="Google Sans"/>
                        </a:rPr>
                        <a:t>Scope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EC2 instances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Entire AWS environment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515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Agent required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Yes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  <a:latin typeface="Google Sans"/>
                        </a:rPr>
                        <a:t>No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65245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1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2BF-8F5F-4413-9EF1-0BACA3CD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887914" cy="69543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Networking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8FCC-ABD3-4F2C-811D-D0BD689E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69" y="1381232"/>
            <a:ext cx="10018713" cy="16905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AWS networking refers to the networking infrastructure and services provided by Amazon Web Services (AWS) for creating, managing, and optimizing network resources within the AWS cloud environment.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0CEEA4-5BA9-4F3C-95C9-251330FE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42017"/>
              </p:ext>
            </p:extLst>
          </p:nvPr>
        </p:nvGraphicFramePr>
        <p:xfrm>
          <a:off x="1717676" y="3262842"/>
          <a:ext cx="96639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953">
                  <a:extLst>
                    <a:ext uri="{9D8B030D-6E8A-4147-A177-3AD203B41FA5}">
                      <a16:colId xmlns:a16="http://schemas.microsoft.com/office/drawing/2014/main" val="3543000175"/>
                    </a:ext>
                  </a:extLst>
                </a:gridCol>
                <a:gridCol w="4831953">
                  <a:extLst>
                    <a:ext uri="{9D8B030D-6E8A-4147-A177-3AD203B41FA5}">
                      <a16:colId xmlns:a16="http://schemas.microsoft.com/office/drawing/2014/main" val="319099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Private Cloud (VPC)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Subnetting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Load Balancing (ELB)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Route 53 (DNS)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Connect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Private Network (VPN)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Groups and Network ACLs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 Gateway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VPC Peering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and Logging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Cloud Connectivity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Security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Architectures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Certification and Training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and Performance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2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6E3-B98B-40D1-8612-A009BDEF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Build Your Own Custom VPC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A711-6667-49DB-BB03-5B1156E1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Virtual Private Cloud (Amazon VPC) allows you to create a private, isolated section of the AWS Cloud where you can launch AWS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05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A061-D91B-472C-97E3-E9D0B332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5802314" cy="7429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Creating a NAT Instance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2AC0-BE95-4C02-8537-4368BA39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8" y="2562224"/>
            <a:ext cx="5202240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Network Address Translation (NAT) instance in AWS allows your private instances within a Virtual Private Cloud (VPC) to access the internet while remaining hidden behind the NAT instance's public IP address. </a:t>
            </a:r>
          </a:p>
          <a:p>
            <a:r>
              <a:rPr lang="en-US" dirty="0"/>
              <a:t>This is useful for scenarios where your private instances need to download software updates, access external services, or communicate with the AWS service endpoints.</a:t>
            </a:r>
            <a:endParaRPr lang="en-IN" dirty="0"/>
          </a:p>
        </p:txBody>
      </p:sp>
      <p:pic>
        <p:nvPicPr>
          <p:cNvPr id="4098" name="Picture 2" descr="&#10;        NAT instance setup&#10;      ">
            <a:extLst>
              <a:ext uri="{FF2B5EF4-FFF2-40B4-BE49-F238E27FC236}">
                <a16:creationId xmlns:a16="http://schemas.microsoft.com/office/drawing/2014/main" id="{CDB2200B-6ED2-4EEE-8362-1EC7C67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42" y="1428751"/>
            <a:ext cx="51339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35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1085-D375-4345-920B-9F9E6706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Network ACLs and Security Groups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6EF8-3E4A-4DDB-BD58-99A94A43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4500"/>
            <a:ext cx="10018713" cy="44577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Network ACLs</a:t>
            </a:r>
            <a:r>
              <a:rPr lang="en-US" dirty="0"/>
              <a:t> are applied at the subnet level and filter all traffic entering or leaving the subnet.</a:t>
            </a:r>
          </a:p>
          <a:p>
            <a:r>
              <a:rPr lang="en-US" dirty="0"/>
              <a:t>They can be used to allow or deny traffic based on source and destination IP address, port, and protocol.</a:t>
            </a:r>
          </a:p>
          <a:p>
            <a:r>
              <a:rPr lang="en-US" b="1" dirty="0"/>
              <a:t>Security groups </a:t>
            </a:r>
            <a:r>
              <a:rPr lang="en-US" dirty="0"/>
              <a:t>are applied at the instance level and filter all traffic entering or leaving the instance. </a:t>
            </a:r>
          </a:p>
          <a:p>
            <a:r>
              <a:rPr lang="en-US" dirty="0"/>
              <a:t>They can be used to allow or deny traffic based on source and destination IP address, port, protocol, and security group.</a:t>
            </a:r>
          </a:p>
          <a:p>
            <a:r>
              <a:rPr lang="en-US" b="1" dirty="0"/>
              <a:t>Network ACLs and security groups </a:t>
            </a:r>
            <a:r>
              <a:rPr lang="en-US" dirty="0"/>
              <a:t>can be used together to provide a layered security approach. For example, you could use a network ACL to allow all traffic from within your VPC to flow freely, and then use security groups to restrict traffic to specific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91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3FF4-CDB1-442D-9C8F-A5495AC2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5245102" cy="10572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VPC Endpoints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CFBF-1DF7-4D5E-8199-86AA9CD3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5963"/>
            <a:ext cx="10018713" cy="3805237"/>
          </a:xfrm>
        </p:spPr>
        <p:txBody>
          <a:bodyPr>
            <a:normAutofit/>
          </a:bodyPr>
          <a:lstStyle/>
          <a:p>
            <a:r>
              <a:rPr lang="en-US" dirty="0"/>
              <a:t>A VPC endpoint is a networking interface that enables communication between instances in a VPC and services hosted outside the VPC without requiring an internet gateway, NAT device, VPN connection, or AWS Direct Connect connection.</a:t>
            </a:r>
          </a:p>
          <a:p>
            <a:r>
              <a:rPr lang="en-US" dirty="0"/>
              <a:t>VPC endpoints can be used to connect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AWS services, such as S3, DynamoDB, and 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On-premises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Services hosted by other AWS accounts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6409-9CC8-4826-BAF3-158312B1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6" y="200026"/>
            <a:ext cx="10018713" cy="11144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Overview: Security &amp; Compliance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EEDC-0DB9-440E-B829-BBC7CA9F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047" y="2114551"/>
            <a:ext cx="10018713" cy="42481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Security and compliance </a:t>
            </a:r>
            <a:r>
              <a:rPr lang="en-US" dirty="0"/>
              <a:t>are essential for all organizations that want to protect their data, systems, and applications from cyberattacks and other threats.</a:t>
            </a:r>
          </a:p>
          <a:p>
            <a:r>
              <a:rPr lang="en-US" b="1" dirty="0"/>
              <a:t>Security</a:t>
            </a:r>
            <a:r>
              <a:rPr lang="en-US" dirty="0"/>
              <a:t> is the practice of protecting data and systems from unauthorized access, use, disclosure, disruption, modification, or destruction.</a:t>
            </a:r>
          </a:p>
          <a:p>
            <a:r>
              <a:rPr lang="en-US" b="1" dirty="0"/>
              <a:t>Compliance</a:t>
            </a:r>
            <a:r>
              <a:rPr lang="en-US" dirty="0"/>
              <a:t> is the process of adhering to a set of rules or standards. In the context of security, compliance refers to adhering to security best practices and industry-specific regulations</a:t>
            </a:r>
          </a:p>
          <a:p>
            <a:r>
              <a:rPr lang="en-US" b="1" dirty="0"/>
              <a:t>AWS supports</a:t>
            </a:r>
            <a:r>
              <a:rPr lang="en-US" dirty="0"/>
              <a:t> 143 security standards and compliance certifications, including PCI-DSS, HIPAA/HITECH, FedRAMP, GDPR, FIPS 140-2, and NIST 800-171, helping customers satisfy compliance requirements around the globe.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55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364C-72F5-4F33-B1E3-681EC299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787777" cy="10287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VPC Flow Logs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B45D-F007-4206-B8D3-AA690D8F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52625"/>
            <a:ext cx="10018713" cy="4762500"/>
          </a:xfrm>
        </p:spPr>
        <p:txBody>
          <a:bodyPr>
            <a:normAutofit/>
          </a:bodyPr>
          <a:lstStyle/>
          <a:p>
            <a:r>
              <a:rPr lang="en-US" dirty="0"/>
              <a:t>VPC Flow Logs is a feature that enables you to capture information about the IP traffic going to and from network interfaces in your VPC. </a:t>
            </a:r>
          </a:p>
          <a:p>
            <a:r>
              <a:rPr lang="en-US" dirty="0"/>
              <a:t>This information includes the source and destination IP addresses, port numbers, protocols, and packet counts</a:t>
            </a:r>
          </a:p>
          <a:p>
            <a:r>
              <a:rPr lang="en-US" dirty="0"/>
              <a:t>VPC Flow Logs can be used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Monitor network traffic</a:t>
            </a:r>
            <a:r>
              <a:rPr lang="en-US" dirty="0"/>
              <a:t>: VPC Flow Logs can be used to monitor network traffic in your VPC. This can help you to identify suspicious activity and troubleshoot problems.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Plan capacity</a:t>
            </a:r>
            <a:r>
              <a:rPr lang="en-US" dirty="0"/>
              <a:t>: VPC Flow Logs can be used to plan capacity for your VPC. This can help you to ensure that your VPC has enough bandwidth to meet your needs.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Comply with regulations</a:t>
            </a:r>
            <a:r>
              <a:rPr lang="en-US" dirty="0"/>
              <a:t>: VPC Flow Logs can be used to comply with regulations that require you to track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287536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FFE3-F6C4-422A-9EDB-B2A03449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" y="714375"/>
            <a:ext cx="6816727" cy="942975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VPC Clean Up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0616-6017-4DCC-8FFB-8393BB63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7413"/>
            <a:ext cx="10018713" cy="4500562"/>
          </a:xfrm>
        </p:spPr>
        <p:txBody>
          <a:bodyPr>
            <a:normAutofit/>
          </a:bodyPr>
          <a:lstStyle/>
          <a:p>
            <a:r>
              <a:rPr lang="en-US" dirty="0"/>
              <a:t>The process consists of the following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Terminate all instances </a:t>
            </a:r>
            <a:r>
              <a:rPr lang="en-US" dirty="0"/>
              <a:t>in the VPC. This will ensure that there are no running instances that are using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all security groups </a:t>
            </a:r>
            <a:r>
              <a:rPr lang="en-US" dirty="0"/>
              <a:t>in the VPC. This will ensure that there are no security groups that are allowing or denying traffic to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all network ACLs </a:t>
            </a:r>
            <a:r>
              <a:rPr lang="en-US" dirty="0"/>
              <a:t>in the VPC. This will ensure that there are no network ACLs that are filtering traffic to and from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all subnets </a:t>
            </a:r>
            <a:r>
              <a:rPr lang="en-US" dirty="0"/>
              <a:t>in the VPC. This will ensure that there are no subnets that are using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the VPC</a:t>
            </a:r>
            <a:r>
              <a:rPr lang="en-US" dirty="0"/>
              <a:t>. This will delete all of the VPC resources, including the VPC itself.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658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E0BE-99E5-425E-A9D8-2653D0BA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6959602" cy="10858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VPC CIDR Calculations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189F-F582-482E-AB48-2E42ACEC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calculate the CIDR blocks for your VPC, you need to consider the following factors:</a:t>
            </a:r>
          </a:p>
          <a:p>
            <a:r>
              <a:rPr lang="en-US" dirty="0"/>
              <a:t>The number of IP addresses that you need for your VPC.</a:t>
            </a:r>
          </a:p>
          <a:p>
            <a:r>
              <a:rPr lang="en-US" dirty="0"/>
              <a:t>The number of subnets that you want to create in your VPC.</a:t>
            </a:r>
          </a:p>
          <a:p>
            <a:r>
              <a:rPr lang="en-US" dirty="0"/>
              <a:t>The size of each subnet.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42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4425-A6B6-478F-AA49-035B6D08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6" y="319087"/>
            <a:ext cx="4973639" cy="6715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Direct Connect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1C7A-292F-4A34-9930-BB8988F1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8763"/>
            <a:ext cx="4611689" cy="4262437"/>
          </a:xfrm>
        </p:spPr>
        <p:txBody>
          <a:bodyPr>
            <a:normAutofit/>
          </a:bodyPr>
          <a:lstStyle/>
          <a:p>
            <a:r>
              <a:rPr lang="en-US" dirty="0"/>
              <a:t>AWS Direct Connect is a dedicated network connection from your on-premises network to AWS. AWS Direct Connect provides a reliable, secure, and high-performance connection to AWS services.</a:t>
            </a:r>
          </a:p>
          <a:p>
            <a:endParaRPr lang="en-IN" dirty="0"/>
          </a:p>
        </p:txBody>
      </p:sp>
      <p:pic>
        <p:nvPicPr>
          <p:cNvPr id="8194" name="Picture 2" descr="Connect to AWS">
            <a:extLst>
              <a:ext uri="{FF2B5EF4-FFF2-40B4-BE49-F238E27FC236}">
                <a16:creationId xmlns:a16="http://schemas.microsoft.com/office/drawing/2014/main" id="{394D6136-B7DB-4D33-AE75-3BDE9C94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990600"/>
            <a:ext cx="5876924" cy="554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50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6243-2386-4E3E-84E9-C948716F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AWS Direct Connect-2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2ED02-35BD-4D6E-99E1-F0F4798F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use AWS Direct Connect, you will need to create a connection between your on-premises network and an AWS Direct Connect location. You can create a connection using a variety of methods, including:</a:t>
            </a:r>
          </a:p>
          <a:p>
            <a:r>
              <a:rPr lang="en-US" b="1" dirty="0"/>
              <a:t>Dedicated connection</a:t>
            </a:r>
            <a:r>
              <a:rPr lang="en-US" dirty="0"/>
              <a:t>: A dedicated connection is a physical Ethernet connection that is associated with a single customer.</a:t>
            </a:r>
          </a:p>
          <a:p>
            <a:r>
              <a:rPr lang="en-US" b="1" dirty="0"/>
              <a:t>Hosted connection</a:t>
            </a:r>
            <a:r>
              <a:rPr lang="en-US" dirty="0"/>
              <a:t>: A hosted connection is a physical Ethernet connection that is provisioned by an AWS Direct Connect Partner on behalf of a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495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CC23-8717-45EE-92CF-068B58E5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2862"/>
            <a:ext cx="10018713" cy="828675"/>
          </a:xfrm>
        </p:spPr>
        <p:txBody>
          <a:bodyPr/>
          <a:lstStyle/>
          <a:p>
            <a:r>
              <a:rPr lang="en-IN" b="1" dirty="0"/>
              <a:t>AWS Kendra</a:t>
            </a:r>
          </a:p>
        </p:txBody>
      </p:sp>
      <p:pic>
        <p:nvPicPr>
          <p:cNvPr id="1026" name="Picture 2" descr="Diagram showing how Amazon Kendra ingests data from data sources to improve search accuracy, customer experiences, and employee productivity.">
            <a:extLst>
              <a:ext uri="{FF2B5EF4-FFF2-40B4-BE49-F238E27FC236}">
                <a16:creationId xmlns:a16="http://schemas.microsoft.com/office/drawing/2014/main" id="{0115BF94-CD93-4F41-AB9A-9D77674192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57" y="2967336"/>
            <a:ext cx="10445243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FE7DA9-170D-4B9D-818D-15D2C4FB12CB}"/>
              </a:ext>
            </a:extLst>
          </p:cNvPr>
          <p:cNvSpPr/>
          <p:nvPr/>
        </p:nvSpPr>
        <p:spPr>
          <a:xfrm>
            <a:off x="1500188" y="593290"/>
            <a:ext cx="1020127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"/>
              </a:rPr>
              <a:t>AWS Kendra is an intelligent search service that uses machine learning to help you find information across your organization.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"/>
              </a:rPr>
              <a:t>It can index and search content from a variety of sources, including Amazon S3 buckets, Microsoft SharePoint, Salesforce, and ServiceNow.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"/>
              </a:rPr>
              <a:t> AWS Kendra also supports document metadata and synonyms, which can help you improve the relevance of your search results.</a:t>
            </a:r>
            <a:endParaRPr lang="en-US" sz="2000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7123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B494-2C31-46CB-AF9E-6F0E12A1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173" y="242889"/>
            <a:ext cx="4002089" cy="928688"/>
          </a:xfrm>
        </p:spPr>
        <p:txBody>
          <a:bodyPr/>
          <a:lstStyle/>
          <a:p>
            <a:r>
              <a:rPr lang="en-IN" b="1" dirty="0"/>
              <a:t>AWS Kendra-2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7098-9947-416B-B02D-27330ED1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6" y="1614490"/>
            <a:ext cx="10018713" cy="53720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Working with AWS Kendra involves the following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Create an index. </a:t>
            </a:r>
            <a:r>
              <a:rPr lang="en-US" dirty="0"/>
              <a:t>An index is a collection of documents that you want to search. To create an index, you need to specify a data source. </a:t>
            </a:r>
          </a:p>
          <a:p>
            <a:pPr marL="0" indent="0">
              <a:buNone/>
            </a:pPr>
            <a:r>
              <a:rPr lang="en-US" dirty="0"/>
              <a:t>         A data source is a location where your documents are stored, such as an Amazon S3 bucket or a Microsoft SharePoint 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Ingest documents. </a:t>
            </a:r>
            <a:r>
              <a:rPr lang="en-US" dirty="0"/>
              <a:t>Once you have created an index, you need to ingest documents into it. </a:t>
            </a:r>
          </a:p>
          <a:p>
            <a:pPr marL="0" indent="0">
              <a:buNone/>
            </a:pPr>
            <a:r>
              <a:rPr lang="en-US" dirty="0"/>
              <a:t>           You can ingest documents manually or automatically.</a:t>
            </a:r>
          </a:p>
          <a:p>
            <a:pPr marL="0" indent="0">
              <a:buNone/>
            </a:pPr>
            <a:r>
              <a:rPr lang="en-US" dirty="0"/>
              <a:t>              To ingest documents manually, you can use the Amazon Kendra console or the Amazon Kendra SDK. </a:t>
            </a:r>
          </a:p>
          <a:p>
            <a:pPr marL="0" indent="0">
              <a:buNone/>
            </a:pPr>
            <a:r>
              <a:rPr lang="en-US" dirty="0"/>
              <a:t>          To ingest documents automatically, you can use a connector. </a:t>
            </a:r>
          </a:p>
          <a:p>
            <a:pPr marL="0" indent="0">
              <a:buNone/>
            </a:pPr>
            <a:r>
              <a:rPr lang="en-US" b="1" dirty="0"/>
              <a:t>         A connector </a:t>
            </a:r>
            <a:r>
              <a:rPr lang="en-US" dirty="0"/>
              <a:t>is a tool that connects AWS Kendra to a data source and ingests documents from that data source into AWS Kendra.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Query the index. </a:t>
            </a:r>
            <a:r>
              <a:rPr lang="en-US" dirty="0"/>
              <a:t>Once you have ingested documents into an index, you can start querying the index to find the information you need. </a:t>
            </a:r>
          </a:p>
          <a:p>
            <a:pPr marL="0" indent="0">
              <a:buNone/>
            </a:pPr>
            <a:r>
              <a:rPr lang="en-US" dirty="0"/>
              <a:t>                  You can query the index using the Amazon Kendra console, the Amazon Kendra SDK, or a third-party search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11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7C82-FE76-4A63-B7BA-0F1CBE97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228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of how AWS Kendra can be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BCE6-8CAD-468C-BA4D-F37C8F3C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5" y="1285875"/>
            <a:ext cx="9593262" cy="55721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Search for information in a company's internal knowledge base</a:t>
            </a:r>
            <a:r>
              <a:rPr lang="en-US" dirty="0"/>
              <a:t>. AWS Kendra can be used to search for information in a company's internal knowledge base, such as FAQs, product documentation, and training materials.</a:t>
            </a:r>
          </a:p>
          <a:p>
            <a:pPr marL="0" indent="0">
              <a:buNone/>
            </a:pPr>
            <a:r>
              <a:rPr lang="en-US" dirty="0"/>
              <a:t>            This can help employees find the information they need to do their jobs more efficiently.</a:t>
            </a:r>
          </a:p>
          <a:p>
            <a:r>
              <a:rPr lang="en-US" b="1" dirty="0"/>
              <a:t>Search for information in a customer support database</a:t>
            </a:r>
            <a:r>
              <a:rPr lang="en-US" dirty="0"/>
              <a:t>. AWS Kendra can be used to search for information in a customer support database, such as tickets, chat logs, and emails. </a:t>
            </a:r>
          </a:p>
          <a:p>
            <a:pPr marL="0" indent="0">
              <a:buNone/>
            </a:pPr>
            <a:r>
              <a:rPr lang="en-US" dirty="0"/>
              <a:t>              This can help customer support representatives find the information they need to resolve customer issues more quickly.</a:t>
            </a:r>
          </a:p>
          <a:p>
            <a:r>
              <a:rPr lang="en-US" b="1" dirty="0"/>
              <a:t>Search for information in a research database</a:t>
            </a:r>
            <a:r>
              <a:rPr lang="en-US" dirty="0"/>
              <a:t>. AWS Kendra can be used to search for information in a research database, such as scientific journals, patents, and grant proposals. </a:t>
            </a:r>
          </a:p>
          <a:p>
            <a:pPr marL="0" indent="0">
              <a:buNone/>
            </a:pPr>
            <a:r>
              <a:rPr lang="en-US" dirty="0"/>
              <a:t>    This can help researchers find the information they need to conduct their research more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91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2D92-8E88-44C4-84D0-D1E2B69E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614363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536D-09F4-4908-B7B2-DB0D3218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/>
          </a:bodyPr>
          <a:lstStyle/>
          <a:p>
            <a:r>
              <a:rPr lang="en-IN" sz="1200" dirty="0">
                <a:hlinkClick r:id="rId2"/>
              </a:rPr>
              <a:t>https://aws.amazon.com/compliance/</a:t>
            </a:r>
            <a:endParaRPr lang="en-IN" sz="1200" dirty="0"/>
          </a:p>
          <a:p>
            <a:r>
              <a:rPr lang="en-IN" sz="1200" dirty="0">
                <a:hlinkClick r:id="rId3"/>
              </a:rPr>
              <a:t>https://d0.awsstatic.com/whitepapers/compliance/Intro_to_Security_by_Design.pdf</a:t>
            </a:r>
            <a:r>
              <a:rPr lang="en-IN" sz="1200" dirty="0"/>
              <a:t> </a:t>
            </a:r>
          </a:p>
          <a:p>
            <a:r>
              <a:rPr lang="en-IN" sz="1200" dirty="0">
                <a:hlinkClick r:id="rId4"/>
              </a:rPr>
              <a:t>https://aws.amazon.com/compliance/programs/</a:t>
            </a:r>
            <a:r>
              <a:rPr lang="en-IN" sz="1200" dirty="0"/>
              <a:t> </a:t>
            </a:r>
          </a:p>
          <a:p>
            <a:r>
              <a:rPr lang="en-IN" sz="1200" dirty="0">
                <a:hlinkClick r:id="rId5"/>
              </a:rPr>
              <a:t>https://www.akamai.com/glossary/what-is-a-botnet</a:t>
            </a:r>
            <a:endParaRPr lang="en-IN" sz="1200" dirty="0"/>
          </a:p>
          <a:p>
            <a:r>
              <a:rPr lang="en-IN" sz="1200" dirty="0">
                <a:hlinkClick r:id="rId6"/>
              </a:rPr>
              <a:t>https://www.wallarm.com/what/types-of-ddos-attack-and-measures-protection</a:t>
            </a:r>
            <a:endParaRPr lang="en-IN" sz="1200" dirty="0"/>
          </a:p>
          <a:p>
            <a:r>
              <a:rPr lang="en-IN" sz="1200" dirty="0">
                <a:hlinkClick r:id="rId7"/>
              </a:rPr>
              <a:t>https://docs.aws.amazon.com/vpc/latest/userguide/VPC_NAT_Instance.html</a:t>
            </a:r>
            <a:endParaRPr lang="en-IN" sz="1200" dirty="0"/>
          </a:p>
          <a:p>
            <a:r>
              <a:rPr lang="en-IN" sz="1200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9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F57-FE56-488F-B847-888A5BDC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211" y="258641"/>
            <a:ext cx="4473577" cy="19855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Compliance on AWS</a:t>
            </a:r>
          </a:p>
        </p:txBody>
      </p:sp>
      <p:pic>
        <p:nvPicPr>
          <p:cNvPr id="1026" name="Picture 2" descr="https://d1.awsstatic.com/security-center/Shared_Responsibility_Model_V2.59d1eccec334b366627e9295b304202faf7b899b.jpg">
            <a:extLst>
              <a:ext uri="{FF2B5EF4-FFF2-40B4-BE49-F238E27FC236}">
                <a16:creationId xmlns:a16="http://schemas.microsoft.com/office/drawing/2014/main" id="{6AACFB7A-9EA4-4FA9-A922-C8FC22F083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87392"/>
            <a:ext cx="9644063" cy="47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A4E934-0353-4177-AA50-1149F2687B4E}"/>
              </a:ext>
            </a:extLst>
          </p:cNvPr>
          <p:cNvSpPr/>
          <p:nvPr/>
        </p:nvSpPr>
        <p:spPr>
          <a:xfrm>
            <a:off x="9672638" y="6400800"/>
            <a:ext cx="16144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 PIC: AWS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F3A9B-A367-4201-9ED3-5E2665CB89E7}"/>
              </a:ext>
            </a:extLst>
          </p:cNvPr>
          <p:cNvSpPr/>
          <p:nvPr/>
        </p:nvSpPr>
        <p:spPr>
          <a:xfrm>
            <a:off x="2600325" y="1230192"/>
            <a:ext cx="8201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mazonEmber"/>
              </a:rPr>
              <a:t>Security and Compliance is a shared responsibility between AWS and the customer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12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43F5-3BE9-46FC-BD83-6B958580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6388102" cy="1042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Benefits of Compliance on AWS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FE59-5038-43F1-9E99-89F05688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728789"/>
            <a:ext cx="10018713" cy="3124201"/>
          </a:xfrm>
        </p:spPr>
        <p:txBody>
          <a:bodyPr/>
          <a:lstStyle/>
          <a:p>
            <a:r>
              <a:rPr lang="en-US" dirty="0"/>
              <a:t>Third-party validation for 1,000s of global requirements</a:t>
            </a:r>
          </a:p>
          <a:p>
            <a:r>
              <a:rPr lang="en-US" dirty="0"/>
              <a:t>Inherit the latest security controls AWS uses on its own infrastructure</a:t>
            </a:r>
          </a:p>
          <a:p>
            <a:r>
              <a:rPr lang="en-IN" dirty="0"/>
              <a:t>Streamline and automate compliance</a:t>
            </a:r>
          </a:p>
          <a:p>
            <a:r>
              <a:rPr lang="en-IN" dirty="0"/>
              <a:t>Automated Compliance Reporting</a:t>
            </a:r>
          </a:p>
        </p:txBody>
      </p:sp>
    </p:spTree>
    <p:extLst>
      <p:ext uri="{BB962C8B-B14F-4D97-AF65-F5344CB8AC3E}">
        <p14:creationId xmlns:p14="http://schemas.microsoft.com/office/powerpoint/2010/main" val="5291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E25-9394-45D1-997A-43384817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825" y="100013"/>
            <a:ext cx="2544764" cy="8429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DDOS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8872-5C59-4511-87A2-C41E4DF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348" y="1185863"/>
            <a:ext cx="10018713" cy="5191125"/>
          </a:xfrm>
        </p:spPr>
        <p:txBody>
          <a:bodyPr>
            <a:normAutofit/>
          </a:bodyPr>
          <a:lstStyle/>
          <a:p>
            <a:r>
              <a:rPr lang="en-US" b="1" dirty="0"/>
              <a:t>DDOS stands for distributed denial-of-service</a:t>
            </a:r>
            <a:r>
              <a:rPr lang="en-US" dirty="0"/>
              <a:t>.</a:t>
            </a:r>
          </a:p>
          <a:p>
            <a:r>
              <a:rPr lang="en-US" dirty="0"/>
              <a:t> A DDoS attack is a type of cyberattack in which the attacker attempts to overwhelm a target server or network with traffic from multiple sources, making it unavailable to legitimate users.</a:t>
            </a:r>
          </a:p>
          <a:p>
            <a:r>
              <a:rPr lang="en-US" dirty="0"/>
              <a:t>DDoS attacks can be carried out using a variety of methods,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Botnets</a:t>
            </a:r>
            <a:r>
              <a:rPr lang="en-US" dirty="0"/>
              <a:t>: Botnets are networks of compromised computers that can be used to launch DDoS attacks.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Reflection attacks</a:t>
            </a:r>
            <a:r>
              <a:rPr lang="en-US" dirty="0"/>
              <a:t>: Reflection attacks exploit vulnerabilities in networking protocols to amplify the amount of traffic sent to the target.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Volumetric attacks</a:t>
            </a:r>
            <a:r>
              <a:rPr lang="en-US" dirty="0"/>
              <a:t>: Volumetric attacks flood the target with a large amount of traffic, overwhelming its bandwidth.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1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flection attacks">
            <a:extLst>
              <a:ext uri="{FF2B5EF4-FFF2-40B4-BE49-F238E27FC236}">
                <a16:creationId xmlns:a16="http://schemas.microsoft.com/office/drawing/2014/main" id="{427D0FD8-ED4F-44B3-B7BD-6C66F94E6F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00050"/>
            <a:ext cx="50958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lumetric attacks">
            <a:extLst>
              <a:ext uri="{FF2B5EF4-FFF2-40B4-BE49-F238E27FC236}">
                <a16:creationId xmlns:a16="http://schemas.microsoft.com/office/drawing/2014/main" id="{95F34970-7419-4223-9BAC-2A677F3A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3800475"/>
            <a:ext cx="5600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 illustrating how a botnet works">
            <a:extLst>
              <a:ext uri="{FF2B5EF4-FFF2-40B4-BE49-F238E27FC236}">
                <a16:creationId xmlns:a16="http://schemas.microsoft.com/office/drawing/2014/main" id="{BE728579-BAD7-4060-B9D4-5B55B16C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9" y="400050"/>
            <a:ext cx="5284787" cy="29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0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5878-DB39-472C-8A61-253361B5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5813"/>
          </a:xfrm>
        </p:spPr>
        <p:txBody>
          <a:bodyPr/>
          <a:lstStyle/>
          <a:p>
            <a:r>
              <a:rPr lang="en-IN" dirty="0"/>
              <a:t>AWS Shield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B5A0-5D6C-40A1-8CAF-F63101E4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Shield is a managed DDoS protection service that safeguards applications running on AWS</a:t>
            </a:r>
          </a:p>
          <a:p>
            <a:r>
              <a:rPr lang="en-IN" b="1" dirty="0"/>
              <a:t>Use cases: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Protect applications and APIs from SYN floods, UDP floods, or other reflection attacks.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 inline mitigations such as deterministic packet filtering and priority-based traffic shaping to stop basic network-layer attacks.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Activate automatic detection, mitigation, or protection for each resource type per AWS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72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079E-BA86-4FC7-8FE9-9248012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01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AWS Marketplace Security Products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B154-972F-4943-ACE0-78079447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198" y="2286001"/>
            <a:ext cx="10018713" cy="43052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AWS Marketplace offers a wide range of security products from vetted software sellers</a:t>
            </a:r>
          </a:p>
          <a:p>
            <a:r>
              <a:rPr lang="en-US" dirty="0"/>
              <a:t>Popular security products available in AWS Marketplace: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 Security Posture Management (CSPM):</a:t>
            </a:r>
            <a:r>
              <a:rPr lang="en-US" dirty="0"/>
              <a:t> CSPM tools help you identify and remediate security risks in your AWS 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Security Information and Event Management (SIEM):</a:t>
            </a:r>
            <a:r>
              <a:rPr lang="en-US" dirty="0"/>
              <a:t> SIEM tools collect and analyze security logs from your AWS environment to help you detect and respond to security threats.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Web Application Firewalls (WAFs)</a:t>
            </a:r>
            <a:r>
              <a:rPr lang="en-US" dirty="0"/>
              <a:t>: WAFs protect your web applications from common attacks, such as SQL injection and cross-site scripting.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Intrusion Detection Systems (IDSs)/Intrusion Prevention Systems (IPSs):</a:t>
            </a:r>
            <a:r>
              <a:rPr lang="en-US" dirty="0"/>
              <a:t> IDSs/IPSs monitor your network traffic for suspicious activity and can block malicious traffic.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Data Loss Prevention (DLP):</a:t>
            </a:r>
            <a:r>
              <a:rPr lang="en-US" dirty="0"/>
              <a:t> DLP tools help you prevent sensitive data from being leaked or lost.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1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793</TotalTime>
  <Words>3199</Words>
  <Application>Microsoft Office PowerPoint</Application>
  <PresentationFormat>Widescreen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AmazonEmber</vt:lpstr>
      <vt:lpstr>Arial</vt:lpstr>
      <vt:lpstr>Corbel</vt:lpstr>
      <vt:lpstr>Google Sans</vt:lpstr>
      <vt:lpstr>Times New Roman</vt:lpstr>
      <vt:lpstr>Wingdings</vt:lpstr>
      <vt:lpstr>Parallax</vt:lpstr>
      <vt:lpstr>AWS-DAY4</vt:lpstr>
      <vt:lpstr>Index </vt:lpstr>
      <vt:lpstr> Overview: Security &amp; Compliance  </vt:lpstr>
      <vt:lpstr> Compliance on AWS</vt:lpstr>
      <vt:lpstr>Benefits of Compliance on AWS </vt:lpstr>
      <vt:lpstr> DDOS  </vt:lpstr>
      <vt:lpstr>PowerPoint Presentation</vt:lpstr>
      <vt:lpstr>AWS Shield </vt:lpstr>
      <vt:lpstr> AWS Marketplace Security Products  </vt:lpstr>
      <vt:lpstr>Choosing security products from AWS Marketplace: </vt:lpstr>
      <vt:lpstr> IAM Custom Policies  </vt:lpstr>
      <vt:lpstr> Roles &amp; Custom Policies  </vt:lpstr>
      <vt:lpstr> MFA &amp; Reporting With IAM  </vt:lpstr>
      <vt:lpstr>MFA &amp; Reporting With IAM-2</vt:lpstr>
      <vt:lpstr>Security Token Service (STS)</vt:lpstr>
      <vt:lpstr> Security &amp; Logging  </vt:lpstr>
      <vt:lpstr> AWS Hypervisors  </vt:lpstr>
      <vt:lpstr> Dedicated Instances Vs Dedicated Hosts  </vt:lpstr>
      <vt:lpstr>Dedicated Instances Vs Dedicated Hosts  </vt:lpstr>
      <vt:lpstr> AWS Systems Manager EC2 Run Command  </vt:lpstr>
      <vt:lpstr>  AWS Systems Manager Parameter Store   </vt:lpstr>
      <vt:lpstr> Pre-signed URLs with S3  </vt:lpstr>
      <vt:lpstr> AWS Config With S3  </vt:lpstr>
      <vt:lpstr> Inspector vs Trusted Advisor  </vt:lpstr>
      <vt:lpstr> AWS Networking  </vt:lpstr>
      <vt:lpstr> Build Your Own Custom VPC  </vt:lpstr>
      <vt:lpstr> Creating a NAT Instance  </vt:lpstr>
      <vt:lpstr> Network ACLs and Security Groups  </vt:lpstr>
      <vt:lpstr> VPC Endpoints  </vt:lpstr>
      <vt:lpstr> VPC Flow Logs  </vt:lpstr>
      <vt:lpstr> VPC Clean Up  </vt:lpstr>
      <vt:lpstr> VPC CIDR Calculations  </vt:lpstr>
      <vt:lpstr> AWS Direct Connect  </vt:lpstr>
      <vt:lpstr>AWS Direct Connect-2</vt:lpstr>
      <vt:lpstr>AWS Kendra</vt:lpstr>
      <vt:lpstr>AWS Kendra-2</vt:lpstr>
      <vt:lpstr>Examples of how AWS Kendra can be used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AWS-DAY4</dc:title>
  <dc:creator>Ravi Kulkarni</dc:creator>
  <cp:lastModifiedBy>Ravi Kulkarni</cp:lastModifiedBy>
  <cp:revision>25</cp:revision>
  <dcterms:created xsi:type="dcterms:W3CDTF">2023-09-29T13:50:06Z</dcterms:created>
  <dcterms:modified xsi:type="dcterms:W3CDTF">2023-09-30T08:16:38Z</dcterms:modified>
</cp:coreProperties>
</file>