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3"/>
  </p:notesMasterIdLst>
  <p:sldIdLst>
    <p:sldId id="259" r:id="rId3"/>
    <p:sldId id="266" r:id="rId4"/>
    <p:sldId id="258" r:id="rId5"/>
    <p:sldId id="321" r:id="rId6"/>
    <p:sldId id="280" r:id="rId7"/>
    <p:sldId id="262" r:id="rId8"/>
    <p:sldId id="281" r:id="rId9"/>
    <p:sldId id="286" r:id="rId10"/>
    <p:sldId id="287" r:id="rId11"/>
    <p:sldId id="282" r:id="rId12"/>
    <p:sldId id="284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300" r:id="rId22"/>
    <p:sldId id="302" r:id="rId23"/>
    <p:sldId id="301" r:id="rId24"/>
    <p:sldId id="303" r:id="rId25"/>
    <p:sldId id="283" r:id="rId26"/>
    <p:sldId id="304" r:id="rId27"/>
    <p:sldId id="309" r:id="rId28"/>
    <p:sldId id="308" r:id="rId29"/>
    <p:sldId id="305" r:id="rId30"/>
    <p:sldId id="306" r:id="rId31"/>
    <p:sldId id="307" r:id="rId32"/>
    <p:sldId id="310" r:id="rId33"/>
    <p:sldId id="312" r:id="rId34"/>
    <p:sldId id="313" r:id="rId35"/>
    <p:sldId id="316" r:id="rId36"/>
    <p:sldId id="299" r:id="rId37"/>
    <p:sldId id="317" r:id="rId38"/>
    <p:sldId id="315" r:id="rId39"/>
    <p:sldId id="318" r:id="rId40"/>
    <p:sldId id="319" r:id="rId41"/>
    <p:sldId id="32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A4B32-FBA7-4308-8072-64EF37669F6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933D-049C-4B6A-BC89-B426EB67B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5CFD8C2-13DE-0918-FDB1-4AA3B528E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>
            <a:extLst>
              <a:ext uri="{FF2B5EF4-FFF2-40B4-BE49-F238E27FC236}">
                <a16:creationId xmlns:a16="http://schemas.microsoft.com/office/drawing/2014/main" id="{D08BD7FE-C00D-CD13-AF25-A5BF36FEC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>
            <a:extLst>
              <a:ext uri="{FF2B5EF4-FFF2-40B4-BE49-F238E27FC236}">
                <a16:creationId xmlns:a16="http://schemas.microsoft.com/office/drawing/2014/main" id="{9487832C-0CFC-73DB-A8E8-75637700ED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4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464A7A48-788C-FC04-48DE-7E89640A3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>
            <a:extLst>
              <a:ext uri="{FF2B5EF4-FFF2-40B4-BE49-F238E27FC236}">
                <a16:creationId xmlns:a16="http://schemas.microsoft.com/office/drawing/2014/main" id="{85F9F93F-8D06-B07A-4DCB-27927DA62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>
            <a:extLst>
              <a:ext uri="{FF2B5EF4-FFF2-40B4-BE49-F238E27FC236}">
                <a16:creationId xmlns:a16="http://schemas.microsoft.com/office/drawing/2014/main" id="{0F9E0095-0B6E-E826-AD65-77D9FAA101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76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0AAAE575-B19B-C6C1-D07A-B9F7E4472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5FA7F271-F566-490B-2622-65B417FB2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042CD4B-46D6-549F-B748-20DF2FBB6A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79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D9CD6B2-8AD3-3F85-2210-F25CF8CB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4BB9DEF5-D6F6-E39E-1646-2BA75AC40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106F12F4-88BF-19A2-32A4-28DF7CBE38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0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8DA2D21F-8E49-A066-699E-D86458C7E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8EA0B931-570E-955B-E96B-7BA0E29A0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E4DAF9C-5AE0-808E-32FD-AA0C8619C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94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A72EEA01-1AED-6ACF-35E9-BD360F0D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32199599-21F5-AEF7-1DC2-7C5D16BAB3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03EB81AD-03D4-4591-9F04-95018CF0FC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726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74678A7A-CDFE-39CB-5367-3AB6EAE67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7F30A06B-280D-1C73-3520-6DFC1BDC8E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90EBD17-A7E1-EEEE-C572-E4A81E1F17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085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6EB7F182-EBD1-B784-1FD6-9F2D5D48B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F996CD15-3166-F721-BB39-A78F160EE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5678068F-4EED-344F-3704-B9C3E11B9C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497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ECAB641B-A330-A228-E749-12AF19921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07FF7AA1-3756-F861-98A2-148996814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57D336F3-A26A-CCB0-7AE3-30A096BA16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2734381C-5D20-476E-7C12-2D4C521DD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85ABD2FD-7DFD-928F-D81C-53F9471B6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7F88BF71-05F7-9463-1479-F42431BC0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78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EE6D0D3-D1D1-9ADD-C306-3FAAF7114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7A7F47D-C59F-C3A8-B310-C8E6E91AC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5F78E14-E35D-CA09-AF4F-5A629DFFF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074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4DBDB8F2-89D0-2DD1-ED9D-61FC3AF32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F3ECB553-0F83-8556-A0E3-D782AB02F0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A5928A97-97EF-27B9-B41B-D80789587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718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AD669C2-158E-B10D-7442-917B65071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E1366C70-0966-BED5-2E9D-C90FAF161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745EE8A8-2B23-4D71-21EE-3E1E5B2383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29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050C4F3-0688-632C-62E6-F5853F58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21665780-C360-4E50-8A96-1A57EAAF86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72E1C93-0232-5DA1-29D2-76CCB24C8C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520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4AFCF868-A9F8-35DD-6BCC-70904524E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44ABED0E-B38E-D0D7-6F45-74E923E5D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88AD0025-36A7-0982-9514-9DE137D849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2225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76A8EC0C-D840-F284-592A-DFC144330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>
            <a:extLst>
              <a:ext uri="{FF2B5EF4-FFF2-40B4-BE49-F238E27FC236}">
                <a16:creationId xmlns:a16="http://schemas.microsoft.com/office/drawing/2014/main" id="{00911F9A-81D3-DA6E-1CAE-56532F065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>
            <a:extLst>
              <a:ext uri="{FF2B5EF4-FFF2-40B4-BE49-F238E27FC236}">
                <a16:creationId xmlns:a16="http://schemas.microsoft.com/office/drawing/2014/main" id="{C0088126-70CD-74BE-5085-25EE7228AF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131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3020F5D4-E33D-C0BB-7FBC-CCEED71B7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46CE2A13-4B30-56D9-BF48-E119068A58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2D0ED6C6-752B-3079-4071-8794C67BD7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127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212D0175-D74C-7720-3928-F3B496DB9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B39AC840-A61F-13BB-5762-8F1584B48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D47805FE-6FFD-EF94-C959-7D8A1E4E06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458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2CB64692-46CD-F725-9AB8-57EA148C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1560B3A8-C049-B9C1-EE80-1FB7CE095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32207E4F-899D-BC90-B94C-F8318C3273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787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748C5D6E-6D17-7643-ED7C-7F74DD7AF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12E42915-AA91-DF30-2347-BAB850CD2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CEE49EEA-A872-5050-7758-2E7CBD3C66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62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41FA0983-D4C8-727D-158F-8C1FF454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1E661C44-D3FF-1C05-219E-BE00F4D229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EB476405-CBEB-F2CD-AA3C-864DEE87A1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79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E326F02A-CC8C-B0C7-410A-A54065E7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D0EB3AC5-93E8-06F2-1ACB-16815E4CFB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E06562B-A0E3-E6D5-4809-31A2AE047D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858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856A0956-7049-9D94-F8AC-CEBED8920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7EA0D97A-970E-4DE4-C09B-8CBD3BE61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D17C1D7D-D1E5-4AEF-AC74-3A53F48578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579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8D6C0F36-ED37-DAC7-5A0D-FF5FD554F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224F5615-7999-CE82-E7A0-AA741DDC61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DECEFF4F-A778-6E16-228A-4924E55F0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433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4F60D31-76A9-071D-C1AE-9CA69F0EF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92E3E806-49FE-6B20-471F-B5A5ADF73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6249F466-7B0B-70C7-5E69-E8892FA7A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840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86BB9CAD-1E45-7C7A-514B-B3D54F62F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2BCE1320-EFE6-2757-D2C8-BC4DDD80D5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065D139D-9FF2-BBB5-2FF0-902C1773A7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645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37376A0E-3A2A-79C3-57D6-9FEBFD188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0A347DC5-B0BB-C2A3-DE81-F5C2BF229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70D6305C-9A13-DAF7-A0E2-C3DB09743D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390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79EB69DF-0434-65D0-AAB7-A47C5644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9215BEE7-CF7E-8E0D-39C6-DBDE0A8A8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73A4FBA4-5E97-731F-0FBF-F474ADE5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458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6EECA50E-89EE-093C-8A42-2674881D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E997DF23-833F-D870-F650-1ADE50176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43F6124F-42F6-196E-D77F-C9AEFB7AE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063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7821EB90-AD38-DFBF-8BC9-7B0CBB74F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1DBBCA35-29B2-DD99-E2D4-EDFCE6159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AC49FA02-51CA-C420-1F01-D432192DF1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489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E732EC6A-72F2-8B65-E18F-01FD102FD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33F6F92B-C5EA-00E3-42B5-1D383E887C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8E793D77-FDDC-6F0E-274F-2381AC3730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49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B4387752-D554-AA7B-403F-AADE122A1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A4241020-73FC-E3B8-E722-09A5671F2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57E7FC08-3A24-B540-5021-BD68AAFA7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983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488E312-4695-14EA-1822-38ED87CD1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2F264F9B-532F-752D-E986-D76A4EFFA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6939416-9E33-322A-BFD3-519E3695E9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04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604A7DB7-66EC-B693-C727-C21EBCDAD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60029B63-4146-605D-3390-E4D167C3B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B494CE44-9BBF-6D1D-3299-42CBF9C1E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743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4D4DAA29-674B-5C1F-1206-CB865441B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>
            <a:extLst>
              <a:ext uri="{FF2B5EF4-FFF2-40B4-BE49-F238E27FC236}">
                <a16:creationId xmlns:a16="http://schemas.microsoft.com/office/drawing/2014/main" id="{5FFFC54E-24AC-843E-0B18-797F3A40A9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>
            <a:extLst>
              <a:ext uri="{FF2B5EF4-FFF2-40B4-BE49-F238E27FC236}">
                <a16:creationId xmlns:a16="http://schemas.microsoft.com/office/drawing/2014/main" id="{C46B1E35-BDA6-7464-3892-658EFC7ED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68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8F4A2B5A-6ABA-7A64-FCA3-3EDE3F13A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4BAB6F98-697A-040A-1051-16F8FEE57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1F657A21-B775-DB78-AD69-93A241DE6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74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E1D548BE-4A37-A875-F47F-624F62DD8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04C42B93-BE81-B3D5-A0E4-06398D3D09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BD83BA6A-3299-3F32-0BE2-8F2BC94791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62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7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1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5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49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55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85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46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249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65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3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56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77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9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A4C1-12D8-47C9-A03C-F5E1BC74EEE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83E8-B5E3-4FA5-8298-886BD539D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24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0164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42335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5400" b="1" i="0" u="none" strike="noStrike" baseline="0" dirty="0">
                <a:latin typeface="Calibri-Bold"/>
              </a:rPr>
              <a:t>Git, Bitbucket, </a:t>
            </a:r>
            <a:r>
              <a:rPr lang="en-US" sz="5400" b="1" i="0" u="none" strike="noStrike" baseline="0" dirty="0" err="1">
                <a:latin typeface="Calibri-Bold"/>
              </a:rPr>
              <a:t>Sourcetree</a:t>
            </a:r>
            <a:r>
              <a:rPr lang="en-US" sz="5400" b="1" i="0" u="none" strike="noStrike" baseline="0" dirty="0">
                <a:latin typeface="Calibri-Bold"/>
              </a:rPr>
              <a:t> &amp; Branching Strategies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66120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Ravi Kulkarni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98799" y="-54403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37058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>
          <a:extLst>
            <a:ext uri="{FF2B5EF4-FFF2-40B4-BE49-F238E27FC236}">
              <a16:creationId xmlns:a16="http://schemas.microsoft.com/office/drawing/2014/main" id="{AD9EC1BF-AF12-17E0-4F3D-5D72B5265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>
            <a:extLst>
              <a:ext uri="{FF2B5EF4-FFF2-40B4-BE49-F238E27FC236}">
                <a16:creationId xmlns:a16="http://schemas.microsoft.com/office/drawing/2014/main" id="{2AC6298C-9404-2C54-724C-18CB7BB7CC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646141"/>
            <a:ext cx="12191999" cy="121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>
            <a:extLst>
              <a:ext uri="{FF2B5EF4-FFF2-40B4-BE49-F238E27FC236}">
                <a16:creationId xmlns:a16="http://schemas.microsoft.com/office/drawing/2014/main" id="{B16460F8-DEB2-94B4-CF25-C0CAEEF412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>
            <a:extLst>
              <a:ext uri="{FF2B5EF4-FFF2-40B4-BE49-F238E27FC236}">
                <a16:creationId xmlns:a16="http://schemas.microsoft.com/office/drawing/2014/main" id="{7A9E051F-6521-8CB8-C61C-EFCCC3FB63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>
            <a:extLst>
              <a:ext uri="{FF2B5EF4-FFF2-40B4-BE49-F238E27FC236}">
                <a16:creationId xmlns:a16="http://schemas.microsoft.com/office/drawing/2014/main" id="{07FF5C87-76E3-EADD-4E45-36C0E44B9723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1" name="Google Shape;181;p8">
            <a:extLst>
              <a:ext uri="{FF2B5EF4-FFF2-40B4-BE49-F238E27FC236}">
                <a16:creationId xmlns:a16="http://schemas.microsoft.com/office/drawing/2014/main" id="{7FD719B0-95C1-F7DF-28F3-C75238C70C3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>
            <a:extLst>
              <a:ext uri="{FF2B5EF4-FFF2-40B4-BE49-F238E27FC236}">
                <a16:creationId xmlns:a16="http://schemas.microsoft.com/office/drawing/2014/main" id="{49D59239-74B9-8D5C-A1FD-5B0D5346271C}"/>
              </a:ext>
            </a:extLst>
          </p:cNvPr>
          <p:cNvSpPr txBox="1"/>
          <p:nvPr/>
        </p:nvSpPr>
        <p:spPr>
          <a:xfrm>
            <a:off x="838200" y="365125"/>
            <a:ext cx="9160599" cy="55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Roboto"/>
              <a:buNone/>
              <a:tabLst/>
              <a:defRPr/>
            </a:pPr>
            <a:r>
              <a:rPr lang="en-IN" sz="6000" b="1" dirty="0"/>
              <a:t>Git Configuration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5" name="Google Shape;185;p8">
            <a:extLst>
              <a:ext uri="{FF2B5EF4-FFF2-40B4-BE49-F238E27FC236}">
                <a16:creationId xmlns:a16="http://schemas.microsoft.com/office/drawing/2014/main" id="{15ADD489-B773-46DB-DDEE-146A2C9D1F2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>
            <a:extLst>
              <a:ext uri="{FF2B5EF4-FFF2-40B4-BE49-F238E27FC236}">
                <a16:creationId xmlns:a16="http://schemas.microsoft.com/office/drawing/2014/main" id="{CB2C726A-BC4C-3673-6F89-410B17FA349D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02;p9">
            <a:extLst>
              <a:ext uri="{FF2B5EF4-FFF2-40B4-BE49-F238E27FC236}">
                <a16:creationId xmlns:a16="http://schemas.microsoft.com/office/drawing/2014/main" id="{3EA968FF-A84B-EFC7-FEBD-894421CA902E}"/>
              </a:ext>
            </a:extLst>
          </p:cNvPr>
          <p:cNvSpPr txBox="1"/>
          <p:nvPr/>
        </p:nvSpPr>
        <p:spPr>
          <a:xfrm>
            <a:off x="685800" y="1340544"/>
            <a:ext cx="11506199" cy="430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 panose="020B0604020202020204" pitchFamily="34" charset="0"/>
              <a:buChar char="•"/>
              <a:tabLst/>
              <a:defRPr/>
            </a:pPr>
            <a:r>
              <a:rPr lang="en-I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Initial Setup after installing git :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 panose="020B0604020202020204" pitchFamily="34" charset="0"/>
              <a:buChar char="•"/>
              <a:tabLst/>
              <a:defRPr/>
            </a:pPr>
            <a:endParaRPr lang="en-IN"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git config --global user.name "Your Name"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git config --global </a:t>
            </a:r>
            <a:r>
              <a:rPr lang="en-US" sz="2400" b="1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user.email</a:t>
            </a: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"your@email.com"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tabLst/>
              <a:defRPr/>
            </a:pPr>
            <a:endParaRPr lang="en-IN"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tabLst/>
              <a:defRPr/>
            </a:pPr>
            <a:r>
              <a:rPr lang="en-I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 Initializing empty local git repository: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tabLst/>
              <a:defRPr/>
            </a:pPr>
            <a:r>
              <a:rPr lang="en-I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tabLst/>
              <a:defRPr/>
            </a:pPr>
            <a:r>
              <a:rPr lang="en-IN" sz="2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tabLst/>
              <a:defRPr/>
            </a:pPr>
            <a:endParaRPr lang="en-IN" sz="2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/>
              <a:buChar char="•"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/>
              <a:buChar char="•"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40803-8889-5F35-2C99-3123A739E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520693"/>
            <a:ext cx="8169348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6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>
          <a:extLst>
            <a:ext uri="{FF2B5EF4-FFF2-40B4-BE49-F238E27FC236}">
              <a16:creationId xmlns:a16="http://schemas.microsoft.com/office/drawing/2014/main" id="{E1D79186-4AED-0DE1-EE92-00816B17C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>
            <a:extLst>
              <a:ext uri="{FF2B5EF4-FFF2-40B4-BE49-F238E27FC236}">
                <a16:creationId xmlns:a16="http://schemas.microsoft.com/office/drawing/2014/main" id="{05C34439-EF24-B15F-20BC-A46B81E037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646141"/>
            <a:ext cx="12191999" cy="121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>
            <a:extLst>
              <a:ext uri="{FF2B5EF4-FFF2-40B4-BE49-F238E27FC236}">
                <a16:creationId xmlns:a16="http://schemas.microsoft.com/office/drawing/2014/main" id="{4850FEDB-721F-031D-0B24-84E5F561EE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>
            <a:extLst>
              <a:ext uri="{FF2B5EF4-FFF2-40B4-BE49-F238E27FC236}">
                <a16:creationId xmlns:a16="http://schemas.microsoft.com/office/drawing/2014/main" id="{6AC74B4E-B8A6-F18E-68A0-50D667572E5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>
            <a:extLst>
              <a:ext uri="{FF2B5EF4-FFF2-40B4-BE49-F238E27FC236}">
                <a16:creationId xmlns:a16="http://schemas.microsoft.com/office/drawing/2014/main" id="{6B814448-3EE3-1526-FB85-344D83E29BEF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1" name="Google Shape;181;p8">
            <a:extLst>
              <a:ext uri="{FF2B5EF4-FFF2-40B4-BE49-F238E27FC236}">
                <a16:creationId xmlns:a16="http://schemas.microsoft.com/office/drawing/2014/main" id="{CFD5EE1B-70EC-39DB-C7AA-BC821B312FE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>
            <a:extLst>
              <a:ext uri="{FF2B5EF4-FFF2-40B4-BE49-F238E27FC236}">
                <a16:creationId xmlns:a16="http://schemas.microsoft.com/office/drawing/2014/main" id="{96807C73-BA13-868D-2FBC-FC24472AF5B3}"/>
              </a:ext>
            </a:extLst>
          </p:cNvPr>
          <p:cNvSpPr txBox="1"/>
          <p:nvPr/>
        </p:nvSpPr>
        <p:spPr>
          <a:xfrm>
            <a:off x="838200" y="365125"/>
            <a:ext cx="9160599" cy="55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Roboto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 Happens When You Run git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init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5" name="Google Shape;185;p8">
            <a:extLst>
              <a:ext uri="{FF2B5EF4-FFF2-40B4-BE49-F238E27FC236}">
                <a16:creationId xmlns:a16="http://schemas.microsoft.com/office/drawing/2014/main" id="{A6475A18-953D-9AA2-0614-6906EC0E9C8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>
            <a:extLst>
              <a:ext uri="{FF2B5EF4-FFF2-40B4-BE49-F238E27FC236}">
                <a16:creationId xmlns:a16="http://schemas.microsoft.com/office/drawing/2014/main" id="{62EF2055-7E3A-5847-5E31-309284FCF838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8769FBE-1790-830F-D74F-C82AE1886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8" y="788306"/>
            <a:ext cx="8674821" cy="484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.git/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 is Created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creates a hidden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.git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folder in your current directory.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repo—it contains all metadata and version history.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Becomes a Git Project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directory is now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start tracking files, making commits, creating branches,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Branch Created (e.g.,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master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Internally, Git prepares the default branch (but it doesn’t exist until the first commit).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is Initialized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settings are applied. Git looks for global configs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~/.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local configs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.git/config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things like user name, email,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Files are Tracked Yet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doesn’t start tracking your files automatically. You must explicitly add them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CF81C5-A36C-40AC-6C70-593374A17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51772"/>
              </p:ext>
            </p:extLst>
          </p:nvPr>
        </p:nvGraphicFramePr>
        <p:xfrm>
          <a:off x="8578685" y="1093943"/>
          <a:ext cx="3613315" cy="371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315">
                  <a:extLst>
                    <a:ext uri="{9D8B030D-6E8A-4147-A177-3AD203B41FA5}">
                      <a16:colId xmlns:a16="http://schemas.microsoft.com/office/drawing/2014/main" val="2386606090"/>
                    </a:ext>
                  </a:extLst>
                </a:gridCol>
              </a:tblGrid>
              <a:tr h="3715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Inside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.git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Directory: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HEAD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Points to the current branch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config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Repo-specific configurations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objects/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Stores all commits, trees, and blobs (actual data)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refs/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Stores references to branches and tags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index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Staging area where changes are prepared before committing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3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77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3FE03F2A-2C53-998D-A2EF-D91C920B3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D2884649-F84F-3154-2390-C77D6F352D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6F1FD094-A76B-308E-4E62-26881DC240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32BFF494-D26B-45DB-B712-057F76773E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FE567625-A5F2-6237-8C55-A8E14764A4B6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B4C05A8F-46D6-28C8-E1EE-C5BF9D2B128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03880974-FE14-B321-C5A4-A9AD5D6BC61B}"/>
              </a:ext>
            </a:extLst>
          </p:cNvPr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OPERATIONS: clone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584CA232-1DA6-1B08-61B3-77EB2765F7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068D2535-31BA-C180-5EFC-7DE9524DF841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B770D6-78BC-3B7C-E00A-4FB97E6CF637}"/>
              </a:ext>
            </a:extLst>
          </p:cNvPr>
          <p:cNvGraphicFramePr>
            <a:graphicFrameLocks noGrp="1"/>
          </p:cNvGraphicFramePr>
          <p:nvPr/>
        </p:nvGraphicFramePr>
        <p:xfrm>
          <a:off x="736600" y="2392607"/>
          <a:ext cx="9050868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50868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r>
                        <a:rPr lang="en-US" sz="2000" dirty="0"/>
                        <a:t>Clones an existing remote/local Git repository into a new local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$ git clone https://github.com/user/project.git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70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C1747DB-C7B3-ABCF-DF0B-178D59520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964B73EF-DA77-5FE3-7E8A-FE425D6673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159068D5-A12F-27C2-BAED-2334CB516E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23109774-BD74-D7D3-6CF4-717255D154A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62734B7E-2E6C-CD49-4193-596319402972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C1C675C7-12A3-A6F4-E801-B8C87CA2C41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E6264EF9-64BC-1B5D-5B38-235DF95D79FC}"/>
              </a:ext>
            </a:extLst>
          </p:cNvPr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OPERATIONS: </a:t>
            </a:r>
            <a:r>
              <a:rPr lang="en-IN" sz="4800" b="1" dirty="0"/>
              <a:t>status</a:t>
            </a:r>
            <a:endParaRPr lang="en-US" sz="4800" b="1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66A37316-7B30-E66C-3E33-C666D807319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B264610C-3E61-F78A-ADDF-77651F292D7B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BA2599-3C8A-96DE-3E95-295A9FA1780A}"/>
              </a:ext>
            </a:extLst>
          </p:cNvPr>
          <p:cNvGraphicFramePr>
            <a:graphicFrameLocks noGrp="1"/>
          </p:cNvGraphicFramePr>
          <p:nvPr/>
        </p:nvGraphicFramePr>
        <p:xfrm>
          <a:off x="736600" y="2392607"/>
          <a:ext cx="9050868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50868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r>
                        <a:rPr lang="en-US" sz="2000" dirty="0"/>
                        <a:t>Clones an existing remote/local Git repository into a new local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$ git clone https://github.com/user/project.git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10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5F5565FA-9ECC-5335-CE8F-D75C33E28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0A6DBA90-E18E-5E79-D141-D6E02F50BA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EB86EBC7-E3EE-C27D-1FDE-7AF08D5DAF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1D603970-CF51-5579-E4C4-627BDC41DD2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CC7D5733-DA0B-9A1C-EA2E-27E99F65FDCA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F4A4F98D-847C-6BBD-A859-F908D0EE318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A018AD81-C2AD-F5F6-D51D-8985B5E91D0C}"/>
              </a:ext>
            </a:extLst>
          </p:cNvPr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OPERATIONS: add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F4C1A23A-EA0D-BFB3-431D-D91231B86AF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1FDBA58D-A14F-0CB2-CFE6-DBEE60A360C4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34CEF5-B538-C4D4-F3AD-626A6016CAF4}"/>
              </a:ext>
            </a:extLst>
          </p:cNvPr>
          <p:cNvGraphicFramePr>
            <a:graphicFrameLocks noGrp="1"/>
          </p:cNvGraphicFramePr>
          <p:nvPr/>
        </p:nvGraphicFramePr>
        <p:xfrm>
          <a:off x="736599" y="2392607"/>
          <a:ext cx="10499559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99559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Stages file changes for the next commit.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 Use `git add .` to stage all modified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$  </a:t>
                      </a:r>
                      <a:r>
                        <a:rPr lang="en-US" sz="2000" dirty="0"/>
                        <a:t>git add &lt;filename&gt;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80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B7B9E4B6-0382-455A-BD94-8D221DBAA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054C4269-0804-EBD4-B485-4AA127559C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5A4E96D7-761D-5562-B24C-34252B2405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7AA6F957-FD65-47A1-F604-8AB47894349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512264B9-A08B-7A5D-BAFF-4210E8373A05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CF8EFD51-DEE2-4972-FC0D-ABF3A82101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D4A39CAF-4EFC-2B0F-6823-98E3D8B57651}"/>
              </a:ext>
            </a:extLst>
          </p:cNvPr>
          <p:cNvSpPr txBox="1"/>
          <p:nvPr/>
        </p:nvSpPr>
        <p:spPr>
          <a:xfrm>
            <a:off x="719667" y="373592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OPERATIONS: commit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2C654739-84DE-7A93-A3A6-9BAC52A8082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05F7E1BE-C35E-77E6-D836-7CF0E6D7163F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4F3BBF-E07E-77DB-E9BD-BC60CADD97C1}"/>
              </a:ext>
            </a:extLst>
          </p:cNvPr>
          <p:cNvGraphicFramePr>
            <a:graphicFrameLocks noGrp="1"/>
          </p:cNvGraphicFramePr>
          <p:nvPr/>
        </p:nvGraphicFramePr>
        <p:xfrm>
          <a:off x="931333" y="2392607"/>
          <a:ext cx="8856135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56135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Saves staged changes as a new commit with a meaningful message.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$ </a:t>
                      </a:r>
                      <a:r>
                        <a:rPr lang="en-US" sz="2000" dirty="0"/>
                        <a:t>git commit -m "Initial commit"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12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AF31738C-400D-0929-D6A5-0B36A7354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40E77661-D246-6B13-ABED-E3D2382977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34CAE814-0693-A00A-643B-9E49EBA322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A5026B01-B946-4F52-84C4-D3A6DAA794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654B4852-5A36-C68E-2D6F-DD7526B37205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3987BB89-E7FD-E7A1-370C-C929192FBB6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C8A0AE5B-ED3B-EA8C-6649-59E991189893}"/>
              </a:ext>
            </a:extLst>
          </p:cNvPr>
          <p:cNvSpPr txBox="1"/>
          <p:nvPr/>
        </p:nvSpPr>
        <p:spPr>
          <a:xfrm>
            <a:off x="685800" y="282428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OPERATIONS: log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1893D8A4-0E80-4126-0E42-DC5FD28BE88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4A8960EF-E571-9576-3413-3A1AEF927003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584D2C-F761-1041-C363-ACDD868A3144}"/>
              </a:ext>
            </a:extLst>
          </p:cNvPr>
          <p:cNvGraphicFramePr>
            <a:graphicFrameLocks noGrp="1"/>
          </p:cNvGraphicFramePr>
          <p:nvPr/>
        </p:nvGraphicFramePr>
        <p:xfrm>
          <a:off x="931333" y="2392607"/>
          <a:ext cx="8856135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56135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Shows commit history for the current branch. </a:t>
                      </a:r>
                    </a:p>
                    <a:p>
                      <a:pPr algn="ctr"/>
                      <a:r>
                        <a:rPr lang="en-US" sz="2000" dirty="0"/>
                        <a:t>Includes commit hash, author, date, and message.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$  git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72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8BF2E714-909A-B89C-A454-C66636BFA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4D8B0479-AF52-3071-44E8-B6E4228DDF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05BDCCA3-3347-C154-2DC1-A153EBEE28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A7A039FF-275A-8386-1EAF-88E819746A4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C176A44E-5AD6-B969-C27D-3C65813CE477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74711F69-8716-ABCE-E0E2-0FEE453189F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2106D648-845F-D6C4-D23C-F2B039808B05}"/>
              </a:ext>
            </a:extLst>
          </p:cNvPr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OPERATIONS: branch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0BF92418-28F8-1FEF-098A-4056C0092DE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A30D6FF8-AE6F-5CA8-3CB0-5AC275FE9CEB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F10818-E3D0-9A8D-37A1-2EB80DF180FE}"/>
              </a:ext>
            </a:extLst>
          </p:cNvPr>
          <p:cNvGraphicFramePr>
            <a:graphicFrameLocks noGrp="1"/>
          </p:cNvGraphicFramePr>
          <p:nvPr/>
        </p:nvGraphicFramePr>
        <p:xfrm>
          <a:off x="931333" y="2392607"/>
          <a:ext cx="8856135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56135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Lists all local branches in the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$  git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A1A30380-3831-CBED-6A5A-36ADB052E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96F348D0-7B18-7E89-AB52-31677F9531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30E82B36-9761-90EC-C3C8-4276017927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0B016FB5-F8F8-6F4A-78CB-128A6D7611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F15844D7-3F00-A513-E373-650C83CB4BE0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0D9D910F-CF4C-4D1C-BD5B-BD452256D8B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6C06B7B3-34F0-C07E-E7A5-269E129AD019}"/>
              </a:ext>
            </a:extLst>
          </p:cNvPr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OPERATIONS: checkout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9F338BBF-4E55-273F-F727-B292186394E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4B61BE50-06E7-BBB8-5819-285BABAB70E5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A1DBAE-A241-C31E-BE2F-EAAA8E3C984F}"/>
              </a:ext>
            </a:extLst>
          </p:cNvPr>
          <p:cNvGraphicFramePr>
            <a:graphicFrameLocks noGrp="1"/>
          </p:cNvGraphicFramePr>
          <p:nvPr/>
        </p:nvGraphicFramePr>
        <p:xfrm>
          <a:off x="931333" y="2392607"/>
          <a:ext cx="10369460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460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1. Switches to a specified branch.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2. Creates and switches to a new branch.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$  git checkout  &lt;branch-name&gt;         # normal switch to branch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            $ git checkout –b   &lt;branch-name&gt;  # creates new local branch and switch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6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CB28BD73-7B2F-DC15-3F2E-A9BE3967F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EDF6B11B-0D25-6156-A66D-25FEDA7C87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E5257C2F-9BEE-0766-0A50-ED42CC96C8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78113F61-63C2-E9AE-B11A-486AE23EB46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0C5E4B4D-5BE3-0910-5868-F8A5F8C97B3D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65A9E253-11BD-0335-EC5C-EF1218F123E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B24B70A6-E2A3-90E0-C494-C869D1DFD56F}"/>
              </a:ext>
            </a:extLst>
          </p:cNvPr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OPERATIONS: pull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27F8160C-C6FA-995A-E566-5F922F9D2F1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1E3A2DE9-2D42-920A-BDBB-93D829D59835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C5D41D-861D-97F1-6521-FC532FBEAA0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369460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460">
                  <a:extLst>
                    <a:ext uri="{9D8B030D-6E8A-4147-A177-3AD203B41FA5}">
                      <a16:colId xmlns:a16="http://schemas.microsoft.com/office/drawing/2014/main" val="1198352972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Fetches and merges changes from the remote repository to the current branch.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072241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$ git pull origin main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8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16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5134A536-DC41-2804-8EA2-BADEC1465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>
            <a:extLst>
              <a:ext uri="{FF2B5EF4-FFF2-40B4-BE49-F238E27FC236}">
                <a16:creationId xmlns:a16="http://schemas.microsoft.com/office/drawing/2014/main" id="{14412834-5C94-910B-4CA5-7B87537B6B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742648"/>
            <a:ext cx="12191999" cy="111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>
            <a:extLst>
              <a:ext uri="{FF2B5EF4-FFF2-40B4-BE49-F238E27FC236}">
                <a16:creationId xmlns:a16="http://schemas.microsoft.com/office/drawing/2014/main" id="{DB78B9E4-3D50-DFBA-415C-3CFCF35E47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>
            <a:extLst>
              <a:ext uri="{FF2B5EF4-FFF2-40B4-BE49-F238E27FC236}">
                <a16:creationId xmlns:a16="http://schemas.microsoft.com/office/drawing/2014/main" id="{D43605E9-DD45-83F1-865C-4009461784F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B452BE29-6593-F591-8CFB-2A76D6F2E7EF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9" name="Google Shape;99;p2">
            <a:extLst>
              <a:ext uri="{FF2B5EF4-FFF2-40B4-BE49-F238E27FC236}">
                <a16:creationId xmlns:a16="http://schemas.microsoft.com/office/drawing/2014/main" id="{579F2F1C-A36F-0074-91BC-DB05C638357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74116D5E-9AAB-038D-1D29-6F7A2F2B85FD}"/>
              </a:ext>
            </a:extLst>
          </p:cNvPr>
          <p:cNvSpPr txBox="1"/>
          <p:nvPr/>
        </p:nvSpPr>
        <p:spPr>
          <a:xfrm>
            <a:off x="838299" y="-165111"/>
            <a:ext cx="9160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Roboto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Trainer Introduction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720A570-0F15-53CC-B2E4-A4916FEE4ADD}"/>
              </a:ext>
            </a:extLst>
          </p:cNvPr>
          <p:cNvSpPr txBox="1"/>
          <p:nvPr/>
        </p:nvSpPr>
        <p:spPr>
          <a:xfrm>
            <a:off x="5010794" y="1111751"/>
            <a:ext cx="7089984" cy="400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5500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 am passionate Cloud/DevOps Trainer with focus on Cloud adaption and CICD implementation.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more than 14yrs+ experience in IT , DevOps architect turned into Corporate trainer.  I have worked with multiple IT companies to deliver corporate training for fresher and experienced employees.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6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AE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My area of expertise are as follows: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AE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AE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GCP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AE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DevOps Toolchain : Jenkins, Gitlab, </a:t>
            </a:r>
            <a:r>
              <a:rPr kumimoji="0" lang="en-AE" sz="6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Github</a:t>
            </a:r>
            <a:r>
              <a:rPr kumimoji="0" lang="en-AE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Ansible etc.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4"/>
              <a:tabLst/>
              <a:defRPr/>
            </a:pPr>
            <a:r>
              <a:rPr kumimoji="0" lang="en-AE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Container technologies : Docker, Kubernetes, </a:t>
            </a:r>
            <a:r>
              <a:rPr kumimoji="0" lang="en-AE" sz="6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Podman</a:t>
            </a:r>
            <a:r>
              <a:rPr kumimoji="0" lang="en-AE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etc.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4"/>
              <a:tabLst/>
              <a:defRPr/>
            </a:pPr>
            <a:r>
              <a:rPr kumimoji="0" lang="en-AE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CICD, </a:t>
            </a:r>
            <a:r>
              <a:rPr kumimoji="0" lang="en-AE" sz="6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IaC</a:t>
            </a:r>
            <a:r>
              <a:rPr kumimoji="0" lang="en-AE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,Configuration Management, Agile </a:t>
            </a:r>
            <a:endParaRPr kumimoji="0" lang="en-US" sz="6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  <a:tabLst/>
              <a:defRPr/>
            </a:pP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ct val="69350"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2">
            <a:extLst>
              <a:ext uri="{FF2B5EF4-FFF2-40B4-BE49-F238E27FC236}">
                <a16:creationId xmlns:a16="http://schemas.microsoft.com/office/drawing/2014/main" id="{3B72ADDF-890D-491D-7258-5C5AAB7B492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>
            <a:extLst>
              <a:ext uri="{FF2B5EF4-FFF2-40B4-BE49-F238E27FC236}">
                <a16:creationId xmlns:a16="http://schemas.microsoft.com/office/drawing/2014/main" id="{5574F0FA-7E58-644D-3E34-12E6CCCF806D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Picture Placeholder 2">
            <a:extLst>
              <a:ext uri="{FF2B5EF4-FFF2-40B4-BE49-F238E27FC236}">
                <a16:creationId xmlns:a16="http://schemas.microsoft.com/office/drawing/2014/main" id="{A9E0FC8D-6C15-E6D6-2F2B-AB27CF0BE2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4" b="17044"/>
          <a:stretch>
            <a:fillRect/>
          </a:stretch>
        </p:blipFill>
        <p:spPr>
          <a:xfrm>
            <a:off x="838299" y="1303239"/>
            <a:ext cx="3352800" cy="26288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95664-DC57-1BF6-F249-6657C400CB5C}"/>
              </a:ext>
            </a:extLst>
          </p:cNvPr>
          <p:cNvSpPr txBox="1"/>
          <p:nvPr/>
        </p:nvSpPr>
        <p:spPr>
          <a:xfrm>
            <a:off x="1401552" y="40027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AE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Ravi S. Kulkarni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B29AC-B4D4-6B34-083B-EBBD3065DE1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9" y="4371420"/>
            <a:ext cx="92202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2CDFC-C256-91E7-00F9-E241DBDA5F8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54" y="4480400"/>
            <a:ext cx="822960" cy="822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878D5-5C06-C523-49BF-867448F197F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58" y="4403193"/>
            <a:ext cx="1059180" cy="1059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42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3C152DD-5CC4-7B39-4722-1B099309E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E9E7DC25-971C-C47D-0A1D-F9FF4E1219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2294C70B-FEBE-7068-771E-7E4D5E208D1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82A0F2EB-C9E7-188C-F5C1-AB713227F76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EA6EA142-7DB9-74D0-BFED-8F4BEDB88D04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A44196AC-5C5B-6B3D-0BC0-A4E2070C897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ECD0DE80-EA72-FEC9-EB86-E3D649860EA7}"/>
              </a:ext>
            </a:extLst>
          </p:cNvPr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OPERATIONS: push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BE450700-BB33-1D7B-CBC8-B6315FC36E6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907F72FD-874B-3A6F-2FF5-C9768045DFAA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DE74AC-5E2C-1A7C-4DC2-80B36D63955F}"/>
              </a:ext>
            </a:extLst>
          </p:cNvPr>
          <p:cNvGraphicFramePr>
            <a:graphicFrameLocks noGrp="1"/>
          </p:cNvGraphicFramePr>
          <p:nvPr/>
        </p:nvGraphicFramePr>
        <p:xfrm>
          <a:off x="931333" y="2392607"/>
          <a:ext cx="10369460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460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Pushes local branch commits to the corresponding remote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$ git push origin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94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E60ABAFF-40AA-AB84-09E8-EFE74CF3A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21575B25-9140-BDA9-4CB0-500B3D6806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680AFDEA-E667-FB21-0A3B-3B765BCDD8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C8FF7590-DC2D-F419-F070-4750A336D77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6702FC12-B41C-8D60-B7CD-C5F0F6828877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001228A6-9E8A-C275-F8C8-63CA4D512E9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B6776204-7564-4761-4E23-553EE11A649A}"/>
              </a:ext>
            </a:extLst>
          </p:cNvPr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Branching, Merging &amp; Rebase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D6AE051D-ECC7-DEBE-0B35-F704F020309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E2D56A7B-278C-6B26-7E0E-B2E6B11EE23C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FAA23B-2D94-2D40-248C-2885003D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02654"/>
              </p:ext>
            </p:extLst>
          </p:nvPr>
        </p:nvGraphicFramePr>
        <p:xfrm>
          <a:off x="592667" y="1980171"/>
          <a:ext cx="10369460" cy="1524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460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4521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Branching</a:t>
                      </a:r>
                      <a:r>
                        <a:rPr lang="en-US" sz="2000" dirty="0"/>
                        <a:t>: Creates an independent line of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$ git branch feature-</a:t>
                      </a:r>
                      <a:r>
                        <a:rPr lang="en-US" sz="2000" dirty="0" err="1"/>
                        <a:t>xyz</a:t>
                      </a:r>
                      <a:endParaRPr lang="en-US" sz="20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$ git checkout feature-</a:t>
                      </a:r>
                      <a:r>
                        <a:rPr lang="en-US" sz="2000" dirty="0" err="1"/>
                        <a:t>xyz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84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2A84CA8B-A0CA-ABBF-63BC-7F6839567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01AA12AB-4439-076A-232C-4F393AEB51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DB6EF598-ECE1-071A-F7BA-AC1ADE6E5E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41704625-A33B-9A91-3DB6-51C0AF5828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6FF615B6-DF1B-8043-DF03-3318281A2FCC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F1CA667A-BB78-6C32-A40B-375B86D1DEE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B7F16DE9-5B0B-DEBA-6C0A-D0FEF9DDEE36}"/>
              </a:ext>
            </a:extLst>
          </p:cNvPr>
          <p:cNvSpPr txBox="1"/>
          <p:nvPr/>
        </p:nvSpPr>
        <p:spPr>
          <a:xfrm>
            <a:off x="1600200" y="27169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GIT MERGING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8D2FDB05-D95F-98F5-6604-8A4B540DB4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A5CCA3BF-63A1-FDCA-ED0F-78398AE2500B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B3A0C8-BB0B-74AA-C470-C2F48DAF7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54869"/>
              </p:ext>
            </p:extLst>
          </p:nvPr>
        </p:nvGraphicFramePr>
        <p:xfrm>
          <a:off x="931332" y="2392607"/>
          <a:ext cx="10828867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28867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Merges the specified branch into the current branch.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 git checkout main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/>
                        <a:t> $ git merge feature/login     # this will merge feature/login branch to current branch(main)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17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9B81CE54-5720-BF58-B881-0D3C8747F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53FFF0F0-8A62-3C16-C28B-CDC3082AC2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2294992B-60D9-40B1-0770-10F57DCFDC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ADC2D5D5-8E00-B466-8B50-4BF76F379F0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9885678C-4852-1C9F-12C5-F6FF12C4887D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EA2EAC06-3417-4E99-5C1C-1A8E31D06E4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8BAE4702-95CF-1EBA-9A0A-08AA31EE31F0}"/>
              </a:ext>
            </a:extLst>
          </p:cNvPr>
          <p:cNvSpPr txBox="1"/>
          <p:nvPr/>
        </p:nvSpPr>
        <p:spPr>
          <a:xfrm>
            <a:off x="1600200" y="27169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GIT Rebase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93252EC6-A271-3187-527F-97B7E003C3F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8D7ADE3A-4CDE-7765-6E8F-5BC0D46E1EFB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7F19F3-E635-211F-8628-5996D3E16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0781"/>
              </p:ext>
            </p:extLst>
          </p:nvPr>
        </p:nvGraphicFramePr>
        <p:xfrm>
          <a:off x="1075267" y="2392607"/>
          <a:ext cx="10684932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4932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Rewrites history by placing your changes on top of another 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 git checkout feature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$git rebase main    # </a:t>
                      </a:r>
                      <a:r>
                        <a:rPr lang="en-IN" sz="1400" dirty="0"/>
                        <a:t>this will </a:t>
                      </a:r>
                      <a:r>
                        <a:rPr lang="en-US" sz="1400" dirty="0"/>
                        <a:t>bring in the latest changes from main into your feature branch </a:t>
                      </a:r>
                      <a:r>
                        <a:rPr lang="en-US" sz="1400" b="1" dirty="0"/>
                        <a:t>without merging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1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>
          <a:extLst>
            <a:ext uri="{FF2B5EF4-FFF2-40B4-BE49-F238E27FC236}">
              <a16:creationId xmlns:a16="http://schemas.microsoft.com/office/drawing/2014/main" id="{81955718-4C8D-D5B4-3EB9-E2DCB471D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>
            <a:extLst>
              <a:ext uri="{FF2B5EF4-FFF2-40B4-BE49-F238E27FC236}">
                <a16:creationId xmlns:a16="http://schemas.microsoft.com/office/drawing/2014/main" id="{19459BEE-D088-FC92-7098-26A0062FE9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646141"/>
            <a:ext cx="12191999" cy="121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>
            <a:extLst>
              <a:ext uri="{FF2B5EF4-FFF2-40B4-BE49-F238E27FC236}">
                <a16:creationId xmlns:a16="http://schemas.microsoft.com/office/drawing/2014/main" id="{E5666E93-19D2-44A0-2AC9-C7C576A960A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>
            <a:extLst>
              <a:ext uri="{FF2B5EF4-FFF2-40B4-BE49-F238E27FC236}">
                <a16:creationId xmlns:a16="http://schemas.microsoft.com/office/drawing/2014/main" id="{A6EAA40F-4A4F-75E2-B802-88516229B6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>
            <a:extLst>
              <a:ext uri="{FF2B5EF4-FFF2-40B4-BE49-F238E27FC236}">
                <a16:creationId xmlns:a16="http://schemas.microsoft.com/office/drawing/2014/main" id="{8A9152DA-F12A-C171-BFD2-5EEDD7B3B3C0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1" name="Google Shape;181;p8">
            <a:extLst>
              <a:ext uri="{FF2B5EF4-FFF2-40B4-BE49-F238E27FC236}">
                <a16:creationId xmlns:a16="http://schemas.microsoft.com/office/drawing/2014/main" id="{30161B9E-F091-C91C-BC67-C5DFA29F8D2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>
            <a:extLst>
              <a:ext uri="{FF2B5EF4-FFF2-40B4-BE49-F238E27FC236}">
                <a16:creationId xmlns:a16="http://schemas.microsoft.com/office/drawing/2014/main" id="{EEB06314-C05C-34D1-7DC3-405EED0694FF}"/>
              </a:ext>
            </a:extLst>
          </p:cNvPr>
          <p:cNvSpPr txBox="1"/>
          <p:nvPr/>
        </p:nvSpPr>
        <p:spPr>
          <a:xfrm>
            <a:off x="838200" y="365125"/>
            <a:ext cx="9160599" cy="55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Roboto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Git Logs and History Tools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5" name="Google Shape;185;p8">
            <a:extLst>
              <a:ext uri="{FF2B5EF4-FFF2-40B4-BE49-F238E27FC236}">
                <a16:creationId xmlns:a16="http://schemas.microsoft.com/office/drawing/2014/main" id="{1B7CFDAC-8A1F-D451-3F62-F0E2B44CBD1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>
            <a:extLst>
              <a:ext uri="{FF2B5EF4-FFF2-40B4-BE49-F238E27FC236}">
                <a16:creationId xmlns:a16="http://schemas.microsoft.com/office/drawing/2014/main" id="{1FA9A458-2094-5B8E-EB4C-F6E03455FF7E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0C54FB-0723-E01E-1C46-5169EB35E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91796"/>
              </p:ext>
            </p:extLst>
          </p:nvPr>
        </p:nvGraphicFramePr>
        <p:xfrm>
          <a:off x="541867" y="2142066"/>
          <a:ext cx="627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066">
                  <a:extLst>
                    <a:ext uri="{9D8B030D-6E8A-4147-A177-3AD203B41FA5}">
                      <a16:colId xmlns:a16="http://schemas.microsoft.com/office/drawing/2014/main" val="991366593"/>
                    </a:ext>
                  </a:extLst>
                </a:gridCol>
                <a:gridCol w="4512734">
                  <a:extLst>
                    <a:ext uri="{9D8B030D-6E8A-4147-A177-3AD203B41FA5}">
                      <a16:colId xmlns:a16="http://schemas.microsoft.com/office/drawing/2014/main" val="4116389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9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git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Shows commit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65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git 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changes between commits or working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91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git blame &lt;file&gt;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who made each line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48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git reflog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all refs moved (good for recovery)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9025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9913AB-4C88-EB1F-E9E1-275349CED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996"/>
              </p:ext>
            </p:extLst>
          </p:nvPr>
        </p:nvGraphicFramePr>
        <p:xfrm>
          <a:off x="7531348" y="2071834"/>
          <a:ext cx="2836333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333">
                  <a:extLst>
                    <a:ext uri="{9D8B030D-6E8A-4147-A177-3AD203B41FA5}">
                      <a16:colId xmlns:a16="http://schemas.microsoft.com/office/drawing/2014/main" val="169961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Example: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git log --</a:t>
                      </a:r>
                      <a:r>
                        <a:rPr lang="en-IN" dirty="0" err="1"/>
                        <a:t>oneline</a:t>
                      </a:r>
                      <a:r>
                        <a:rPr lang="en-IN" dirty="0"/>
                        <a:t> --graph --all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git diff HEAD~1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git blame main.py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git </a:t>
                      </a:r>
                      <a:r>
                        <a:rPr lang="en-IN" dirty="0" err="1"/>
                        <a:t>reflog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57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4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E1711737-77AF-E664-D455-52EC4B16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7F017D5A-A3B3-8584-BA3A-2F302E0967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3F525CB2-2503-957B-2F05-2FB9228A256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2EE9A9AA-26B0-61C1-63EB-291F583AB09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08D751F0-1713-9787-E4D8-E542D47FEF69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7F26A056-CED3-1799-3420-E4079A3BCD3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784AF38C-EA41-DF6F-F276-8B597072A783}"/>
              </a:ext>
            </a:extLst>
          </p:cNvPr>
          <p:cNvSpPr txBox="1"/>
          <p:nvPr/>
        </p:nvSpPr>
        <p:spPr>
          <a:xfrm>
            <a:off x="1600200" y="27169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GIT: Conflict Resolution &amp; Troubleshooting Rebase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981E4FD1-18DC-D3AE-3456-7E3DB4FEDCA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92C2085C-6F22-95CB-57CD-A86193072385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BCF77-1D52-BE0D-A31D-3D0C105908FC}"/>
              </a:ext>
            </a:extLst>
          </p:cNvPr>
          <p:cNvSpPr txBox="1"/>
          <p:nvPr/>
        </p:nvSpPr>
        <p:spPr>
          <a:xfrm>
            <a:off x="694265" y="1652512"/>
            <a:ext cx="111916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Detached HEAD</a:t>
            </a:r>
          </a:p>
          <a:p>
            <a:r>
              <a:rPr lang="en-US" dirty="0"/>
              <a:t>This occurs when you check out a specific commit or tag instead of a branch. You're not on any branch, so commits made in this state don’t belong to a branch and can be lost if not properly saved.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2. Push Errors (Non-Fast-Forward)</a:t>
            </a:r>
          </a:p>
          <a:p>
            <a:r>
              <a:rPr lang="en-US" dirty="0"/>
              <a:t>This happens when your local branch is behind the remote branch. Git blocks the push to prevent overwriting newer commits that exist on the remote repository.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3. Merge Conflicts</a:t>
            </a:r>
          </a:p>
          <a:p>
            <a:r>
              <a:rPr lang="en-US" dirty="0"/>
              <a:t>Merge conflicts arise when two branches modify the same part of a file differently. Git can't automatically reconcile the changes and requires manual intervention to decide which changes to keep.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3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78ADC111-3DF1-E3C1-30A2-FDB46A619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06695BBE-826C-57A5-2731-E1987E0756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009E4E04-737F-94EB-AFB5-973031E883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649B11A5-9F39-5403-FDCB-AF145259ED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0F6B1DF4-6C8F-462E-8921-85607D273C64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600B73E8-C970-5650-B813-016F67D7AA8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3FFB2C2B-0804-F17F-85ED-B785769E7F88}"/>
              </a:ext>
            </a:extLst>
          </p:cNvPr>
          <p:cNvSpPr txBox="1"/>
          <p:nvPr/>
        </p:nvSpPr>
        <p:spPr>
          <a:xfrm>
            <a:off x="1600200" y="27169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 Rebase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F75ED63C-99C8-3BB4-9A7B-DF431C19AD6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BF0DF3F5-9DAC-AC94-5E35-D8C2E74F2AB4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72B6BE-B497-4E5B-FFD6-4246FF9CBD88}"/>
              </a:ext>
            </a:extLst>
          </p:cNvPr>
          <p:cNvGraphicFramePr>
            <a:graphicFrameLocks noGrp="1"/>
          </p:cNvGraphicFramePr>
          <p:nvPr/>
        </p:nvGraphicFramePr>
        <p:xfrm>
          <a:off x="1075267" y="2392607"/>
          <a:ext cx="10684932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4932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Rewrites history by placing your changes on top of another 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 git checkout feature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$git rebase main    # </a:t>
                      </a:r>
                      <a:r>
                        <a:rPr lang="en-IN" sz="1400" dirty="0"/>
                        <a:t>this will </a:t>
                      </a:r>
                      <a:r>
                        <a:rPr lang="en-US" sz="1400" dirty="0"/>
                        <a:t>bring in the latest changes from main into your feature branch </a:t>
                      </a:r>
                      <a:r>
                        <a:rPr lang="en-US" sz="1400" b="1" dirty="0"/>
                        <a:t>without merging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8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C4676BDB-18FB-A35E-5223-C858B98B0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3607D34D-1084-9D46-6DD3-7EF450919E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D23657D0-30A3-46A9-3B7F-569478BB2F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231DFBBF-8F5C-0CD5-6A3E-3274847CC5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667CD57D-DB0F-CBE7-D756-595B2C7ED0C7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34675379-F528-DC3D-DA21-CD1857B4233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0D0DA21D-8455-9718-677A-003D20554F83}"/>
              </a:ext>
            </a:extLst>
          </p:cNvPr>
          <p:cNvSpPr txBox="1"/>
          <p:nvPr/>
        </p:nvSpPr>
        <p:spPr>
          <a:xfrm>
            <a:off x="1600200" y="27169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GIT Rebase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3F3F33FA-29FE-56E4-18E4-A23711D946E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DBDE142D-BA1E-373A-9619-B19D7974D547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465D06-9066-5C34-D38A-BC920D0D9F51}"/>
              </a:ext>
            </a:extLst>
          </p:cNvPr>
          <p:cNvGraphicFramePr>
            <a:graphicFrameLocks noGrp="1"/>
          </p:cNvGraphicFramePr>
          <p:nvPr/>
        </p:nvGraphicFramePr>
        <p:xfrm>
          <a:off x="1075267" y="2392607"/>
          <a:ext cx="10684932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4932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Rewrites history by placing your changes on top of another 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 git checkout feature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$git rebase main    # </a:t>
                      </a:r>
                      <a:r>
                        <a:rPr lang="en-IN" sz="1400" dirty="0"/>
                        <a:t>this will </a:t>
                      </a:r>
                      <a:r>
                        <a:rPr lang="en-US" sz="1400" dirty="0"/>
                        <a:t>bring in the latest changes from main into your feature branch </a:t>
                      </a:r>
                      <a:r>
                        <a:rPr lang="en-US" sz="1400" b="1" dirty="0"/>
                        <a:t>without merging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026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5910B419-425C-4884-4C7A-8E0824DF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7094F60B-F408-0B90-CE17-D81FEB3DFD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802A8957-95D2-4029-02D6-0126D38E16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C7F432EF-4FDB-FA8B-3D70-8CE46DF32B3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477E5924-A7EE-C6F4-7B6A-D789CADF3EF8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831EFF2C-262C-4132-886D-F1F3C3AE1A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7A55A098-DF87-1319-3C07-F5BEB9B7F86E}"/>
              </a:ext>
            </a:extLst>
          </p:cNvPr>
          <p:cNvSpPr txBox="1"/>
          <p:nvPr/>
        </p:nvSpPr>
        <p:spPr>
          <a:xfrm>
            <a:off x="1600200" y="27169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GIT Rebase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5039150A-BF48-3F89-155D-D68AC405C96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331100D5-E7F3-D9D0-CBB9-7CD0E08E8320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B71268-D3A0-1A5F-DE9E-6798145EE183}"/>
              </a:ext>
            </a:extLst>
          </p:cNvPr>
          <p:cNvGraphicFramePr>
            <a:graphicFrameLocks noGrp="1"/>
          </p:cNvGraphicFramePr>
          <p:nvPr/>
        </p:nvGraphicFramePr>
        <p:xfrm>
          <a:off x="1075267" y="2392607"/>
          <a:ext cx="10684932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4932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Rewrites history by placing your changes on top of another 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 git checkout feature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$git rebase main    # </a:t>
                      </a:r>
                      <a:r>
                        <a:rPr lang="en-IN" sz="1400" dirty="0"/>
                        <a:t>this will </a:t>
                      </a:r>
                      <a:r>
                        <a:rPr lang="en-US" sz="1400" dirty="0"/>
                        <a:t>bring in the latest changes from main into your feature branch </a:t>
                      </a:r>
                      <a:r>
                        <a:rPr lang="en-US" sz="1400" b="1" dirty="0"/>
                        <a:t>without merging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10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47A3BAF-F296-5EDA-D078-08468216C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222661D8-6F85-A3C8-5C91-44275E1144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8D9A00D7-1CE2-3E12-FD20-8E78BF4E36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E1E29624-70FA-0AF4-B16E-9ECB29BACD2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2606C93A-3354-37D2-9F54-60FDB749D9B1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917BAC91-2352-A1B3-242E-48377BEC299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7E29622A-B5C3-212C-4F92-F24DBB120093}"/>
              </a:ext>
            </a:extLst>
          </p:cNvPr>
          <p:cNvSpPr txBox="1"/>
          <p:nvPr/>
        </p:nvSpPr>
        <p:spPr>
          <a:xfrm>
            <a:off x="1600200" y="27169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GIT Rebase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8B1C9479-9EF7-C0C2-6CB6-0E06517A23B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1B4C169E-DA25-117B-0773-1281CA8BC3A4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413E6F-1E66-26C7-24C7-6F17CA274D69}"/>
              </a:ext>
            </a:extLst>
          </p:cNvPr>
          <p:cNvGraphicFramePr>
            <a:graphicFrameLocks noGrp="1"/>
          </p:cNvGraphicFramePr>
          <p:nvPr/>
        </p:nvGraphicFramePr>
        <p:xfrm>
          <a:off x="1075267" y="2392607"/>
          <a:ext cx="10684932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4932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Rewrites history by placing your changes on top of another 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 git checkout feature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$git rebase main    # </a:t>
                      </a:r>
                      <a:r>
                        <a:rPr lang="en-IN" sz="1400" dirty="0"/>
                        <a:t>this will </a:t>
                      </a:r>
                      <a:r>
                        <a:rPr lang="en-US" sz="1400" dirty="0"/>
                        <a:t>bring in the latest changes from main into your feature branch </a:t>
                      </a:r>
                      <a:r>
                        <a:rPr lang="en-US" sz="1400" b="1" dirty="0"/>
                        <a:t>without merging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8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Roboto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Program Outline: Day1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40678" y="2818517"/>
            <a:ext cx="4403482" cy="211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54825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ct val="126090"/>
              <a:buFont typeface="Arial"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What is Git? Local vs Remote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Git configuration and common commands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Branching, merging, rebase vs merge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Conflict resolution and troubleshooting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Git logs: log, diff, blame,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reflog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t="69560" b="30023"/>
          <a:stretch/>
        </p:blipFill>
        <p:spPr>
          <a:xfrm>
            <a:off x="0" y="2691299"/>
            <a:ext cx="12191999" cy="7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75494" y="2127016"/>
            <a:ext cx="20669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Robo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Session 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5483133" y="2636632"/>
            <a:ext cx="5817660" cy="226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3825" marR="0" lvl="0" indent="-28575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Wingdings" panose="05000000000000000000" pitchFamily="2" charset="2"/>
              <a:buChar char="Ø"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Bitbucket: teams, branches, permissions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Pull request lifecycle: create, review, merge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Sourcetree</a:t>
            </a: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 overview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Git Flow vs Trunk-based vs Feature Branching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Choosing what fits team workflows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Reset, revert, stash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Best practices to undo mistakes safely</a:t>
            </a:r>
          </a:p>
        </p:txBody>
      </p:sp>
      <p:sp>
        <p:nvSpPr>
          <p:cNvPr id="120" name="Google Shape;120;p3"/>
          <p:cNvSpPr txBox="1"/>
          <p:nvPr/>
        </p:nvSpPr>
        <p:spPr>
          <a:xfrm>
            <a:off x="5314950" y="2143488"/>
            <a:ext cx="20669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Robo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Session 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B2582E3-F29E-5508-409F-4487956FC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A762BBCD-BB2E-9A0D-2BF9-E694596268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09503CC7-804B-09AD-763C-2885029269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81B0B5CE-EEB1-00D2-26E3-B6EA366540F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1123993D-724B-BEBC-9F2F-B75507476791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AE2E5D61-A609-46AE-191C-28ADD7E8180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9244D587-7975-BA70-C0C7-1E21771E3813}"/>
              </a:ext>
            </a:extLst>
          </p:cNvPr>
          <p:cNvSpPr txBox="1"/>
          <p:nvPr/>
        </p:nvSpPr>
        <p:spPr>
          <a:xfrm>
            <a:off x="1600200" y="27169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GIT Rebase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FC976607-4617-801D-4B74-AB38F4741D7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C570E6DA-AA8E-708B-1F36-FB53C17B3B5C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58814E-AF5C-9009-2F0E-7E0997301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7854"/>
              </p:ext>
            </p:extLst>
          </p:nvPr>
        </p:nvGraphicFramePr>
        <p:xfrm>
          <a:off x="1075267" y="2392607"/>
          <a:ext cx="10684932" cy="21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84932">
                  <a:extLst>
                    <a:ext uri="{9D8B030D-6E8A-4147-A177-3AD203B41FA5}">
                      <a16:colId xmlns:a16="http://schemas.microsoft.com/office/drawing/2014/main" val="428882019"/>
                    </a:ext>
                  </a:extLst>
                </a:gridCol>
              </a:tblGrid>
              <a:tr h="1072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Rewrites history by placing your changes on top of another 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9954"/>
                  </a:ext>
                </a:extLst>
              </a:tr>
              <a:tr h="10727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 git checkout feature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/>
                        <a:t>      $ git rebase main    # </a:t>
                      </a:r>
                      <a:r>
                        <a:rPr lang="en-IN" sz="1400" dirty="0"/>
                        <a:t>this will </a:t>
                      </a:r>
                      <a:r>
                        <a:rPr lang="en-US" sz="1400" dirty="0"/>
                        <a:t>bring in the latest changes from main into your feature branch </a:t>
                      </a:r>
                      <a:r>
                        <a:rPr lang="en-US" sz="1400" b="1" dirty="0"/>
                        <a:t>without merging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63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5764F130-DFD6-3268-3ED9-53B06120F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D16CDCAD-D66A-C1A2-DA81-8D75259002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434009C1-F582-061E-6585-CA67A48357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9270F14D-4E21-0A5F-AB20-EA7C333B36F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33414266-186A-7712-2DB0-032A22FD5F99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11A65879-ECFD-9EF7-4C76-53D14E19FC6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640747F2-3418-20E9-17FB-9279DE76E222}"/>
              </a:ext>
            </a:extLst>
          </p:cNvPr>
          <p:cNvSpPr txBox="1"/>
          <p:nvPr/>
        </p:nvSpPr>
        <p:spPr>
          <a:xfrm>
            <a:off x="1600200" y="27169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Bitbucket: Teams, Branches, and Permissions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071E2ED1-A03E-21C4-D5C1-E83142B8696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67AF777B-DF8B-55A2-B3D6-32A6BFA07ABA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FA9084-6F5A-D8F7-67FB-8C09DE0D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29" y="1715409"/>
            <a:ext cx="1111654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group of users collaborating on repositories; managed under Bitbucket Workspaces.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Branches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Managed through branching models (e.g., main, develop, feature/*, bugfix/*).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Permissions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Repository-level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Read, Write, Admin.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Branch-level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Restrict access (e.g., only allow merges via pull requests, require approvals, prevent direct pushes to main).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2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A80AAF61-0AC1-C274-C412-AC65194F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CCB00B96-DC60-2CB1-DE83-041D7185F8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1BD6ED53-634B-89F4-038D-564957CF11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DEEA1064-4A4A-E4DA-A109-5541B5037F8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B678C36D-0EB7-E274-3237-6DF672584E16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B7BCEFEB-17AB-C9B1-85BE-FB836E86FD9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79E68D99-BFE7-0E91-FCA0-CD10F3B98A0B}"/>
              </a:ext>
            </a:extLst>
          </p:cNvPr>
          <p:cNvSpPr txBox="1"/>
          <p:nvPr/>
        </p:nvSpPr>
        <p:spPr>
          <a:xfrm>
            <a:off x="1600200" y="27169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Bitbucket: Pull Request Lifecycle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5FEF6410-F6CA-2C1D-D013-D38969300E0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005F6B0E-8982-70A3-6BA1-B1296015000C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9D8B90-3890-54CB-6DB9-76C4F15A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8" y="1971800"/>
            <a:ext cx="1099820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PR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Developer creates a PR to merge feature branch into target (e.g.,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develop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Peer or lead reviews code, gives feedback, requests changes, or approves.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 Checks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Automated tests or code quality gates run.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Meets required number of approvals.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 is merged using strategy (Merge Commit, Squash, Rebase).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Post-Merge Cleanup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Optionally delete feature branch.</a:t>
            </a:r>
          </a:p>
        </p:txBody>
      </p:sp>
    </p:spTree>
    <p:extLst>
      <p:ext uri="{BB962C8B-B14F-4D97-AF65-F5344CB8AC3E}">
        <p14:creationId xmlns:p14="http://schemas.microsoft.com/office/powerpoint/2010/main" val="1382934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19973E8-549E-2F04-CCD7-7D7F7018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53201CAD-EEA9-7CD6-2C25-BC8D7904BD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E9E8BBC2-D6D1-972B-B894-7F98BCC61C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B7899D6B-848A-3DE5-DD51-1786A04D077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968CE33F-2840-EBE8-8DE2-9F77E91365C0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CF78B368-D9FF-5520-6304-8C16C67FB4C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39267E8A-07B2-3258-2498-48A702C38BAC}"/>
              </a:ext>
            </a:extLst>
          </p:cNvPr>
          <p:cNvSpPr txBox="1"/>
          <p:nvPr/>
        </p:nvSpPr>
        <p:spPr>
          <a:xfrm>
            <a:off x="711200" y="203776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 err="1"/>
              <a:t>Sourcetree</a:t>
            </a:r>
            <a:r>
              <a:rPr lang="en-US" sz="4000" b="1" dirty="0"/>
              <a:t>: GIT Client </a:t>
            </a:r>
            <a:r>
              <a:rPr lang="en-US" sz="4000" b="1" dirty="0">
                <a:sym typeface="Wingdings" panose="05000000000000000000" pitchFamily="2" charset="2"/>
              </a:rPr>
              <a:t> </a:t>
            </a:r>
            <a:r>
              <a:rPr lang="en-US" sz="4000" b="1" dirty="0"/>
              <a:t>GUI tool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FA66806D-E10A-5190-EF36-EE45A8EA06B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24B0C3C7-1087-1575-0654-FF5F763761D5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977D5F-CA92-1E29-F731-D5CF5FB1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1629255"/>
            <a:ext cx="112361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/>
              <a:t>Sourcetree</a:t>
            </a:r>
            <a:r>
              <a:rPr lang="en-US" dirty="0"/>
              <a:t> is a free </a:t>
            </a:r>
            <a:r>
              <a:rPr lang="en-US" b="1" dirty="0"/>
              <a:t>Git GUI (Graphical User Interface)</a:t>
            </a:r>
            <a:r>
              <a:rPr lang="en-US" dirty="0"/>
              <a:t> tool by Atlassian that simplifies working with Git and Bitbucket repositories.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BFA9A9-09C1-51C7-3419-059E0BB7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64858"/>
              </p:ext>
            </p:extLst>
          </p:nvPr>
        </p:nvGraphicFramePr>
        <p:xfrm>
          <a:off x="1028684" y="231421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20412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115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39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Repository Browser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View local &amp; remote Git repositories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77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Branch Management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Create, delete, checkout branches visually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90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Commit Interface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Stage, unstage, and commit changes easily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31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History Graph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See commit history and branch structure clearly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57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Merge Tool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Resolve merge conflicts with visual diff 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13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Stash Support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Stash/un-stash changes with one click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Pull Requests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 with Bitbucket to create &amp; review PRs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31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82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14BAAAC-3572-5C3E-5F53-96251828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B249CC5A-5585-9EBB-67A9-7B08F1CAD6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728706"/>
            <a:ext cx="12191999" cy="112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88073005-0EF6-CE8D-1824-FC4EE05F122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E7E45660-C908-D1C4-8564-8BC0CD3C6D5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72F43846-1BF6-7D5F-F602-3558EA15E17D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15C4C2E1-FF43-2124-1B6E-B2B358928B9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24F11867-EC82-3636-0BC7-1ABFE437F146}"/>
              </a:ext>
            </a:extLst>
          </p:cNvPr>
          <p:cNvSpPr txBox="1"/>
          <p:nvPr/>
        </p:nvSpPr>
        <p:spPr>
          <a:xfrm>
            <a:off x="838200" y="365125"/>
            <a:ext cx="9160599" cy="88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Branching Strategies in Bitbucket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B130BB60-8D47-B72B-0388-46959E213B6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D67DD949-3B1E-FF63-E758-A4ADEB06EA5C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289BAD-6264-0033-CA9B-EEC2CCE15B4B}"/>
              </a:ext>
            </a:extLst>
          </p:cNvPr>
          <p:cNvGraphicFramePr>
            <a:graphicFrameLocks noGrp="1"/>
          </p:cNvGraphicFramePr>
          <p:nvPr/>
        </p:nvGraphicFramePr>
        <p:xfrm>
          <a:off x="592667" y="1334067"/>
          <a:ext cx="46905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532">
                  <a:extLst>
                    <a:ext uri="{9D8B030D-6E8A-4147-A177-3AD203B41FA5}">
                      <a16:colId xmlns:a16="http://schemas.microsoft.com/office/drawing/2014/main" val="224197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GITFLOW / Feature based Branching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753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8550CC-8240-9968-DE68-AFE5DB79037C}"/>
              </a:ext>
            </a:extLst>
          </p:cNvPr>
          <p:cNvGraphicFramePr>
            <a:graphicFrameLocks noGrp="1"/>
          </p:cNvGraphicFramePr>
          <p:nvPr/>
        </p:nvGraphicFramePr>
        <p:xfrm>
          <a:off x="7899400" y="1348600"/>
          <a:ext cx="39454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5466">
                  <a:extLst>
                    <a:ext uri="{9D8B030D-6E8A-4147-A177-3AD203B41FA5}">
                      <a16:colId xmlns:a16="http://schemas.microsoft.com/office/drawing/2014/main" val="224197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Trunk based Branching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7530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3C2E0-0550-ED53-A5DD-7BBC6016047E}"/>
              </a:ext>
            </a:extLst>
          </p:cNvPr>
          <p:cNvCxnSpPr>
            <a:cxnSpLocks/>
          </p:cNvCxnSpPr>
          <p:nvPr/>
        </p:nvCxnSpPr>
        <p:spPr>
          <a:xfrm>
            <a:off x="1219476" y="2306170"/>
            <a:ext cx="5545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FDC0A2-09D5-8F34-BF9E-B9BD85A1448E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347835" y="2336631"/>
            <a:ext cx="15577" cy="16476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60D5D8-43C9-497B-042F-51B8B96F4E27}"/>
              </a:ext>
            </a:extLst>
          </p:cNvPr>
          <p:cNvCxnSpPr>
            <a:cxnSpLocks/>
          </p:cNvCxnSpPr>
          <p:nvPr/>
        </p:nvCxnSpPr>
        <p:spPr>
          <a:xfrm flipV="1">
            <a:off x="1347835" y="3919200"/>
            <a:ext cx="5510442" cy="501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41CAC9-5661-CB6D-1D23-9A22B5500CE6}"/>
              </a:ext>
            </a:extLst>
          </p:cNvPr>
          <p:cNvCxnSpPr>
            <a:cxnSpLocks/>
          </p:cNvCxnSpPr>
          <p:nvPr/>
        </p:nvCxnSpPr>
        <p:spPr>
          <a:xfrm>
            <a:off x="1824843" y="3966858"/>
            <a:ext cx="0" cy="11684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10015-98E2-1F33-C7F7-5F60167E9B15}"/>
              </a:ext>
            </a:extLst>
          </p:cNvPr>
          <p:cNvCxnSpPr>
            <a:cxnSpLocks/>
          </p:cNvCxnSpPr>
          <p:nvPr/>
        </p:nvCxnSpPr>
        <p:spPr>
          <a:xfrm>
            <a:off x="1807747" y="5143721"/>
            <a:ext cx="965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E432F-B576-9E4A-3053-55811200B36B}"/>
              </a:ext>
            </a:extLst>
          </p:cNvPr>
          <p:cNvCxnSpPr>
            <a:cxnSpLocks/>
          </p:cNvCxnSpPr>
          <p:nvPr/>
        </p:nvCxnSpPr>
        <p:spPr>
          <a:xfrm>
            <a:off x="3276878" y="3967139"/>
            <a:ext cx="0" cy="11684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6FCDE5-E7C2-8388-C024-6928EA9DE256}"/>
              </a:ext>
            </a:extLst>
          </p:cNvPr>
          <p:cNvCxnSpPr>
            <a:cxnSpLocks/>
          </p:cNvCxnSpPr>
          <p:nvPr/>
        </p:nvCxnSpPr>
        <p:spPr>
          <a:xfrm>
            <a:off x="3259782" y="5135258"/>
            <a:ext cx="1023132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1D614-75B9-0323-2430-8B6EC7703927}"/>
              </a:ext>
            </a:extLst>
          </p:cNvPr>
          <p:cNvSpPr/>
          <p:nvPr/>
        </p:nvSpPr>
        <p:spPr>
          <a:xfrm>
            <a:off x="215948" y="1863174"/>
            <a:ext cx="1750320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Master/Main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38D84-21DE-2C79-88FE-833FB4F51A27}"/>
              </a:ext>
            </a:extLst>
          </p:cNvPr>
          <p:cNvSpPr/>
          <p:nvPr/>
        </p:nvSpPr>
        <p:spPr>
          <a:xfrm>
            <a:off x="34031" y="3595730"/>
            <a:ext cx="1478998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Develop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9C34F-A152-8FB3-C95C-57AB769EE4D4}"/>
              </a:ext>
            </a:extLst>
          </p:cNvPr>
          <p:cNvSpPr/>
          <p:nvPr/>
        </p:nvSpPr>
        <p:spPr>
          <a:xfrm>
            <a:off x="412244" y="4928378"/>
            <a:ext cx="1478998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B5859-CB05-795F-2E33-ACE1E4B7D41C}"/>
              </a:ext>
            </a:extLst>
          </p:cNvPr>
          <p:cNvSpPr/>
          <p:nvPr/>
        </p:nvSpPr>
        <p:spPr>
          <a:xfrm>
            <a:off x="1465010" y="5172071"/>
            <a:ext cx="1478998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B3FAE7-01D4-A18F-7EF8-D50BE1E865B4}"/>
              </a:ext>
            </a:extLst>
          </p:cNvPr>
          <p:cNvSpPr/>
          <p:nvPr/>
        </p:nvSpPr>
        <p:spPr>
          <a:xfrm>
            <a:off x="3093508" y="5175569"/>
            <a:ext cx="1478998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CDD62B-46D6-8ED0-DF7E-F32FB9B6F5D7}"/>
              </a:ext>
            </a:extLst>
          </p:cNvPr>
          <p:cNvCxnSpPr>
            <a:cxnSpLocks/>
          </p:cNvCxnSpPr>
          <p:nvPr/>
        </p:nvCxnSpPr>
        <p:spPr>
          <a:xfrm flipV="1">
            <a:off x="2713843" y="3975602"/>
            <a:ext cx="0" cy="119646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5A7209-A0D3-EDE9-567B-FD070D29435B}"/>
              </a:ext>
            </a:extLst>
          </p:cNvPr>
          <p:cNvCxnSpPr>
            <a:cxnSpLocks/>
          </p:cNvCxnSpPr>
          <p:nvPr/>
        </p:nvCxnSpPr>
        <p:spPr>
          <a:xfrm flipV="1">
            <a:off x="4274610" y="3967139"/>
            <a:ext cx="0" cy="119646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 18">
            <a:extLst>
              <a:ext uri="{FF2B5EF4-FFF2-40B4-BE49-F238E27FC236}">
                <a16:creationId xmlns:a16="http://schemas.microsoft.com/office/drawing/2014/main" id="{FCA96A60-59A9-8B24-821E-DE86CDF15093}"/>
              </a:ext>
            </a:extLst>
          </p:cNvPr>
          <p:cNvSpPr/>
          <p:nvPr/>
        </p:nvSpPr>
        <p:spPr>
          <a:xfrm>
            <a:off x="2273176" y="3632764"/>
            <a:ext cx="801868" cy="280243"/>
          </a:xfrm>
          <a:prstGeom prst="hep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C10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4F9F65A6-3EB4-84F3-D414-2CE9BBF4B23F}"/>
              </a:ext>
            </a:extLst>
          </p:cNvPr>
          <p:cNvSpPr/>
          <p:nvPr/>
        </p:nvSpPr>
        <p:spPr>
          <a:xfrm>
            <a:off x="3811577" y="3602145"/>
            <a:ext cx="770504" cy="280243"/>
          </a:xfrm>
          <a:prstGeom prst="hep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C15</a:t>
            </a:r>
          </a:p>
        </p:txBody>
      </p:sp>
      <p:sp>
        <p:nvSpPr>
          <p:cNvPr id="21" name="Heptagon 20">
            <a:extLst>
              <a:ext uri="{FF2B5EF4-FFF2-40B4-BE49-F238E27FC236}">
                <a16:creationId xmlns:a16="http://schemas.microsoft.com/office/drawing/2014/main" id="{7E14A571-68B2-9F17-68D3-53E963C726AB}"/>
              </a:ext>
            </a:extLst>
          </p:cNvPr>
          <p:cNvSpPr/>
          <p:nvPr/>
        </p:nvSpPr>
        <p:spPr>
          <a:xfrm>
            <a:off x="1460585" y="3615277"/>
            <a:ext cx="602858" cy="280243"/>
          </a:xfrm>
          <a:prstGeom prst="heptagon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C5</a:t>
            </a:r>
          </a:p>
        </p:txBody>
      </p:sp>
      <p:sp>
        <p:nvSpPr>
          <p:cNvPr id="22" name="Heptagon 21">
            <a:extLst>
              <a:ext uri="{FF2B5EF4-FFF2-40B4-BE49-F238E27FC236}">
                <a16:creationId xmlns:a16="http://schemas.microsoft.com/office/drawing/2014/main" id="{84FD370D-DDAF-E51F-5316-11999A6B2A07}"/>
              </a:ext>
            </a:extLst>
          </p:cNvPr>
          <p:cNvSpPr/>
          <p:nvPr/>
        </p:nvSpPr>
        <p:spPr>
          <a:xfrm>
            <a:off x="2916879" y="3624021"/>
            <a:ext cx="828299" cy="280243"/>
          </a:xfrm>
          <a:prstGeom prst="heptagon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15B44F-9C3A-1939-317D-CAACBC078880}"/>
              </a:ext>
            </a:extLst>
          </p:cNvPr>
          <p:cNvCxnSpPr>
            <a:cxnSpLocks/>
          </p:cNvCxnSpPr>
          <p:nvPr/>
        </p:nvCxnSpPr>
        <p:spPr>
          <a:xfrm>
            <a:off x="4648479" y="3340328"/>
            <a:ext cx="0" cy="6025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3D3973-A710-0AED-DDAB-14699B347035}"/>
              </a:ext>
            </a:extLst>
          </p:cNvPr>
          <p:cNvCxnSpPr>
            <a:cxnSpLocks/>
          </p:cNvCxnSpPr>
          <p:nvPr/>
        </p:nvCxnSpPr>
        <p:spPr>
          <a:xfrm>
            <a:off x="4623078" y="3340328"/>
            <a:ext cx="85513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ptagon 24">
            <a:extLst>
              <a:ext uri="{FF2B5EF4-FFF2-40B4-BE49-F238E27FC236}">
                <a16:creationId xmlns:a16="http://schemas.microsoft.com/office/drawing/2014/main" id="{561F76F9-5390-E87A-3494-964A2FB324DA}"/>
              </a:ext>
            </a:extLst>
          </p:cNvPr>
          <p:cNvSpPr/>
          <p:nvPr/>
        </p:nvSpPr>
        <p:spPr>
          <a:xfrm>
            <a:off x="4329479" y="3996810"/>
            <a:ext cx="942861" cy="280243"/>
          </a:xfrm>
          <a:prstGeom prst="heptagon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AE10D7-46A1-F2D0-8C43-54B4CB95F4D0}"/>
              </a:ext>
            </a:extLst>
          </p:cNvPr>
          <p:cNvSpPr/>
          <p:nvPr/>
        </p:nvSpPr>
        <p:spPr>
          <a:xfrm>
            <a:off x="4362517" y="2984491"/>
            <a:ext cx="1478998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Release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69759B-E169-F84A-2BE2-4D9B10948419}"/>
              </a:ext>
            </a:extLst>
          </p:cNvPr>
          <p:cNvCxnSpPr>
            <a:cxnSpLocks/>
          </p:cNvCxnSpPr>
          <p:nvPr/>
        </p:nvCxnSpPr>
        <p:spPr>
          <a:xfrm>
            <a:off x="5478211" y="2329851"/>
            <a:ext cx="0" cy="1638557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ptagon 27">
            <a:extLst>
              <a:ext uri="{FF2B5EF4-FFF2-40B4-BE49-F238E27FC236}">
                <a16:creationId xmlns:a16="http://schemas.microsoft.com/office/drawing/2014/main" id="{D212EEE9-7157-1330-FCF6-09B643E45C7B}"/>
              </a:ext>
            </a:extLst>
          </p:cNvPr>
          <p:cNvSpPr/>
          <p:nvPr/>
        </p:nvSpPr>
        <p:spPr>
          <a:xfrm>
            <a:off x="1363410" y="2329851"/>
            <a:ext cx="602858" cy="280243"/>
          </a:xfrm>
          <a:prstGeom prst="heptagon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</a:p>
        </p:txBody>
      </p:sp>
      <p:sp>
        <p:nvSpPr>
          <p:cNvPr id="29" name="Heptagon 28">
            <a:extLst>
              <a:ext uri="{FF2B5EF4-FFF2-40B4-BE49-F238E27FC236}">
                <a16:creationId xmlns:a16="http://schemas.microsoft.com/office/drawing/2014/main" id="{9CBCC411-E086-8528-E73A-E91D2117BD2D}"/>
              </a:ext>
            </a:extLst>
          </p:cNvPr>
          <p:cNvSpPr/>
          <p:nvPr/>
        </p:nvSpPr>
        <p:spPr>
          <a:xfrm>
            <a:off x="760552" y="2156405"/>
            <a:ext cx="602858" cy="280243"/>
          </a:xfrm>
          <a:prstGeom prst="heptagon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B98965-A7BD-898F-16E4-72F9528687F8}"/>
              </a:ext>
            </a:extLst>
          </p:cNvPr>
          <p:cNvCxnSpPr>
            <a:cxnSpLocks/>
          </p:cNvCxnSpPr>
          <p:nvPr/>
        </p:nvCxnSpPr>
        <p:spPr>
          <a:xfrm>
            <a:off x="8026400" y="2942445"/>
            <a:ext cx="3941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D1C421-E006-5C06-8CB7-98407A94A2A4}"/>
              </a:ext>
            </a:extLst>
          </p:cNvPr>
          <p:cNvCxnSpPr>
            <a:cxnSpLocks/>
          </p:cNvCxnSpPr>
          <p:nvPr/>
        </p:nvCxnSpPr>
        <p:spPr>
          <a:xfrm>
            <a:off x="8652934" y="2931719"/>
            <a:ext cx="0" cy="11684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CBE4CC-6DA2-E571-D1AE-9D9136FD321C}"/>
              </a:ext>
            </a:extLst>
          </p:cNvPr>
          <p:cNvCxnSpPr>
            <a:cxnSpLocks/>
          </p:cNvCxnSpPr>
          <p:nvPr/>
        </p:nvCxnSpPr>
        <p:spPr>
          <a:xfrm>
            <a:off x="8652934" y="4100119"/>
            <a:ext cx="965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05409FB-ED81-9F5F-A459-C858ABDEDD6D}"/>
              </a:ext>
            </a:extLst>
          </p:cNvPr>
          <p:cNvSpPr/>
          <p:nvPr/>
        </p:nvSpPr>
        <p:spPr>
          <a:xfrm>
            <a:off x="7240335" y="3893239"/>
            <a:ext cx="1478998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E4F4B8-7491-7589-8E26-33CC824F79EC}"/>
              </a:ext>
            </a:extLst>
          </p:cNvPr>
          <p:cNvSpPr/>
          <p:nvPr/>
        </p:nvSpPr>
        <p:spPr>
          <a:xfrm>
            <a:off x="8293101" y="4136932"/>
            <a:ext cx="1478998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EAD28A-F158-0D34-AD90-BCF7870C9705}"/>
              </a:ext>
            </a:extLst>
          </p:cNvPr>
          <p:cNvCxnSpPr>
            <a:cxnSpLocks/>
          </p:cNvCxnSpPr>
          <p:nvPr/>
        </p:nvCxnSpPr>
        <p:spPr>
          <a:xfrm flipV="1">
            <a:off x="9541934" y="2940463"/>
            <a:ext cx="0" cy="119646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611F784-1751-4EEF-C04E-1B0CD166E6BD}"/>
              </a:ext>
            </a:extLst>
          </p:cNvPr>
          <p:cNvSpPr/>
          <p:nvPr/>
        </p:nvSpPr>
        <p:spPr>
          <a:xfrm>
            <a:off x="6992961" y="2406079"/>
            <a:ext cx="1528026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Master/Main</a:t>
            </a:r>
          </a:p>
        </p:txBody>
      </p:sp>
      <p:sp>
        <p:nvSpPr>
          <p:cNvPr id="37" name="Heptagon 36">
            <a:extLst>
              <a:ext uri="{FF2B5EF4-FFF2-40B4-BE49-F238E27FC236}">
                <a16:creationId xmlns:a16="http://schemas.microsoft.com/office/drawing/2014/main" id="{54B69641-B5D7-AADD-97FD-77D6DCC121BD}"/>
              </a:ext>
            </a:extLst>
          </p:cNvPr>
          <p:cNvSpPr/>
          <p:nvPr/>
        </p:nvSpPr>
        <p:spPr>
          <a:xfrm>
            <a:off x="7597971" y="2820730"/>
            <a:ext cx="602858" cy="280243"/>
          </a:xfrm>
          <a:prstGeom prst="heptagon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</a:p>
        </p:txBody>
      </p:sp>
      <p:sp>
        <p:nvSpPr>
          <p:cNvPr id="38" name="Heptagon 37">
            <a:extLst>
              <a:ext uri="{FF2B5EF4-FFF2-40B4-BE49-F238E27FC236}">
                <a16:creationId xmlns:a16="http://schemas.microsoft.com/office/drawing/2014/main" id="{5FCA305C-4C09-DBEE-0D45-23193881731A}"/>
              </a:ext>
            </a:extLst>
          </p:cNvPr>
          <p:cNvSpPr/>
          <p:nvPr/>
        </p:nvSpPr>
        <p:spPr>
          <a:xfrm>
            <a:off x="8278123" y="2697189"/>
            <a:ext cx="602858" cy="280243"/>
          </a:xfrm>
          <a:prstGeom prst="heptagon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C3</a:t>
            </a:r>
          </a:p>
        </p:txBody>
      </p:sp>
      <p:sp>
        <p:nvSpPr>
          <p:cNvPr id="39" name="Heptagon 38">
            <a:extLst>
              <a:ext uri="{FF2B5EF4-FFF2-40B4-BE49-F238E27FC236}">
                <a16:creationId xmlns:a16="http://schemas.microsoft.com/office/drawing/2014/main" id="{4B50DCE5-9516-D7F3-321D-72D523BDC676}"/>
              </a:ext>
            </a:extLst>
          </p:cNvPr>
          <p:cNvSpPr/>
          <p:nvPr/>
        </p:nvSpPr>
        <p:spPr>
          <a:xfrm>
            <a:off x="9087028" y="2593330"/>
            <a:ext cx="814904" cy="227399"/>
          </a:xfrm>
          <a:prstGeom prst="hep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489C89-8CB4-378F-FD28-3BD4E2F24EC5}"/>
              </a:ext>
            </a:extLst>
          </p:cNvPr>
          <p:cNvCxnSpPr>
            <a:cxnSpLocks/>
          </p:cNvCxnSpPr>
          <p:nvPr/>
        </p:nvCxnSpPr>
        <p:spPr>
          <a:xfrm>
            <a:off x="10122794" y="2940463"/>
            <a:ext cx="0" cy="11684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B75B0B8-225E-F94B-D988-80372EFB387B}"/>
              </a:ext>
            </a:extLst>
          </p:cNvPr>
          <p:cNvSpPr/>
          <p:nvPr/>
        </p:nvSpPr>
        <p:spPr>
          <a:xfrm>
            <a:off x="9923993" y="4124529"/>
            <a:ext cx="1478998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BEEB7A-1312-B490-52ED-1165EE1DA12F}"/>
              </a:ext>
            </a:extLst>
          </p:cNvPr>
          <p:cNvCxnSpPr>
            <a:cxnSpLocks/>
          </p:cNvCxnSpPr>
          <p:nvPr/>
        </p:nvCxnSpPr>
        <p:spPr>
          <a:xfrm flipV="1">
            <a:off x="11011794" y="2949207"/>
            <a:ext cx="0" cy="119646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eptagon 42">
            <a:extLst>
              <a:ext uri="{FF2B5EF4-FFF2-40B4-BE49-F238E27FC236}">
                <a16:creationId xmlns:a16="http://schemas.microsoft.com/office/drawing/2014/main" id="{5ED95E16-324B-29CF-2B89-F7C0D82C9E09}"/>
              </a:ext>
            </a:extLst>
          </p:cNvPr>
          <p:cNvSpPr/>
          <p:nvPr/>
        </p:nvSpPr>
        <p:spPr>
          <a:xfrm>
            <a:off x="9747982" y="2705933"/>
            <a:ext cx="814899" cy="280243"/>
          </a:xfrm>
          <a:prstGeom prst="heptagon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C21</a:t>
            </a:r>
          </a:p>
        </p:txBody>
      </p:sp>
      <p:sp>
        <p:nvSpPr>
          <p:cNvPr id="44" name="Heptagon 43">
            <a:extLst>
              <a:ext uri="{FF2B5EF4-FFF2-40B4-BE49-F238E27FC236}">
                <a16:creationId xmlns:a16="http://schemas.microsoft.com/office/drawing/2014/main" id="{32596B85-177E-56EB-8114-407078B0E62A}"/>
              </a:ext>
            </a:extLst>
          </p:cNvPr>
          <p:cNvSpPr/>
          <p:nvPr/>
        </p:nvSpPr>
        <p:spPr>
          <a:xfrm>
            <a:off x="10651796" y="2602074"/>
            <a:ext cx="814898" cy="252513"/>
          </a:xfrm>
          <a:prstGeom prst="hep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C8BDA0-0845-4D7C-857A-A2C81DCE0008}"/>
              </a:ext>
            </a:extLst>
          </p:cNvPr>
          <p:cNvCxnSpPr>
            <a:cxnSpLocks/>
          </p:cNvCxnSpPr>
          <p:nvPr/>
        </p:nvCxnSpPr>
        <p:spPr>
          <a:xfrm>
            <a:off x="10122794" y="4100119"/>
            <a:ext cx="965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19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39CE5C84-D42D-FFD4-6173-864BF9408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F424F86E-8554-D660-2C01-6B40B5909C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6C83C4CA-E934-DD3C-4FB1-8A593A73D3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385F7DD1-09B4-2216-B9F2-AECBE770F8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02344C36-31EB-F084-25D2-F3D132614D77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7163B502-A19B-ADFC-4F92-E441B41F02E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2217CE5F-2D04-A001-EBC5-9FA257074B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E6A90829-4A78-3DAE-A37D-1976562ECE38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946A43-701E-81ED-D3EE-57A54445234D}"/>
              </a:ext>
            </a:extLst>
          </p:cNvPr>
          <p:cNvGraphicFramePr>
            <a:graphicFrameLocks noGrp="1"/>
          </p:cNvGraphicFramePr>
          <p:nvPr/>
        </p:nvGraphicFramePr>
        <p:xfrm>
          <a:off x="592666" y="2658533"/>
          <a:ext cx="48175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934">
                  <a:extLst>
                    <a:ext uri="{9D8B030D-6E8A-4147-A177-3AD203B41FA5}">
                      <a16:colId xmlns:a16="http://schemas.microsoft.com/office/drawing/2014/main" val="76445786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97243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8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Local/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1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DEV/ TEST(QA)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1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TEST/PRE-PROD/PROD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1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245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898FCB-7600-1B93-019A-754BCA95E39D}"/>
              </a:ext>
            </a:extLst>
          </p:cNvPr>
          <p:cNvGraphicFramePr>
            <a:graphicFrameLocks noGrp="1"/>
          </p:cNvGraphicFramePr>
          <p:nvPr/>
        </p:nvGraphicFramePr>
        <p:xfrm>
          <a:off x="6426199" y="2658533"/>
          <a:ext cx="48175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767">
                  <a:extLst>
                    <a:ext uri="{9D8B030D-6E8A-4147-A177-3AD203B41FA5}">
                      <a16:colId xmlns:a16="http://schemas.microsoft.com/office/drawing/2014/main" val="764457862"/>
                    </a:ext>
                  </a:extLst>
                </a:gridCol>
                <a:gridCol w="2408767">
                  <a:extLst>
                    <a:ext uri="{9D8B030D-6E8A-4147-A177-3AD203B41FA5}">
                      <a16:colId xmlns:a16="http://schemas.microsoft.com/office/drawing/2014/main" val="197243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8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1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1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1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245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5CDA3C-02BF-CB18-F077-D6E529B85139}"/>
              </a:ext>
            </a:extLst>
          </p:cNvPr>
          <p:cNvGraphicFramePr>
            <a:graphicFrameLocks noGrp="1"/>
          </p:cNvGraphicFramePr>
          <p:nvPr/>
        </p:nvGraphicFramePr>
        <p:xfrm>
          <a:off x="592666" y="1884277"/>
          <a:ext cx="46905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532">
                  <a:extLst>
                    <a:ext uri="{9D8B030D-6E8A-4147-A177-3AD203B41FA5}">
                      <a16:colId xmlns:a16="http://schemas.microsoft.com/office/drawing/2014/main" val="224197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Feature based Branching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753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6360D3-94E3-F119-1520-759FE93FB75D}"/>
              </a:ext>
            </a:extLst>
          </p:cNvPr>
          <p:cNvGraphicFramePr>
            <a:graphicFrameLocks noGrp="1"/>
          </p:cNvGraphicFramePr>
          <p:nvPr/>
        </p:nvGraphicFramePr>
        <p:xfrm>
          <a:off x="6704330" y="1994038"/>
          <a:ext cx="39454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5466">
                  <a:extLst>
                    <a:ext uri="{9D8B030D-6E8A-4147-A177-3AD203B41FA5}">
                      <a16:colId xmlns:a16="http://schemas.microsoft.com/office/drawing/2014/main" val="224197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Trunk based Branching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75307"/>
                  </a:ext>
                </a:extLst>
              </a:tr>
            </a:tbl>
          </a:graphicData>
        </a:graphic>
      </p:graphicFrame>
      <p:sp>
        <p:nvSpPr>
          <p:cNvPr id="7" name="Google Shape;149;p5">
            <a:extLst>
              <a:ext uri="{FF2B5EF4-FFF2-40B4-BE49-F238E27FC236}">
                <a16:creationId xmlns:a16="http://schemas.microsoft.com/office/drawing/2014/main" id="{225F3464-A990-CDCD-C4D5-3CBE201FD1DB}"/>
              </a:ext>
            </a:extLst>
          </p:cNvPr>
          <p:cNvSpPr txBox="1"/>
          <p:nvPr/>
        </p:nvSpPr>
        <p:spPr>
          <a:xfrm>
            <a:off x="838200" y="365125"/>
            <a:ext cx="9160599" cy="88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Branching Strategies in Bitbucket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20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91CC64BB-FB53-0694-554D-54318053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8020342C-D201-DD13-9F39-B5C5E87608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BEAE2C4B-841D-4FD3-82A7-58240E2DF1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B5C97883-ADC0-538D-0C04-D201707C3EC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E334C884-16AF-2B5D-EEAB-63BFAA15CFC0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CCB0CD19-7A4C-963E-DC1A-EB5D6B02E40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20CE54C2-E222-BA2C-8160-E1B77685A7D6}"/>
              </a:ext>
            </a:extLst>
          </p:cNvPr>
          <p:cNvSpPr txBox="1"/>
          <p:nvPr/>
        </p:nvSpPr>
        <p:spPr>
          <a:xfrm>
            <a:off x="685800" y="203777"/>
            <a:ext cx="9160599" cy="11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Git Flow and Feature Branching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2B763BF4-AA6B-E086-CF3E-A60B5AAA428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40B255D6-AC21-D397-1017-974E0D68DA07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F241F9-6CAC-4F08-05F9-F356DC6B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41598"/>
              </p:ext>
            </p:extLst>
          </p:nvPr>
        </p:nvGraphicFramePr>
        <p:xfrm>
          <a:off x="1202099" y="1677983"/>
          <a:ext cx="812799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94008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399071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5494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Point of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Git Flow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Feature Branching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2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🔄 </a:t>
                      </a:r>
                      <a:r>
                        <a:rPr lang="en-IN" b="1"/>
                        <a:t>Workflow Structure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Multi-branch (main, develop, feature/*, release/*, hotfix/*)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Minimal branches (main, feature/*)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45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🚢 </a:t>
                      </a:r>
                      <a:r>
                        <a:rPr lang="en-IN" b="1"/>
                        <a:t>Release Process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Has dedicated release/* branches for QA/final prep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Usually releases from main after feature merges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9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⚡ </a:t>
                      </a:r>
                      <a:r>
                        <a:rPr lang="en-IN" b="1"/>
                        <a:t>Speed/Flexibility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Slower, more structured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Faster, more adaptable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30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🧪 </a:t>
                      </a:r>
                      <a:r>
                        <a:rPr lang="en-IN" b="1"/>
                        <a:t>Testing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Testing happens in develop and release branches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often happens on feature branches or 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98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👥 </a:t>
                      </a:r>
                      <a:r>
                        <a:rPr lang="en-IN" b="1"/>
                        <a:t>Team Coordination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Suited for larger teams or waterfall-style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Fits agile/DevOps teams with CI/CD pipelines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4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🔧 </a:t>
                      </a:r>
                      <a:r>
                        <a:rPr lang="en-IN" b="1"/>
                        <a:t>Tools Required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Sometimes needs plugins or Git GUI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manage with just basic Git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05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78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EF669EF7-670E-94B5-749D-9906E82CD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C03081D5-08A1-3B21-14A0-2B151A788E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F819A21E-281C-2990-AA0D-BCC52C2DE7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3DB03450-0041-4E89-C419-199055B27FB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259EED41-B1AA-3ACF-60C5-375F046C28A6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83101822-17FC-A71F-1447-DCBBA777305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D815ECBC-8F10-5EC8-D960-8CEFD3A1C90A}"/>
              </a:ext>
            </a:extLst>
          </p:cNvPr>
          <p:cNvSpPr txBox="1"/>
          <p:nvPr/>
        </p:nvSpPr>
        <p:spPr>
          <a:xfrm>
            <a:off x="711200" y="203776"/>
            <a:ext cx="9160599" cy="82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Choosing right branching strategy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19E93250-7E76-6410-D188-0D3E2BEFAAD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6790BF92-2DED-D0AF-DC50-A92976A84C22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DADF4-EAD9-BA53-993C-E514106B4D57}"/>
              </a:ext>
            </a:extLst>
          </p:cNvPr>
          <p:cNvSpPr txBox="1"/>
          <p:nvPr/>
        </p:nvSpPr>
        <p:spPr>
          <a:xfrm>
            <a:off x="207417" y="1248067"/>
            <a:ext cx="60960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Git Flow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✅ Use when: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have </a:t>
            </a:r>
            <a:r>
              <a:rPr lang="en-US" b="1" dirty="0"/>
              <a:t>predictable release cycles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need </a:t>
            </a:r>
            <a:r>
              <a:rPr lang="en-US" b="1" dirty="0"/>
              <a:t>isolation between development and production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on </a:t>
            </a:r>
            <a:r>
              <a:rPr lang="en-US" b="1" dirty="0"/>
              <a:t>larger teams or enterprise systems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1D3AF-DA7E-FAFC-E274-DC22DF1D6CC0}"/>
              </a:ext>
            </a:extLst>
          </p:cNvPr>
          <p:cNvSpPr txBox="1"/>
          <p:nvPr/>
        </p:nvSpPr>
        <p:spPr>
          <a:xfrm>
            <a:off x="6096000" y="1276792"/>
            <a:ext cx="60960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Feature Branching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✅ Use when: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deploy </a:t>
            </a:r>
            <a:r>
              <a:rPr lang="en-US" b="1" dirty="0"/>
              <a:t>frequently and continuously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want </a:t>
            </a:r>
            <a:r>
              <a:rPr lang="en-US" b="1" dirty="0"/>
              <a:t>simpler workflows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You're following </a:t>
            </a:r>
            <a:r>
              <a:rPr lang="en-US" b="1" dirty="0"/>
              <a:t>Trunk-Based Development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93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EE38F45-0C3D-6AFF-037B-157E758BF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8051F2D6-8629-9B4C-ED06-2CA38945F2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805FE74F-A4D9-F8A7-AC87-2048BEF7E2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F5B6EE2B-84EF-B209-8631-1663D5C18C4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45547445-F61C-F6E1-E914-CAA8A01B14DB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2BCFC442-EF45-7CBA-54D7-86101862D96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9BD65C71-0E4F-3940-A75E-752ABC971EC4}"/>
              </a:ext>
            </a:extLst>
          </p:cNvPr>
          <p:cNvSpPr txBox="1"/>
          <p:nvPr/>
        </p:nvSpPr>
        <p:spPr>
          <a:xfrm>
            <a:off x="711200" y="203776"/>
            <a:ext cx="9160599" cy="82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90000"/>
              </a:lnSpc>
              <a:buClr>
                <a:srgbClr val="3A3838"/>
              </a:buClr>
              <a:buSzPct val="100000"/>
            </a:pPr>
            <a:r>
              <a:rPr lang="en-US" sz="4000" b="1" dirty="0"/>
              <a:t>GIT : </a:t>
            </a:r>
            <a:r>
              <a:rPr lang="en-IN" sz="4000" b="1" dirty="0"/>
              <a:t>Reset, Revert, Stash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3350EA46-14B7-0F8E-0A60-95EBEE7D29E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519D0BC2-73C9-3277-A229-98A5FDD4B3C8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D249DD-F0BC-8169-E795-4F0655092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16" y="1702693"/>
            <a:ext cx="979931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git reset –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Undo Local Commits or Staging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it when: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You want to remove commits 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unstage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files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from local history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(before pushing).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AFAE46-0EAD-2AF1-881D-DA2A855C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05141"/>
              </p:ext>
            </p:extLst>
          </p:nvPr>
        </p:nvGraphicFramePr>
        <p:xfrm>
          <a:off x="618067" y="28656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96321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7234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34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git reset --soft HEAD~1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Undo last commit, keep changes staged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64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git reset --mixed HEAD~1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Undo last commit, unstage files (default)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95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git reset --hard HEAD~1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Undo last commit, discard all local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71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337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65903298-4DCA-F438-E7DB-B8366253D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CF964FD8-2C05-3011-0C67-FCC7A6D0CD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5C4B3CD2-A6FA-E23A-285E-597AB42A7C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C9ADB86E-CE99-2818-8651-D497281EFC3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B96249D9-7DC5-722E-071D-25E3D68399B3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BBDEDE98-9516-3FCB-3508-0D21F0D08FB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24DE8BA1-8CC8-A412-568B-0C119ED77723}"/>
              </a:ext>
            </a:extLst>
          </p:cNvPr>
          <p:cNvSpPr txBox="1"/>
          <p:nvPr/>
        </p:nvSpPr>
        <p:spPr>
          <a:xfrm>
            <a:off x="736600" y="834642"/>
            <a:ext cx="9160599" cy="82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 dirty="0"/>
              <a:t>git revert – Undo a Commit Safely (Public History)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A33D882D-4CD7-E577-258A-14160BA9DCE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2F3E07DB-F016-0669-F51E-14981B15C152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09CD27-D4EE-E634-DF81-7E53A7C2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51" y="2191051"/>
            <a:ext cx="11116542" cy="226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it when: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You’ve pushed a commit and need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safely undo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without rewriting history.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🛠️ Example: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$ git log --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# Note the commit hash git revert abc123 # Creates a new commit that undoes abc123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✔️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Safe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collaborative work — doesn’t change commit history.</a:t>
            </a:r>
          </a:p>
        </p:txBody>
      </p:sp>
    </p:spTree>
    <p:extLst>
      <p:ext uri="{BB962C8B-B14F-4D97-AF65-F5344CB8AC3E}">
        <p14:creationId xmlns:p14="http://schemas.microsoft.com/office/powerpoint/2010/main" val="252504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C05A508-5E3B-C22D-9E8A-5FDC59DB3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>
            <a:extLst>
              <a:ext uri="{FF2B5EF4-FFF2-40B4-BE49-F238E27FC236}">
                <a16:creationId xmlns:a16="http://schemas.microsoft.com/office/drawing/2014/main" id="{C70282D8-1E66-3332-7713-5824C836B0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>
            <a:extLst>
              <a:ext uri="{FF2B5EF4-FFF2-40B4-BE49-F238E27FC236}">
                <a16:creationId xmlns:a16="http://schemas.microsoft.com/office/drawing/2014/main" id="{DD7EAD9A-CC26-1395-90A2-45AA6D1404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>
            <a:extLst>
              <a:ext uri="{FF2B5EF4-FFF2-40B4-BE49-F238E27FC236}">
                <a16:creationId xmlns:a16="http://schemas.microsoft.com/office/drawing/2014/main" id="{43C2560C-5091-BC42-B351-33787CA0624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>
            <a:extLst>
              <a:ext uri="{FF2B5EF4-FFF2-40B4-BE49-F238E27FC236}">
                <a16:creationId xmlns:a16="http://schemas.microsoft.com/office/drawing/2014/main" id="{C72E2E87-65C1-918A-94BD-AE1627C89A3B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2" name="Google Shape;112;p3">
            <a:extLst>
              <a:ext uri="{FF2B5EF4-FFF2-40B4-BE49-F238E27FC236}">
                <a16:creationId xmlns:a16="http://schemas.microsoft.com/office/drawing/2014/main" id="{AFFE69DB-8897-83F0-9072-9E27C3D7FB1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72A41EFD-B9C5-985F-1520-34CA4F88FA1A}"/>
              </a:ext>
            </a:extLst>
          </p:cNvPr>
          <p:cNvSpPr txBox="1"/>
          <p:nvPr/>
        </p:nvSpPr>
        <p:spPr>
          <a:xfrm>
            <a:off x="838200" y="365125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Roboto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Program Outline: Day2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3">
            <a:extLst>
              <a:ext uri="{FF2B5EF4-FFF2-40B4-BE49-F238E27FC236}">
                <a16:creationId xmlns:a16="http://schemas.microsoft.com/office/drawing/2014/main" id="{308B7F66-3DD0-6D7A-4B6F-00F07B6450CE}"/>
              </a:ext>
            </a:extLst>
          </p:cNvPr>
          <p:cNvSpPr txBox="1"/>
          <p:nvPr/>
        </p:nvSpPr>
        <p:spPr>
          <a:xfrm>
            <a:off x="540678" y="2818516"/>
            <a:ext cx="4403482" cy="269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latin typeface="+mj-lt"/>
              </a:rPr>
              <a:t>What is Jenkins, and how does the team use it?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latin typeface="+mj-lt"/>
              </a:rPr>
              <a:t>• Jobs vs Pipelines, Key plugins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baseline="0" dirty="0">
                <a:latin typeface="+mj-lt"/>
              </a:rPr>
              <a:t>• </a:t>
            </a:r>
            <a:r>
              <a:rPr lang="en-IN" sz="1600" b="1" i="0" u="none" strike="noStrike" baseline="0" dirty="0" err="1">
                <a:latin typeface="+mj-lt"/>
              </a:rPr>
              <a:t>Jenkinsfile</a:t>
            </a:r>
            <a:r>
              <a:rPr lang="en-IN" sz="1600" b="1" i="0" u="none" strike="noStrike" baseline="0" dirty="0">
                <a:latin typeface="+mj-lt"/>
              </a:rPr>
              <a:t> structure and syntax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latin typeface="+mj-lt"/>
              </a:rPr>
              <a:t>• Build → Unit Test → Code Lint → Artifact</a:t>
            </a:r>
            <a:endParaRPr lang="en-US" sz="1600" b="1" dirty="0">
              <a:latin typeface="+mj-lt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latin typeface="+mj-lt"/>
              </a:rPr>
              <a:t>What is SonarQube? Static code analysis</a:t>
            </a:r>
          </a:p>
        </p:txBody>
      </p:sp>
      <p:pic>
        <p:nvPicPr>
          <p:cNvPr id="115" name="Google Shape;115;p3">
            <a:extLst>
              <a:ext uri="{FF2B5EF4-FFF2-40B4-BE49-F238E27FC236}">
                <a16:creationId xmlns:a16="http://schemas.microsoft.com/office/drawing/2014/main" id="{F1CAE54C-2E28-35C7-BFB0-3357336336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30023"/>
          <a:stretch/>
        </p:blipFill>
        <p:spPr>
          <a:xfrm>
            <a:off x="0" y="2691299"/>
            <a:ext cx="12191999" cy="7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>
            <a:extLst>
              <a:ext uri="{FF2B5EF4-FFF2-40B4-BE49-F238E27FC236}">
                <a16:creationId xmlns:a16="http://schemas.microsoft.com/office/drawing/2014/main" id="{B3D64A13-F2A0-4816-7A04-2977785A9AB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>
            <a:extLst>
              <a:ext uri="{FF2B5EF4-FFF2-40B4-BE49-F238E27FC236}">
                <a16:creationId xmlns:a16="http://schemas.microsoft.com/office/drawing/2014/main" id="{3844517E-3546-F414-CAC1-543ECB6A1113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3">
            <a:extLst>
              <a:ext uri="{FF2B5EF4-FFF2-40B4-BE49-F238E27FC236}">
                <a16:creationId xmlns:a16="http://schemas.microsoft.com/office/drawing/2014/main" id="{9AE04D6C-3413-47EA-AA3F-E2924FB8BFE6}"/>
              </a:ext>
            </a:extLst>
          </p:cNvPr>
          <p:cNvSpPr txBox="1"/>
          <p:nvPr/>
        </p:nvSpPr>
        <p:spPr>
          <a:xfrm>
            <a:off x="675494" y="2127016"/>
            <a:ext cx="20669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Robo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Session 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3">
            <a:extLst>
              <a:ext uri="{FF2B5EF4-FFF2-40B4-BE49-F238E27FC236}">
                <a16:creationId xmlns:a16="http://schemas.microsoft.com/office/drawing/2014/main" id="{4C61B383-4B1F-1D89-41A8-ABD87F0AD094}"/>
              </a:ext>
            </a:extLst>
          </p:cNvPr>
          <p:cNvSpPr txBox="1"/>
          <p:nvPr/>
        </p:nvSpPr>
        <p:spPr>
          <a:xfrm>
            <a:off x="5561037" y="2572220"/>
            <a:ext cx="5817660" cy="226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3825" marR="0" lvl="0" indent="-28575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Wingdings" panose="05000000000000000000" pitchFamily="2" charset="2"/>
              <a:buChar char="Ø"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070"/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baseline="0" dirty="0"/>
              <a:t>Quality gates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baseline="0" dirty="0"/>
              <a:t>QA role in monitoring code quality trends</a:t>
            </a:r>
            <a:endParaRPr lang="en-US" sz="1600" b="1" i="0" u="none" strike="noStrike" baseline="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/>
              <a:t>What is an artifact? Build lifecycle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/>
              <a:t>Upload/download flow for QA testing</a:t>
            </a:r>
            <a:endParaRPr lang="en-US" sz="1600" b="1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baseline="0" dirty="0"/>
              <a:t>End-to-End CI/CD Lab + Mini Challenge</a:t>
            </a:r>
            <a:endParaRPr lang="en-US" sz="1600" b="1" i="0" u="none" strike="noStrike" baseline="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/>
              <a:t>Real-world best practices for teams</a:t>
            </a:r>
          </a:p>
          <a:p>
            <a:pPr algn="l">
              <a:lnSpc>
                <a:spcPct val="150000"/>
              </a:lnSpc>
            </a:pPr>
            <a:r>
              <a:rPr lang="en-IN" sz="1600" b="1" i="0" u="none" strike="noStrike" baseline="0" dirty="0"/>
              <a:t>• Tips for QA handoff, rollback strategies, log tracing</a:t>
            </a:r>
          </a:p>
          <a:p>
            <a:pPr algn="l"/>
            <a:endParaRPr kumimoji="0" lang="en-IN" sz="1600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l"/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3">
            <a:extLst>
              <a:ext uri="{FF2B5EF4-FFF2-40B4-BE49-F238E27FC236}">
                <a16:creationId xmlns:a16="http://schemas.microsoft.com/office/drawing/2014/main" id="{274F67FA-B96D-5774-CC5B-96B3BCDB38BB}"/>
              </a:ext>
            </a:extLst>
          </p:cNvPr>
          <p:cNvSpPr txBox="1"/>
          <p:nvPr/>
        </p:nvSpPr>
        <p:spPr>
          <a:xfrm>
            <a:off x="5314950" y="2143488"/>
            <a:ext cx="20669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Robot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Session 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159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9653F759-844A-5F8D-ACAA-F24D30C2B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F125D1A6-C8D9-28AC-406E-5B70F0857B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FED150E6-FD0F-986B-C1FC-40C0406FA1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0AD66FC5-A379-6F0C-948E-4D82F50D3CF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37EDFAD0-23DB-E802-C793-1B98484E45A6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18312D60-F338-1E99-1D8A-7A536F06583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E8F473E3-73C5-57CB-7C69-AFA23F934B25}"/>
              </a:ext>
            </a:extLst>
          </p:cNvPr>
          <p:cNvSpPr txBox="1"/>
          <p:nvPr/>
        </p:nvSpPr>
        <p:spPr>
          <a:xfrm>
            <a:off x="745067" y="203776"/>
            <a:ext cx="9160599" cy="82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US" sz="4000" b="1"/>
              <a:t>git stash – Temporarily Save Uncommitted Changes</a:t>
            </a:r>
            <a:endParaRPr lang="en-US" sz="4000" b="1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AAF13486-4707-8F9A-81AC-320F3079B78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18F68D26-133D-ADD2-2B21-5BF664D39CE7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26CFE-CFC2-7938-1699-73EC3F72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56" y="1247188"/>
            <a:ext cx="11116542" cy="226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Use it when:</a:t>
            </a:r>
            <a:r>
              <a:rPr lang="en-US" sz="1600" dirty="0"/>
              <a:t> You’re in the middle of work, but need to switch branches </a:t>
            </a:r>
            <a:r>
              <a:rPr lang="en-US" sz="1600" b="1" dirty="0"/>
              <a:t>without committing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🛠️ Example: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580DBB-26CA-9CA7-08FD-012D27672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95000"/>
              </p:ext>
            </p:extLst>
          </p:nvPr>
        </p:nvGraphicFramePr>
        <p:xfrm>
          <a:off x="609600" y="2558879"/>
          <a:ext cx="8128000" cy="127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1380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git stash                 # Saves current changes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git checkout main         # Switch to another branch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git stash pop             # Apply stashed changes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59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48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75798320-9C0E-2645-E4F9-6EEBB1552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BAEFFF20-49AA-DB31-63E4-7E22AE38C9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7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94A084E1-F84C-220D-A712-4A0A63D9E2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5E6DBFEE-ACA7-61EC-02FE-54D67A89449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9A084887-B1D8-BF77-7E3C-D22885FC78F3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3FF150BF-2E18-84C7-C0C2-A802E775107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274CE8EA-B0E5-C202-1817-EDD519BBAF81}"/>
              </a:ext>
            </a:extLst>
          </p:cNvPr>
          <p:cNvSpPr txBox="1"/>
          <p:nvPr/>
        </p:nvSpPr>
        <p:spPr>
          <a:xfrm>
            <a:off x="838200" y="365125"/>
            <a:ext cx="9160599" cy="56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Overview: Version control process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B65F6C76-7149-EFFD-887C-AD01CF401CA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AB7D8531-CF5C-2919-29F5-AA24BC3D45F8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32C8BC-D03D-E8C3-0F70-086FAD759FE4}"/>
              </a:ext>
            </a:extLst>
          </p:cNvPr>
          <p:cNvGraphicFramePr>
            <a:graphicFrameLocks noGrp="1"/>
          </p:cNvGraphicFramePr>
          <p:nvPr/>
        </p:nvGraphicFramePr>
        <p:xfrm>
          <a:off x="317501" y="1072299"/>
          <a:ext cx="39539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933">
                  <a:extLst>
                    <a:ext uri="{9D8B030D-6E8A-4147-A177-3AD203B41FA5}">
                      <a16:colId xmlns:a16="http://schemas.microsoft.com/office/drawing/2014/main" val="224197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Centralized Version Control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753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CA5F7-615E-F2DC-AF9D-5C9F1D00C132}"/>
              </a:ext>
            </a:extLst>
          </p:cNvPr>
          <p:cNvGraphicFramePr>
            <a:graphicFrameLocks noGrp="1"/>
          </p:cNvGraphicFramePr>
          <p:nvPr/>
        </p:nvGraphicFramePr>
        <p:xfrm>
          <a:off x="6052694" y="978973"/>
          <a:ext cx="44026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667">
                  <a:extLst>
                    <a:ext uri="{9D8B030D-6E8A-4147-A177-3AD203B41FA5}">
                      <a16:colId xmlns:a16="http://schemas.microsoft.com/office/drawing/2014/main" val="224197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Distributed Version Control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75307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F7389D88-414F-4604-420C-BC96CFE3D2E8}"/>
              </a:ext>
            </a:extLst>
          </p:cNvPr>
          <p:cNvSpPr/>
          <p:nvPr/>
        </p:nvSpPr>
        <p:spPr>
          <a:xfrm>
            <a:off x="0" y="1689519"/>
            <a:ext cx="2823634" cy="2618349"/>
          </a:xfrm>
          <a:prstGeom prst="cloud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 w="5715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FE9174-341F-5CC6-5D43-8147692FCE36}"/>
              </a:ext>
            </a:extLst>
          </p:cNvPr>
          <p:cNvCxnSpPr>
            <a:cxnSpLocks/>
          </p:cNvCxnSpPr>
          <p:nvPr/>
        </p:nvCxnSpPr>
        <p:spPr>
          <a:xfrm>
            <a:off x="1434805" y="3017278"/>
            <a:ext cx="435251" cy="1566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DCF42F-178E-90F7-BB02-568745017B7B}"/>
              </a:ext>
            </a:extLst>
          </p:cNvPr>
          <p:cNvCxnSpPr>
            <a:cxnSpLocks/>
          </p:cNvCxnSpPr>
          <p:nvPr/>
        </p:nvCxnSpPr>
        <p:spPr>
          <a:xfrm flipH="1" flipV="1">
            <a:off x="1765301" y="3263315"/>
            <a:ext cx="377377" cy="13207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EA161377-B1A4-29BB-E5D4-F4957CC88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731" y="1936094"/>
            <a:ext cx="1317771" cy="1636248"/>
          </a:xfrm>
          <a:prstGeom prst="rect">
            <a:avLst/>
          </a:prstGeom>
        </p:spPr>
      </p:pic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1AC2B776-6DBA-350B-4F11-0D2166940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54957" y="4502388"/>
            <a:ext cx="778933" cy="737521"/>
          </a:xfrm>
          <a:prstGeom prst="rect">
            <a:avLst/>
          </a:prstGeom>
        </p:spPr>
      </p:pic>
      <p:sp>
        <p:nvSpPr>
          <p:cNvPr id="10" name="Smiley Face 9">
            <a:extLst>
              <a:ext uri="{FF2B5EF4-FFF2-40B4-BE49-F238E27FC236}">
                <a16:creationId xmlns:a16="http://schemas.microsoft.com/office/drawing/2014/main" id="{5EEE034D-B96A-4B82-C085-D8AFDBFFEA6F}"/>
              </a:ext>
            </a:extLst>
          </p:cNvPr>
          <p:cNvSpPr/>
          <p:nvPr/>
        </p:nvSpPr>
        <p:spPr>
          <a:xfrm>
            <a:off x="2501899" y="4653984"/>
            <a:ext cx="643469" cy="537247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0A7803-A786-B976-C02A-6261513CC3F6}"/>
              </a:ext>
            </a:extLst>
          </p:cNvPr>
          <p:cNvSpPr/>
          <p:nvPr/>
        </p:nvSpPr>
        <p:spPr>
          <a:xfrm>
            <a:off x="305671" y="3364946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DF615-78FB-7783-01C4-C3B4B1D0F1FE}"/>
              </a:ext>
            </a:extLst>
          </p:cNvPr>
          <p:cNvSpPr/>
          <p:nvPr/>
        </p:nvSpPr>
        <p:spPr>
          <a:xfrm>
            <a:off x="1800501" y="3958021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Check-in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6BC013-F8AB-1077-BF7E-B08ED336A348}"/>
              </a:ext>
            </a:extLst>
          </p:cNvPr>
          <p:cNvSpPr/>
          <p:nvPr/>
        </p:nvSpPr>
        <p:spPr>
          <a:xfrm>
            <a:off x="619657" y="4280073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Check-Out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D61B0C-B37B-B8BB-F41C-8ABD19DCE807}"/>
              </a:ext>
            </a:extLst>
          </p:cNvPr>
          <p:cNvSpPr/>
          <p:nvPr/>
        </p:nvSpPr>
        <p:spPr>
          <a:xfrm>
            <a:off x="-176456" y="4790478"/>
            <a:ext cx="2163234" cy="48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Developer’s Local machine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884BE01-D296-D99D-50D5-36BB2A4A6DDB}"/>
              </a:ext>
            </a:extLst>
          </p:cNvPr>
          <p:cNvSpPr/>
          <p:nvPr/>
        </p:nvSpPr>
        <p:spPr>
          <a:xfrm>
            <a:off x="5994451" y="1533209"/>
            <a:ext cx="2823634" cy="2618349"/>
          </a:xfrm>
          <a:prstGeom prst="cloud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 w="5715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A63CA403-B715-7361-C091-D6E567A5E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3331" y="1842961"/>
            <a:ext cx="1317771" cy="1636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D7442C-0302-E146-9A4B-F88C6CB4030A}"/>
              </a:ext>
            </a:extLst>
          </p:cNvPr>
          <p:cNvSpPr/>
          <p:nvPr/>
        </p:nvSpPr>
        <p:spPr>
          <a:xfrm>
            <a:off x="6630271" y="3271813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D97CB-105D-F8B7-C3A7-CDA139EF9BAF}"/>
              </a:ext>
            </a:extLst>
          </p:cNvPr>
          <p:cNvSpPr/>
          <p:nvPr/>
        </p:nvSpPr>
        <p:spPr>
          <a:xfrm>
            <a:off x="8430248" y="3130959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5D3FA-AE88-A69E-F35E-C5972471BBB8}"/>
              </a:ext>
            </a:extLst>
          </p:cNvPr>
          <p:cNvSpPr/>
          <p:nvPr/>
        </p:nvSpPr>
        <p:spPr>
          <a:xfrm>
            <a:off x="7967427" y="3815414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Push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F9F26A61-B863-F349-AA5A-074AB2736272}"/>
              </a:ext>
            </a:extLst>
          </p:cNvPr>
          <p:cNvSpPr/>
          <p:nvPr/>
        </p:nvSpPr>
        <p:spPr>
          <a:xfrm>
            <a:off x="11501698" y="2862335"/>
            <a:ext cx="643469" cy="537247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CB0EE0-F138-8412-921C-929EA073ECB1}"/>
              </a:ext>
            </a:extLst>
          </p:cNvPr>
          <p:cNvSpPr/>
          <p:nvPr/>
        </p:nvSpPr>
        <p:spPr>
          <a:xfrm>
            <a:off x="9642989" y="2943111"/>
            <a:ext cx="2163234" cy="485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Developer’s Local machine</a:t>
            </a:r>
          </a:p>
        </p:txBody>
      </p:sp>
      <p:pic>
        <p:nvPicPr>
          <p:cNvPr id="22" name="Graphic 21" descr="Monitor with solid fill">
            <a:extLst>
              <a:ext uri="{FF2B5EF4-FFF2-40B4-BE49-F238E27FC236}">
                <a16:creationId xmlns:a16="http://schemas.microsoft.com/office/drawing/2014/main" id="{BF6CF5B0-CB9A-3D39-CC5B-F54E4CD7DE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3310" y="3119199"/>
            <a:ext cx="3313890" cy="240752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DE53A8-CFC6-CF6B-953D-E893FB6F10AE}"/>
              </a:ext>
            </a:extLst>
          </p:cNvPr>
          <p:cNvSpPr/>
          <p:nvPr/>
        </p:nvSpPr>
        <p:spPr>
          <a:xfrm>
            <a:off x="9405626" y="3718586"/>
            <a:ext cx="1123504" cy="7628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Clone of remote Repository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CD9CA-6DB7-4D34-0408-F4F45733C40C}"/>
              </a:ext>
            </a:extLst>
          </p:cNvPr>
          <p:cNvCxnSpPr>
            <a:cxnSpLocks/>
          </p:cNvCxnSpPr>
          <p:nvPr/>
        </p:nvCxnSpPr>
        <p:spPr>
          <a:xfrm>
            <a:off x="8118033" y="3033679"/>
            <a:ext cx="1350339" cy="9175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9107BB-1A79-D3DC-19FF-EC36F12D7A3C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861857" y="3206031"/>
            <a:ext cx="1543769" cy="8939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746560-7FAA-CCAC-36A4-0C07395823F9}"/>
              </a:ext>
            </a:extLst>
          </p:cNvPr>
          <p:cNvCxnSpPr>
            <a:cxnSpLocks/>
          </p:cNvCxnSpPr>
          <p:nvPr/>
        </p:nvCxnSpPr>
        <p:spPr>
          <a:xfrm>
            <a:off x="10455361" y="4283406"/>
            <a:ext cx="5449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20DA65-D4A8-CF54-D9B4-D8C77F5576FE}"/>
              </a:ext>
            </a:extLst>
          </p:cNvPr>
          <p:cNvCxnSpPr>
            <a:cxnSpLocks/>
          </p:cNvCxnSpPr>
          <p:nvPr/>
        </p:nvCxnSpPr>
        <p:spPr>
          <a:xfrm flipH="1">
            <a:off x="10361279" y="4085379"/>
            <a:ext cx="514155" cy="113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A399995-DDED-4C4E-23B5-E18B9EB7C830}"/>
              </a:ext>
            </a:extLst>
          </p:cNvPr>
          <p:cNvSpPr/>
          <p:nvPr/>
        </p:nvSpPr>
        <p:spPr>
          <a:xfrm>
            <a:off x="3018599" y="1975237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e.g.  SVN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898AF1-DCF0-F3D0-E791-5D8A60E3E7A1}"/>
              </a:ext>
            </a:extLst>
          </p:cNvPr>
          <p:cNvSpPr/>
          <p:nvPr/>
        </p:nvSpPr>
        <p:spPr>
          <a:xfrm>
            <a:off x="9889618" y="1753659"/>
            <a:ext cx="1763285" cy="655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e.g.  </a:t>
            </a:r>
            <a:r>
              <a:rPr kumimoji="0" lang="en-IN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Github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, Gitlab, Bitbucket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7FF689-CA87-D978-841C-D66F5B60CD35}"/>
              </a:ext>
            </a:extLst>
          </p:cNvPr>
          <p:cNvSpPr/>
          <p:nvPr/>
        </p:nvSpPr>
        <p:spPr>
          <a:xfrm>
            <a:off x="10387494" y="3763659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Check-in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45DF7-00B7-7798-0C0D-16D2E30E77DF}"/>
              </a:ext>
            </a:extLst>
          </p:cNvPr>
          <p:cNvSpPr/>
          <p:nvPr/>
        </p:nvSpPr>
        <p:spPr>
          <a:xfrm>
            <a:off x="10375121" y="4297179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Check-Out</a:t>
            </a:r>
          </a:p>
        </p:txBody>
      </p:sp>
    </p:spTree>
    <p:extLst>
      <p:ext uri="{BB962C8B-B14F-4D97-AF65-F5344CB8AC3E}">
        <p14:creationId xmlns:p14="http://schemas.microsoft.com/office/powerpoint/2010/main" val="1749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646141"/>
            <a:ext cx="12191999" cy="121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838200" y="365125"/>
            <a:ext cx="9160599" cy="55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Roboto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6000" b="1" kern="0" dirty="0" err="1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ntroduction</a:t>
            </a:r>
            <a:r>
              <a:rPr lang="en-US" sz="6000" b="1" kern="0" dirty="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02;p9">
            <a:extLst>
              <a:ext uri="{FF2B5EF4-FFF2-40B4-BE49-F238E27FC236}">
                <a16:creationId xmlns:a16="http://schemas.microsoft.com/office/drawing/2014/main" id="{ADB28746-0A87-8B0A-564C-46C9F8D5C97F}"/>
              </a:ext>
            </a:extLst>
          </p:cNvPr>
          <p:cNvSpPr txBox="1"/>
          <p:nvPr/>
        </p:nvSpPr>
        <p:spPr>
          <a:xfrm>
            <a:off x="685800" y="1340544"/>
            <a:ext cx="11506199" cy="430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/>
              <a:t>Git is a </a:t>
            </a:r>
            <a:r>
              <a:rPr lang="en-US" b="1" dirty="0"/>
              <a:t>distributed version control system</a:t>
            </a:r>
            <a:r>
              <a:rPr lang="en-US" dirty="0"/>
              <a:t> that allows teams to collaborate on code efficiently.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It tracks changes, manages branches, and enables rollback—all from a local or remote repository.</a:t>
            </a:r>
          </a:p>
          <a:p>
            <a:pPr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Why Git?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Fast and lightweight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branching and merging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Distributed (local copy of repo)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Ideal for team collaboration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/>
              <a:buChar char="•"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>
          <a:extLst>
            <a:ext uri="{FF2B5EF4-FFF2-40B4-BE49-F238E27FC236}">
              <a16:creationId xmlns:a16="http://schemas.microsoft.com/office/drawing/2014/main" id="{FEACE1B1-4E3F-90BD-E14D-CA7C3DCD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>
            <a:extLst>
              <a:ext uri="{FF2B5EF4-FFF2-40B4-BE49-F238E27FC236}">
                <a16:creationId xmlns:a16="http://schemas.microsoft.com/office/drawing/2014/main" id="{204B6014-A084-74C1-B938-E5ADA1D9C7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646141"/>
            <a:ext cx="12191999" cy="121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>
            <a:extLst>
              <a:ext uri="{FF2B5EF4-FFF2-40B4-BE49-F238E27FC236}">
                <a16:creationId xmlns:a16="http://schemas.microsoft.com/office/drawing/2014/main" id="{18F12591-0037-5BA7-A06A-98B829C42FE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>
            <a:extLst>
              <a:ext uri="{FF2B5EF4-FFF2-40B4-BE49-F238E27FC236}">
                <a16:creationId xmlns:a16="http://schemas.microsoft.com/office/drawing/2014/main" id="{03629880-6730-17BE-BFD4-14F68231FA5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>
            <a:extLst>
              <a:ext uri="{FF2B5EF4-FFF2-40B4-BE49-F238E27FC236}">
                <a16:creationId xmlns:a16="http://schemas.microsoft.com/office/drawing/2014/main" id="{DCB06578-1D12-E893-8E18-929F44C76E7E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81" name="Google Shape;181;p8">
            <a:extLst>
              <a:ext uri="{FF2B5EF4-FFF2-40B4-BE49-F238E27FC236}">
                <a16:creationId xmlns:a16="http://schemas.microsoft.com/office/drawing/2014/main" id="{21BDC4D9-CFFB-7F61-6DC8-42BCA85813E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>
            <a:extLst>
              <a:ext uri="{FF2B5EF4-FFF2-40B4-BE49-F238E27FC236}">
                <a16:creationId xmlns:a16="http://schemas.microsoft.com/office/drawing/2014/main" id="{DD838F29-C93A-9B68-F567-CCF3B469E1F3}"/>
              </a:ext>
            </a:extLst>
          </p:cNvPr>
          <p:cNvSpPr txBox="1"/>
          <p:nvPr/>
        </p:nvSpPr>
        <p:spPr>
          <a:xfrm>
            <a:off x="838200" y="365125"/>
            <a:ext cx="9160599" cy="55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defTabSz="914400">
              <a:lnSpc>
                <a:spcPct val="90000"/>
              </a:lnSpc>
              <a:buClr>
                <a:srgbClr val="3A3838"/>
              </a:buClr>
              <a:buSzPts val="6000"/>
            </a:pPr>
            <a:r>
              <a:rPr lang="en-US" sz="6000" b="1" dirty="0"/>
              <a:t>Local vs Remote Repository</a:t>
            </a:r>
          </a:p>
        </p:txBody>
      </p:sp>
      <p:pic>
        <p:nvPicPr>
          <p:cNvPr id="185" name="Google Shape;185;p8">
            <a:extLst>
              <a:ext uri="{FF2B5EF4-FFF2-40B4-BE49-F238E27FC236}">
                <a16:creationId xmlns:a16="http://schemas.microsoft.com/office/drawing/2014/main" id="{8191AE8E-36BC-A1A6-85E1-BF9ECA97E69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>
            <a:extLst>
              <a:ext uri="{FF2B5EF4-FFF2-40B4-BE49-F238E27FC236}">
                <a16:creationId xmlns:a16="http://schemas.microsoft.com/office/drawing/2014/main" id="{3424EC12-0B7B-2BC0-619A-E5F68336D006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02;p9">
            <a:extLst>
              <a:ext uri="{FF2B5EF4-FFF2-40B4-BE49-F238E27FC236}">
                <a16:creationId xmlns:a16="http://schemas.microsoft.com/office/drawing/2014/main" id="{EE647575-7797-78A2-0DEB-DBC3808F3B0D}"/>
              </a:ext>
            </a:extLst>
          </p:cNvPr>
          <p:cNvSpPr txBox="1"/>
          <p:nvPr/>
        </p:nvSpPr>
        <p:spPr>
          <a:xfrm>
            <a:off x="559320" y="1194940"/>
            <a:ext cx="11506199" cy="430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Local Repo</a:t>
            </a:r>
            <a:r>
              <a:rPr lang="en-US" sz="1400"/>
              <a:t>: Exists on your machine. You can commit, view logs, and create branches even without internet access.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Remote Repo</a:t>
            </a:r>
            <a:r>
              <a:rPr lang="en-US" sz="1400"/>
              <a:t>: Typically hosted on platforms like GitHub, GitLab, or Bitbucket—used for collaboration and backup.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387"/>
              <a:buFont typeface="Arial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406D5655-9B96-6BCE-212F-809C667B098B}"/>
              </a:ext>
            </a:extLst>
          </p:cNvPr>
          <p:cNvSpPr/>
          <p:nvPr/>
        </p:nvSpPr>
        <p:spPr>
          <a:xfrm>
            <a:off x="2391642" y="2414412"/>
            <a:ext cx="1623867" cy="2492189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Code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BITBUCKET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A89C03-6060-7F64-6F23-01FDB8327202}"/>
              </a:ext>
            </a:extLst>
          </p:cNvPr>
          <p:cNvCxnSpPr>
            <a:cxnSpLocks/>
            <a:stCxn id="15" idx="2"/>
            <a:endCxn id="3" idx="4"/>
          </p:cNvCxnSpPr>
          <p:nvPr/>
        </p:nvCxnSpPr>
        <p:spPr>
          <a:xfrm flipH="1" flipV="1">
            <a:off x="4015509" y="3660507"/>
            <a:ext cx="2296911" cy="12698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6E1299AA-BFD5-EDF6-1611-4484D108FA05}"/>
              </a:ext>
            </a:extLst>
          </p:cNvPr>
          <p:cNvSpPr/>
          <p:nvPr/>
        </p:nvSpPr>
        <p:spPr>
          <a:xfrm>
            <a:off x="4235147" y="2779884"/>
            <a:ext cx="676832" cy="2279332"/>
          </a:xfrm>
          <a:prstGeom prst="lightningBol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75996E-8E7E-841A-1778-6C7B4DFEEE0D}"/>
              </a:ext>
            </a:extLst>
          </p:cNvPr>
          <p:cNvSpPr/>
          <p:nvPr/>
        </p:nvSpPr>
        <p:spPr>
          <a:xfrm>
            <a:off x="9318464" y="3232776"/>
            <a:ext cx="1837200" cy="1983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D9EF3F-713F-5A97-BE2F-5C472FD63016}"/>
              </a:ext>
            </a:extLst>
          </p:cNvPr>
          <p:cNvSpPr/>
          <p:nvPr/>
        </p:nvSpPr>
        <p:spPr>
          <a:xfrm>
            <a:off x="6119501" y="4407002"/>
            <a:ext cx="1369545" cy="1071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150FF-9C6E-7237-20C3-A242DF361D71}"/>
              </a:ext>
            </a:extLst>
          </p:cNvPr>
          <p:cNvSpPr/>
          <p:nvPr/>
        </p:nvSpPr>
        <p:spPr>
          <a:xfrm>
            <a:off x="9658684" y="5206203"/>
            <a:ext cx="2330116" cy="35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677677-A1E8-4ABC-EE1F-CA304B1349CD}"/>
              </a:ext>
            </a:extLst>
          </p:cNvPr>
          <p:cNvSpPr/>
          <p:nvPr/>
        </p:nvSpPr>
        <p:spPr>
          <a:xfrm>
            <a:off x="6624788" y="5370343"/>
            <a:ext cx="1253852" cy="23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95BD7CA7-B318-53F3-648C-2F9ABC44276C}"/>
              </a:ext>
            </a:extLst>
          </p:cNvPr>
          <p:cNvSpPr/>
          <p:nvPr/>
        </p:nvSpPr>
        <p:spPr>
          <a:xfrm>
            <a:off x="10863763" y="4783339"/>
            <a:ext cx="437030" cy="398769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E26D4F2-7C63-B578-B98C-4D0EC95A60D6}"/>
              </a:ext>
            </a:extLst>
          </p:cNvPr>
          <p:cNvSpPr/>
          <p:nvPr/>
        </p:nvSpPr>
        <p:spPr>
          <a:xfrm>
            <a:off x="7628034" y="4924836"/>
            <a:ext cx="437030" cy="398769"/>
          </a:xfrm>
          <a:prstGeom prst="smileyFace">
            <a:avLst>
              <a:gd name="adj" fmla="val 465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38A9E-2FB5-0495-89C7-DD407F91C5EC}"/>
              </a:ext>
            </a:extLst>
          </p:cNvPr>
          <p:cNvSpPr/>
          <p:nvPr/>
        </p:nvSpPr>
        <p:spPr>
          <a:xfrm>
            <a:off x="9562279" y="2423715"/>
            <a:ext cx="1593385" cy="535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Developers laptop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659B48EF-B9E7-73A3-510F-2C206F64841F}"/>
              </a:ext>
            </a:extLst>
          </p:cNvPr>
          <p:cNvSpPr/>
          <p:nvPr/>
        </p:nvSpPr>
        <p:spPr>
          <a:xfrm>
            <a:off x="9512429" y="3455736"/>
            <a:ext cx="287929" cy="567597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6E87320-C6DE-D8D2-9613-EDDCE458044F}"/>
              </a:ext>
            </a:extLst>
          </p:cNvPr>
          <p:cNvSpPr/>
          <p:nvPr/>
        </p:nvSpPr>
        <p:spPr>
          <a:xfrm>
            <a:off x="6312420" y="4646216"/>
            <a:ext cx="253495" cy="568248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9E300B-0704-E2D9-1E4E-36A6EDC23A37}"/>
              </a:ext>
            </a:extLst>
          </p:cNvPr>
          <p:cNvSpPr/>
          <p:nvPr/>
        </p:nvSpPr>
        <p:spPr>
          <a:xfrm>
            <a:off x="5820029" y="2385692"/>
            <a:ext cx="1640541" cy="535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Locally cloned repository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4A7C9A0-9B7A-C8D1-86B4-E63AA66821E7}"/>
              </a:ext>
            </a:extLst>
          </p:cNvPr>
          <p:cNvSpPr/>
          <p:nvPr/>
        </p:nvSpPr>
        <p:spPr>
          <a:xfrm>
            <a:off x="5686072" y="2215726"/>
            <a:ext cx="287929" cy="567597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950A12-7087-5912-67DC-992555FFC41E}"/>
              </a:ext>
            </a:extLst>
          </p:cNvPr>
          <p:cNvSpPr/>
          <p:nvPr/>
        </p:nvSpPr>
        <p:spPr>
          <a:xfrm rot="2225557">
            <a:off x="4865626" y="4003285"/>
            <a:ext cx="1183253" cy="919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Pull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A616DF-4FA1-8209-D8BC-1742BC34A363}"/>
              </a:ext>
            </a:extLst>
          </p:cNvPr>
          <p:cNvSpPr/>
          <p:nvPr/>
        </p:nvSpPr>
        <p:spPr>
          <a:xfrm>
            <a:off x="4116314" y="2378479"/>
            <a:ext cx="1183253" cy="535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823E2-C792-D809-7D13-ED1218D9D362}"/>
              </a:ext>
            </a:extLst>
          </p:cNvPr>
          <p:cNvSpPr txBox="1"/>
          <p:nvPr/>
        </p:nvSpPr>
        <p:spPr>
          <a:xfrm>
            <a:off x="528788" y="5212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Distributed version control 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FEFEE-1FA0-8179-75B7-A0B0FDBA394F}"/>
              </a:ext>
            </a:extLst>
          </p:cNvPr>
          <p:cNvSpPr/>
          <p:nvPr/>
        </p:nvSpPr>
        <p:spPr>
          <a:xfrm>
            <a:off x="5769222" y="3587928"/>
            <a:ext cx="1593385" cy="535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Developers laptop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E6F23E-11E6-52BA-868C-412FD8681183}"/>
              </a:ext>
            </a:extLst>
          </p:cNvPr>
          <p:cNvSpPr/>
          <p:nvPr/>
        </p:nvSpPr>
        <p:spPr>
          <a:xfrm>
            <a:off x="9182155" y="4079154"/>
            <a:ext cx="1593385" cy="535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Local git repository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26BC21-EA8A-6D20-AB63-32638EAA77BE}"/>
              </a:ext>
            </a:extLst>
          </p:cNvPr>
          <p:cNvCxnSpPr/>
          <p:nvPr/>
        </p:nvCxnSpPr>
        <p:spPr>
          <a:xfrm>
            <a:off x="8365067" y="1989667"/>
            <a:ext cx="93133" cy="3498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9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D61C451-A1AD-1C03-DFDF-0B9BCDC10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2C6F50A9-3B87-D22E-378D-8EAB7C348B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319566"/>
            <a:ext cx="12191999" cy="15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3B94BD08-DF82-0A34-D4E1-DAB8F163EE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04EE06D6-FB30-C605-A720-55C40980D93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589CD0D0-5000-4C89-CE8C-3608C46DFB07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5133FA1A-2A89-4589-895A-C8EAEBA4D65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6B7CAB3F-10AD-968D-B9C2-4CA7DED1593E}"/>
              </a:ext>
            </a:extLst>
          </p:cNvPr>
          <p:cNvSpPr txBox="1"/>
          <p:nvPr/>
        </p:nvSpPr>
        <p:spPr>
          <a:xfrm>
            <a:off x="838200" y="-179462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algn="ctr"/>
            <a:r>
              <a:rPr lang="en-IN" sz="7200" dirty="0"/>
              <a:t>GIT Essential Terminologies</a:t>
            </a:r>
          </a:p>
        </p:txBody>
      </p: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C08EFD27-8E8B-11B6-C0A0-E41B4AD8CA4B}"/>
              </a:ext>
            </a:extLst>
          </p:cNvPr>
          <p:cNvSpPr txBox="1"/>
          <p:nvPr/>
        </p:nvSpPr>
        <p:spPr>
          <a:xfrm>
            <a:off x="838200" y="1422430"/>
            <a:ext cx="11012587" cy="362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 Code Repository: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shared version control system for code hosted online (e.g., GitHub).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separate line of development for your code within a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Code Repository: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working copy of your code on your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Check-in (Commit):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Saving a snapshot of your code changes in the local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b="1" dirty="0">
                <a:latin typeface="Arial" panose="020B0604020202020204" pitchFamily="34" charset="0"/>
              </a:rPr>
              <a:t>Commit-ID: </a:t>
            </a:r>
            <a:r>
              <a:rPr lang="en-US" sz="2800" dirty="0"/>
              <a:t>Unique identifier for each commit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Check-out: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Downloading a specific version of the code from the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named marker for a specific version of the code in the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Operation: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Uploading your local commits to the remote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 Operation: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Downloading the latest changes from the remote repository to your local copy.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popular version control system used for managing code changes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repository itself). </a:t>
            </a:r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ECDB67F7-7209-FC96-2E95-06519575A0E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3EB1A4F0-EF2E-F976-0F18-D303227DD002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094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1FE268BD-20AD-A79D-27F0-0B293EC3F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>
            <a:extLst>
              <a:ext uri="{FF2B5EF4-FFF2-40B4-BE49-F238E27FC236}">
                <a16:creationId xmlns:a16="http://schemas.microsoft.com/office/drawing/2014/main" id="{03132A49-F047-9B43-A96D-9F11ADAA2B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560" b="20879"/>
          <a:stretch/>
        </p:blipFill>
        <p:spPr>
          <a:xfrm>
            <a:off x="1" y="5742648"/>
            <a:ext cx="12191999" cy="111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>
            <a:extLst>
              <a:ext uri="{FF2B5EF4-FFF2-40B4-BE49-F238E27FC236}">
                <a16:creationId xmlns:a16="http://schemas.microsoft.com/office/drawing/2014/main" id="{A03C40EB-2D6B-5221-68D0-2811B06FC1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8799" y="-53927"/>
            <a:ext cx="1301994" cy="13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>
            <a:extLst>
              <a:ext uri="{FF2B5EF4-FFF2-40B4-BE49-F238E27FC236}">
                <a16:creationId xmlns:a16="http://schemas.microsoft.com/office/drawing/2014/main" id="{E2CAB66A-E09E-F2D5-00BF-6F1B9772672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6159" y="271696"/>
            <a:ext cx="649796" cy="64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FB584554-F7AB-F89C-65B7-578C68DFCE2B}"/>
              </a:ext>
            </a:extLst>
          </p:cNvPr>
          <p:cNvSpPr txBox="1"/>
          <p:nvPr/>
        </p:nvSpPr>
        <p:spPr>
          <a:xfrm>
            <a:off x="9546647" y="5803033"/>
            <a:ext cx="1642069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HYBRID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endParaRPr/>
          </a:p>
        </p:txBody>
      </p:sp>
      <p:pic>
        <p:nvPicPr>
          <p:cNvPr id="148" name="Google Shape;148;p5">
            <a:extLst>
              <a:ext uri="{FF2B5EF4-FFF2-40B4-BE49-F238E27FC236}">
                <a16:creationId xmlns:a16="http://schemas.microsoft.com/office/drawing/2014/main" id="{A08C2DDD-F932-9A51-8E59-958E3809CD5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16542" y="5742648"/>
            <a:ext cx="770312" cy="77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6892BBBD-3B1F-6CA9-19CF-9D4194154226}"/>
              </a:ext>
            </a:extLst>
          </p:cNvPr>
          <p:cNvSpPr txBox="1"/>
          <p:nvPr/>
        </p:nvSpPr>
        <p:spPr>
          <a:xfrm>
            <a:off x="0" y="617232"/>
            <a:ext cx="91605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Roboto"/>
              <a:buNone/>
            </a:pPr>
            <a:r>
              <a:rPr lang="en-IN" sz="6000" b="1" dirty="0">
                <a:effectLst/>
                <a:latin typeface="Calibri" panose="020F0502020204030204" pitchFamily="34" charset="0"/>
              </a:rPr>
              <a:t>Git Architecture</a:t>
            </a:r>
            <a:endParaRPr lang="en-US" dirty="0"/>
          </a:p>
        </p:txBody>
      </p:sp>
      <p:pic>
        <p:nvPicPr>
          <p:cNvPr id="151" name="Google Shape;151;p5">
            <a:extLst>
              <a:ext uri="{FF2B5EF4-FFF2-40B4-BE49-F238E27FC236}">
                <a16:creationId xmlns:a16="http://schemas.microsoft.com/office/drawing/2014/main" id="{CD9394D5-7409-C77F-CA89-94324CE983F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684" y="5937773"/>
            <a:ext cx="4073332" cy="2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DD5DDA9A-E4EF-F3AB-C9EC-CB729B343CD5}"/>
              </a:ext>
            </a:extLst>
          </p:cNvPr>
          <p:cNvSpPr txBox="1"/>
          <p:nvPr/>
        </p:nvSpPr>
        <p:spPr>
          <a:xfrm>
            <a:off x="992030" y="6113483"/>
            <a:ext cx="1756052" cy="8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www.trainosys.com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3B8FD-5521-B2A1-9E28-3FFEBE6669DE}"/>
              </a:ext>
            </a:extLst>
          </p:cNvPr>
          <p:cNvSpPr/>
          <p:nvPr/>
        </p:nvSpPr>
        <p:spPr>
          <a:xfrm>
            <a:off x="523549" y="3314641"/>
            <a:ext cx="8385048" cy="1984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3275353-6255-343E-306C-1064491F38B0}"/>
              </a:ext>
            </a:extLst>
          </p:cNvPr>
          <p:cNvSpPr/>
          <p:nvPr/>
        </p:nvSpPr>
        <p:spPr>
          <a:xfrm>
            <a:off x="6501578" y="-152111"/>
            <a:ext cx="2335699" cy="2090944"/>
          </a:xfrm>
          <a:prstGeom prst="cloud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4FBBCA86-5EEB-17F4-C961-376DCACE85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4291" y="338938"/>
            <a:ext cx="1090055" cy="1353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978BD0-1208-923D-A4BA-49517E1615F8}"/>
              </a:ext>
            </a:extLst>
          </p:cNvPr>
          <p:cNvSpPr/>
          <p:nvPr/>
        </p:nvSpPr>
        <p:spPr>
          <a:xfrm>
            <a:off x="7459146" y="2175574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51B86-DB2C-BCAF-4185-AC73089F698B}"/>
              </a:ext>
            </a:extLst>
          </p:cNvPr>
          <p:cNvSpPr/>
          <p:nvPr/>
        </p:nvSpPr>
        <p:spPr>
          <a:xfrm>
            <a:off x="6288919" y="2170469"/>
            <a:ext cx="1250399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Push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B0AE66-824C-3365-5992-69A24AB09F05}"/>
              </a:ext>
            </a:extLst>
          </p:cNvPr>
          <p:cNvCxnSpPr>
            <a:cxnSpLocks/>
          </p:cNvCxnSpPr>
          <p:nvPr/>
        </p:nvCxnSpPr>
        <p:spPr>
          <a:xfrm>
            <a:off x="7767044" y="1464733"/>
            <a:ext cx="12087" cy="19642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B9582-BD98-4067-3645-65A203FA0911}"/>
              </a:ext>
            </a:extLst>
          </p:cNvPr>
          <p:cNvCxnSpPr>
            <a:cxnSpLocks/>
          </p:cNvCxnSpPr>
          <p:nvPr/>
        </p:nvCxnSpPr>
        <p:spPr>
          <a:xfrm flipV="1">
            <a:off x="7444991" y="1391441"/>
            <a:ext cx="0" cy="2037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72B9D-507C-1B79-3DBD-02A78684BC9B}"/>
              </a:ext>
            </a:extLst>
          </p:cNvPr>
          <p:cNvSpPr/>
          <p:nvPr/>
        </p:nvSpPr>
        <p:spPr>
          <a:xfrm>
            <a:off x="4817826" y="225659"/>
            <a:ext cx="1853143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Remote Code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59685F-5039-2C36-9968-637DB5B83A9B}"/>
              </a:ext>
            </a:extLst>
          </p:cNvPr>
          <p:cNvSpPr/>
          <p:nvPr/>
        </p:nvSpPr>
        <p:spPr>
          <a:xfrm>
            <a:off x="668867" y="3814378"/>
            <a:ext cx="1667664" cy="9144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Working Directory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C9BA8-B407-4F0C-E463-E707EE68CF7E}"/>
              </a:ext>
            </a:extLst>
          </p:cNvPr>
          <p:cNvSpPr/>
          <p:nvPr/>
        </p:nvSpPr>
        <p:spPr>
          <a:xfrm>
            <a:off x="3545374" y="3864670"/>
            <a:ext cx="1490472" cy="81381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Staging area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6BB10B-12AC-32DC-21C7-234942FE0A0D}"/>
              </a:ext>
            </a:extLst>
          </p:cNvPr>
          <p:cNvSpPr/>
          <p:nvPr/>
        </p:nvSpPr>
        <p:spPr>
          <a:xfrm>
            <a:off x="2535823" y="4093232"/>
            <a:ext cx="810259" cy="35669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4E7695-7DC4-CB11-F0CB-9AADBB4129FB}"/>
              </a:ext>
            </a:extLst>
          </p:cNvPr>
          <p:cNvSpPr/>
          <p:nvPr/>
        </p:nvSpPr>
        <p:spPr>
          <a:xfrm>
            <a:off x="5120950" y="4093232"/>
            <a:ext cx="1380628" cy="35669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7FE6EC-6541-A034-E078-13F029DA1714}"/>
              </a:ext>
            </a:extLst>
          </p:cNvPr>
          <p:cNvSpPr/>
          <p:nvPr/>
        </p:nvSpPr>
        <p:spPr>
          <a:xfrm>
            <a:off x="6729304" y="3390216"/>
            <a:ext cx="1844529" cy="18311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Changes committed to local repository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064697A0-8D43-5AF1-691F-CC969BC01CD3}"/>
              </a:ext>
            </a:extLst>
          </p:cNvPr>
          <p:cNvSpPr/>
          <p:nvPr/>
        </p:nvSpPr>
        <p:spPr>
          <a:xfrm>
            <a:off x="2202010" y="4817658"/>
            <a:ext cx="4254321" cy="356692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 branch checkout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AA57A-E05C-59BB-B26D-307BB12BE5EA}"/>
              </a:ext>
            </a:extLst>
          </p:cNvPr>
          <p:cNvSpPr/>
          <p:nvPr/>
        </p:nvSpPr>
        <p:spPr>
          <a:xfrm>
            <a:off x="9016892" y="4358835"/>
            <a:ext cx="1964375" cy="347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Local Code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28943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5365</TotalTime>
  <Words>2735</Words>
  <Application>Microsoft Office PowerPoint</Application>
  <PresentationFormat>Widescreen</PresentationFormat>
  <Paragraphs>461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Unicode MS</vt:lpstr>
      <vt:lpstr>Calibri</vt:lpstr>
      <vt:lpstr>Calibri-Bold</vt:lpstr>
      <vt:lpstr>Roboto</vt:lpstr>
      <vt:lpstr>Trebuchet MS</vt:lpstr>
      <vt:lpstr>Wingdings</vt:lpstr>
      <vt:lpstr>Berlin</vt:lpstr>
      <vt:lpstr>Office Theme</vt:lpstr>
      <vt:lpstr>Git, Bitbucket, Sourcetree &amp; Branching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Kulkarni</dc:creator>
  <cp:lastModifiedBy>Ravi Kulkarni</cp:lastModifiedBy>
  <cp:revision>10</cp:revision>
  <dcterms:created xsi:type="dcterms:W3CDTF">2025-05-15T10:27:51Z</dcterms:created>
  <dcterms:modified xsi:type="dcterms:W3CDTF">2025-05-21T11:51:43Z</dcterms:modified>
</cp:coreProperties>
</file>