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2"/>
  </p:notesMasterIdLst>
  <p:sldIdLst>
    <p:sldId id="259" r:id="rId3"/>
    <p:sldId id="258" r:id="rId4"/>
    <p:sldId id="321" r:id="rId5"/>
    <p:sldId id="310" r:id="rId6"/>
    <p:sldId id="323" r:id="rId7"/>
    <p:sldId id="324" r:id="rId8"/>
    <p:sldId id="311" r:id="rId9"/>
    <p:sldId id="322" r:id="rId10"/>
    <p:sldId id="312" r:id="rId11"/>
    <p:sldId id="314" r:id="rId12"/>
    <p:sldId id="313" r:id="rId13"/>
    <p:sldId id="317" r:id="rId14"/>
    <p:sldId id="326" r:id="rId15"/>
    <p:sldId id="327" r:id="rId16"/>
    <p:sldId id="325" r:id="rId17"/>
    <p:sldId id="316" r:id="rId18"/>
    <p:sldId id="318" r:id="rId19"/>
    <p:sldId id="329" r:id="rId20"/>
    <p:sldId id="328" r:id="rId21"/>
    <p:sldId id="330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A4B32-FBA7-4308-8072-64EF37669F6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933D-049C-4B6A-BC89-B426EB67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7A0C21F-E072-0CCC-5D15-6CD6406D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C7E64005-4D9B-A7F1-72BD-A9F8F76FA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E0E7CBF-1138-F7BA-ED08-93C07C9F7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75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26CEEE1-B652-C560-B3AF-E2EB020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BBB6CA28-9B39-05F6-5D98-D69231A5A8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61CF795-61FB-13A7-9DF6-7F2BF4F03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1152E3E-5E25-28E2-9B38-A14BB46A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F4CDA27-AEBD-8A7B-EC95-25CB69795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549C585-DD24-D23B-5FF8-B1ADB994A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75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40E2D9CD-3A97-CB6E-3586-C47FEFCD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D535DA57-D6C9-D9B2-E7E2-88D4020C1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F751BD1-37D1-D8C3-30EF-58C428678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97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5561364-8CD6-F0C8-A7A4-0CDE41D7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A5C91A22-5302-9A68-AC5E-79CBE6E11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6835C72-00A1-EC94-54A9-C2B7521DF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93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1152E3E-5E25-28E2-9B38-A14BB46A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F4CDA27-AEBD-8A7B-EC95-25CB69795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549C585-DD24-D23B-5FF8-B1ADB994A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755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F90F0C2-7C07-5A5E-B547-CBA8FB4E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BF97C0F0-1099-CD62-4D20-63ECCA7000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62F9C3C-56FF-0A4F-A1F4-1371F637A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03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A834E85E-5AF3-3BBF-F9F3-B36DF879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A589FF84-7034-653A-BEF3-A9FA324814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626D61B-1FD2-9197-62BC-A3B89AFEC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978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D1D7088-86E5-2B73-A9C2-2311AFBA6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C3FB6DB0-357A-8E10-3697-6F9612721B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4958B98-B201-1C11-6862-9A9C8AF77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271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93F190E-DDE6-4A83-71F5-61F31232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3C47627C-38D6-6DFE-F3C5-83018DEDC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AB869AF8-79FE-2C53-3772-09F246C79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10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A9FC81F-3CCE-69E4-57E2-A6084E87F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24E80187-900A-F772-CA20-C33738DA0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E11EB43-F81A-5392-90F2-679352AF1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423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C0A7919-BB8B-E913-0B74-F9E821EF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1F299E5-066A-22EF-BAF3-CA0BAF2A1D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59B71CA-2766-E729-A659-914041FEA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72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6A26441-592D-C2BC-DAB9-11C04973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92C5F119-8289-EE63-53A2-B633595ED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30A93363-6883-9784-9ACA-18561D502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497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F9617BF-D1FA-8C55-34C7-B180E4EA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DBFA3A2-52AB-F6D3-35D6-C5D3C2E6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69FA3E0-78BA-A268-FDDF-D545491C4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812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981A9D9-9D51-B8B7-DD06-7EE5D5AD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6684EB45-FC72-9CCD-4AAE-99663B1265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FEDDBFA-BDE5-9829-966C-BAC1D65B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477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91CCACC-0002-665E-AC60-DE8EB901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99C897AF-E9FC-B431-3EEB-FE656A166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A615B3EF-5BBA-906D-5489-4C8358867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51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FCCD7D1-D834-50E4-2F22-81D58BA6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5244F17E-DF75-9508-5AF0-964873DDE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260A87A3-3504-098B-0219-1CE63782C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849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C4086DF-93FF-745A-F445-E335522B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7FD938CB-9D81-B65B-C4E2-CE8B5774A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528C116-2149-A3E2-1F1B-DC770CC1C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106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4387752-D554-AA7B-403F-AADE122A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A4241020-73FC-E3B8-E722-09A5671F2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57E7FC08-3A24-B540-5021-BD68AAFA7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98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197C28CC-4FAC-A611-6F29-28A8F90B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B8B91394-DCF6-2928-CA76-F68004EB60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E79AE41-C0E4-049B-89E5-56D823DFB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31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A322E3E-84EA-E557-12A6-D955D6A1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0E5BBBB-C0D0-F6C1-9289-2CCF03800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6D1C818-03B0-7C5A-0E24-049996994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93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175851F-7B39-84DC-6CFB-D9A3B699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6587F30-8258-C41F-A3A3-A7B5F75C91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13A3867-4D21-2786-FA29-B80E8A5E9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7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2AE887A5-87B9-0D60-639F-6EDC9717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96B80579-E85E-F21D-8362-B3729C15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E21A683F-F33B-2529-5A8A-D1CB46F5D2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15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4A96D42-EDBF-7741-4192-6E34AE54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004C0CFA-9F33-F025-AEFC-EFCEF802E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7C4680F-5AC7-9520-C130-0E00F5C1F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EEC66F3-7659-2B51-0937-0FD912BD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BA7E16CC-BA31-9F25-D4ED-A321A6E2A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0817FB9F-12A6-45F6-03C5-A3F4B2BEB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1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5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4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5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8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4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49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6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2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016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4233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5400" b="1" i="0" u="none" strike="noStrike" baseline="0" dirty="0">
                <a:latin typeface="Calibri-Bold"/>
              </a:rPr>
              <a:t>Git, Bitbucket, </a:t>
            </a:r>
            <a:r>
              <a:rPr lang="en-US" sz="5400" b="1" i="0" u="none" strike="noStrike" baseline="0" dirty="0" err="1">
                <a:latin typeface="Calibri-Bold"/>
              </a:rPr>
              <a:t>Sourcetree</a:t>
            </a:r>
            <a:r>
              <a:rPr lang="en-US" sz="5400" b="1" i="0" u="none" strike="noStrike" baseline="0" dirty="0">
                <a:latin typeface="Calibri-Bold"/>
              </a:rPr>
              <a:t> &amp; Branching Strategies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612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Ravi Kulkarni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8799" y="-54403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37058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6F296D21-6A8F-5777-E84C-485D13EA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BBBC5343-CACA-BD26-6A42-1970D7C24C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42FBB4EE-E099-6313-DD72-FFC809FC92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9BDB357A-57D6-D682-6FF3-A9CDAB8113C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CEC1E72B-47B4-3769-8151-3BEA9C76A59F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7B6B3C10-CD45-2C55-15AE-13CB28727A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52811723-707B-423C-5046-D29FF3EBC969}"/>
              </a:ext>
            </a:extLst>
          </p:cNvPr>
          <p:cNvSpPr txBox="1"/>
          <p:nvPr/>
        </p:nvSpPr>
        <p:spPr>
          <a:xfrm>
            <a:off x="386048" y="805137"/>
            <a:ext cx="9160599" cy="8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90000"/>
              </a:lnSpc>
              <a:buClr>
                <a:srgbClr val="3A3838"/>
              </a:buClr>
              <a:buSzPct val="100000"/>
            </a:pPr>
            <a:r>
              <a:rPr lang="en-US" sz="4400" b="1" dirty="0"/>
              <a:t> </a:t>
            </a:r>
            <a:r>
              <a:rPr lang="en-IN" sz="4400" b="1" dirty="0"/>
              <a:t>Jenkins Pipeline Concept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208D919-6938-FEE7-E3F1-1DAD096FA40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7AC33DE7-7DAB-8CAD-524C-453995E22FFE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D8075-746B-8BE8-2FC3-6D866AED81D5}"/>
              </a:ext>
            </a:extLst>
          </p:cNvPr>
          <p:cNvSpPr txBox="1"/>
          <p:nvPr/>
        </p:nvSpPr>
        <p:spPr>
          <a:xfrm>
            <a:off x="891206" y="1087371"/>
            <a:ext cx="10297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Jenkins Pipeline is essentially a way to automate the process of building, testing, and deploying software 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It's like creating a blueprint for your software's journey from development to production.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0356F-055B-81E8-B5DB-2C28A2960D31}"/>
              </a:ext>
            </a:extLst>
          </p:cNvPr>
          <p:cNvSpPr/>
          <p:nvPr/>
        </p:nvSpPr>
        <p:spPr>
          <a:xfrm>
            <a:off x="1291511" y="3004563"/>
            <a:ext cx="6524075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B86BAF-E633-E099-E49D-ABDBBCD623F9}"/>
              </a:ext>
            </a:extLst>
          </p:cNvPr>
          <p:cNvSpPr/>
          <p:nvPr/>
        </p:nvSpPr>
        <p:spPr>
          <a:xfrm>
            <a:off x="1501445" y="3169155"/>
            <a:ext cx="1728216" cy="52120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0B7EF9-018F-618C-55F0-B35DDAB49A7D}"/>
              </a:ext>
            </a:extLst>
          </p:cNvPr>
          <p:cNvSpPr/>
          <p:nvPr/>
        </p:nvSpPr>
        <p:spPr>
          <a:xfrm>
            <a:off x="3466093" y="3173727"/>
            <a:ext cx="1728216" cy="52120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E42DD-09BE-5836-D629-DCC83ECBB44A}"/>
              </a:ext>
            </a:extLst>
          </p:cNvPr>
          <p:cNvSpPr/>
          <p:nvPr/>
        </p:nvSpPr>
        <p:spPr>
          <a:xfrm>
            <a:off x="5904693" y="3203369"/>
            <a:ext cx="1728216" cy="52120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CE8811-DE63-FBBF-07A3-8E5965707734}"/>
              </a:ext>
            </a:extLst>
          </p:cNvPr>
          <p:cNvSpPr/>
          <p:nvPr/>
        </p:nvSpPr>
        <p:spPr>
          <a:xfrm>
            <a:off x="1811188" y="3308053"/>
            <a:ext cx="411480" cy="2194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3896E9-B419-6AD3-7A2C-5A3710209AF3}"/>
              </a:ext>
            </a:extLst>
          </p:cNvPr>
          <p:cNvSpPr/>
          <p:nvPr/>
        </p:nvSpPr>
        <p:spPr>
          <a:xfrm>
            <a:off x="2432602" y="3312625"/>
            <a:ext cx="411480" cy="2194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C30DAD-1EF9-8C69-4600-61D0B73CA73A}"/>
              </a:ext>
            </a:extLst>
          </p:cNvPr>
          <p:cNvSpPr/>
          <p:nvPr/>
        </p:nvSpPr>
        <p:spPr>
          <a:xfrm>
            <a:off x="3661925" y="3296028"/>
            <a:ext cx="411480" cy="2194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1A534A-87B8-B0B5-4231-7A2E24B07D4D}"/>
              </a:ext>
            </a:extLst>
          </p:cNvPr>
          <p:cNvSpPr/>
          <p:nvPr/>
        </p:nvSpPr>
        <p:spPr>
          <a:xfrm>
            <a:off x="4309837" y="3296028"/>
            <a:ext cx="411480" cy="2194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D1C559-08CE-C0B0-C1C7-1D3F66385C96}"/>
              </a:ext>
            </a:extLst>
          </p:cNvPr>
          <p:cNvSpPr/>
          <p:nvPr/>
        </p:nvSpPr>
        <p:spPr>
          <a:xfrm>
            <a:off x="6866296" y="3370247"/>
            <a:ext cx="411480" cy="18745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9238D1-E043-42E5-5036-022ABFFE8BC0}"/>
              </a:ext>
            </a:extLst>
          </p:cNvPr>
          <p:cNvSpPr/>
          <p:nvPr/>
        </p:nvSpPr>
        <p:spPr>
          <a:xfrm>
            <a:off x="6054512" y="3362246"/>
            <a:ext cx="411480" cy="20345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allout: Left-Right Arrow 13">
            <a:extLst>
              <a:ext uri="{FF2B5EF4-FFF2-40B4-BE49-F238E27FC236}">
                <a16:creationId xmlns:a16="http://schemas.microsoft.com/office/drawing/2014/main" id="{4A085A66-746D-B822-AA6B-7B467F079EC8}"/>
              </a:ext>
            </a:extLst>
          </p:cNvPr>
          <p:cNvSpPr/>
          <p:nvPr/>
        </p:nvSpPr>
        <p:spPr>
          <a:xfrm>
            <a:off x="5261951" y="2839970"/>
            <a:ext cx="575100" cy="1377577"/>
          </a:xfrm>
          <a:prstGeom prst="leftRightArrow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Help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68DBE5-303C-EA9F-2491-196F0E28F075}"/>
              </a:ext>
            </a:extLst>
          </p:cNvPr>
          <p:cNvSpPr/>
          <p:nvPr/>
        </p:nvSpPr>
        <p:spPr>
          <a:xfrm>
            <a:off x="6511163" y="3339441"/>
            <a:ext cx="294294" cy="284607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08681FF0-43CC-042A-7E2E-EDA31D615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995" y="3157008"/>
            <a:ext cx="545502" cy="5455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DBAE9A-A053-AD18-9C7B-D3CA935DC9C7}"/>
              </a:ext>
            </a:extLst>
          </p:cNvPr>
          <p:cNvSpPr/>
          <p:nvPr/>
        </p:nvSpPr>
        <p:spPr>
          <a:xfrm>
            <a:off x="2478024" y="3313921"/>
            <a:ext cx="996696" cy="279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C006C-4E2A-0668-125C-7C2CFA3CDBD0}"/>
              </a:ext>
            </a:extLst>
          </p:cNvPr>
          <p:cNvSpPr/>
          <p:nvPr/>
        </p:nvSpPr>
        <p:spPr>
          <a:xfrm>
            <a:off x="6281080" y="4266566"/>
            <a:ext cx="1534506" cy="329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Pipeline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398B1-1486-7872-734F-5FAE9ABD08CF}"/>
              </a:ext>
            </a:extLst>
          </p:cNvPr>
          <p:cNvSpPr/>
          <p:nvPr/>
        </p:nvSpPr>
        <p:spPr>
          <a:xfrm>
            <a:off x="6466835" y="4592571"/>
            <a:ext cx="1534506" cy="3297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CDCC1-C0BB-BBF0-61F6-FD6D8B934333}"/>
              </a:ext>
            </a:extLst>
          </p:cNvPr>
          <p:cNvSpPr/>
          <p:nvPr/>
        </p:nvSpPr>
        <p:spPr>
          <a:xfrm>
            <a:off x="6772519" y="4909444"/>
            <a:ext cx="1534506" cy="3297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97CC3-3F50-DB20-4E27-A4D1EFF823B6}"/>
              </a:ext>
            </a:extLst>
          </p:cNvPr>
          <p:cNvSpPr/>
          <p:nvPr/>
        </p:nvSpPr>
        <p:spPr>
          <a:xfrm>
            <a:off x="302017" y="2827210"/>
            <a:ext cx="921852" cy="3297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B571A-947D-E57E-8CDD-0E13AA039A13}"/>
              </a:ext>
            </a:extLst>
          </p:cNvPr>
          <p:cNvSpPr/>
          <p:nvPr/>
        </p:nvSpPr>
        <p:spPr>
          <a:xfrm>
            <a:off x="4806056" y="4240285"/>
            <a:ext cx="1454196" cy="348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27456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70D6D30-F4ED-BFF7-1BEF-CCDC9E32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86E9530-7DB2-665F-0DFA-8D524BD39E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803033"/>
            <a:ext cx="12191999" cy="105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9C9AC87-0FF5-56AA-812D-E792665DDF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5BA3C2A1-5594-2128-D55E-C6B8CEF7058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714C53CC-4B16-E6F9-0D0C-8264B5D2F3A3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3AF556FC-0A53-DBEC-9994-D2E6CA99AE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A5BE445E-C855-355E-CEBF-46FFDAD2F96E}"/>
              </a:ext>
            </a:extLst>
          </p:cNvPr>
          <p:cNvSpPr txBox="1"/>
          <p:nvPr/>
        </p:nvSpPr>
        <p:spPr>
          <a:xfrm>
            <a:off x="225181" y="805659"/>
            <a:ext cx="399968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dirty="0"/>
              <a:t> </a:t>
            </a:r>
            <a:r>
              <a:rPr lang="en-US" sz="4400" b="1" dirty="0"/>
              <a:t>Jenkins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Pipeline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Examples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4D87E9F2-D775-49F4-0731-7D92EE87242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1EFDD31D-513B-01A4-343E-A15BC5A8E53A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F878E6-04AB-E506-F6B2-B0ACC96047E8}"/>
              </a:ext>
            </a:extLst>
          </p:cNvPr>
          <p:cNvGraphicFramePr>
            <a:graphicFrameLocks noGrp="1"/>
          </p:cNvGraphicFramePr>
          <p:nvPr/>
        </p:nvGraphicFramePr>
        <p:xfrm>
          <a:off x="3904038" y="482665"/>
          <a:ext cx="8211762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1">
                  <a:extLst>
                    <a:ext uri="{9D8B030D-6E8A-4147-A177-3AD203B41FA5}">
                      <a16:colId xmlns:a16="http://schemas.microsoft.com/office/drawing/2014/main" val="2416532159"/>
                    </a:ext>
                  </a:extLst>
                </a:gridCol>
                <a:gridCol w="4105881">
                  <a:extLst>
                    <a:ext uri="{9D8B030D-6E8A-4147-A177-3AD203B41FA5}">
                      <a16:colId xmlns:a16="http://schemas.microsoft.com/office/drawing/2014/main" val="3719315550"/>
                    </a:ext>
                  </a:extLst>
                </a:gridCol>
              </a:tblGrid>
              <a:tr h="294138">
                <a:tc>
                  <a:txBody>
                    <a:bodyPr/>
                    <a:lstStyle/>
                    <a:p>
                      <a:r>
                        <a:rPr lang="en-IN" dirty="0"/>
                        <a:t>Declarative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Scripted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62336"/>
                  </a:ext>
                </a:extLst>
              </a:tr>
              <a:tr h="3372889">
                <a:tc>
                  <a:txBody>
                    <a:bodyPr/>
                    <a:lstStyle/>
                    <a:p>
                      <a:r>
                        <a:rPr lang="en-IN" sz="1600" dirty="0"/>
                        <a:t>pipeline {</a:t>
                      </a:r>
                    </a:p>
                    <a:p>
                      <a:r>
                        <a:rPr lang="en-IN" sz="1600" dirty="0"/>
                        <a:t>    agent any</a:t>
                      </a:r>
                    </a:p>
                    <a:p>
                      <a:r>
                        <a:rPr lang="en-IN" sz="1600" dirty="0"/>
                        <a:t>    stages {</a:t>
                      </a:r>
                    </a:p>
                    <a:p>
                      <a:r>
                        <a:rPr lang="en-IN" sz="1600" dirty="0"/>
                        <a:t>        stage('Build') {</a:t>
                      </a:r>
                    </a:p>
                    <a:p>
                      <a:r>
                        <a:rPr lang="en-IN" sz="1600" dirty="0"/>
                        <a:t>            steps {</a:t>
                      </a:r>
                    </a:p>
                    <a:p>
                      <a:r>
                        <a:rPr lang="en-IN" sz="1600" dirty="0"/>
                        <a:t>                echo 'Building...'</a:t>
                      </a:r>
                    </a:p>
                    <a:p>
                      <a:r>
                        <a:rPr lang="en-IN" sz="1600" dirty="0"/>
                        <a:t>            }</a:t>
                      </a:r>
                    </a:p>
                    <a:p>
                      <a:r>
                        <a:rPr lang="en-IN" sz="1600" dirty="0"/>
                        <a:t>        }</a:t>
                      </a:r>
                    </a:p>
                    <a:p>
                      <a:r>
                        <a:rPr lang="en-IN" sz="1600" dirty="0"/>
                        <a:t>        stage('Test') {</a:t>
                      </a:r>
                    </a:p>
                    <a:p>
                      <a:r>
                        <a:rPr lang="en-IN" sz="1600" dirty="0"/>
                        <a:t>            steps {</a:t>
                      </a:r>
                    </a:p>
                    <a:p>
                      <a:r>
                        <a:rPr lang="en-IN" sz="1600" dirty="0"/>
                        <a:t>                echo 'Testing...'</a:t>
                      </a:r>
                    </a:p>
                    <a:p>
                      <a:r>
                        <a:rPr lang="en-IN" sz="1600" dirty="0"/>
                        <a:t>            }</a:t>
                      </a:r>
                    </a:p>
                    <a:p>
                      <a:r>
                        <a:rPr lang="en-IN" sz="1600" dirty="0"/>
                        <a:t>        }</a:t>
                      </a:r>
                    </a:p>
                    <a:p>
                      <a:r>
                        <a:rPr lang="en-IN" sz="1600" dirty="0"/>
                        <a:t>}</a:t>
                      </a:r>
                    </a:p>
                    <a:p>
                      <a:r>
                        <a:rPr lang="en-IN" sz="1600" dirty="0"/>
                        <a:t>    post {</a:t>
                      </a:r>
                    </a:p>
                    <a:p>
                      <a:r>
                        <a:rPr lang="en-IN" sz="1600" dirty="0"/>
                        <a:t>        success {</a:t>
                      </a:r>
                    </a:p>
                    <a:p>
                      <a:r>
                        <a:rPr lang="en-IN" sz="1600" dirty="0"/>
                        <a:t>            echo 'Pipeline succeeded.'</a:t>
                      </a:r>
                    </a:p>
                    <a:p>
                      <a:r>
                        <a:rPr lang="en-IN" sz="1600" dirty="0"/>
                        <a:t>        }</a:t>
                      </a:r>
                    </a:p>
                    <a:p>
                      <a:r>
                        <a:rPr lang="en-IN" sz="1600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node {</a:t>
                      </a:r>
                    </a:p>
                    <a:p>
                      <a:r>
                        <a:rPr lang="en-IN" dirty="0"/>
                        <a:t>    stage('Build') {</a:t>
                      </a:r>
                    </a:p>
                    <a:p>
                      <a:r>
                        <a:rPr lang="en-IN" dirty="0"/>
                        <a:t>        echo 'Building...'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   stage('Test') {</a:t>
                      </a:r>
                    </a:p>
                    <a:p>
                      <a:r>
                        <a:rPr lang="en-IN" dirty="0"/>
                        <a:t>        echo 'Testing...'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    stage('Deploy') {</a:t>
                      </a:r>
                    </a:p>
                    <a:p>
                      <a:r>
                        <a:rPr lang="en-IN" dirty="0"/>
                        <a:t>        echo 'Deploying...'</a:t>
                      </a:r>
                    </a:p>
                    <a:p>
                      <a:r>
                        <a:rPr lang="en-IN" dirty="0"/>
                        <a:t>    }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59046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3FE6EBF3-51FB-3B1D-48EB-7A744C103CE2}"/>
              </a:ext>
            </a:extLst>
          </p:cNvPr>
          <p:cNvSpPr/>
          <p:nvPr/>
        </p:nvSpPr>
        <p:spPr>
          <a:xfrm>
            <a:off x="2980267" y="1248067"/>
            <a:ext cx="719666" cy="479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9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F22FD09-D4E1-EEA8-E6A2-CAAED057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6440E2D-B6FC-4DDB-A30B-0B37101FAB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ADAFC55-87C1-D4A9-907F-510848FE3F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A507BE2-39D2-CC61-3670-7832381889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05A1F9E-36DE-3BA8-D0E7-203D0D11B4D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6C1331F-1652-E574-3B38-F04D7606920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0052AD9-F2A2-0798-0F96-46F233C318F6}"/>
              </a:ext>
            </a:extLst>
          </p:cNvPr>
          <p:cNvSpPr txBox="1"/>
          <p:nvPr/>
        </p:nvSpPr>
        <p:spPr>
          <a:xfrm>
            <a:off x="1056291" y="98215"/>
            <a:ext cx="9160599" cy="8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What is SonarQube? Static code analysis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C0B1020D-6354-7E3E-F046-0D7D52E1AF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8AC1E7AF-5690-C6AA-79F9-4639CCE324E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076FB-8687-20E3-61E1-1D1D56F3C73A}"/>
              </a:ext>
            </a:extLst>
          </p:cNvPr>
          <p:cNvSpPr txBox="1"/>
          <p:nvPr/>
        </p:nvSpPr>
        <p:spPr>
          <a:xfrm>
            <a:off x="431800" y="1252491"/>
            <a:ext cx="609600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SonarQube</a:t>
            </a:r>
            <a:r>
              <a:rPr lang="en-US" dirty="0"/>
              <a:t> is an open-source platform for </a:t>
            </a:r>
            <a:r>
              <a:rPr lang="en-US" b="1" dirty="0"/>
              <a:t>continuous inspection of code quality</a:t>
            </a:r>
            <a:r>
              <a:rPr lang="en-US" dirty="0"/>
              <a:t>. It performs </a:t>
            </a:r>
            <a:r>
              <a:rPr lang="en-US" b="1" dirty="0"/>
              <a:t>static code analysis</a:t>
            </a:r>
            <a:r>
              <a:rPr lang="en-US" dirty="0"/>
              <a:t> to detect bugs, code smells, vulnerabilities, and other quality issues in your source code.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SonarQube helps teams maintain clean, reliable, and secure codebases by automatically scanning code whenever it changes.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926526-A737-37B6-69A7-14816E05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12341"/>
              </p:ext>
            </p:extLst>
          </p:nvPr>
        </p:nvGraphicFramePr>
        <p:xfrm>
          <a:off x="6529044" y="1247115"/>
          <a:ext cx="5231156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156">
                  <a:extLst>
                    <a:ext uri="{9D8B030D-6E8A-4147-A177-3AD203B41FA5}">
                      <a16:colId xmlns:a16="http://schemas.microsoft.com/office/drawing/2014/main" val="1166585450"/>
                    </a:ext>
                  </a:extLst>
                </a:gridCol>
              </a:tblGrid>
              <a:tr h="32212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Static Code Analysis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Static code analysis</a:t>
                      </a:r>
                      <a:r>
                        <a:rPr lang="en-US" sz="1800" dirty="0"/>
                        <a:t> examines source code without executing it.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It identifies potential issues like syntax errors, security vulnerabilities, duplicated code, complexity, and violations of coding standards.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Helps catch problems early, reducing bugs and improving maintainability.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8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3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0FC473B-D11E-7539-2405-C57ADE6A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DF2C10A-88C5-5A73-4720-619C338278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8D40F9A-083D-58E5-C1AD-8EFEDD2A4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82AF1838-7156-965B-2F10-790D0AFDF8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8A6FFD2-8135-25E4-CB5A-ABC2D1D1BC8D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96A2022A-BCBF-A79D-B65D-18341BAD2D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800087FF-6DDE-DFAF-A88F-FBC6110B2293}"/>
              </a:ext>
            </a:extLst>
          </p:cNvPr>
          <p:cNvSpPr txBox="1"/>
          <p:nvPr/>
        </p:nvSpPr>
        <p:spPr>
          <a:xfrm>
            <a:off x="386048" y="17751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dirty="0"/>
              <a:t> </a:t>
            </a:r>
            <a:r>
              <a:rPr lang="en-US" sz="4400" b="1" dirty="0"/>
              <a:t>What Is a Quality Gate?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9A3F81B-BFAB-53B6-8C6B-AFA8EB84D4A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A92A2CE4-5714-8936-3239-51A730D7A310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F66048-D06E-6FC6-EA56-228A2A6197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6047" y="1863083"/>
            <a:ext cx="11281019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A </a:t>
            </a:r>
            <a:r>
              <a:rPr lang="en-US" sz="2000" b="1" dirty="0"/>
              <a:t>Quality Gate</a:t>
            </a:r>
            <a:r>
              <a:rPr lang="en-US" sz="2000" dirty="0"/>
              <a:t> in </a:t>
            </a:r>
            <a:r>
              <a:rPr lang="en-US" sz="2000" b="1" dirty="0"/>
              <a:t>SonarQube</a:t>
            </a:r>
            <a:r>
              <a:rPr lang="en-US" sz="2000" dirty="0"/>
              <a:t> is a set of predefined </a:t>
            </a:r>
            <a:r>
              <a:rPr lang="en-US" sz="2000" b="1" dirty="0"/>
              <a:t>rules and thresholds</a:t>
            </a:r>
            <a:r>
              <a:rPr lang="en-US" sz="2000" dirty="0"/>
              <a:t> that a codebase must meet to be considered of acceptable quality. It acts as an </a:t>
            </a:r>
            <a:r>
              <a:rPr lang="en-US" sz="2000" b="1" dirty="0"/>
              <a:t>automated checkpoint</a:t>
            </a:r>
            <a:r>
              <a:rPr lang="en-US" sz="2000" dirty="0"/>
              <a:t> in your CI/CD pipeline to </a:t>
            </a:r>
            <a:r>
              <a:rPr lang="en-US" sz="2000" b="1" dirty="0"/>
              <a:t>approve or reject</a:t>
            </a:r>
            <a:r>
              <a:rPr lang="en-US" sz="2000" dirty="0"/>
              <a:t> code based on metrics like bugs, vulnerabilities, code coverage, and duplication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106162B-DE99-E789-8CC3-158770F8A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13541BDD-09C1-0F13-8AA6-2E15E66FB3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742648"/>
            <a:ext cx="12191999" cy="11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DA7E6E52-A2C2-A3AE-C336-BEEC4DA1F3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B4ECAF00-D31C-8FDF-DF97-3F5E58479A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DA67030E-122D-D095-3DD4-7ECBFBDFA2E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0E925924-4424-0F39-6A73-453C855BFE3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F4C22F9-B60B-1203-CD5C-C5753E400C60}"/>
              </a:ext>
            </a:extLst>
          </p:cNvPr>
          <p:cNvSpPr txBox="1"/>
          <p:nvPr/>
        </p:nvSpPr>
        <p:spPr>
          <a:xfrm>
            <a:off x="386048" y="-1680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 </a:t>
            </a:r>
            <a:r>
              <a:rPr lang="en-IN" sz="4400" b="1" dirty="0"/>
              <a:t>PR Quality Gate Status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05CC616-74EF-87E8-A5AA-4D19D8375DC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7C222B5D-292A-EA47-9B48-151BCDE78BD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1D011D-68E6-0CEB-7105-AADE4E761C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6048" y="1333843"/>
            <a:ext cx="1149990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Once the analysis is complete and results are available, the </a:t>
            </a:r>
            <a:r>
              <a:rPr lang="en-US" sz="2000" b="1" dirty="0"/>
              <a:t>Quality Gate</a:t>
            </a:r>
            <a:r>
              <a:rPr lang="en-US" sz="2000" dirty="0"/>
              <a:t> status will be displayed on the PR. This indicates whether the PR is meeting the defined </a:t>
            </a:r>
            <a:r>
              <a:rPr lang="en-US" sz="2000" b="1" dirty="0"/>
              <a:t>code quality</a:t>
            </a:r>
            <a:r>
              <a:rPr lang="en-US" sz="2000" dirty="0"/>
              <a:t> standards set by the team or organization.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Passed Quality Gate</a:t>
            </a:r>
            <a:r>
              <a:rPr lang="en-US" sz="2000" dirty="0"/>
              <a:t>: The PR is clean and meets the agreed-upon quality standards (e.g., no critical bugs, sufficient test coverage).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Failed Quality Gate</a:t>
            </a:r>
            <a:r>
              <a:rPr lang="en-US" sz="2000" dirty="0"/>
              <a:t>: The PR doesn’t meet the standards and needs to be fixed before merging.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SonarQube supports various quality gates such as: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 </a:t>
            </a:r>
            <a:r>
              <a:rPr lang="en-US" sz="2000" b="1" dirty="0"/>
              <a:t>new critical issues</a:t>
            </a:r>
            <a:r>
              <a:rPr lang="en-US" sz="2000" dirty="0"/>
              <a:t> in the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At least </a:t>
            </a:r>
            <a:r>
              <a:rPr lang="en-US" sz="2000" b="1" dirty="0"/>
              <a:t>80% test coverage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0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F22FD09-D4E1-EEA8-E6A2-CAAED057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6440E2D-B6FC-4DDB-A30B-0B37101FAB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706817"/>
            <a:ext cx="12191999" cy="115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ADAFC55-87C1-D4A9-907F-510848FE3F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A507BE2-39D2-CC61-3670-7832381889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05A1F9E-36DE-3BA8-D0E7-203D0D11B4D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6C1331F-1652-E574-3B38-F04D7606920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0052AD9-F2A2-0798-0F96-46F233C318F6}"/>
              </a:ext>
            </a:extLst>
          </p:cNvPr>
          <p:cNvSpPr txBox="1"/>
          <p:nvPr/>
        </p:nvSpPr>
        <p:spPr>
          <a:xfrm>
            <a:off x="1056291" y="98215"/>
            <a:ext cx="9160599" cy="8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4400" b="1" dirty="0"/>
              <a:t>Key points to understand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C0B1020D-6354-7E3E-F046-0D7D52E1AF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8AC1E7AF-5690-C6AA-79F9-4639CCE324E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6CE916-084E-2AFF-82E6-F9E6FCE6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70659"/>
              </p:ext>
            </p:extLst>
          </p:nvPr>
        </p:nvGraphicFramePr>
        <p:xfrm>
          <a:off x="936674" y="946787"/>
          <a:ext cx="10179868" cy="45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934">
                  <a:extLst>
                    <a:ext uri="{9D8B030D-6E8A-4147-A177-3AD203B41FA5}">
                      <a16:colId xmlns:a16="http://schemas.microsoft.com/office/drawing/2014/main" val="2133983886"/>
                    </a:ext>
                  </a:extLst>
                </a:gridCol>
                <a:gridCol w="5089934">
                  <a:extLst>
                    <a:ext uri="{9D8B030D-6E8A-4147-A177-3AD203B41FA5}">
                      <a16:colId xmlns:a16="http://schemas.microsoft.com/office/drawing/2014/main" val="1043364903"/>
                    </a:ext>
                  </a:extLst>
                </a:gridCol>
              </a:tblGrid>
              <a:tr h="20832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/>
                        <a:t>What to look for in scan results:</a:t>
                      </a: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Prioritize issues by </a:t>
                      </a:r>
                      <a:r>
                        <a:rPr lang="en-US" sz="1400" b="1" dirty="0"/>
                        <a:t>severity</a:t>
                      </a:r>
                      <a:r>
                        <a:rPr lang="en-US" sz="1400" dirty="0"/>
                        <a:t>: Blocker, Critical, Major, Minor, Info.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Focus first on </a:t>
                      </a:r>
                      <a:r>
                        <a:rPr lang="en-US" sz="1400" b="1" dirty="0"/>
                        <a:t>blockers and critical bugs or vulnerabilities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Code smells indicate maintainability issues that might not break code but should be fixed over time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/>
                        <a:t>False positives:</a:t>
                      </a: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Sometimes SonarQube reports issues that are not actual problems (false positives).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When allowed, you can mark these in SonarQube as "Won't Fix" or "False Positive" to avoid confusion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23227"/>
                  </a:ext>
                </a:extLst>
              </a:tr>
              <a:tr h="18360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/>
                        <a:t>How to fix a typical issue:</a:t>
                      </a: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Review the issue description and recommendation provided by SonarQube.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Refactor or rewrite the affected code.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Run tests to confirm the fix.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Re-scan to ensure the issue is resolved.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dirty="0"/>
                        <a:t>When to ask for an exemption:</a:t>
                      </a: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If a detected issue is justified due to specific context (e.g., legacy code or third-party limitations).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Formalize this via a code review or QA approval process.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Document exemptions for audit and transparency.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40EF162-E647-FBE6-3E0B-BBD829252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3319D3C6-20E7-AB55-7EC1-85F4C428B5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239F84D6-093E-2FB3-7189-7C37ED885F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2DD4EBB1-C7E7-74D9-1083-08A95EA20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1DE1F742-A01E-82C0-E9E1-54611D55CA3D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53BD4CD9-27E4-F338-E673-A73B52D356E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945AD3A8-2E8F-C619-3DC9-161D665B0F7D}"/>
              </a:ext>
            </a:extLst>
          </p:cNvPr>
          <p:cNvSpPr txBox="1"/>
          <p:nvPr/>
        </p:nvSpPr>
        <p:spPr>
          <a:xfrm>
            <a:off x="762000" y="-168007"/>
            <a:ext cx="878464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dirty="0"/>
              <a:t> </a:t>
            </a:r>
            <a:r>
              <a:rPr lang="en-IN" sz="5400" b="1" dirty="0"/>
              <a:t>Custom Quality Profiles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89890554-25EC-446D-4CD2-DA8A24DCD77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650CD5BC-6EFA-C1B3-69D0-CB6D695413B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0939DA-3355-6421-90B7-D8E3641EF16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2314" y="1115182"/>
            <a:ext cx="9579219" cy="43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Quality Profile is a </a:t>
            </a:r>
            <a:r>
              <a:rPr lang="en-US" sz="2400" b="1" dirty="0"/>
              <a:t>set of rules</a:t>
            </a:r>
            <a:r>
              <a:rPr lang="en-US" sz="2400" dirty="0"/>
              <a:t> SonarQube uses to evaluate your code. You can: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Use defaults (like “Sonar Way”)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Clone and customize them (e.g., stricter rules for security projects)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Why it matters:</a:t>
            </a:r>
            <a:br>
              <a:rPr lang="en-US" sz="2400" dirty="0"/>
            </a:br>
            <a:r>
              <a:rPr lang="en-US" sz="2400" dirty="0"/>
              <a:t>Each team or project can apply rules that match their domain, language, and coding standards.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7C779F5-2B31-22D0-D2E8-F87B3744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9C2166C-A728-1721-55F1-ACDB07335B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C8AF28B1-F582-A1CB-5179-7AB393B090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372F112C-7866-011F-774B-F1465B6CAA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A6D8B631-AA59-4172-A082-65B7F3D0BA48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E498AFEE-F878-EF42-2BDB-BB678B8E3D3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12193F47-0FE0-ED94-08C2-012D5FEAEEC0}"/>
              </a:ext>
            </a:extLst>
          </p:cNvPr>
          <p:cNvSpPr txBox="1"/>
          <p:nvPr/>
        </p:nvSpPr>
        <p:spPr>
          <a:xfrm>
            <a:off x="992030" y="-846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dirty="0"/>
              <a:t> </a:t>
            </a:r>
            <a:r>
              <a:rPr lang="en-US" sz="4400" b="1" dirty="0"/>
              <a:t>ISSUE types 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8E6AC6B1-AAAC-D41F-B173-AE25AB85FF9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23221F3B-B712-757A-2040-46A2BADDA036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56C145-C58A-C851-23AC-0478686B28CC}"/>
              </a:ext>
            </a:extLst>
          </p:cNvPr>
          <p:cNvGraphicFramePr>
            <a:graphicFrameLocks noGrp="1"/>
          </p:cNvGraphicFramePr>
          <p:nvPr/>
        </p:nvGraphicFramePr>
        <p:xfrm>
          <a:off x="618067" y="1490133"/>
          <a:ext cx="10024533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511">
                  <a:extLst>
                    <a:ext uri="{9D8B030D-6E8A-4147-A177-3AD203B41FA5}">
                      <a16:colId xmlns:a16="http://schemas.microsoft.com/office/drawing/2014/main" val="3951894314"/>
                    </a:ext>
                  </a:extLst>
                </a:gridCol>
                <a:gridCol w="3341511">
                  <a:extLst>
                    <a:ext uri="{9D8B030D-6E8A-4147-A177-3AD203B41FA5}">
                      <a16:colId xmlns:a16="http://schemas.microsoft.com/office/drawing/2014/main" val="3402549192"/>
                    </a:ext>
                  </a:extLst>
                </a:gridCol>
                <a:gridCol w="3341511">
                  <a:extLst>
                    <a:ext uri="{9D8B030D-6E8A-4147-A177-3AD203B41FA5}">
                      <a16:colId xmlns:a16="http://schemas.microsoft.com/office/drawing/2014/main" val="161585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38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Bug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error that will likely cause incorrect behavior.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unhandled exception or null pointer.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34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Vulnerability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flaw that could be exploited by attackers.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SQL injection, hard-coded passwords.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44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Code Smell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Poor design or practice that may not cause errors but makes code harder to maintain.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function that's 300 lines long.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07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Security Hotspot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Code that </a:t>
                      </a:r>
                      <a:r>
                        <a:rPr lang="en-US" b="1"/>
                        <a:t>might</a:t>
                      </a:r>
                      <a:r>
                        <a:rPr lang="en-US"/>
                        <a:t> be insecure and needs human review.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eval() in JavaScript.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31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6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D19AAC3-F175-FD48-7C0C-25994C1F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B3847D05-537F-E0DE-EB86-C0E5C41C2F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B06541E-DF57-5056-7F65-282006A283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553E0B82-3982-23B9-49F6-E3ADFAF4B3B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77BC2644-119E-A083-C2EA-43BA4A6E888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E73082D9-4E10-2FC3-4F02-56FE21AE95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08BC8E50-14E4-9315-750B-B099032C98B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5743230F-D498-3753-3F1B-6D601A8B8B0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0D2AA-EC26-1B5F-F812-A64E97C29CA9}"/>
              </a:ext>
            </a:extLst>
          </p:cNvPr>
          <p:cNvSpPr txBox="1"/>
          <p:nvPr/>
        </p:nvSpPr>
        <p:spPr>
          <a:xfrm>
            <a:off x="753533" y="18056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QA Role in Monitoring Code Quality Trends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5F32FF-9A69-A31A-B4F4-4F8B52D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9" y="1922466"/>
            <a:ext cx="1111654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 teams monitor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metrics over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SonarQube dashboards.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for trends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coverage, technical debt, new issues, and code duplication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prioritize testing efforts based on code quality.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 with developers to enforce quality gates and improve the overall health of the codebase.</a:t>
            </a:r>
          </a:p>
        </p:txBody>
      </p:sp>
    </p:spTree>
    <p:extLst>
      <p:ext uri="{BB962C8B-B14F-4D97-AF65-F5344CB8AC3E}">
        <p14:creationId xmlns:p14="http://schemas.microsoft.com/office/powerpoint/2010/main" val="108643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284ACE8-5F5C-E598-F42E-6D4D92F4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E3AEF434-1E57-D9D7-FB87-18B231C293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822592"/>
            <a:ext cx="12191999" cy="103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9A8AA425-026F-BC7F-E0FC-B3D19B0995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EA54F40E-81C1-1CEF-627B-4A145A4FEB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56858AAC-9609-3A28-F6A8-BF45FECE1AAE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B7593686-0E2E-450E-B607-41140324F4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DFB49204-438A-5EC5-82F2-E0FAFC9065CD}"/>
              </a:ext>
            </a:extLst>
          </p:cNvPr>
          <p:cNvSpPr txBox="1"/>
          <p:nvPr/>
        </p:nvSpPr>
        <p:spPr>
          <a:xfrm>
            <a:off x="508218" y="203776"/>
            <a:ext cx="9038429" cy="95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 Best Practices for SonarQube + Bitbucket Integration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64F6385F-23C6-5545-F838-A0957955F5F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EA00C7EC-325C-26CD-266C-17CCE7D67BE6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C25F93-4F9F-E284-BB74-82D562D87F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6048" y="3180502"/>
            <a:ext cx="11499907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790D4C-17CE-8973-E747-04FF613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18" y="1035408"/>
            <a:ext cx="11023381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Clear Quality Gate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 strict rules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coverage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smells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Pull Request Decoration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developers see SonarQube's feedback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 within Bitbucket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streamline the review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Custom Quality Profiles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 SonarQube’s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 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project’s needs (e.g., stricter security rules for a financial app).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Issues Continuously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Prioritize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issues introduced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rather than trying to fix legacy code in a single sweep.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the Team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sure everyone understands SonarQube’s reports and how to use the insights for better code quality.</a:t>
            </a:r>
          </a:p>
        </p:txBody>
      </p:sp>
    </p:spTree>
    <p:extLst>
      <p:ext uri="{BB962C8B-B14F-4D97-AF65-F5344CB8AC3E}">
        <p14:creationId xmlns:p14="http://schemas.microsoft.com/office/powerpoint/2010/main" val="30000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Program Outline: Day1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40678" y="2818517"/>
            <a:ext cx="4403482" cy="211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54825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26090"/>
              <a:buFont typeface="Arial"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What is Git? Local vs Remote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Git configuration and common commands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Branching, merging, rebase vs merge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Conflict resolution and troubleshooting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Git logs: log, diff, blame,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reflog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t="69560" b="30023"/>
          <a:stretch/>
        </p:blipFill>
        <p:spPr>
          <a:xfrm>
            <a:off x="0" y="2691299"/>
            <a:ext cx="12191999" cy="7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75494" y="2127016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483133" y="2636632"/>
            <a:ext cx="5817660" cy="226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3825" marR="0" lvl="0" indent="-28575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Wingdings" panose="05000000000000000000" pitchFamily="2" charset="2"/>
              <a:buChar char="Ø"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Bitbucket: teams, branches, permissions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Pull request lifecycle: create, review, merge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Sourcetree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 overview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Git Flow vs Trunk-based vs Feature Branching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Choosing what fits team workflows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Reset, revert, stash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Best practices to undo mistakes safely</a:t>
            </a:r>
          </a:p>
        </p:txBody>
      </p:sp>
      <p:sp>
        <p:nvSpPr>
          <p:cNvPr id="120" name="Google Shape;120;p3"/>
          <p:cNvSpPr txBox="1"/>
          <p:nvPr/>
        </p:nvSpPr>
        <p:spPr>
          <a:xfrm>
            <a:off x="5314950" y="2143488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0CB7E08-952D-6C4B-7644-08DF1C044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487DD387-B490-9C10-F40A-9B828AD657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1C5D99D8-25E3-EAF8-AB35-BA6D0BCC66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923ACF20-8A63-B1C9-52AB-772D07ECD1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26838C1D-33D6-E570-B646-0F4F6A219844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0B8C282A-F345-39AE-CF5A-0E31997428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1650B40-6829-0D29-3FBF-9F50BC886E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94F0CE86-8933-4F16-A30A-E52D6C6FDF79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EE14B0-F751-2683-9F77-1B2D7C70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9" y="1411781"/>
            <a:ext cx="11116542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err="1"/>
              <a:t>JFrog</a:t>
            </a:r>
            <a:r>
              <a:rPr lang="en-US" b="1" dirty="0"/>
              <a:t> Artifactory</a:t>
            </a:r>
            <a:r>
              <a:rPr lang="en-US" dirty="0"/>
              <a:t> is a universal artifact repository manager that stores, manages, and organizes your software artifacts throughout the development lifecycle.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acts as a </a:t>
            </a:r>
            <a:r>
              <a:rPr lang="en-US" b="1" dirty="0"/>
              <a:t>central hub</a:t>
            </a:r>
            <a:r>
              <a:rPr lang="en-US" dirty="0"/>
              <a:t> for storing build artifacts such as binaries, libraries, Docker images, and 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Supports multiple package formats including Maven, Gradle, </a:t>
            </a:r>
            <a:r>
              <a:rPr lang="en-US" dirty="0" err="1"/>
              <a:t>npm</a:t>
            </a:r>
            <a:r>
              <a:rPr lang="en-US" dirty="0"/>
              <a:t>, Docker, Helm, and 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</a:t>
            </a:r>
            <a:r>
              <a:rPr lang="en-US" b="1" dirty="0"/>
              <a:t>version control</a:t>
            </a:r>
            <a:r>
              <a:rPr lang="en-US" dirty="0"/>
              <a:t>, metadata management, and secure access to artifacts.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Integrates seamlessly with CI/CD tools like Jenkins, GitLab, and Bamboo.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Enables </a:t>
            </a:r>
            <a:r>
              <a:rPr lang="en-US" b="1" dirty="0"/>
              <a:t>efficient artifact promotion</a:t>
            </a:r>
            <a:r>
              <a:rPr lang="en-US" dirty="0"/>
              <a:t> from development to QA, staging, and production environments.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Supports </a:t>
            </a:r>
            <a:r>
              <a:rPr lang="en-US" b="1" dirty="0"/>
              <a:t>high availability, scalability</a:t>
            </a:r>
            <a:r>
              <a:rPr lang="en-US" dirty="0"/>
              <a:t>, and enterprise security features.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961E5-A1FE-4750-DC94-A9672F18C370}"/>
              </a:ext>
            </a:extLst>
          </p:cNvPr>
          <p:cNvSpPr txBox="1"/>
          <p:nvPr/>
        </p:nvSpPr>
        <p:spPr>
          <a:xfrm>
            <a:off x="601133" y="350517"/>
            <a:ext cx="77893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What is </a:t>
            </a:r>
            <a:r>
              <a:rPr lang="en-IN" sz="4400" b="1" dirty="0" err="1"/>
              <a:t>JFrog</a:t>
            </a:r>
            <a:r>
              <a:rPr lang="en-IN" sz="4400" b="1" dirty="0"/>
              <a:t> Artifactory?</a:t>
            </a:r>
          </a:p>
        </p:txBody>
      </p:sp>
    </p:spTree>
    <p:extLst>
      <p:ext uri="{BB962C8B-B14F-4D97-AF65-F5344CB8AC3E}">
        <p14:creationId xmlns:p14="http://schemas.microsoft.com/office/powerpoint/2010/main" val="69288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18B957E5-BDF8-B40F-E834-D86C775F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7B2CFB8-DF1A-D1A1-239A-8BDDC39FB7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D4ABD0FE-DD22-D40E-54A5-8F828FF24A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4A658EAE-4737-292A-E0EF-D4FE69D40F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7802ECA3-6207-86A5-8FCC-652E193CD722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2290CC80-7224-2EC8-679D-3975347CBD9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3716B73-322E-4F72-DFDE-BE448DE7FDA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DE6B221C-94E3-318D-C053-1306245CB5D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3CFE4-61BC-817C-6D1C-39EFD866CEE6}"/>
              </a:ext>
            </a:extLst>
          </p:cNvPr>
          <p:cNvSpPr txBox="1"/>
          <p:nvPr/>
        </p:nvSpPr>
        <p:spPr>
          <a:xfrm>
            <a:off x="753533" y="18056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What is an Artifact?</a:t>
            </a:r>
            <a:endParaRPr lang="en-IN" sz="4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AC94CD-D6CC-C232-BAC9-2F7E8316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9" y="999137"/>
            <a:ext cx="11116542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</a:t>
            </a:r>
            <a:r>
              <a:rPr lang="en-US" sz="2000" b="1" dirty="0"/>
              <a:t>artifact</a:t>
            </a:r>
            <a:r>
              <a:rPr lang="en-US" sz="2000" dirty="0"/>
              <a:t> is any file or binary produced as a result of a software build process. This can include: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Compiled code packages (like JAR, WAR, or DLL files)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Executable binaries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Configuration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Docker images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Scripts or libraries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Artifacts represent the </a:t>
            </a:r>
            <a:r>
              <a:rPr lang="en-US" sz="2000" b="1" dirty="0"/>
              <a:t>output</a:t>
            </a:r>
            <a:r>
              <a:rPr lang="en-US" sz="2000" dirty="0"/>
              <a:t> that moves through the software delivery pipeline from development to production</a:t>
            </a:r>
          </a:p>
        </p:txBody>
      </p:sp>
    </p:spTree>
    <p:extLst>
      <p:ext uri="{BB962C8B-B14F-4D97-AF65-F5344CB8AC3E}">
        <p14:creationId xmlns:p14="http://schemas.microsoft.com/office/powerpoint/2010/main" val="182523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89091C0-F2B1-ADC1-1EA2-5FCF0A1F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34D1E38-BB5F-0709-3BF9-C6F6AE9E10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582D43A6-37E2-A8E0-77F6-927EADD2E1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78224F9A-DFFC-7549-1E85-313011098E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7B3B955-04DC-3E98-5DE5-99A5FD738E62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DA5D868-6E0A-840D-7D75-2F22AE8906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A425D77F-F373-8CD4-4B2F-2FE44FABF61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98AF6BF2-72BD-36D5-E3E8-64450AD5022F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A238-ABA0-2159-242E-B1F3156FEF32}"/>
              </a:ext>
            </a:extLst>
          </p:cNvPr>
          <p:cNvSpPr txBox="1"/>
          <p:nvPr/>
        </p:nvSpPr>
        <p:spPr>
          <a:xfrm>
            <a:off x="753533" y="18056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Build Lifecycle</a:t>
            </a:r>
            <a:endParaRPr lang="en-IN" sz="4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1FD52D-0204-EDBD-3664-3AB63635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9" y="1229969"/>
            <a:ext cx="11116542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/>
              <a:t>The </a:t>
            </a:r>
            <a:r>
              <a:rPr lang="en-US" sz="2000" b="1" dirty="0"/>
              <a:t>build lifecycle</a:t>
            </a:r>
            <a:r>
              <a:rPr lang="en-US" sz="2000" dirty="0"/>
              <a:t> is the sequence of steps to convert source code into deployable software: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Source Code:</a:t>
            </a:r>
            <a:r>
              <a:rPr lang="en-US" sz="2000" dirty="0"/>
              <a:t> Developers write and commit code to a version control system (e.g., Git, Bitbucket).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Build:</a:t>
            </a:r>
            <a:r>
              <a:rPr lang="en-US" sz="2000" dirty="0"/>
              <a:t> Build tools (e.g., Maven, Gradle, </a:t>
            </a:r>
            <a:r>
              <a:rPr lang="en-US" sz="2000" dirty="0" err="1"/>
              <a:t>npm</a:t>
            </a:r>
            <a:r>
              <a:rPr lang="en-US" sz="2000" dirty="0"/>
              <a:t>) compile the code, run tests, and package it into artifacts.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Artifact Creation:</a:t>
            </a:r>
            <a:r>
              <a:rPr lang="en-US" sz="2000" dirty="0"/>
              <a:t> The build produces one or more artifacts — the final output ready for deployment or testing.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Artifact Storage:</a:t>
            </a:r>
            <a:r>
              <a:rPr lang="en-US" sz="2000" dirty="0"/>
              <a:t> Artifacts are uploaded to an artifact repository like </a:t>
            </a:r>
            <a:r>
              <a:rPr lang="en-US" sz="2000" b="1" dirty="0" err="1"/>
              <a:t>JFrog</a:t>
            </a:r>
            <a:r>
              <a:rPr lang="en-US" sz="2000" b="1" dirty="0"/>
              <a:t> Artifactory</a:t>
            </a:r>
            <a:r>
              <a:rPr lang="en-US" sz="2000" dirty="0"/>
              <a:t> to store and manage versions securely.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Deployment:</a:t>
            </a:r>
            <a:r>
              <a:rPr lang="en-US" sz="2000" dirty="0"/>
              <a:t> Artifacts are downloaded from the repository during deployment to various environments (QA, staging, production).</a:t>
            </a:r>
          </a:p>
        </p:txBody>
      </p:sp>
    </p:spTree>
    <p:extLst>
      <p:ext uri="{BB962C8B-B14F-4D97-AF65-F5344CB8AC3E}">
        <p14:creationId xmlns:p14="http://schemas.microsoft.com/office/powerpoint/2010/main" val="74161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402B7AC-F23B-40F1-C884-66E842AA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BF2996BC-3987-62E8-807E-5C0A3EB411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51AC20D-6C7E-2850-2810-78E174126C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7041CC58-4797-C027-58B0-ABAADA081A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C9B14773-C8B4-8A16-808D-FEEFB471579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AEE81705-26F0-19B8-CFF1-6F1649EAA0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955D8F67-1650-E301-8E63-0DB32443CD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A498A78D-2106-85C6-F32C-C69342789541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B97EA-7D41-BF2E-721B-955D8884D1C4}"/>
              </a:ext>
            </a:extLst>
          </p:cNvPr>
          <p:cNvSpPr txBox="1"/>
          <p:nvPr/>
        </p:nvSpPr>
        <p:spPr>
          <a:xfrm>
            <a:off x="646385" y="173873"/>
            <a:ext cx="10216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Upload/Download Flow for QA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CC201-D8DC-D05B-21F4-4FAE02C1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62" y="881759"/>
            <a:ext cx="113007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 successful build, artifacts are automatically or manually uploaded to the artifact repository (e.g., Artifactory).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that the exact build outputs are stored centrally and versioned.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Flow for QA: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 teams download specific versions of artifacts from the repository to deploy into test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artifacts from the repository ensures consistency—QA tests exactly what developers built.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Artifacts can be promoted across environments as they pass testing, maintaining traceability.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1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8D73DE32-7788-21E4-28FC-FD8B65DA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78A97582-55F2-523B-F3DE-4F3B37735D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75AFBBBE-8ECE-CA69-E359-399C58D75E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CFB8A8E-B056-6757-FE78-E058691B6EF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A7AA1704-7192-DE67-9603-63CA9F915DB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3BD54BA4-1973-60DA-6397-C3E246BEAE0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55DDA4D-E3CA-CA5F-F105-A377814CB64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BBFDC63C-C3C7-685A-FD83-2E9D173F5F6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3E99E-67CD-3D10-71B5-258C95E92119}"/>
              </a:ext>
            </a:extLst>
          </p:cNvPr>
          <p:cNvSpPr txBox="1"/>
          <p:nvPr/>
        </p:nvSpPr>
        <p:spPr>
          <a:xfrm>
            <a:off x="646385" y="173873"/>
            <a:ext cx="10216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baseline="0" dirty="0">
                <a:latin typeface="Calibri" panose="020F0502020204030204" pitchFamily="34" charset="0"/>
              </a:rPr>
              <a:t>Tips for QA handoff</a:t>
            </a:r>
            <a:endParaRPr lang="en-US" sz="44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8B4360-A404-5144-43E8-3E8A3C3F2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142086"/>
            <a:ext cx="1091184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Artifact Repositories: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QA gets the exact build artifact versions from repositories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JFrog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Artifactory for consistency.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release notes, environment setup details, and test cases to QA teams.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Deployments: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automated scripts or CI/CD pipelines to deploy builds to QA environments to reduce human error.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Parity: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 QA environments as close as possible to production to catch environment-specific bugs.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clear communication channels between Dev, QA, and Ops teams for quick issue resolution.</a:t>
            </a:r>
          </a:p>
        </p:txBody>
      </p:sp>
    </p:spTree>
    <p:extLst>
      <p:ext uri="{BB962C8B-B14F-4D97-AF65-F5344CB8AC3E}">
        <p14:creationId xmlns:p14="http://schemas.microsoft.com/office/powerpoint/2010/main" val="87948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8CB1D06-B2D8-6850-BE48-E578111D4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D552CEC-B3DA-DAB0-7651-C56C0F3167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B13A1773-6643-9A2E-65ED-A46850C57D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D62FDD36-8E04-80EF-A54D-3839190E728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B642A46C-E423-9EE9-043D-5251F03BB5B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910334B-7F12-CC4C-5FA3-21AECE84795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B1AAABB-5780-7ED6-B2C1-90DAE596C1D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372ED173-C32F-16C8-D69F-F57916F290B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85D51-6FD2-BD62-5DAC-F53CCC559C5A}"/>
              </a:ext>
            </a:extLst>
          </p:cNvPr>
          <p:cNvSpPr txBox="1"/>
          <p:nvPr/>
        </p:nvSpPr>
        <p:spPr>
          <a:xfrm>
            <a:off x="646385" y="173873"/>
            <a:ext cx="10216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Rollback Strategies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C71E57-8351-B11B-DC01-33096E35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40" y="912005"/>
            <a:ext cx="1154561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Versioned Artifacts: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deploy versioned artifacts so you can easily revert to a previous stable version if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Blue-Green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 two identical production environments; switch traffic to the new version and revert quickly if issues arise.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Canary Releases: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Gradually roll out changes to a small user subset first, allowing quick rollback if problems occur.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Rollbacks: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automated rollback scripts triggered by monitoring alerts or failed health checks.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Rollbacks: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Carefully manage database schema changes to support backward compatibility or scripted rollbacks.</a:t>
            </a:r>
          </a:p>
        </p:txBody>
      </p:sp>
    </p:spTree>
    <p:extLst>
      <p:ext uri="{BB962C8B-B14F-4D97-AF65-F5344CB8AC3E}">
        <p14:creationId xmlns:p14="http://schemas.microsoft.com/office/powerpoint/2010/main" val="361959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7DC21CC-52E4-4B35-9B07-80FDF118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8BDD5CF-0121-0968-3BAD-5778B2837D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2645031B-B80C-50C4-60EC-84089992D6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68F50FB7-4F15-C283-4A7F-F83484CC5E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F86A55FA-40E9-502C-A342-1AD567AD5E4F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EBCD2D19-FD72-793A-5F97-A7F4B39DE4F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81AA3E9-1BC1-80E1-DC5B-2AA3D93B0DB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7EC30521-F0BC-9081-3DCB-05EC5C16E66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6B4C5-3BC8-EFCC-D8DD-F70919FF0D60}"/>
              </a:ext>
            </a:extLst>
          </p:cNvPr>
          <p:cNvSpPr txBox="1"/>
          <p:nvPr/>
        </p:nvSpPr>
        <p:spPr>
          <a:xfrm>
            <a:off x="646385" y="173873"/>
            <a:ext cx="10216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Log Tracing Best Practices</a:t>
            </a:r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7F05C-5686-9325-084C-8C9917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917711"/>
            <a:ext cx="11734800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Logging: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tools like AWS CloudWatch, ELK Stack, or Splunk to collect and aggregate logs from all services.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Logging: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 in JSON or key-value formats to enable easier searching and filtering.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IDs: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unique request or transaction IDs to trace requests across microservices and logs.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Levels: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appropriate log levels (INFO, DEBUG, ERROR) and avoid excessive logging in production.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alerts on error patterns or anomalies to proactively detect issues.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 Logs: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logs for an adequate period to support troubleshooting and audits.</a:t>
            </a:r>
          </a:p>
        </p:txBody>
      </p:sp>
    </p:spTree>
    <p:extLst>
      <p:ext uri="{BB962C8B-B14F-4D97-AF65-F5344CB8AC3E}">
        <p14:creationId xmlns:p14="http://schemas.microsoft.com/office/powerpoint/2010/main" val="284288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AD847A2-5E19-BC98-D8A0-37982A56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D769B2E8-3D70-2061-3DBD-296AA753F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4841042C-5B56-EEE7-8AE1-A2E9672811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837CD5C5-A479-85F1-0231-C6E6813DA3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6563C97-F4C1-6E31-7F7C-80B3DD2CA2C5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D8A7B32A-5F63-E7E7-1731-B527853DD1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47EF3A5D-6D6E-04A9-28EB-D8B88750EC1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7866D544-BE6A-D93A-4A13-9CD6835C184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D3B83-BB20-3F1C-8C1B-0F684D5777FA}"/>
              </a:ext>
            </a:extLst>
          </p:cNvPr>
          <p:cNvSpPr txBox="1"/>
          <p:nvPr/>
        </p:nvSpPr>
        <p:spPr>
          <a:xfrm>
            <a:off x="646385" y="112744"/>
            <a:ext cx="10216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latin typeface="Calibri" panose="020F0502020204030204" pitchFamily="34" charset="0"/>
              </a:rPr>
              <a:t>Real-world best practices for teams</a:t>
            </a:r>
            <a:endParaRPr lang="en-US" sz="4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06BCF3-123D-A75A-1E4D-D6E30856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3518"/>
              </p:ext>
            </p:extLst>
          </p:nvPr>
        </p:nvGraphicFramePr>
        <p:xfrm>
          <a:off x="156754" y="865220"/>
          <a:ext cx="8488742" cy="453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371">
                  <a:extLst>
                    <a:ext uri="{9D8B030D-6E8A-4147-A177-3AD203B41FA5}">
                      <a16:colId xmlns:a16="http://schemas.microsoft.com/office/drawing/2014/main" val="3835425600"/>
                    </a:ext>
                  </a:extLst>
                </a:gridCol>
                <a:gridCol w="4244371">
                  <a:extLst>
                    <a:ext uri="{9D8B030D-6E8A-4147-A177-3AD203B41FA5}">
                      <a16:colId xmlns:a16="http://schemas.microsoft.com/office/drawing/2014/main" val="72463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Collaborate Early and Often: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Break down silos between development, QA, and operations.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shared tools and communication channels (Slack, Jira, Confluence).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Automate Everything: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Automate builds, tests, deployments, and rollbacks with CI/CD pipelines.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Infrastructure as Code (</a:t>
                      </a:r>
                      <a:r>
                        <a:rPr lang="en-US" sz="1400" dirty="0" err="1"/>
                        <a:t>IaC</a:t>
                      </a:r>
                      <a:r>
                        <a:rPr lang="en-US" sz="1400" dirty="0"/>
                        <a:t>) tools like Terraform or CloudFormation for environment provisioning.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Maintain Environment Parity: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Keep development, testing, staging, and production environments as similar as possible to avoid environment-specific issues.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Continuous Monitoring and Feedback: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Implement proactive monitoring and alerting with tools like CloudWatch, Prometheus, or ELK.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21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E8C43C-A6A9-CD15-E755-74972104B50A}"/>
              </a:ext>
            </a:extLst>
          </p:cNvPr>
          <p:cNvSpPr txBox="1"/>
          <p:nvPr/>
        </p:nvSpPr>
        <p:spPr>
          <a:xfrm>
            <a:off x="8837955" y="1123919"/>
            <a:ext cx="3197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Version Control for Everything: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code, configurations, and infrastructure definitions under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releases and artifacts clearly for traceability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45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t="23333" b="20881"/>
          <a:stretch/>
        </p:blipFill>
        <p:spPr>
          <a:xfrm>
            <a:off x="0" y="1600200"/>
            <a:ext cx="12192000" cy="382581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>
            <a:spLocks noGrp="1"/>
          </p:cNvSpPr>
          <p:nvPr>
            <p:ph type="ctrTitle"/>
          </p:nvPr>
        </p:nvSpPr>
        <p:spPr>
          <a:xfrm>
            <a:off x="1524000" y="14233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 TEXT HERE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ubTitle" idx="1"/>
          </p:nvPr>
        </p:nvSpPr>
        <p:spPr>
          <a:xfrm>
            <a:off x="1524000" y="36612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Subtitle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1213553" y="3429230"/>
            <a:ext cx="510776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US" sz="1400" b="0" i="0" u="none" strike="noStrike" cap="none" baseline="30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/F The Trade &amp; Financial Tower Unit 1206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r>
              <a:rPr lang="en-US" sz="1400" b="0" i="0" u="none" strike="noStrike" cap="none" baseline="30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Street &amp; 7</a:t>
            </a:r>
            <a:r>
              <a:rPr lang="en-US" sz="1400" b="0" i="0" u="none" strike="noStrike" cap="none" baseline="30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Avenue Bonifacio Global City,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Taguig 1634 Philippines</a:t>
            </a:r>
            <a:endParaRPr sz="1400" b="0" i="1" u="none" strike="noStrike" cap="non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249985" y="4591793"/>
            <a:ext cx="21964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inquiry@trainosys.com</a:t>
            </a:r>
            <a:endParaRPr sz="1400" i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1249985" y="5296001"/>
            <a:ext cx="21964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sz="1400" i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084322" y="1752868"/>
            <a:ext cx="540327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Reach Us!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213553" y="3127378"/>
            <a:ext cx="1571025" cy="46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None/>
            </a:pPr>
            <a:r>
              <a:rPr lang="en-US" sz="2000" b="1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Us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1213553" y="4286670"/>
            <a:ext cx="1571025" cy="46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None/>
            </a:pPr>
            <a:r>
              <a:rPr lang="en-US" sz="2000" b="1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Email Us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1213552" y="5014716"/>
            <a:ext cx="3003346" cy="46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None/>
            </a:pPr>
            <a:r>
              <a:rPr lang="en-US" sz="2000" b="1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Browse Our Website</a:t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5212960" y="-169391"/>
            <a:ext cx="6609589" cy="7520707"/>
          </a:xfrm>
          <a:prstGeom prst="flowChartInputOutput">
            <a:avLst/>
          </a:prstGeom>
          <a:blipFill rotWithShape="1">
            <a:blip r:embed="rId5">
              <a:alphaModFix amt="81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1088026" y="484859"/>
            <a:ext cx="1571025" cy="46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b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TRAINOSYS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1084322" y="716652"/>
            <a:ext cx="3182878" cy="27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Light"/>
              <a:buNone/>
            </a:pPr>
            <a:r>
              <a:rPr lang="en-US" sz="1600" b="0" u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Trainin</a:t>
            </a:r>
            <a:r>
              <a:rPr lang="en-US" sz="1600" b="0" i="1" u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</a:t>
            </a:r>
            <a:r>
              <a:rPr lang="en-US" sz="1600" b="0" u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the Future Today</a:t>
            </a:r>
            <a:endParaRPr/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679" y="365125"/>
            <a:ext cx="686953" cy="6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t="23333" b="20881"/>
          <a:stretch/>
        </p:blipFill>
        <p:spPr>
          <a:xfrm>
            <a:off x="0" y="1600200"/>
            <a:ext cx="12192000" cy="38258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>
            <a:spLocks noGrp="1"/>
          </p:cNvSpPr>
          <p:nvPr>
            <p:ph type="ctrTitle"/>
          </p:nvPr>
        </p:nvSpPr>
        <p:spPr>
          <a:xfrm>
            <a:off x="1524000" y="14233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 TEXT HERE</a:t>
            </a:r>
            <a:endParaRPr/>
          </a:p>
        </p:txBody>
      </p:sp>
      <p:sp>
        <p:nvSpPr>
          <p:cNvPr id="230" name="Google Shape;230;p11"/>
          <p:cNvSpPr txBox="1">
            <a:spLocks noGrp="1"/>
          </p:cNvSpPr>
          <p:nvPr>
            <p:ph type="subTitle" idx="1"/>
          </p:nvPr>
        </p:nvSpPr>
        <p:spPr>
          <a:xfrm>
            <a:off x="1524000" y="36612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Subtitle</a:t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/>
        </p:nvSpPr>
        <p:spPr>
          <a:xfrm>
            <a:off x="3763815" y="3255745"/>
            <a:ext cx="4664371" cy="116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TRAINOSYS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4047101" y="4174051"/>
            <a:ext cx="4097799" cy="38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Light"/>
              <a:buNone/>
            </a:pP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Trainin</a:t>
            </a:r>
            <a:r>
              <a:rPr lang="en-US" sz="2400" i="1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</a:t>
            </a: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the Future Today</a:t>
            </a:r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3490" y="1375596"/>
            <a:ext cx="1885020" cy="18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16086" y="4818908"/>
            <a:ext cx="431431" cy="43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51928" y="4785064"/>
            <a:ext cx="511338" cy="51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11598" y="4802441"/>
            <a:ext cx="470307" cy="47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04656" y="4838288"/>
            <a:ext cx="385673" cy="38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28734" y="4838288"/>
            <a:ext cx="385673" cy="38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C05A508-5E3B-C22D-9E8A-5FDC59DB3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>
            <a:extLst>
              <a:ext uri="{FF2B5EF4-FFF2-40B4-BE49-F238E27FC236}">
                <a16:creationId xmlns:a16="http://schemas.microsoft.com/office/drawing/2014/main" id="{C70282D8-1E66-3332-7713-5824C836B0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>
            <a:extLst>
              <a:ext uri="{FF2B5EF4-FFF2-40B4-BE49-F238E27FC236}">
                <a16:creationId xmlns:a16="http://schemas.microsoft.com/office/drawing/2014/main" id="{DD7EAD9A-CC26-1395-90A2-45AA6D140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>
            <a:extLst>
              <a:ext uri="{FF2B5EF4-FFF2-40B4-BE49-F238E27FC236}">
                <a16:creationId xmlns:a16="http://schemas.microsoft.com/office/drawing/2014/main" id="{43C2560C-5091-BC42-B351-33787CA062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C72E2E87-65C1-918A-94BD-AE1627C89A3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2" name="Google Shape;112;p3">
            <a:extLst>
              <a:ext uri="{FF2B5EF4-FFF2-40B4-BE49-F238E27FC236}">
                <a16:creationId xmlns:a16="http://schemas.microsoft.com/office/drawing/2014/main" id="{AFFE69DB-8897-83F0-9072-9E27C3D7FB1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2A41EFD-B9C5-985F-1520-34CA4F88FA1A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Program Outline: Day2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3">
            <a:extLst>
              <a:ext uri="{FF2B5EF4-FFF2-40B4-BE49-F238E27FC236}">
                <a16:creationId xmlns:a16="http://schemas.microsoft.com/office/drawing/2014/main" id="{308B7F66-3DD0-6D7A-4B6F-00F07B6450CE}"/>
              </a:ext>
            </a:extLst>
          </p:cNvPr>
          <p:cNvSpPr txBox="1"/>
          <p:nvPr/>
        </p:nvSpPr>
        <p:spPr>
          <a:xfrm>
            <a:off x="540678" y="2818516"/>
            <a:ext cx="4403482" cy="269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What is Jenkins, and how does the team use it?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• Jobs vs Pipelines, Key plugins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>
                <a:latin typeface="+mj-lt"/>
              </a:rPr>
              <a:t>• </a:t>
            </a:r>
            <a:r>
              <a:rPr lang="en-IN" sz="1600" b="1" i="0" u="none" strike="noStrike" baseline="0" dirty="0" err="1">
                <a:latin typeface="+mj-lt"/>
              </a:rPr>
              <a:t>Jenkinsfile</a:t>
            </a:r>
            <a:r>
              <a:rPr lang="en-IN" sz="1600" b="1" i="0" u="none" strike="noStrike" baseline="0" dirty="0">
                <a:latin typeface="+mj-lt"/>
              </a:rPr>
              <a:t> structure and syntax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• Build → Unit Test → Code Lint → Artifact</a:t>
            </a:r>
            <a:endParaRPr lang="en-US" sz="1600" b="1" dirty="0">
              <a:latin typeface="+mj-lt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What is SonarQube? Static code analysis</a:t>
            </a:r>
          </a:p>
        </p:txBody>
      </p:sp>
      <p:pic>
        <p:nvPicPr>
          <p:cNvPr id="115" name="Google Shape;115;p3">
            <a:extLst>
              <a:ext uri="{FF2B5EF4-FFF2-40B4-BE49-F238E27FC236}">
                <a16:creationId xmlns:a16="http://schemas.microsoft.com/office/drawing/2014/main" id="{F1CAE54C-2E28-35C7-BFB0-3357336336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30023"/>
          <a:stretch/>
        </p:blipFill>
        <p:spPr>
          <a:xfrm>
            <a:off x="0" y="2691299"/>
            <a:ext cx="12191999" cy="7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>
            <a:extLst>
              <a:ext uri="{FF2B5EF4-FFF2-40B4-BE49-F238E27FC236}">
                <a16:creationId xmlns:a16="http://schemas.microsoft.com/office/drawing/2014/main" id="{B3D64A13-F2A0-4816-7A04-2977785A9AB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3844517E-3546-F414-CAC1-543ECB6A1113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9AE04D6C-3413-47EA-AA3F-E2924FB8BFE6}"/>
              </a:ext>
            </a:extLst>
          </p:cNvPr>
          <p:cNvSpPr txBox="1"/>
          <p:nvPr/>
        </p:nvSpPr>
        <p:spPr>
          <a:xfrm>
            <a:off x="675494" y="2127016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4C61B383-4B1F-1D89-41A8-ABD87F0AD094}"/>
              </a:ext>
            </a:extLst>
          </p:cNvPr>
          <p:cNvSpPr txBox="1"/>
          <p:nvPr/>
        </p:nvSpPr>
        <p:spPr>
          <a:xfrm>
            <a:off x="5561037" y="2572220"/>
            <a:ext cx="5817660" cy="226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3825" marR="0" lvl="0" indent="-28575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Wingdings" panose="05000000000000000000" pitchFamily="2" charset="2"/>
              <a:buChar char="Ø"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Quality gates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QA role in monitoring code quality trends</a:t>
            </a:r>
            <a:endParaRPr lang="en-US" sz="1600" b="1" i="0" u="none" strike="noStrike" baseline="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What is an artifact? Build lifecycle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Upload/download flow for QA testing</a:t>
            </a:r>
            <a:endParaRPr lang="en-US" sz="1600" b="1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End-to-End CI/CD Lab + Mini Challenge</a:t>
            </a:r>
            <a:endParaRPr lang="en-US" sz="1600" b="1" i="0" u="none" strike="noStrike" baseline="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Real-world best practices for teams</a:t>
            </a:r>
          </a:p>
          <a:p>
            <a:pPr algn="l">
              <a:lnSpc>
                <a:spcPct val="150000"/>
              </a:lnSpc>
            </a:pPr>
            <a:r>
              <a:rPr lang="en-IN" sz="1600" b="1" i="0" u="none" strike="noStrike" baseline="0" dirty="0"/>
              <a:t>• Tips for QA handoff, rollback strategies, log tracing</a:t>
            </a:r>
          </a:p>
          <a:p>
            <a:pPr algn="l"/>
            <a:endParaRPr kumimoji="0" lang="en-IN" sz="1600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l"/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274F67FA-B96D-5774-CC5B-96B3BCDB38BB}"/>
              </a:ext>
            </a:extLst>
          </p:cNvPr>
          <p:cNvSpPr txBox="1"/>
          <p:nvPr/>
        </p:nvSpPr>
        <p:spPr>
          <a:xfrm>
            <a:off x="5314950" y="2143488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1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62D52FF-D283-9B23-94CE-7603DE7C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6567107-0E41-A6F7-6675-FA7D61B4A2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B36B1298-79EA-F670-FFFB-169B624549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47F6A051-772E-6917-EEDA-D4B4A19BBD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871C761E-E5D6-E2B4-5B59-8EA6DDA0BCB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1C9FDA16-5B04-3C64-9287-65FC875EC3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D7E493B3-94BA-C60E-8071-6E73BCA8910E}"/>
              </a:ext>
            </a:extLst>
          </p:cNvPr>
          <p:cNvSpPr txBox="1"/>
          <p:nvPr/>
        </p:nvSpPr>
        <p:spPr>
          <a:xfrm>
            <a:off x="386048" y="-1426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dirty="0"/>
              <a:t> </a:t>
            </a:r>
            <a:r>
              <a:rPr lang="en-IN" sz="5400" b="1" dirty="0"/>
              <a:t>What is Jenkins?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8A40BCB-E449-8850-13B4-7D49E0138A3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F7DEE1F0-007D-A062-D30E-501B57DBF65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7C712C-92A9-5D0C-2EAE-F126E271667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1414" y="1308452"/>
            <a:ext cx="10914745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Jenkins</a:t>
            </a:r>
            <a:r>
              <a:rPr lang="en-US" sz="2000" dirty="0"/>
              <a:t> is an open-source </a:t>
            </a:r>
            <a:r>
              <a:rPr lang="en-US" sz="2000" b="1" dirty="0"/>
              <a:t>automation server</a:t>
            </a:r>
            <a:r>
              <a:rPr lang="en-US" sz="2000" dirty="0"/>
              <a:t> used to automate the </a:t>
            </a:r>
            <a:r>
              <a:rPr lang="en-US" sz="2000" b="1" dirty="0"/>
              <a:t>building, testing, and deployment</a:t>
            </a:r>
            <a:r>
              <a:rPr lang="en-US" sz="2000" dirty="0"/>
              <a:t> of software projects.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CBA62-5625-9E8A-B167-955B9A4DC9DA}"/>
              </a:ext>
            </a:extLst>
          </p:cNvPr>
          <p:cNvSpPr txBox="1"/>
          <p:nvPr/>
        </p:nvSpPr>
        <p:spPr>
          <a:xfrm>
            <a:off x="625263" y="2548132"/>
            <a:ext cx="10024533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/>
              <a:t>Key Features of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Extensible</a:t>
            </a:r>
            <a:r>
              <a:rPr lang="en-IN" sz="2000" dirty="0"/>
              <a:t>: Over 1800 plugins for integrating with tools like Git, Maven, Docker, Kubernetes,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Cross-platform</a:t>
            </a:r>
            <a:r>
              <a:rPr lang="en-IN" sz="2000" dirty="0"/>
              <a:t>: Works on Windows, Linux, macOS.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Distributed builds</a:t>
            </a:r>
            <a:r>
              <a:rPr lang="en-IN" sz="2000" dirty="0"/>
              <a:t>: Can run jobs across multiple nodes.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Customizable Pipelines</a:t>
            </a:r>
            <a:r>
              <a:rPr lang="en-IN" sz="2000" dirty="0"/>
              <a:t>: Create scripted or declarative workflows as code.</a:t>
            </a:r>
          </a:p>
        </p:txBody>
      </p:sp>
    </p:spTree>
    <p:extLst>
      <p:ext uri="{BB962C8B-B14F-4D97-AF65-F5344CB8AC3E}">
        <p14:creationId xmlns:p14="http://schemas.microsoft.com/office/powerpoint/2010/main" val="18759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C38C0C4-6869-4BE0-359B-9232C55F2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DCBB411D-FAE6-C84A-5CBA-EABE66E966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F7080BE-D91A-C96E-FF74-EEAD2F0A2D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BDA26D91-D955-6919-2F4E-FF2404CEB7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A012AB57-891D-1646-0F63-397142EA120F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1EB78938-5432-E919-5E62-C462BBEC492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E5065CCB-6AEE-F009-919A-6FC06462B86A}"/>
              </a:ext>
            </a:extLst>
          </p:cNvPr>
          <p:cNvSpPr txBox="1"/>
          <p:nvPr/>
        </p:nvSpPr>
        <p:spPr>
          <a:xfrm>
            <a:off x="386048" y="-1426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 Jenkins Plugins 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27777DBD-7BEC-F827-D625-DCB2E77992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9D14AA33-7E0F-797D-9EA9-48B2EE8AFD76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785DA-9888-AF45-AF07-74BAEB63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1412363"/>
            <a:ext cx="618913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Plugins enable Jenkins to integrate with various tools across the CI/CD pipeline: source control, build tools, testing frameworks, deployment, notifications, and more.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1,500 plugins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available in the Jenkins plugin ecosystem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2B3D2-7D3F-B7D9-94AD-9FB7450D18C3}"/>
              </a:ext>
            </a:extLst>
          </p:cNvPr>
          <p:cNvSpPr txBox="1"/>
          <p:nvPr/>
        </p:nvSpPr>
        <p:spPr>
          <a:xfrm>
            <a:off x="6726499" y="1412363"/>
            <a:ext cx="5389300" cy="2534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How Plugins Work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Installed and managed via Jenkins’ </a:t>
            </a:r>
            <a:r>
              <a:rPr lang="en-US" b="1" dirty="0"/>
              <a:t>Plugin Manager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enabled, disabled, updated independently.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plugins provide </a:t>
            </a:r>
            <a:r>
              <a:rPr lang="en-US" b="1" dirty="0"/>
              <a:t>pipeline steps</a:t>
            </a:r>
            <a:r>
              <a:rPr lang="en-US" dirty="0"/>
              <a:t> so you can use them inside </a:t>
            </a:r>
            <a:r>
              <a:rPr lang="en-US" dirty="0" err="1"/>
              <a:t>Jenkinsfiles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1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425A7BF-42C7-E9E2-0F87-5D1A429FC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66B7830-34A9-0FAD-47B4-AC4D3B8157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09B89F60-7973-13ED-4F22-420AEB0AEE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AF4B8B6D-16BB-DD4E-59C5-A437EEC0B68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2EFA8AAC-AD2E-C93C-F163-6FD0AD48542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425F7E82-FB05-74B6-A2EE-10C50CDE6DA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4B58103C-B850-FE6E-AD80-53B5465480D0}"/>
              </a:ext>
            </a:extLst>
          </p:cNvPr>
          <p:cNvSpPr txBox="1"/>
          <p:nvPr/>
        </p:nvSpPr>
        <p:spPr>
          <a:xfrm>
            <a:off x="-89760" y="0"/>
            <a:ext cx="103835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 </a:t>
            </a:r>
            <a:r>
              <a:rPr lang="en-IN" sz="4400" dirty="0"/>
              <a:t>Key Jenkins Plugins (Recommended)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A438580C-EE96-4361-E4EE-FCE924F6BCB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855811CF-8E4F-954B-BE3A-55636A2DFE0E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21D2E2-681E-B430-DA3E-AA786D35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8413"/>
              </p:ext>
            </p:extLst>
          </p:nvPr>
        </p:nvGraphicFramePr>
        <p:xfrm>
          <a:off x="1236133" y="1959590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22031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0398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🧱 Core Pipeline Plugins:</a:t>
                      </a:r>
                    </a:p>
                    <a:p>
                      <a:r>
                        <a:rPr lang="en-IN" b="1" dirty="0"/>
                        <a:t>Pipeline</a:t>
                      </a:r>
                      <a:r>
                        <a:rPr lang="en-IN" dirty="0"/>
                        <a:t> (workflow) plugin</a:t>
                      </a:r>
                    </a:p>
                    <a:p>
                      <a:r>
                        <a:rPr lang="en-IN" b="1" dirty="0"/>
                        <a:t>Pipeline: GitHub / Git SCM</a:t>
                      </a:r>
                      <a:r>
                        <a:rPr lang="en-IN" dirty="0"/>
                        <a:t> integration</a:t>
                      </a:r>
                    </a:p>
                    <a:p>
                      <a:r>
                        <a:rPr lang="en-IN" b="1" dirty="0"/>
                        <a:t>Pipeline: Stage View</a:t>
                      </a:r>
                      <a:endParaRPr lang="en-IN" dirty="0"/>
                    </a:p>
                    <a:p>
                      <a:r>
                        <a:rPr lang="en-IN" b="1" dirty="0"/>
                        <a:t>Pipeline Utility Steps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🧪 </a:t>
                      </a:r>
                      <a:r>
                        <a:rPr lang="en-IN" b="1" dirty="0"/>
                        <a:t>Quality &amp; Security:</a:t>
                      </a:r>
                    </a:p>
                    <a:p>
                      <a:r>
                        <a:rPr lang="en-IN" b="1" dirty="0"/>
                        <a:t>SonarQube Scanner for Jenkins</a:t>
                      </a:r>
                      <a:endParaRPr lang="en-IN" dirty="0"/>
                    </a:p>
                    <a:p>
                      <a:r>
                        <a:rPr lang="en-IN" b="1" dirty="0"/>
                        <a:t>OWASP Dependency-Check Plugin</a:t>
                      </a:r>
                      <a:endParaRPr lang="en-IN" dirty="0"/>
                    </a:p>
                    <a:p>
                      <a:r>
                        <a:rPr lang="en-IN" b="1" dirty="0" err="1"/>
                        <a:t>Checkmarx</a:t>
                      </a:r>
                      <a:r>
                        <a:rPr lang="en-IN" b="1" dirty="0"/>
                        <a:t> / </a:t>
                      </a:r>
                      <a:r>
                        <a:rPr lang="en-IN" b="1" dirty="0" err="1"/>
                        <a:t>Snyk</a:t>
                      </a:r>
                      <a:r>
                        <a:rPr lang="en-IN" b="1" dirty="0"/>
                        <a:t> Plugins</a:t>
                      </a:r>
                      <a:r>
                        <a:rPr lang="en-IN" dirty="0"/>
                        <a:t> (optional)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2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💡 </a:t>
                      </a:r>
                      <a:r>
                        <a:rPr lang="en-IN" b="1" dirty="0"/>
                        <a:t>Build/SCM:</a:t>
                      </a:r>
                    </a:p>
                    <a:p>
                      <a:r>
                        <a:rPr lang="en-IN" b="1" dirty="0"/>
                        <a:t>Git Plugin</a:t>
                      </a:r>
                      <a:endParaRPr lang="en-IN" dirty="0"/>
                    </a:p>
                    <a:p>
                      <a:r>
                        <a:rPr lang="en-IN" b="1" dirty="0"/>
                        <a:t>Bitbucket Plugin</a:t>
                      </a:r>
                      <a:endParaRPr lang="en-IN" dirty="0"/>
                    </a:p>
                    <a:p>
                      <a:r>
                        <a:rPr lang="en-IN" b="1" dirty="0"/>
                        <a:t>GitHub Branch 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📦 Artifact Management:</a:t>
                      </a:r>
                    </a:p>
                    <a:p>
                      <a:r>
                        <a:rPr lang="en-US" b="1" dirty="0"/>
                        <a:t>Artifactory Plugin (</a:t>
                      </a:r>
                      <a:r>
                        <a:rPr lang="en-US" b="1" dirty="0" err="1"/>
                        <a:t>JFrog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  <a:p>
                      <a:r>
                        <a:rPr lang="en-US" b="1" dirty="0"/>
                        <a:t>Nexus Artifact Uploader (if using Nexus)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7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E0B04CA-7B48-87CD-4CEE-65B411C8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A0E40DF-AFB8-04BB-2CE8-6C8583DAE6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0DC88282-F964-333E-5F69-C2CF356849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B2C9AB98-0BF7-A44E-1DB1-0940A0F9740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DC91966C-8E23-B596-EE1E-8CDB42586515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B4746847-5AF3-A750-FFBF-B7AD02B3E5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FA92651F-885D-0B2C-1A46-94C9BF1BA8FC}"/>
              </a:ext>
            </a:extLst>
          </p:cNvPr>
          <p:cNvSpPr txBox="1"/>
          <p:nvPr/>
        </p:nvSpPr>
        <p:spPr>
          <a:xfrm>
            <a:off x="386048" y="-1680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 dirty="0"/>
              <a:t> What is a Jenkins Pipeline?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3E7965A-E1B3-95A1-AA06-D757F9E552A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CC374D53-3C27-D20C-E022-CA3034F769A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D2A8F7-819C-237C-B02A-534BA610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35" y="1199665"/>
            <a:ext cx="981456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Jenkins 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suite of plugins that 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complex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code. It defines the steps involved in your CI/CD process.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🛠️ Pipeline as Code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Written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Groovy-based DSL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inside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Jenkinsfile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Version-controlled with the source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stages, steps, parallelism, error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A2DFA42-887F-F6B2-8B42-D531573B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01A5B9B-CB56-8D35-AF9D-A0AECCC50E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556005"/>
            <a:ext cx="12191999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1716A77-1A2F-A0B2-6E61-4D01A1B6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A1D34474-8994-ECEF-45CC-C3F81002CD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F08595A4-A6AB-D1DA-7BCB-0CF021F56813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D969B251-E75E-097E-CB32-69926113877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55E47DC9-F454-C063-62E2-C6B413AD7CD6}"/>
              </a:ext>
            </a:extLst>
          </p:cNvPr>
          <p:cNvSpPr txBox="1"/>
          <p:nvPr/>
        </p:nvSpPr>
        <p:spPr>
          <a:xfrm>
            <a:off x="386048" y="-1680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400" b="1"/>
              <a:t>Jenkins Jobs vs Pipelines</a:t>
            </a: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57701A75-2DFF-5ACC-25D5-EF298A027EB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68BBDDAF-A6A0-2117-78EE-7EF5E29F6DD1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D59606-E001-9C2C-A111-4798A4A7A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54565"/>
              </p:ext>
            </p:extLst>
          </p:nvPr>
        </p:nvGraphicFramePr>
        <p:xfrm>
          <a:off x="1549400" y="1217941"/>
          <a:ext cx="812799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018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1967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2349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Freestyle Jobs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Pipelines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6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Definition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Configured via UI using GUI 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Written as code (Jenkinsfile)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11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Flexibility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 to predefined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Highly customizable with stages, conditions,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87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Version Control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easily tracked in source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Stored as code in Git (Pipeline-as-Code)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64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Complexity Handling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Hard to manage complex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Designed for complex, multi-step, multi-branch flows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1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Error Handling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 handle retry, post-actions, exception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8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Parallel Execution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Yes, natively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4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Auditability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/>
                        <a:t>Easy audit via VCS (Git)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4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Maintenance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UI-based, harder to replicate across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Code-based, reusable, and portable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93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3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15317C2C-87C2-4A4E-777D-78189923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9745797B-332D-A662-A023-0C229EEE9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9370D581-154F-5B90-EB05-7132E041BB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5AD37A63-C4E5-FF9B-4820-FA4D74661D0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5EFF9287-AC0A-C0ED-716B-71C681736FE0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97F347DA-EF4F-9858-4D49-4273473ECD0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1C41CA8E-9632-9375-2CBE-CC54766A0625}"/>
              </a:ext>
            </a:extLst>
          </p:cNvPr>
          <p:cNvSpPr txBox="1"/>
          <p:nvPr/>
        </p:nvSpPr>
        <p:spPr>
          <a:xfrm>
            <a:off x="386048" y="-168007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endParaRPr lang="en-US" sz="44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E204F9D-342B-B507-D7E8-7AA16048F9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72699491-BA8E-CF22-2577-5E3DEF5FC66E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44BB1D-EDE8-2531-4DE5-F0CAA0C44CBC}"/>
              </a:ext>
            </a:extLst>
          </p:cNvPr>
          <p:cNvGraphicFramePr>
            <a:graphicFrameLocks noGrp="1"/>
          </p:cNvGraphicFramePr>
          <p:nvPr/>
        </p:nvGraphicFramePr>
        <p:xfrm>
          <a:off x="902347" y="1333266"/>
          <a:ext cx="985878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393">
                  <a:extLst>
                    <a:ext uri="{9D8B030D-6E8A-4147-A177-3AD203B41FA5}">
                      <a16:colId xmlns:a16="http://schemas.microsoft.com/office/drawing/2014/main" val="2763319566"/>
                    </a:ext>
                  </a:extLst>
                </a:gridCol>
                <a:gridCol w="4929393">
                  <a:extLst>
                    <a:ext uri="{9D8B030D-6E8A-4147-A177-3AD203B41FA5}">
                      <a16:colId xmlns:a16="http://schemas.microsoft.com/office/drawing/2014/main" val="10344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Declarative Pipeline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Simpler syntax, easier to read and write. Enforces structure.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8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Scripted Pipeline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flexible, uses full Groovy scripting for advanced use cases.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2921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79956A-C615-A9CA-682F-FF72E4009C8B}"/>
              </a:ext>
            </a:extLst>
          </p:cNvPr>
          <p:cNvGraphicFramePr>
            <a:graphicFrameLocks noGrp="1"/>
          </p:cNvGraphicFramePr>
          <p:nvPr/>
        </p:nvGraphicFramePr>
        <p:xfrm>
          <a:off x="2988542" y="28829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13032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54827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42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Checkout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Pull code from version control (e.g., Git)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3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Build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Compile source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71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Test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Run unit/integration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2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Package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build artifacts (e.g., JAR, Docker image)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30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Deploy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code to staging/production environments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470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EC23A6-C22A-21B9-3DE0-617A32A8A115}"/>
              </a:ext>
            </a:extLst>
          </p:cNvPr>
          <p:cNvSpPr txBox="1"/>
          <p:nvPr/>
        </p:nvSpPr>
        <p:spPr>
          <a:xfrm>
            <a:off x="737194" y="3463891"/>
            <a:ext cx="2131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Common Pipeline Stages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74BF0F-FBEC-E05A-8816-497D019E0C22}"/>
              </a:ext>
            </a:extLst>
          </p:cNvPr>
          <p:cNvSpPr/>
          <p:nvPr/>
        </p:nvSpPr>
        <p:spPr>
          <a:xfrm>
            <a:off x="2209800" y="3725501"/>
            <a:ext cx="658512" cy="26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643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5425</TotalTime>
  <Words>2780</Words>
  <Application>Microsoft Office PowerPoint</Application>
  <PresentationFormat>Widescreen</PresentationFormat>
  <Paragraphs>379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Unicode MS</vt:lpstr>
      <vt:lpstr>Calibri</vt:lpstr>
      <vt:lpstr>Calibri-Bold</vt:lpstr>
      <vt:lpstr>Poppins Light</vt:lpstr>
      <vt:lpstr>Roboto</vt:lpstr>
      <vt:lpstr>Trebuchet MS</vt:lpstr>
      <vt:lpstr>Wingdings</vt:lpstr>
      <vt:lpstr>Berlin</vt:lpstr>
      <vt:lpstr>Office Theme</vt:lpstr>
      <vt:lpstr>Git, Bitbucket, Sourcetree &amp; Branching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TEXT HERE</vt:lpstr>
      <vt:lpstr>TITLE TEXT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Kulkarni</dc:creator>
  <cp:lastModifiedBy>Ravi Kulkarni</cp:lastModifiedBy>
  <cp:revision>14</cp:revision>
  <dcterms:created xsi:type="dcterms:W3CDTF">2025-05-15T10:27:51Z</dcterms:created>
  <dcterms:modified xsi:type="dcterms:W3CDTF">2025-05-21T11:51:06Z</dcterms:modified>
</cp:coreProperties>
</file>