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p:restoredTop sz="91905"/>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4EC5-1BC7-9144-9BBF-5833CE5CA980}"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C3274-D229-2947-BFCC-1BC17BB83FF4}" type="slidenum">
              <a:rPr lang="en-US" smtClean="0"/>
              <a:t>‹#›</a:t>
            </a:fld>
            <a:endParaRPr lang="en-US"/>
          </a:p>
        </p:txBody>
      </p:sp>
    </p:spTree>
    <p:extLst>
      <p:ext uri="{BB962C8B-B14F-4D97-AF65-F5344CB8AC3E}">
        <p14:creationId xmlns:p14="http://schemas.microsoft.com/office/powerpoint/2010/main" val="351466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search.ibm.com/blog/what-is-ai-prompt-tu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abs/2104.0447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effectLst/>
                <a:latin typeface="-apple-system"/>
              </a:rPr>
              <a:t>There are four common costs to operationalizing generative AI within an enterprise. I will describe these in terms of an LLM because they are the most popular at the moment, but these costs apply to other types of generative models as well (e.g. diffusion models, GANs, VAEs, etc.).</a:t>
            </a:r>
            <a:endParaRPr lang="en-US" dirty="0"/>
          </a:p>
        </p:txBody>
      </p:sp>
      <p:sp>
        <p:nvSpPr>
          <p:cNvPr id="4" name="Slide Number Placeholder 3"/>
          <p:cNvSpPr>
            <a:spLocks noGrp="1"/>
          </p:cNvSpPr>
          <p:nvPr>
            <p:ph type="sldNum" sz="quarter" idx="5"/>
          </p:nvPr>
        </p:nvSpPr>
        <p:spPr/>
        <p:txBody>
          <a:bodyPr/>
          <a:lstStyle/>
          <a:p>
            <a:fld id="{F7CC3274-D229-2947-BFCC-1BC17BB83FF4}" type="slidenum">
              <a:rPr lang="en-US" smtClean="0"/>
              <a:t>2</a:t>
            </a:fld>
            <a:endParaRPr lang="en-US"/>
          </a:p>
        </p:txBody>
      </p:sp>
    </p:spTree>
    <p:extLst>
      <p:ext uri="{BB962C8B-B14F-4D97-AF65-F5344CB8AC3E}">
        <p14:creationId xmlns:p14="http://schemas.microsoft.com/office/powerpoint/2010/main" val="194010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IN" b="0" i="0" dirty="0">
                <a:effectLst/>
                <a:latin typeface="-apple-system"/>
              </a:rPr>
              <a:t>Each time you provide input to an LLM (the prompt) in order to generate an output (the completion), it uses compute resources. This process of invoking a trained LLM to generate an output is called </a:t>
            </a:r>
            <a:r>
              <a:rPr lang="en-IN" b="0" i="1" dirty="0">
                <a:effectLst/>
                <a:latin typeface="-apple-system"/>
              </a:rPr>
              <a:t>inference.</a:t>
            </a:r>
            <a:r>
              <a:rPr lang="en-IN" b="0" i="0" dirty="0">
                <a:effectLst/>
                <a:latin typeface="-apple-system"/>
              </a:rPr>
              <a:t> The cost of this process, primarily driven by GPU compute, is called the </a:t>
            </a:r>
            <a:r>
              <a:rPr lang="en-IN" b="0" i="1" dirty="0">
                <a:effectLst/>
                <a:latin typeface="-apple-system"/>
              </a:rPr>
              <a:t>inference cost</a:t>
            </a:r>
            <a:r>
              <a:rPr lang="en-IN" b="0" i="0" dirty="0">
                <a:effectLst/>
                <a:latin typeface="-apple-system"/>
              </a:rPr>
              <a:t>.</a:t>
            </a:r>
          </a:p>
          <a:p>
            <a:pPr algn="l" fontAlgn="auto"/>
            <a:r>
              <a:rPr lang="en-IN" b="0" i="0" dirty="0">
                <a:effectLst/>
                <a:latin typeface="-apple-system"/>
              </a:rPr>
              <a:t>For LLMs, inference operates on discrete units of information called tokens. One token roughly consists of 3-5 characters of text.</a:t>
            </a:r>
          </a:p>
          <a:p>
            <a:pPr algn="l" fontAlgn="auto"/>
            <a:r>
              <a:rPr lang="en-IN" b="0" i="0" dirty="0">
                <a:effectLst/>
                <a:latin typeface="-apple-system"/>
              </a:rPr>
              <a:t>The cost for a single inference includes the number of tokens in both the prompt and the completion.</a:t>
            </a:r>
          </a:p>
          <a:p>
            <a:endParaRPr lang="en-US" dirty="0"/>
          </a:p>
        </p:txBody>
      </p:sp>
      <p:sp>
        <p:nvSpPr>
          <p:cNvPr id="4" name="Slide Number Placeholder 3"/>
          <p:cNvSpPr>
            <a:spLocks noGrp="1"/>
          </p:cNvSpPr>
          <p:nvPr>
            <p:ph type="sldNum" sz="quarter" idx="5"/>
          </p:nvPr>
        </p:nvSpPr>
        <p:spPr/>
        <p:txBody>
          <a:bodyPr/>
          <a:lstStyle/>
          <a:p>
            <a:fld id="{F7CC3274-D229-2947-BFCC-1BC17BB83FF4}" type="slidenum">
              <a:rPr lang="en-US" smtClean="0"/>
              <a:t>3</a:t>
            </a:fld>
            <a:endParaRPr lang="en-US"/>
          </a:p>
        </p:txBody>
      </p:sp>
    </p:spTree>
    <p:extLst>
      <p:ext uri="{BB962C8B-B14F-4D97-AF65-F5344CB8AC3E}">
        <p14:creationId xmlns:p14="http://schemas.microsoft.com/office/powerpoint/2010/main" val="131884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IN" b="0" i="0" dirty="0">
                <a:effectLst/>
                <a:latin typeface="-apple-system"/>
              </a:rPr>
              <a:t>Pre-trained models may be tuned in two ways in order to drive tailored responses: </a:t>
            </a:r>
            <a:r>
              <a:rPr lang="en-IN" b="0" i="0" dirty="0">
                <a:effectLst/>
                <a:latin typeface="-apple-system"/>
                <a:hlinkClick r:id="rId3"/>
              </a:rPr>
              <a:t>prompt tuning</a:t>
            </a:r>
            <a:r>
              <a:rPr lang="en-IN" b="0" i="0" dirty="0">
                <a:effectLst/>
                <a:latin typeface="-apple-system"/>
              </a:rPr>
              <a:t> and fine tuning.</a:t>
            </a:r>
          </a:p>
          <a:p>
            <a:pPr algn="l" fontAlgn="auto"/>
            <a:r>
              <a:rPr lang="en-IN" b="0" i="0" dirty="0">
                <a:effectLst/>
                <a:latin typeface="-apple-system"/>
              </a:rPr>
              <a:t>Prompt tuning is an efficient, low-cost way of adapting a pre-trained model to new tasks. It </a:t>
            </a:r>
            <a:r>
              <a:rPr lang="en-IN" b="0" i="1" dirty="0">
                <a:effectLst/>
                <a:latin typeface="-apple-system"/>
              </a:rPr>
              <a:t>does not alter</a:t>
            </a:r>
            <a:r>
              <a:rPr lang="en-IN" b="0" i="0" dirty="0">
                <a:effectLst/>
                <a:latin typeface="-apple-system"/>
              </a:rPr>
              <a:t> the pre-trained model.</a:t>
            </a:r>
          </a:p>
          <a:p>
            <a:pPr algn="l" fontAlgn="auto"/>
            <a:r>
              <a:rPr lang="en-IN" b="0" i="0" dirty="0">
                <a:effectLst/>
                <a:latin typeface="-apple-system"/>
              </a:rPr>
              <a:t>Fine tuning is the process of adapting a pre-trained model to perform a specific task by conducting additional training with new data. Fine tuning a model alters the pre-trained model and therefore has a much higher training cost.</a:t>
            </a:r>
          </a:p>
          <a:p>
            <a:pPr algn="l" fontAlgn="auto"/>
            <a:endParaRPr lang="en-IN" b="0" i="0" dirty="0">
              <a:effectLst/>
              <a:latin typeface="-apple-system"/>
            </a:endParaRPr>
          </a:p>
          <a:p>
            <a:pPr algn="l" fontAlgn="auto"/>
            <a:r>
              <a:rPr lang="en-IN" b="1" i="0" dirty="0">
                <a:effectLst/>
                <a:latin typeface="-apple-system"/>
              </a:rPr>
              <a:t>NOTE: </a:t>
            </a:r>
            <a:r>
              <a:rPr lang="en-IN" b="0" i="0" dirty="0">
                <a:effectLst/>
                <a:latin typeface="-apple-system"/>
              </a:rPr>
              <a:t>The cost of tuning is a function of how much compute is required to perform the tuning operation. It is typically charged on a </a:t>
            </a:r>
            <a:r>
              <a:rPr lang="en-IN" b="0" i="1" dirty="0">
                <a:effectLst/>
                <a:latin typeface="-apple-system"/>
              </a:rPr>
              <a:t>per compute hour</a:t>
            </a:r>
            <a:r>
              <a:rPr lang="en-IN" b="0" i="0" dirty="0">
                <a:effectLst/>
                <a:latin typeface="-apple-system"/>
              </a:rPr>
              <a:t> basis, with the hourly rate depending on the type of GPU used to perform the tuning. Larger models will require more compute cycles for tuning, leading to a higher tuning cost.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C3274-D229-2947-BFCC-1BC17BB83F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92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IN" b="0" i="0" dirty="0">
                <a:effectLst/>
                <a:latin typeface="-apple-system"/>
              </a:rPr>
              <a:t>Pre-training is the process of training a new LLM from scratch. This process gives enterprises full control over the data used to train an LLM, but it can also be cost prohibitive.</a:t>
            </a:r>
          </a:p>
          <a:p>
            <a:pPr algn="l" fontAlgn="auto"/>
            <a:r>
              <a:rPr lang="en-IN" b="0" i="0" dirty="0">
                <a:effectLst/>
                <a:latin typeface="-apple-system"/>
              </a:rPr>
              <a:t>As an example, GPT-3's pre-training was performed using 1,024 GPUs over the course of 34 days, costing </a:t>
            </a:r>
            <a:r>
              <a:rPr lang="en-IN" b="0" i="0" dirty="0">
                <a:effectLst/>
                <a:latin typeface="-apple-system"/>
                <a:hlinkClick r:id="rId3"/>
              </a:rPr>
              <a:t>$4.6M in compute resources alone</a:t>
            </a:r>
            <a:r>
              <a:rPr lang="en-IN" b="0" i="0" dirty="0">
                <a:effectLst/>
                <a:latin typeface="-apple-system"/>
              </a:rPr>
              <a:t>. Hence, only a small number of model providers have emerged in the marketplace that have taken on the challenge of pre-training LLMs from scratch.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C3274-D229-2947-BFCC-1BC17BB83F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0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IN" b="0" i="0" dirty="0">
                <a:effectLst/>
                <a:latin typeface="-apple-system"/>
              </a:rPr>
              <a:t>There are two ways to make an LLM available for inference:</a:t>
            </a:r>
          </a:p>
          <a:p>
            <a:pPr fontAlgn="auto">
              <a:buFont typeface="+mj-lt"/>
              <a:buAutoNum type="arabicPeriod"/>
            </a:pPr>
            <a:r>
              <a:rPr lang="en-IN" b="1" dirty="0">
                <a:effectLst/>
              </a:rPr>
              <a:t>Inference API</a:t>
            </a:r>
            <a:r>
              <a:rPr lang="en-IN" dirty="0">
                <a:effectLst/>
              </a:rPr>
              <a:t>. The LLM is pre-deployed by a platform provider and made available via an API. The cost of inference for a single API call is based on the number of tokens processed (prompt plus completion) in that API call.</a:t>
            </a:r>
          </a:p>
          <a:p>
            <a:pPr fontAlgn="auto">
              <a:buFont typeface="+mj-lt"/>
              <a:buAutoNum type="arabicPeriod"/>
            </a:pPr>
            <a:r>
              <a:rPr lang="en-IN" b="1" dirty="0">
                <a:effectLst/>
              </a:rPr>
              <a:t>Hosting</a:t>
            </a:r>
            <a:r>
              <a:rPr lang="en-IN" dirty="0">
                <a:effectLst/>
              </a:rPr>
              <a:t>. The LLM is made available for deployment by a platform provider. Customers who wish to deploy a model (making it available for their application) pay based on the duration of that model's deployment.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C3274-D229-2947-BFCC-1BC17BB83F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83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FA44-08F1-E42E-E8F7-4169C2302C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553AAC-6DF6-3902-4D56-CC39E1DA6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4782B4C-2A6E-081C-3D81-D6E86ED9EC74}"/>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A68182D3-9BEC-98A3-269D-D8A20463B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0F7E5-9B8E-01E4-A2C8-3B551BA941CB}"/>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292966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BDEA-D788-0A60-0926-3B9FF4E01CD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55B158-CA77-E192-EF50-AADA4BD4AF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E04ADF-5E59-27FF-78ED-4B7369E2CB4C}"/>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1E43CEF5-F623-FFA4-175A-CDBA21C7B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1BAC8-B082-71E5-C2FF-9E4D2BD72BB9}"/>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41435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6EEB3-9D86-B99F-5B30-E035F1BD87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C745A5-6104-BB7C-9481-8C16D4AA18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98B07A-B007-6CF0-A78D-5E831BCC200C}"/>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1DD8D489-F8EB-C076-4035-07DC8F0C5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14B2B-B2B4-2279-4E33-AE38F6162ED1}"/>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03822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75FE-E8C9-1A6B-6A2E-1922B453B8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9047BE-F3EE-C688-C6A0-C87FD337B5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522427-825F-03C0-E8B3-7702839DE1BA}"/>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568C13B0-990A-87C0-CB15-D30ECC6E7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E2122-9DD1-9764-9BBA-3038FF93E4F5}"/>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8801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C9B3-20A0-0BFF-74AD-8F3E5AE716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F4B6100-9A0C-6724-7D99-23A698BC8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49FDE7-4A03-1B81-07B8-C819C02F26E5}"/>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827F6503-51E1-1A77-0C6E-1EEA17F2F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7F99D-8C84-A6C9-6F6C-7B953A446715}"/>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307450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BF17-14EB-3B97-6483-B828660E5B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86973D-EFAF-C25E-ED5F-F74C91A9D8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20132E-B70B-FEDB-1864-0ACC27936C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7EAA63A-D2D1-50EA-7C15-903DB62D20B3}"/>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6" name="Footer Placeholder 5">
            <a:extLst>
              <a:ext uri="{FF2B5EF4-FFF2-40B4-BE49-F238E27FC236}">
                <a16:creationId xmlns:a16="http://schemas.microsoft.com/office/drawing/2014/main" id="{ED149928-8EBB-6A8E-D7AB-D49BEBFD3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CFA14-6960-07D4-B655-7FF589A3D94E}"/>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33532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DC1F-599D-E917-3822-61FB4F22FC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08E4B1-E66E-04FD-D716-771DF5FC5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C33132-56EB-4036-1126-C2376C7F05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5E08121-F3DB-3697-2C66-1B73C69DD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95BFE7-01EC-C579-B8B3-2A4E0260BB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2478A9-8FB3-2835-D93C-38810F867EB1}"/>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8" name="Footer Placeholder 7">
            <a:extLst>
              <a:ext uri="{FF2B5EF4-FFF2-40B4-BE49-F238E27FC236}">
                <a16:creationId xmlns:a16="http://schemas.microsoft.com/office/drawing/2014/main" id="{8C2F15E0-72D8-A316-D46B-18291DD3B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8385B-8B9A-9CE5-DF81-AFE14C5BBEEE}"/>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80517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362-E766-A017-41B0-60B2FA1BF1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290267-5CD1-33A1-68C1-B329F2585C72}"/>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4" name="Footer Placeholder 3">
            <a:extLst>
              <a:ext uri="{FF2B5EF4-FFF2-40B4-BE49-F238E27FC236}">
                <a16:creationId xmlns:a16="http://schemas.microsoft.com/office/drawing/2014/main" id="{3A0E9EFE-6F05-045D-C8E5-61061D7161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6C2F8B-FE46-3870-45BD-E43BE26EAA7F}"/>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73275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54FF3-206F-BDA6-5DCC-1BFD6B5F3AAC}"/>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3" name="Footer Placeholder 2">
            <a:extLst>
              <a:ext uri="{FF2B5EF4-FFF2-40B4-BE49-F238E27FC236}">
                <a16:creationId xmlns:a16="http://schemas.microsoft.com/office/drawing/2014/main" id="{FADE0F8A-5DD7-DB8E-8BAF-0C35B1EAA9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90E6D-B9E2-F13E-E360-B7ED00CBEAF6}"/>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65261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70EA-29F8-7B47-009F-94AE4876F1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2FEB622-58FB-53D8-27D0-1D9F5C8E9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931922-2065-2E10-13C7-DA15FA655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AB8182-0212-4FD3-64BF-588B65CE769D}"/>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6" name="Footer Placeholder 5">
            <a:extLst>
              <a:ext uri="{FF2B5EF4-FFF2-40B4-BE49-F238E27FC236}">
                <a16:creationId xmlns:a16="http://schemas.microsoft.com/office/drawing/2014/main" id="{62450797-3CD3-A104-F625-F27E04CAF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30477-4DDC-C2E8-5AB2-173DFF2493C8}"/>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115289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C878-A5F1-C7E8-1DB3-F4FD4A7BFD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A618951-05C9-F030-3638-E3143AB4B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5E744-A764-BA3E-8E4B-11E613AD6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0495B3-DA5E-9BF5-BA59-56D39E6942B3}"/>
              </a:ext>
            </a:extLst>
          </p:cNvPr>
          <p:cNvSpPr>
            <a:spLocks noGrp="1"/>
          </p:cNvSpPr>
          <p:nvPr>
            <p:ph type="dt" sz="half" idx="10"/>
          </p:nvPr>
        </p:nvSpPr>
        <p:spPr/>
        <p:txBody>
          <a:bodyPr/>
          <a:lstStyle/>
          <a:p>
            <a:fld id="{AF5957C8-3343-1E4E-9776-B9ACA03D4150}" type="datetimeFigureOut">
              <a:rPr lang="en-US" smtClean="0"/>
              <a:t>10/31/23</a:t>
            </a:fld>
            <a:endParaRPr lang="en-US"/>
          </a:p>
        </p:txBody>
      </p:sp>
      <p:sp>
        <p:nvSpPr>
          <p:cNvPr id="6" name="Footer Placeholder 5">
            <a:extLst>
              <a:ext uri="{FF2B5EF4-FFF2-40B4-BE49-F238E27FC236}">
                <a16:creationId xmlns:a16="http://schemas.microsoft.com/office/drawing/2014/main" id="{17381730-A48E-68F2-C1B0-66BB177AB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5EAA7-5D2A-77B1-FF0A-A0A76CB55E52}"/>
              </a:ext>
            </a:extLst>
          </p:cNvPr>
          <p:cNvSpPr>
            <a:spLocks noGrp="1"/>
          </p:cNvSpPr>
          <p:nvPr>
            <p:ph type="sldNum" sz="quarter" idx="12"/>
          </p:nvPr>
        </p:nvSpPr>
        <p:spPr/>
        <p:txBody>
          <a:bodyPr/>
          <a:lstStyle/>
          <a:p>
            <a:fld id="{E3D9A6AD-5C71-0140-9B27-1BB2C2F39095}" type="slidenum">
              <a:rPr lang="en-US" smtClean="0"/>
              <a:t>‹#›</a:t>
            </a:fld>
            <a:endParaRPr lang="en-US"/>
          </a:p>
        </p:txBody>
      </p:sp>
    </p:spTree>
    <p:extLst>
      <p:ext uri="{BB962C8B-B14F-4D97-AF65-F5344CB8AC3E}">
        <p14:creationId xmlns:p14="http://schemas.microsoft.com/office/powerpoint/2010/main" val="35102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A3EF6-7C1D-5181-48DD-753ED9C59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8D22609-730A-C937-E347-D9E94313F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AA61A5-F238-8FE0-6180-E80FDA968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957C8-3343-1E4E-9776-B9ACA03D4150}" type="datetimeFigureOut">
              <a:rPr lang="en-US" smtClean="0"/>
              <a:t>10/31/23</a:t>
            </a:fld>
            <a:endParaRPr lang="en-US"/>
          </a:p>
        </p:txBody>
      </p:sp>
      <p:sp>
        <p:nvSpPr>
          <p:cNvPr id="5" name="Footer Placeholder 4">
            <a:extLst>
              <a:ext uri="{FF2B5EF4-FFF2-40B4-BE49-F238E27FC236}">
                <a16:creationId xmlns:a16="http://schemas.microsoft.com/office/drawing/2014/main" id="{8481C559-88D5-6BCD-A51B-469FBEE0B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B4C50F-9735-A512-6DEE-4932A6A83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9A6AD-5C71-0140-9B27-1BB2C2F39095}" type="slidenum">
              <a:rPr lang="en-US" smtClean="0"/>
              <a:t>‹#›</a:t>
            </a:fld>
            <a:endParaRPr lang="en-US"/>
          </a:p>
        </p:txBody>
      </p:sp>
    </p:spTree>
    <p:extLst>
      <p:ext uri="{BB962C8B-B14F-4D97-AF65-F5344CB8AC3E}">
        <p14:creationId xmlns:p14="http://schemas.microsoft.com/office/powerpoint/2010/main" val="306058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1AA427-8638-34A6-5CF7-973A46386667}"/>
              </a:ext>
            </a:extLst>
          </p:cNvPr>
          <p:cNvSpPr>
            <a:spLocks noGrp="1"/>
          </p:cNvSpPr>
          <p:nvPr>
            <p:ph type="subTitle" idx="1"/>
          </p:nvPr>
        </p:nvSpPr>
        <p:spPr>
          <a:xfrm>
            <a:off x="1271751" y="1888852"/>
            <a:ext cx="9144000" cy="1655762"/>
          </a:xfrm>
        </p:spPr>
        <p:txBody>
          <a:bodyPr>
            <a:normAutofit/>
          </a:bodyPr>
          <a:lstStyle/>
          <a:p>
            <a:r>
              <a:rPr lang="en-US" sz="4400" dirty="0"/>
              <a:t>The True Cost of Generative AI for your Enterprise</a:t>
            </a:r>
          </a:p>
        </p:txBody>
      </p:sp>
    </p:spTree>
    <p:extLst>
      <p:ext uri="{BB962C8B-B14F-4D97-AF65-F5344CB8AC3E}">
        <p14:creationId xmlns:p14="http://schemas.microsoft.com/office/powerpoint/2010/main" val="71775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1E977-BB3F-10DC-61B0-300DA528FC39}"/>
              </a:ext>
            </a:extLst>
          </p:cNvPr>
          <p:cNvSpPr txBox="1"/>
          <p:nvPr/>
        </p:nvSpPr>
        <p:spPr>
          <a:xfrm>
            <a:off x="1856904" y="1868555"/>
            <a:ext cx="8847539" cy="2308324"/>
          </a:xfrm>
          <a:prstGeom prst="rect">
            <a:avLst/>
          </a:prstGeom>
          <a:noFill/>
        </p:spPr>
        <p:txBody>
          <a:bodyPr wrap="square">
            <a:spAutoFit/>
          </a:bodyPr>
          <a:lstStyle/>
          <a:p>
            <a:pPr algn="l" fontAlgn="auto">
              <a:buFont typeface="Arial" panose="020B0604020202020204" pitchFamily="34" charset="0"/>
              <a:buChar char="•"/>
            </a:pPr>
            <a:r>
              <a:rPr lang="en-IN" b="1" i="0" dirty="0">
                <a:effectLst/>
                <a:latin typeface="-apple-system"/>
              </a:rPr>
              <a:t>Inference cost </a:t>
            </a:r>
            <a:r>
              <a:rPr lang="en-IN" b="0" i="0" dirty="0">
                <a:effectLst/>
                <a:latin typeface="-apple-system"/>
              </a:rPr>
              <a:t>— the cost of calling an LLM to generate a response</a:t>
            </a:r>
          </a:p>
          <a:p>
            <a:pPr algn="l" fontAlgn="auto"/>
            <a:endParaRPr lang="en-IN" b="0" i="0" dirty="0">
              <a:effectLst/>
              <a:latin typeface="-apple-system"/>
            </a:endParaRPr>
          </a:p>
          <a:p>
            <a:pPr algn="l" fontAlgn="auto">
              <a:buFont typeface="Arial" panose="020B0604020202020204" pitchFamily="34" charset="0"/>
              <a:buChar char="•"/>
            </a:pPr>
            <a:r>
              <a:rPr lang="en-IN" b="1" i="0" dirty="0">
                <a:effectLst/>
                <a:latin typeface="-apple-system"/>
              </a:rPr>
              <a:t>Tuning cost </a:t>
            </a:r>
            <a:r>
              <a:rPr lang="en-IN" b="0" i="0" dirty="0">
                <a:effectLst/>
                <a:latin typeface="-apple-system"/>
              </a:rPr>
              <a:t>— the cost of tuning an LLM to drive tailored pre-trained model responses</a:t>
            </a:r>
          </a:p>
          <a:p>
            <a:pPr algn="l" fontAlgn="auto"/>
            <a:endParaRPr lang="en-IN" b="0" i="0" dirty="0">
              <a:effectLst/>
              <a:latin typeface="-apple-system"/>
            </a:endParaRPr>
          </a:p>
          <a:p>
            <a:pPr algn="l" fontAlgn="auto">
              <a:buFont typeface="Arial" panose="020B0604020202020204" pitchFamily="34" charset="0"/>
              <a:buChar char="•"/>
            </a:pPr>
            <a:r>
              <a:rPr lang="en-IN" b="1" i="0" dirty="0">
                <a:effectLst/>
                <a:latin typeface="-apple-system"/>
              </a:rPr>
              <a:t>Pre-training cost</a:t>
            </a:r>
            <a:r>
              <a:rPr lang="en-IN" b="0" i="0" dirty="0">
                <a:effectLst/>
                <a:latin typeface="-apple-system"/>
              </a:rPr>
              <a:t> – the cost of training a new LLM from scratch</a:t>
            </a:r>
          </a:p>
          <a:p>
            <a:pPr algn="l" fontAlgn="auto"/>
            <a:endParaRPr lang="en-IN" b="0" i="0" dirty="0">
              <a:effectLst/>
              <a:latin typeface="-apple-system"/>
            </a:endParaRPr>
          </a:p>
          <a:p>
            <a:pPr algn="l" fontAlgn="auto">
              <a:buFont typeface="Arial" panose="020B0604020202020204" pitchFamily="34" charset="0"/>
              <a:buChar char="•"/>
            </a:pPr>
            <a:r>
              <a:rPr lang="en-IN" b="1" i="0" dirty="0">
                <a:effectLst/>
                <a:latin typeface="-apple-system"/>
              </a:rPr>
              <a:t>Hosting cost</a:t>
            </a:r>
            <a:r>
              <a:rPr lang="en-IN" b="0" i="0" dirty="0">
                <a:effectLst/>
                <a:latin typeface="-apple-system"/>
              </a:rPr>
              <a:t> — the cost of deploying and maintaining a model behind an API, supporting inference or tuning</a:t>
            </a:r>
          </a:p>
        </p:txBody>
      </p:sp>
    </p:spTree>
    <p:extLst>
      <p:ext uri="{BB962C8B-B14F-4D97-AF65-F5344CB8AC3E}">
        <p14:creationId xmlns:p14="http://schemas.microsoft.com/office/powerpoint/2010/main" val="66007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5378CD-D9D5-9422-86FF-C468B541372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i="0" kern="1200">
                <a:solidFill>
                  <a:srgbClr val="FFFFFF"/>
                </a:solidFill>
                <a:effectLst/>
                <a:latin typeface="+mj-lt"/>
                <a:ea typeface="+mj-ea"/>
                <a:cs typeface="+mj-cs"/>
              </a:rPr>
              <a:t>Inference cost</a:t>
            </a:r>
          </a:p>
          <a:p>
            <a:pPr algn="ctr">
              <a:lnSpc>
                <a:spcPct val="90000"/>
              </a:lnSpc>
              <a:spcBef>
                <a:spcPct val="0"/>
              </a:spcBef>
              <a:spcAft>
                <a:spcPts val="600"/>
              </a:spcAft>
            </a:pPr>
            <a:endParaRPr lang="en-US" sz="2600" kern="120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1AC6C57D-47D2-296E-20FF-2DEC674B2B6C}"/>
              </a:ext>
            </a:extLst>
          </p:cNvPr>
          <p:cNvPicPr>
            <a:picLocks noChangeAspect="1"/>
          </p:cNvPicPr>
          <p:nvPr/>
        </p:nvPicPr>
        <p:blipFill>
          <a:blip r:embed="rId3"/>
          <a:stretch>
            <a:fillRect/>
          </a:stretch>
        </p:blipFill>
        <p:spPr>
          <a:xfrm>
            <a:off x="4038600" y="1567359"/>
            <a:ext cx="7188199" cy="3719893"/>
          </a:xfrm>
          <a:prstGeom prst="rect">
            <a:avLst/>
          </a:prstGeom>
        </p:spPr>
      </p:pic>
      <p:sp>
        <p:nvSpPr>
          <p:cNvPr id="6" name="TextBox 5">
            <a:extLst>
              <a:ext uri="{FF2B5EF4-FFF2-40B4-BE49-F238E27FC236}">
                <a16:creationId xmlns:a16="http://schemas.microsoft.com/office/drawing/2014/main" id="{04284141-1A5F-E4D1-97E5-E53C115AEC78}"/>
              </a:ext>
            </a:extLst>
          </p:cNvPr>
          <p:cNvSpPr txBox="1"/>
          <p:nvPr/>
        </p:nvSpPr>
        <p:spPr>
          <a:xfrm>
            <a:off x="2028755" y="6577612"/>
            <a:ext cx="4019690" cy="276999"/>
          </a:xfrm>
          <a:prstGeom prst="rect">
            <a:avLst/>
          </a:prstGeom>
          <a:noFill/>
        </p:spPr>
        <p:txBody>
          <a:bodyPr wrap="none" rtlCol="0">
            <a:spAutoFit/>
          </a:bodyPr>
          <a:lstStyle/>
          <a:p>
            <a:r>
              <a:rPr lang="en-IN" sz="1200" b="1" i="0" dirty="0">
                <a:effectLst/>
                <a:latin typeface="-apple-system"/>
              </a:rPr>
              <a:t>Inference is typically priced per 1K tokens </a:t>
            </a:r>
            <a:r>
              <a:rPr lang="en-IN" sz="1200" b="0" i="0" dirty="0">
                <a:effectLst/>
                <a:latin typeface="-apple-system"/>
              </a:rPr>
              <a:t>(about 750 words)</a:t>
            </a:r>
            <a:endParaRPr lang="en-US" sz="1200" dirty="0"/>
          </a:p>
        </p:txBody>
      </p:sp>
    </p:spTree>
    <p:extLst>
      <p:ext uri="{BB962C8B-B14F-4D97-AF65-F5344CB8AC3E}">
        <p14:creationId xmlns:p14="http://schemas.microsoft.com/office/powerpoint/2010/main" val="172674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05378CD-D9D5-9422-86FF-C468B541372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Calibri Light" panose="020F0302020204030204"/>
                <a:ea typeface="+mn-ea"/>
                <a:cs typeface="+mn-cs"/>
              </a:rPr>
              <a:t>Tuning cost</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6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2" name="Picture 1">
            <a:extLst>
              <a:ext uri="{FF2B5EF4-FFF2-40B4-BE49-F238E27FC236}">
                <a16:creationId xmlns:a16="http://schemas.microsoft.com/office/drawing/2014/main" id="{DC64DE9F-800E-75BF-BE74-7542D5B19BCE}"/>
              </a:ext>
            </a:extLst>
          </p:cNvPr>
          <p:cNvPicPr>
            <a:picLocks noChangeAspect="1"/>
          </p:cNvPicPr>
          <p:nvPr/>
        </p:nvPicPr>
        <p:blipFill>
          <a:blip r:embed="rId3"/>
          <a:stretch>
            <a:fillRect/>
          </a:stretch>
        </p:blipFill>
        <p:spPr>
          <a:xfrm>
            <a:off x="3779520" y="816244"/>
            <a:ext cx="7772400" cy="5225511"/>
          </a:xfrm>
          <a:prstGeom prst="rect">
            <a:avLst/>
          </a:prstGeom>
        </p:spPr>
      </p:pic>
      <p:sp>
        <p:nvSpPr>
          <p:cNvPr id="7" name="TextBox 6">
            <a:extLst>
              <a:ext uri="{FF2B5EF4-FFF2-40B4-BE49-F238E27FC236}">
                <a16:creationId xmlns:a16="http://schemas.microsoft.com/office/drawing/2014/main" id="{78AB2941-C2C5-F757-7797-06F6632926F5}"/>
              </a:ext>
            </a:extLst>
          </p:cNvPr>
          <p:cNvSpPr txBox="1"/>
          <p:nvPr/>
        </p:nvSpPr>
        <p:spPr>
          <a:xfrm>
            <a:off x="2013557" y="6581000"/>
            <a:ext cx="2948051" cy="276999"/>
          </a:xfrm>
          <a:prstGeom prst="rect">
            <a:avLst/>
          </a:prstGeom>
          <a:noFill/>
        </p:spPr>
        <p:txBody>
          <a:bodyPr wrap="none" rtlCol="0">
            <a:spAutoFit/>
          </a:bodyPr>
          <a:lstStyle/>
          <a:p>
            <a:r>
              <a:rPr lang="en-IN" sz="1200" b="1" i="0" dirty="0">
                <a:effectLst/>
                <a:latin typeface="-apple-system"/>
              </a:rPr>
              <a:t>Tuning is typically priced per compute hour</a:t>
            </a:r>
            <a:endParaRPr lang="en-US" sz="1200" dirty="0"/>
          </a:p>
        </p:txBody>
      </p:sp>
    </p:spTree>
    <p:extLst>
      <p:ext uri="{BB962C8B-B14F-4D97-AF65-F5344CB8AC3E}">
        <p14:creationId xmlns:p14="http://schemas.microsoft.com/office/powerpoint/2010/main" val="291407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05378CD-D9D5-9422-86FF-C468B541372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Calibri Light" panose="020F0302020204030204"/>
                <a:ea typeface="+mn-ea"/>
                <a:cs typeface="+mn-cs"/>
              </a:rPr>
              <a:t>Pre-Training cost</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6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3" name="Picture 2">
            <a:extLst>
              <a:ext uri="{FF2B5EF4-FFF2-40B4-BE49-F238E27FC236}">
                <a16:creationId xmlns:a16="http://schemas.microsoft.com/office/drawing/2014/main" id="{6C6424ED-E08D-7D45-4EF6-4DD3C4F728C1}"/>
              </a:ext>
            </a:extLst>
          </p:cNvPr>
          <p:cNvPicPr>
            <a:picLocks noChangeAspect="1"/>
          </p:cNvPicPr>
          <p:nvPr/>
        </p:nvPicPr>
        <p:blipFill>
          <a:blip r:embed="rId3"/>
          <a:stretch>
            <a:fillRect/>
          </a:stretch>
        </p:blipFill>
        <p:spPr>
          <a:xfrm>
            <a:off x="3906017" y="2163229"/>
            <a:ext cx="7772400" cy="2620409"/>
          </a:xfrm>
          <a:prstGeom prst="rect">
            <a:avLst/>
          </a:prstGeom>
        </p:spPr>
      </p:pic>
    </p:spTree>
    <p:extLst>
      <p:ext uri="{BB962C8B-B14F-4D97-AF65-F5344CB8AC3E}">
        <p14:creationId xmlns:p14="http://schemas.microsoft.com/office/powerpoint/2010/main" val="222506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05378CD-D9D5-9422-86FF-C468B541372D}"/>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Calibri Light" panose="020F0302020204030204"/>
                <a:ea typeface="+mn-ea"/>
                <a:cs typeface="+mn-cs"/>
              </a:rPr>
              <a:t>Hosting cost</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26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7" name="TextBox 6">
            <a:extLst>
              <a:ext uri="{FF2B5EF4-FFF2-40B4-BE49-F238E27FC236}">
                <a16:creationId xmlns:a16="http://schemas.microsoft.com/office/drawing/2014/main" id="{78AB2941-C2C5-F757-7797-06F6632926F5}"/>
              </a:ext>
            </a:extLst>
          </p:cNvPr>
          <p:cNvSpPr txBox="1"/>
          <p:nvPr/>
        </p:nvSpPr>
        <p:spPr>
          <a:xfrm>
            <a:off x="2013557" y="6581000"/>
            <a:ext cx="240380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dirty="0">
                <a:effectLst/>
                <a:latin typeface="-apple-system"/>
              </a:rPr>
              <a:t>Hosting is typically priced per hour</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677F535-D57C-4B7E-A1D7-621E2121F8BF}"/>
              </a:ext>
            </a:extLst>
          </p:cNvPr>
          <p:cNvPicPr>
            <a:picLocks noChangeAspect="1"/>
          </p:cNvPicPr>
          <p:nvPr/>
        </p:nvPicPr>
        <p:blipFill>
          <a:blip r:embed="rId3"/>
          <a:stretch>
            <a:fillRect/>
          </a:stretch>
        </p:blipFill>
        <p:spPr>
          <a:xfrm>
            <a:off x="3906017" y="951408"/>
            <a:ext cx="7772400" cy="4955183"/>
          </a:xfrm>
          <a:prstGeom prst="rect">
            <a:avLst/>
          </a:prstGeom>
        </p:spPr>
      </p:pic>
    </p:spTree>
    <p:extLst>
      <p:ext uri="{BB962C8B-B14F-4D97-AF65-F5344CB8AC3E}">
        <p14:creationId xmlns:p14="http://schemas.microsoft.com/office/powerpoint/2010/main" val="107770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600</Words>
  <Application>Microsoft Macintosh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Gurvinder Singh3</dc:creator>
  <cp:lastModifiedBy>Gurvinder Singh3</cp:lastModifiedBy>
  <cp:revision>19</cp:revision>
  <dcterms:created xsi:type="dcterms:W3CDTF">2023-10-30T08:55:11Z</dcterms:created>
  <dcterms:modified xsi:type="dcterms:W3CDTF">2023-10-31T05:33:22Z</dcterms:modified>
</cp:coreProperties>
</file>