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63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E ZHOU" userId="55c96058e0a1801d" providerId="LiveId" clId="{BBD03A67-7BAB-4BF4-9196-21731E86D3C2}"/>
    <pc:docChg chg="delSld modSld">
      <pc:chgData name="BINGYE ZHOU" userId="55c96058e0a1801d" providerId="LiveId" clId="{BBD03A67-7BAB-4BF4-9196-21731E86D3C2}" dt="2025-03-05T10:11:34.558" v="1" actId="47"/>
      <pc:docMkLst>
        <pc:docMk/>
      </pc:docMkLst>
      <pc:sldChg chg="modSp mod">
        <pc:chgData name="BINGYE ZHOU" userId="55c96058e0a1801d" providerId="LiveId" clId="{BBD03A67-7BAB-4BF4-9196-21731E86D3C2}" dt="2025-03-05T07:09:22.752" v="0" actId="20577"/>
        <pc:sldMkLst>
          <pc:docMk/>
          <pc:sldMk cId="0" sldId="256"/>
        </pc:sldMkLst>
        <pc:spChg chg="mod">
          <ac:chgData name="BINGYE ZHOU" userId="55c96058e0a1801d" providerId="LiveId" clId="{BBD03A67-7BAB-4BF4-9196-21731E86D3C2}" dt="2025-03-05T07:09:22.752" v="0" actId="20577"/>
          <ac:spMkLst>
            <pc:docMk/>
            <pc:sldMk cId="0" sldId="256"/>
            <ac:spMk id="78" creationId="{00000000-0000-0000-0000-000000000000}"/>
          </ac:spMkLst>
        </pc:spChg>
      </pc:sldChg>
      <pc:sldChg chg="del">
        <pc:chgData name="BINGYE ZHOU" userId="55c96058e0a1801d" providerId="LiveId" clId="{BBD03A67-7BAB-4BF4-9196-21731E86D3C2}" dt="2025-03-05T10:11:34.558" v="1" actId="4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9b22b591e_0_0:notes"/>
          <p:cNvSpPr txBox="1"/>
          <p:nvPr/>
        </p:nvSpPr>
        <p:spPr>
          <a:xfrm>
            <a:off x="3885453" y="8686373"/>
            <a:ext cx="29709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700" rIns="89375" bIns="44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69b22b59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30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g269b22b591e_0_0:notes"/>
          <p:cNvSpPr txBox="1">
            <a:spLocks noGrp="1"/>
          </p:cNvSpPr>
          <p:nvPr>
            <p:ph type="body" idx="1"/>
          </p:nvPr>
        </p:nvSpPr>
        <p:spPr>
          <a:xfrm>
            <a:off x="685480" y="4343918"/>
            <a:ext cx="54870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375" tIns="44700" rIns="89375" bIns="44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71b684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71b684e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10905594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10905594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b22b591e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9b22b591e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b22b591e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9b22b591e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b22b591e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b22b591e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9b22b591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9b22b591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9b22b591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9b22b591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b22b59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b22b59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10905594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10905594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6ccf0e7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26ccf0e7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9b22b59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9b22b591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090559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1090559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9b22b591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9b22b591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b22b591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9b22b591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_1">
    <p:bg>
      <p:bgPr>
        <a:gradFill>
          <a:gsLst>
            <a:gs pos="0">
              <a:srgbClr val="9A9ADF"/>
            </a:gs>
            <a:gs pos="31000">
              <a:srgbClr val="9A9ADF"/>
            </a:gs>
            <a:gs pos="100000">
              <a:srgbClr val="212167"/>
            </a:gs>
          </a:gsLst>
          <a:lin ang="10800025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107787" y="1400997"/>
            <a:ext cx="7036200" cy="24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395406" y="1400929"/>
            <a:ext cx="3331200" cy="2409000"/>
          </a:xfrm>
          <a:prstGeom prst="flowChartDelay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3147004" y="4331494"/>
            <a:ext cx="1556778" cy="657676"/>
            <a:chOff x="-253" y="3137"/>
            <a:chExt cx="1281" cy="722"/>
          </a:xfrm>
        </p:grpSpPr>
        <p:sp>
          <p:nvSpPr>
            <p:cNvPr id="54" name="Google Shape;54;p13"/>
            <p:cNvSpPr/>
            <p:nvPr/>
          </p:nvSpPr>
          <p:spPr>
            <a:xfrm>
              <a:off x="600" y="313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028" y="3476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731" y="3627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96" y="3859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196" y="3265"/>
              <a:ext cx="0" cy="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60" y="3438"/>
              <a:ext cx="300" cy="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 rot="10800000">
              <a:off x="420" y="3521"/>
              <a:ext cx="6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13"/>
            <p:cNvCxnSpPr/>
            <p:nvPr/>
          </p:nvCxnSpPr>
          <p:spPr>
            <a:xfrm rot="10800000">
              <a:off x="-253" y="3310"/>
              <a:ext cx="6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347" y="3302"/>
              <a:ext cx="30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313" y="3249"/>
              <a:ext cx="30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0" y="3521"/>
              <a:ext cx="3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340" y="3521"/>
              <a:ext cx="0" cy="3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3"/>
            <p:cNvCxnSpPr/>
            <p:nvPr/>
          </p:nvCxnSpPr>
          <p:spPr>
            <a:xfrm rot="10800000">
              <a:off x="449" y="3686"/>
              <a:ext cx="300" cy="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7" name="Google Shape;67;p13" descr="圖片1"/>
          <p:cNvPicPr preferRelativeResize="0"/>
          <p:nvPr/>
        </p:nvPicPr>
        <p:blipFill rotWithShape="1">
          <a:blip r:embed="rId2">
            <a:alphaModFix/>
          </a:blip>
          <a:srcRect t="8401" r="15597" b="24276"/>
          <a:stretch/>
        </p:blipFill>
        <p:spPr>
          <a:xfrm>
            <a:off x="5303838" y="0"/>
            <a:ext cx="2880121" cy="138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 descr="圖片1"/>
          <p:cNvPicPr preferRelativeResize="0"/>
          <p:nvPr/>
        </p:nvPicPr>
        <p:blipFill rotWithShape="1">
          <a:blip r:embed="rId3">
            <a:alphaModFix/>
          </a:blip>
          <a:srcRect t="28891" r="21905"/>
          <a:stretch/>
        </p:blipFill>
        <p:spPr>
          <a:xfrm>
            <a:off x="6659563" y="3813572"/>
            <a:ext cx="1863326" cy="102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descr="圖片2"/>
          <p:cNvPicPr preferRelativeResize="0"/>
          <p:nvPr/>
        </p:nvPicPr>
        <p:blipFill rotWithShape="1">
          <a:blip r:embed="rId4">
            <a:alphaModFix/>
          </a:blip>
          <a:srcRect l="14632"/>
          <a:stretch/>
        </p:blipFill>
        <p:spPr>
          <a:xfrm>
            <a:off x="0" y="3734991"/>
            <a:ext cx="1382317" cy="977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descr="圖片2"/>
          <p:cNvPicPr preferRelativeResize="0"/>
          <p:nvPr/>
        </p:nvPicPr>
        <p:blipFill rotWithShape="1">
          <a:blip r:embed="rId5">
            <a:alphaModFix/>
          </a:blip>
          <a:srcRect b="21783"/>
          <a:stretch/>
        </p:blipFill>
        <p:spPr>
          <a:xfrm>
            <a:off x="1044575" y="4455319"/>
            <a:ext cx="1457324" cy="68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1709" y="1529023"/>
            <a:ext cx="2178186" cy="217818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oogle.github.io/styleguide/pyguide.html" TargetMode="External"/><Relationship Id="rId4" Type="http://schemas.openxmlformats.org/officeDocument/2006/relationships/hyperlink" Target="https://peps.python.org/pep-0008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4057011/google-colab-session-timeou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3p.nycu.edu.tw/mod/forum/view.php?id=107430" TargetMode="External"/><Relationship Id="rId4" Type="http://schemas.openxmlformats.org/officeDocument/2006/relationships/hyperlink" Target="https://jimut123.github.io/blogs/ML/ColabTrick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x4Z6xl5b6r4UFkBrn5l0oPEIagZxQ5u/vie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odabench.org/competitions/5901/?secret_key=b07a4812-f484-47c1-bd5e-304daba21d0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abench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poetry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irtualenv.pypa.io/en/latest/" TargetMode="External"/><Relationship Id="rId4" Type="http://schemas.openxmlformats.org/officeDocument/2006/relationships/hyperlink" Target="https://docs.conda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absolute_beginner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orch.org/tutorials/beginner/basics/quickstart_tutorial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uss.huggingface.co/t/how-to-get-model-size/11038/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2572375" y="1886100"/>
            <a:ext cx="66054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Recognition</a:t>
            </a:r>
            <a:r>
              <a:rPr lang="en-US" altLang="zh-TW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</a:t>
            </a:r>
            <a:endParaRPr sz="2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 Spring, </a:t>
            </a:r>
            <a:r>
              <a:rPr lang="zh-TW" sz="2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zh-TW" sz="24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omework 1</a:t>
            </a:r>
            <a:endParaRPr sz="2400" b="1" i="1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816875" y="2720350"/>
            <a:ext cx="32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Release Date: 2025/03/05 12:00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Code Reliability (10%)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60600" cy="12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Please follow the PEP8 instructions and lint your code.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Push your code to the GitHub</a:t>
            </a:r>
            <a:endParaRPr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It should contains a README.md to introduce this work (And your StudentID).</a:t>
            </a:r>
            <a:endParaRPr sz="12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1525"/>
            <a:ext cx="3683750" cy="2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5832550" y="0"/>
            <a:ext cx="33114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95959"/>
                </a:solidFill>
              </a:rPr>
              <a:t>Python Coding Style Guide Reference</a:t>
            </a:r>
            <a:endParaRPr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zh-TW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PEP8</a:t>
            </a:r>
            <a:endParaRPr>
              <a:solidFill>
                <a:srgbClr val="595959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</a:pPr>
            <a:r>
              <a:rPr lang="zh-TW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Python Style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995450" y="4627725"/>
            <a:ext cx="3267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An example: README.md</a:t>
            </a:r>
            <a:endParaRPr sz="1200" b="1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Competition (70%)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We will use </a:t>
            </a:r>
            <a:r>
              <a:rPr lang="zh-TW" sz="1600" b="1" u="sng"/>
              <a:t>private (hidden) leaderboard</a:t>
            </a:r>
            <a:r>
              <a:rPr lang="zh-TW" sz="1600"/>
              <a:t> to evaluate the performance (the distribution is similar for data in public and private set.) The public leaderboard is for you as reference.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/>
              <a:t>Your score (competinion):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Less than weak-baseline (Acc &lt; w.baseline): S = 0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Between weak-baseline and strong baseline (Acc &gt;= w.baseline &amp; Acc &lt; s.baseline): (70 + (X - w.baseline) / (s.baseline - w.baseline) * (85 - 70)) * 0.7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Between strong-baseline and Rank3: (85 + (X - s.baseline) / (Acc.rank3 - s.baseline) * (100 - 85)) * 0.7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Rank1,2,3 = 100 * 0.7</a:t>
            </a:r>
            <a:endParaRPr sz="1600"/>
          </a:p>
        </p:txBody>
      </p:sp>
      <p:grpSp>
        <p:nvGrpSpPr>
          <p:cNvPr id="177" name="Google Shape;177;p24"/>
          <p:cNvGrpSpPr/>
          <p:nvPr/>
        </p:nvGrpSpPr>
        <p:grpSpPr>
          <a:xfrm>
            <a:off x="704225" y="4048975"/>
            <a:ext cx="6968400" cy="1072450"/>
            <a:chOff x="514375" y="3820375"/>
            <a:chExt cx="6968400" cy="1072450"/>
          </a:xfrm>
        </p:grpSpPr>
        <p:cxnSp>
          <p:nvCxnSpPr>
            <p:cNvPr id="178" name="Google Shape;178;p24"/>
            <p:cNvCxnSpPr/>
            <p:nvPr/>
          </p:nvCxnSpPr>
          <p:spPr>
            <a:xfrm>
              <a:off x="514375" y="4329625"/>
              <a:ext cx="6968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24"/>
            <p:cNvSpPr txBox="1"/>
            <p:nvPr/>
          </p:nvSpPr>
          <p:spPr>
            <a:xfrm>
              <a:off x="1552450" y="4517225"/>
              <a:ext cx="1811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weak-baseline</a:t>
              </a:r>
              <a:endParaRPr sz="12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(~0.800)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3838450" y="4517225"/>
              <a:ext cx="12834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strong-baseline</a:t>
              </a:r>
              <a:endParaRPr sz="12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(~0.923)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181" name="Google Shape;181;p24"/>
            <p:cNvCxnSpPr/>
            <p:nvPr/>
          </p:nvCxnSpPr>
          <p:spPr>
            <a:xfrm rot="10800000">
              <a:off x="2368475" y="4195975"/>
              <a:ext cx="0" cy="2673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24"/>
            <p:cNvCxnSpPr/>
            <p:nvPr/>
          </p:nvCxnSpPr>
          <p:spPr>
            <a:xfrm rot="10800000">
              <a:off x="4319875" y="4195975"/>
              <a:ext cx="0" cy="2673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4"/>
            <p:cNvCxnSpPr/>
            <p:nvPr/>
          </p:nvCxnSpPr>
          <p:spPr>
            <a:xfrm rot="10800000">
              <a:off x="6128800" y="4195975"/>
              <a:ext cx="0" cy="2673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5708850" y="4517225"/>
              <a:ext cx="9738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Rank-3</a:t>
              </a:r>
              <a:endParaRPr sz="1200">
                <a:solidFill>
                  <a:schemeClr val="dk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(Unknown)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5727250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chemeClr val="dk2"/>
                  </a:solidFill>
                </a:rPr>
                <a:t>100</a:t>
              </a:r>
              <a:endParaRPr sz="1200" b="1">
                <a:solidFill>
                  <a:schemeClr val="dk2"/>
                </a:solidFill>
              </a:endParaRPr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3918325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chemeClr val="dk2"/>
                  </a:solidFill>
                </a:rPr>
                <a:t>85</a:t>
              </a:r>
              <a:endParaRPr sz="1200" b="1">
                <a:solidFill>
                  <a:schemeClr val="dk2"/>
                </a:solidFill>
              </a:endParaRPr>
            </a:p>
          </p:txBody>
        </p:sp>
        <p:sp>
          <p:nvSpPr>
            <p:cNvPr id="187" name="Google Shape;187;p24"/>
            <p:cNvSpPr txBox="1"/>
            <p:nvPr/>
          </p:nvSpPr>
          <p:spPr>
            <a:xfrm>
              <a:off x="1980250" y="3820375"/>
              <a:ext cx="803100" cy="3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 b="1">
                  <a:solidFill>
                    <a:schemeClr val="dk2"/>
                  </a:solidFill>
                </a:rPr>
                <a:t>70</a:t>
              </a:r>
              <a:endParaRPr sz="1200" b="1">
                <a:solidFill>
                  <a:schemeClr val="dk2"/>
                </a:solidFill>
              </a:endParaRPr>
            </a:p>
          </p:txBody>
        </p:sp>
      </p:grpSp>
      <p:sp>
        <p:nvSpPr>
          <p:cNvPr id="188" name="Google Shape;188;p24"/>
          <p:cNvSpPr txBox="1"/>
          <p:nvPr/>
        </p:nvSpPr>
        <p:spPr>
          <a:xfrm>
            <a:off x="311700" y="4100750"/>
            <a:ext cx="1389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2"/>
                </a:solidFill>
              </a:rPr>
              <a:t>Raw score get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311700" y="4650130"/>
            <a:ext cx="13893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2"/>
                </a:solidFill>
              </a:rPr>
              <a:t>Your Accuracy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90" name="Google Shape;190;p24"/>
          <p:cNvSpPr/>
          <p:nvPr/>
        </p:nvSpPr>
        <p:spPr>
          <a:xfrm rot="5400000">
            <a:off x="5324769" y="3563431"/>
            <a:ext cx="171600" cy="16887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91" name="Google Shape;191;p24"/>
          <p:cNvSpPr/>
          <p:nvPr/>
        </p:nvSpPr>
        <p:spPr>
          <a:xfrm rot="5400000">
            <a:off x="3435269" y="3587606"/>
            <a:ext cx="171600" cy="16887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923675" y="4048975"/>
            <a:ext cx="973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Interpolation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3034175" y="4048975"/>
            <a:ext cx="973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Interpolation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Compress your </a:t>
            </a:r>
            <a:r>
              <a:rPr lang="zh-TW" b="1" u="sng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zh-TW" b="1" u="sng"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into a </a:t>
            </a: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.zip file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and submit it to E3.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Don’t forget to push your code to GitHub. And your GitHub link should be written in the report.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Report should be written in English.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sz="1400">
                <a:latin typeface="Times New Roman"/>
                <a:ea typeface="Times New Roman"/>
                <a:cs typeface="Times New Roman"/>
                <a:sym typeface="Times New Roman"/>
              </a:rPr>
              <a:t>&lt;STUDENT ID&gt;_HW1.zip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codes (.py, folders, etc)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&lt;STUDENT ID&gt;_HW1.</a:t>
            </a: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pdf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 .doc, .docx or others format)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Char char="●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put the data (e.g. x.jpg / train.csv / test.csv) and model checkpoints into submission file </a:t>
            </a:r>
            <a:r>
              <a:rPr lang="zh-TW"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(-5 if not followed)</a:t>
            </a:r>
            <a:endParaRPr sz="1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Other rules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Policy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A penalty of </a:t>
            </a:r>
            <a:r>
              <a:rPr lang="zh-TW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points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u="sng">
                <a:latin typeface="Times New Roman"/>
                <a:ea typeface="Times New Roman"/>
                <a:cs typeface="Times New Roman"/>
                <a:sym typeface="Times New Roman"/>
              </a:rPr>
              <a:t>per additional late day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. (</a:t>
            </a:r>
            <a:r>
              <a:rPr lang="zh-TW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-20pt / delayed.day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For example, If you get 90 points but delay for two days, your will get only 50 points!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Plagiarism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You should complete the assignment by yourself. Students engaged in plagiarism will be penalized heavily. Super serious penalty.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-100pt for the assignment or failed this course, etc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Char char="○"/>
            </a:pP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to academic integrity office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FAQs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I use any library/package/framework from GitHub or other resources?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b="1"/>
              <a:t>Yes</a:t>
            </a:r>
            <a:r>
              <a:rPr lang="zh-TW"/>
              <a:t>, we encourage you to learn how to leverage existing knowledge on your own task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e.g., Github of </a:t>
            </a:r>
            <a:r>
              <a:rPr lang="zh-TW" u="sng"/>
              <a:t>published works</a:t>
            </a:r>
            <a:r>
              <a:rPr lang="zh-TW"/>
              <a:t> and model zoo from Torchvision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Focus on how to step forward from them - That’s why part of scores comes from your competition ranks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You </a:t>
            </a:r>
            <a:r>
              <a:rPr lang="zh-TW" b="1" u="sng"/>
              <a:t>should not copy-and-paste from your classmates</a:t>
            </a:r>
            <a:r>
              <a:rPr lang="zh-TW"/>
              <a:t> (Plagiarism)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handle the GPU Out-of-Memory (OOM) issue?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Easy answer - Make your batch size smaller or make your model smaller.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Advanced methods: Try to figure it out by yourself. (Many online resources and AI-assistance)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FAQs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09300" cy="3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I don’t have my own GPU – Use Google Colab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It should be 12 hours, please check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this discussion in the stackoverflow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And some tricks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here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may make it longer.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If you have other questions, ask on </a:t>
            </a:r>
            <a:r>
              <a:rPr lang="zh-TW" b="1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E3 forum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first! We will reply as soon as possible.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Homework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10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Deadline: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23:59, 03/26 (Wed), 2025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Participate the competition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(80%): Image Classification</a:t>
            </a: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Participant the competition on the CodaBench and get the highest score as possible. (70%)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Code reliability &amp; quality (10%)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Report and code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(20%): Document your method and findings.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zh-TW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PDF format and written in English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. (5pt penalty)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Introduction to your method (e.g., data pre-processing, model architecture, hyper-parameters)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Innovative ideas or additional experiments to further improve the model.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Zip your code (.py) alone with report - Submit to E3.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225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You should also put your code on your GitHub repository and provide the link in the report.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 to the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 to the competition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How to participate the competition and do 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645400" cy="20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Register an account on 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CodaBench</a:t>
            </a:r>
            <a:endParaRPr sz="1700"/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zh-TW" sz="1300">
                <a:solidFill>
                  <a:schemeClr val="dk1"/>
                </a:solidFill>
              </a:rPr>
              <a:t>When registering the account, please use your </a:t>
            </a:r>
            <a:r>
              <a:rPr lang="zh-TW" sz="1300">
                <a:solidFill>
                  <a:srgbClr val="C00000"/>
                </a:solidFill>
              </a:rPr>
              <a:t>studentID </a:t>
            </a:r>
            <a:r>
              <a:rPr lang="zh-TW" sz="1300">
                <a:solidFill>
                  <a:schemeClr val="dk1"/>
                </a:solidFill>
              </a:rPr>
              <a:t>as the </a:t>
            </a:r>
            <a:r>
              <a:rPr lang="zh-TW" sz="1300">
                <a:solidFill>
                  <a:srgbClr val="C00000"/>
                </a:solidFill>
              </a:rPr>
              <a:t>UserName</a:t>
            </a:r>
            <a:endParaRPr sz="13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 sz="1700"/>
              <a:t>After you click the competition link, go to </a:t>
            </a:r>
            <a:r>
              <a:rPr lang="zh-TW" sz="1700" u="sng"/>
              <a:t>My Submissions</a:t>
            </a:r>
            <a:r>
              <a:rPr lang="zh-TW" sz="1700"/>
              <a:t>, and join the competition</a:t>
            </a:r>
            <a:endParaRPr sz="17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1949100"/>
            <a:ext cx="5950776" cy="1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6350" y="3307600"/>
            <a:ext cx="5634325" cy="12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312150" y="2958825"/>
            <a:ext cx="1984800" cy="572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639300" y="2130350"/>
            <a:ext cx="1133400" cy="362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3246350" y="3364425"/>
            <a:ext cx="1133400" cy="28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362400" y="4192775"/>
            <a:ext cx="833400" cy="28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4645325" y="4069000"/>
            <a:ext cx="1133400" cy="28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989625" y="4391400"/>
            <a:ext cx="2382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An “example” submission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9" name="Google Shape;109;p17"/>
          <p:cNvCxnSpPr>
            <a:stCxn id="104" idx="2"/>
            <a:endCxn id="103" idx="0"/>
          </p:cNvCxnSpPr>
          <p:nvPr/>
        </p:nvCxnSpPr>
        <p:spPr>
          <a:xfrm flipH="1">
            <a:off x="1304600" y="2493050"/>
            <a:ext cx="1901400" cy="4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stCxn id="105" idx="2"/>
            <a:endCxn id="106" idx="0"/>
          </p:cNvCxnSpPr>
          <p:nvPr/>
        </p:nvCxnSpPr>
        <p:spPr>
          <a:xfrm flipH="1">
            <a:off x="3779150" y="3649125"/>
            <a:ext cx="33900" cy="5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stCxn id="106" idx="3"/>
            <a:endCxn id="107" idx="1"/>
          </p:cNvCxnSpPr>
          <p:nvPr/>
        </p:nvCxnSpPr>
        <p:spPr>
          <a:xfrm rot="10800000" flipH="1">
            <a:off x="4195800" y="4211225"/>
            <a:ext cx="449400" cy="12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How to participate the competition and do submission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00" y="1795074"/>
            <a:ext cx="4468451" cy="199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t="49627"/>
          <a:stretch/>
        </p:blipFill>
        <p:spPr>
          <a:xfrm>
            <a:off x="4904425" y="2425413"/>
            <a:ext cx="2228850" cy="2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025" y="2766750"/>
            <a:ext cx="3480649" cy="4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987975"/>
            <a:ext cx="5759750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0" y="572700"/>
            <a:ext cx="8645400" cy="1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3. Submit your results and don’t forget to “</a:t>
            </a:r>
            <a:r>
              <a:rPr lang="zh-TW" sz="1700">
                <a:solidFill>
                  <a:srgbClr val="C00000"/>
                </a:solidFill>
              </a:rPr>
              <a:t>Add to Leaderboard</a:t>
            </a:r>
            <a:r>
              <a:rPr lang="zh-TW" sz="1700">
                <a:solidFill>
                  <a:schemeClr val="dk1"/>
                </a:solidFill>
              </a:rPr>
              <a:t>”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>
                <a:solidFill>
                  <a:schemeClr val="dk1"/>
                </a:solidFill>
              </a:rPr>
              <a:t>4. </a:t>
            </a:r>
            <a:r>
              <a:rPr lang="zh-TW" sz="1600"/>
              <a:t>Don’t forget to check your results can be found on the leaderboard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1895650" y="1795075"/>
            <a:ext cx="702000" cy="3108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11700" y="3476175"/>
            <a:ext cx="4253700" cy="191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4572000" y="4301300"/>
            <a:ext cx="906300" cy="6384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25;p18"/>
          <p:cNvCxnSpPr>
            <a:stCxn id="123" idx="3"/>
            <a:endCxn id="118" idx="1"/>
          </p:cNvCxnSpPr>
          <p:nvPr/>
        </p:nvCxnSpPr>
        <p:spPr>
          <a:xfrm rot="10800000" flipH="1">
            <a:off x="4565400" y="2571825"/>
            <a:ext cx="339000" cy="100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9750" y="3680318"/>
            <a:ext cx="3384250" cy="140805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7913750" y="3607950"/>
            <a:ext cx="435300" cy="3102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18"/>
          <p:cNvCxnSpPr>
            <a:stCxn id="124" idx="3"/>
            <a:endCxn id="127" idx="1"/>
          </p:cNvCxnSpPr>
          <p:nvPr/>
        </p:nvCxnSpPr>
        <p:spPr>
          <a:xfrm rot="10800000" flipH="1">
            <a:off x="5478300" y="3763100"/>
            <a:ext cx="2435400" cy="8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8"/>
          <p:cNvSpPr txBox="1"/>
          <p:nvPr/>
        </p:nvSpPr>
        <p:spPr>
          <a:xfrm>
            <a:off x="5876700" y="1662750"/>
            <a:ext cx="3267300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No limitation for the name of the “zip” file; however, inside the zip file, your </a:t>
            </a:r>
            <a:r>
              <a:rPr lang="zh-TW" sz="1200" b="1" u="sng">
                <a:solidFill>
                  <a:schemeClr val="dk2"/>
                </a:solidFill>
              </a:rPr>
              <a:t>result file must be named “prediction.csv”</a:t>
            </a:r>
            <a:endParaRPr sz="1200" b="1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Coding Environment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Recommnedation: Python 3.9 or higher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We recommend you to use </a:t>
            </a: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virtual environments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 when implementing your homework assignments.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Here are some popular virtual environment management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Poetry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Conda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Virtualenv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&amp; PyTorch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Numpy Tutorial: </a:t>
            </a:r>
            <a:r>
              <a:rPr lang="zh-TW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PyTorch Tutorial: </a:t>
            </a:r>
            <a:r>
              <a:rPr lang="zh-TW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Free to use any modules and 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Task and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0" y="572699"/>
            <a:ext cx="8832300" cy="45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Task: Image classification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RGB images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■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Training / Validation: 21,024; Test: 2,344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Corresponding object category id of the image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100 categories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zh-TW" sz="2000" b="1">
                <a:latin typeface="Times New Roman"/>
                <a:ea typeface="Times New Roman"/>
                <a:cs typeface="Times New Roman"/>
                <a:sym typeface="Times New Roman"/>
              </a:rPr>
              <a:t>Additional Requirements / Limitations </a:t>
            </a:r>
            <a:r>
              <a:rPr lang="zh-TW" sz="1200" b="1">
                <a:latin typeface="Times New Roman"/>
                <a:ea typeface="Times New Roman"/>
                <a:cs typeface="Times New Roman"/>
                <a:sym typeface="Times New Roman"/>
              </a:rPr>
              <a:t>(15 pts penalty, each)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No external data (i.e., data from other sources) allowed.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Model size (#parameters) should </a:t>
            </a:r>
            <a:r>
              <a:rPr lang="zh-TW" sz="1600" u="sng">
                <a:latin typeface="Times New Roman"/>
                <a:ea typeface="Times New Roman"/>
                <a:cs typeface="Times New Roman"/>
                <a:sym typeface="Times New Roman"/>
              </a:rPr>
              <a:t>less than 100M.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(ways to check your #parms: 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■"/>
            </a:pP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you can </a:t>
            </a:r>
            <a:r>
              <a:rPr lang="zh-TW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</a:t>
            </a:r>
            <a:r>
              <a:rPr lang="zh-TW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(e.g., ResNet18/34/…) 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model backbone in this task. Modification to the backbone </a:t>
            </a:r>
            <a:r>
              <a:rPr lang="zh-TW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allowed</a:t>
            </a:r>
            <a:r>
              <a:rPr lang="zh-TW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elaborate your modification in the report may help you get good report score.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Times New Roman"/>
              <a:buChar char="○"/>
            </a:pPr>
            <a:r>
              <a:rPr lang="zh-TW" sz="1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requirement: pretrained weights is allowed.</a:t>
            </a:r>
            <a:endParaRPr sz="1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926" y="0"/>
            <a:ext cx="3125075" cy="206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Grading Policy - Report (20%)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Format: PDF, written in English. (</a:t>
            </a:r>
            <a:r>
              <a:rPr lang="zh-TW" sz="16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-5pts if not followed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Sections that you should include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1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zh-TW" sz="1250" b="1" u="sng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 to the task and core idea of your method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1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zh-TW" sz="1250" b="1" u="sng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zh-TW" sz="1250" b="1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Descbible how you pre-process the data; what is your model architecture, and hyperparameters, etc.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1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zh-TW" sz="1250" b="1" u="sng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: your findings / model performance (e.g., training curve, confusion matrix, etc.)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1" indent="-3079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zh-TW" sz="1250" b="1" u="sng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: Your method references (paper / Github sources, </a:t>
            </a:r>
            <a:r>
              <a:rPr lang="zh-TW" sz="1250" u="sng">
                <a:latin typeface="Times New Roman"/>
                <a:ea typeface="Times New Roman"/>
                <a:cs typeface="Times New Roman"/>
                <a:sym typeface="Times New Roman"/>
              </a:rPr>
              <a:t>must include if you use any</a:t>
            </a:r>
            <a:r>
              <a:rPr lang="zh-TW" sz="1250">
                <a:latin typeface="Times New Roman"/>
                <a:ea typeface="Times New Roman"/>
                <a:cs typeface="Times New Roman"/>
                <a:sym typeface="Times New Roman"/>
              </a:rPr>
              <a:t>.)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We encourage you to stand on the shoulders of giants - only clone and run it is not enough.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2" indent="-3048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zh-TW" sz="1200" b="1" u="sng">
                <a:latin typeface="Times New Roman"/>
                <a:ea typeface="Times New Roman"/>
                <a:cs typeface="Times New Roman"/>
                <a:sym typeface="Times New Roman"/>
              </a:rPr>
              <a:t>Additional experiments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 to explore better performance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Simply tuning the hyper-parameters doesn’t count (e.g., batch-size, LR, different optimizers)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Hint: Try to add/remove some layers, use different loss functions, etc.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4999" lvl="3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You should 1) include your hypothesis (why you do this), 2) How this may (or may not) work, and 3) The experiment results </a:t>
            </a:r>
            <a:r>
              <a:rPr lang="zh-TW" sz="1200" u="sng">
                <a:latin typeface="Times New Roman"/>
                <a:ea typeface="Times New Roman"/>
                <a:cs typeface="Times New Roman"/>
                <a:sym typeface="Times New Roman"/>
              </a:rPr>
              <a:t>and their implications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68975" y="2013050"/>
            <a:ext cx="198000" cy="946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-5550" y="2331800"/>
            <a:ext cx="7116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15pts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13875" y="3569150"/>
            <a:ext cx="7116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FF"/>
                </a:solidFill>
              </a:rPr>
              <a:t>5pts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Microsoft Office PowerPoint</Application>
  <PresentationFormat>全屏显示(16:9)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Simple Light</vt:lpstr>
      <vt:lpstr>PowerPoint 演示文稿</vt:lpstr>
      <vt:lpstr>Homework 1</vt:lpstr>
      <vt:lpstr>Links</vt:lpstr>
      <vt:lpstr>How to participate the competition and do submission</vt:lpstr>
      <vt:lpstr>How to participate the competition and do submission</vt:lpstr>
      <vt:lpstr>Coding Environment</vt:lpstr>
      <vt:lpstr>Numpy &amp; PyTorch</vt:lpstr>
      <vt:lpstr>Task and Dataset</vt:lpstr>
      <vt:lpstr>Grading Policy - Report (20%)</vt:lpstr>
      <vt:lpstr>Grading Policy - Code Reliability (10%)</vt:lpstr>
      <vt:lpstr>Grading Policy - Competition (70%)</vt:lpstr>
      <vt:lpstr>Submission</vt:lpstr>
      <vt:lpstr>Other rules</vt:lpstr>
      <vt:lpstr>FAQs</vt:lpstr>
      <vt:lpstr>FAQs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BINGYE ZHOU</cp:lastModifiedBy>
  <cp:revision>1</cp:revision>
  <dcterms:modified xsi:type="dcterms:W3CDTF">2025-03-05T10:11:39Z</dcterms:modified>
</cp:coreProperties>
</file>