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8CA63B-1EE9-4B21-B876-C9F11F4D0348}">
  <a:tblStyle styleId="{1F8CA63B-1EE9-4B21-B876-C9F11F4D0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60d7cd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60d7cd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5fb1552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5fb1552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35f45df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35f45df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367aa1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367aa1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5fb155215_2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5fb155215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4193780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4193780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5fb155215_2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5fb155215_2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367aa15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367aa15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35f45df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35f45df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akhp/" TargetMode="External"/><Relationship Id="rId4" Type="http://schemas.openxmlformats.org/officeDocument/2006/relationships/hyperlink" Target="https://www.linkedin.com/in/rtvkiz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exesum2025" TargetMode="External"/><Relationship Id="rId4" Type="http://schemas.openxmlformats.org/officeDocument/2006/relationships/hyperlink" Target="https://bit.ly/cspmkey20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Misconfig Matrix: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Chaos to 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72850" y="4146200"/>
            <a:ext cx="4394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3C6D6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Presented by: Hari Pranav.A and Ritvik Arya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2350" y="4728900"/>
            <a:ext cx="9075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3C6D6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Disclaimer: </a:t>
            </a:r>
            <a:r>
              <a:rPr lang="en" sz="1200">
                <a:solidFill>
                  <a:srgbClr val="C3C6D6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"The views expressed in this lab are those of the authors and do not necessarily reflect the views of our employer"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love to keep in touch and connect: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Hari Pranav: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https://www.linkedin.com/in/akhp/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Ritvik: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https://www.linkedin.com/in/rtvkiz/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Word Soup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385100" y="1440150"/>
            <a:ext cx="65892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Zero Trust Network Access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Cloud Security Posture </a:t>
            </a:r>
            <a:r>
              <a:rPr lang="en" sz="1845">
                <a:solidFill>
                  <a:schemeClr val="dk1"/>
                </a:solidFill>
              </a:rPr>
              <a:t>Management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Cloud Infrastructure Entitlement Management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Runtime Application Self-Protection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Cloud-Native Application Protection Platform</a:t>
            </a:r>
            <a:endParaRPr sz="184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78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463150"/>
            <a:ext cx="1923300" cy="2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ZTNA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CSPM 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CIEM 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RASP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CNAPP</a:t>
            </a:r>
            <a:endParaRPr sz="184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78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5757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Security teams often operate with limited resources while managing complex, </a:t>
            </a:r>
            <a:r>
              <a:rPr lang="en" sz="1845">
                <a:solidFill>
                  <a:schemeClr val="dk1"/>
                </a:solidFill>
              </a:rPr>
              <a:t>multi cloud</a:t>
            </a:r>
            <a:r>
              <a:rPr lang="en" sz="1845">
                <a:solidFill>
                  <a:schemeClr val="dk1"/>
                </a:solidFill>
              </a:rPr>
              <a:t> environments spanning multiple regions and services. </a:t>
            </a:r>
            <a:endParaRPr sz="1845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Based on the size and maturity of an organization it becomes hard to keep up with changing cloud resources and deployments.</a:t>
            </a:r>
            <a:endParaRPr sz="1845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With </a:t>
            </a:r>
            <a:r>
              <a:rPr lang="en" sz="1845">
                <a:solidFill>
                  <a:schemeClr val="dk1"/>
                </a:solidFill>
              </a:rPr>
              <a:t>compliance, regulations and evolving threat landscape, it becomes crucial to have continuous monitoring and accurate inventory.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75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Brief </a:t>
            </a:r>
            <a:r>
              <a:rPr lang="en" sz="1845">
                <a:solidFill>
                  <a:schemeClr val="dk1"/>
                </a:solidFill>
              </a:rPr>
              <a:t>walkthrough</a:t>
            </a:r>
            <a:r>
              <a:rPr lang="en" sz="1845">
                <a:solidFill>
                  <a:schemeClr val="dk1"/>
                </a:solidFill>
              </a:rPr>
              <a:t> of an organization with multi cloud set up. 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Deepdive into open source cloud </a:t>
            </a:r>
            <a:r>
              <a:rPr lang="en" sz="1845">
                <a:solidFill>
                  <a:schemeClr val="dk1"/>
                </a:solidFill>
              </a:rPr>
              <a:t>security</a:t>
            </a:r>
            <a:r>
              <a:rPr lang="en" sz="1845">
                <a:solidFill>
                  <a:schemeClr val="dk1"/>
                </a:solidFill>
              </a:rPr>
              <a:t> posture management tools. 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Automate deployment and analysis of various tools. 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Compare results in a Pugh Matrix to help with decision process.</a:t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AutoNum type="arabicPeriod"/>
            </a:pPr>
            <a:r>
              <a:rPr lang="en" sz="1845">
                <a:solidFill>
                  <a:schemeClr val="dk1"/>
                </a:solidFill>
              </a:rPr>
              <a:t>Questions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Agenda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Executive Summary: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https://bit.ly/exesum2025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Scripts for deployment: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https://bit.ly/cspmkey2025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 Introduction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918675"/>
            <a:ext cx="8520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757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Char char="●"/>
            </a:pPr>
            <a:r>
              <a:rPr b="1" lang="en" sz="1845">
                <a:solidFill>
                  <a:schemeClr val="dk1"/>
                </a:solidFill>
              </a:rPr>
              <a:t>Scout Suite: </a:t>
            </a:r>
            <a:r>
              <a:rPr lang="en" sz="1845">
                <a:solidFill>
                  <a:schemeClr val="dk1"/>
                </a:solidFill>
              </a:rPr>
              <a:t>Scout Suite is an open source multi-cloud security-auditing tool, which enables security posture assessment of cloud environments. </a:t>
            </a:r>
            <a:endParaRPr sz="1845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5">
              <a:solidFill>
                <a:schemeClr val="dk1"/>
              </a:solidFill>
            </a:endParaRPr>
          </a:p>
          <a:p>
            <a:pPr indent="-345757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Char char="●"/>
            </a:pPr>
            <a:r>
              <a:rPr b="1" lang="en" sz="1845">
                <a:solidFill>
                  <a:schemeClr val="dk1"/>
                </a:solidFill>
              </a:rPr>
              <a:t>Cloud Custodian: </a:t>
            </a:r>
            <a:r>
              <a:rPr lang="en" sz="1845">
                <a:solidFill>
                  <a:schemeClr val="dk1"/>
                </a:solidFill>
              </a:rPr>
              <a:t>Cloud Custodian, also known as c7n, is a rules engine for managing public cloud accounts and resources. </a:t>
            </a:r>
            <a:endParaRPr sz="184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Char char="●"/>
            </a:pPr>
            <a:r>
              <a:rPr b="1" lang="en" sz="1845">
                <a:solidFill>
                  <a:schemeClr val="dk1"/>
                </a:solidFill>
              </a:rPr>
              <a:t>Cloud Mapper</a:t>
            </a:r>
            <a:r>
              <a:rPr b="1" lang="en" sz="1845">
                <a:solidFill>
                  <a:schemeClr val="dk1"/>
                </a:solidFill>
              </a:rPr>
              <a:t>:</a:t>
            </a:r>
            <a:r>
              <a:rPr lang="en" sz="1845">
                <a:solidFill>
                  <a:schemeClr val="dk1"/>
                </a:solidFill>
              </a:rPr>
              <a:t> CloudMapper helps you analyze your Amazon Web Services (AWS) environments. </a:t>
            </a:r>
            <a:endParaRPr sz="184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 Introduction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Char char="●"/>
            </a:pPr>
            <a:r>
              <a:rPr b="1" lang="en" sz="1845">
                <a:solidFill>
                  <a:schemeClr val="dk1"/>
                </a:solidFill>
              </a:rPr>
              <a:t>Cartography: </a:t>
            </a:r>
            <a:r>
              <a:rPr lang="en" sz="1845">
                <a:solidFill>
                  <a:schemeClr val="dk1"/>
                </a:solidFill>
              </a:rPr>
              <a:t>Cartography is a Python tool that consolidates infrastructure assets and the relationships between them in an intuitive graph view powered by a Neo4j database.</a:t>
            </a:r>
            <a:endParaRPr sz="1845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5">
              <a:solidFill>
                <a:schemeClr val="dk1"/>
              </a:solidFill>
            </a:endParaRPr>
          </a:p>
          <a:p>
            <a:pPr indent="-34575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5"/>
              <a:buChar char="●"/>
            </a:pPr>
            <a:r>
              <a:rPr b="1" lang="en" sz="1845">
                <a:solidFill>
                  <a:schemeClr val="dk1"/>
                </a:solidFill>
              </a:rPr>
              <a:t>Prowler:</a:t>
            </a:r>
            <a:r>
              <a:rPr lang="en" sz="1845">
                <a:solidFill>
                  <a:schemeClr val="dk1"/>
                </a:solidFill>
              </a:rPr>
              <a:t> Prowler is a security tool designed to assess and enforce security best practices across AWS, Azure, Google Cloud, and Kubernetes.</a:t>
            </a:r>
            <a:endParaRPr sz="1215">
              <a:solidFill>
                <a:srgbClr val="53586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Pugh Matrix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5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4"/>
              <a:buChar char="●"/>
            </a:pPr>
            <a:r>
              <a:rPr lang="en" sz="1683">
                <a:solidFill>
                  <a:schemeClr val="dk1"/>
                </a:solidFill>
              </a:rPr>
              <a:t>Criteria-based matrix, compares solutions against a standardized set of evaluations.</a:t>
            </a:r>
            <a:br>
              <a:rPr lang="en" sz="1683">
                <a:solidFill>
                  <a:schemeClr val="dk1"/>
                </a:solidFill>
              </a:rPr>
            </a:br>
            <a:endParaRPr sz="1683">
              <a:solidFill>
                <a:schemeClr val="dk1"/>
              </a:solidFill>
            </a:endParaRPr>
          </a:p>
          <a:p>
            <a:pPr indent="-3355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4"/>
              <a:buChar char="●"/>
            </a:pPr>
            <a:r>
              <a:rPr lang="en" sz="1683">
                <a:solidFill>
                  <a:schemeClr val="dk1"/>
                </a:solidFill>
              </a:rPr>
              <a:t>It aims to identify the best solution among alternatives based on comprehensive criteria.</a:t>
            </a:r>
            <a:br>
              <a:rPr lang="en" sz="1683">
                <a:solidFill>
                  <a:schemeClr val="dk1"/>
                </a:solidFill>
              </a:rPr>
            </a:br>
            <a:endParaRPr sz="1683">
              <a:solidFill>
                <a:schemeClr val="dk1"/>
              </a:solidFill>
            </a:endParaRPr>
          </a:p>
          <a:p>
            <a:pPr indent="-3355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4"/>
              <a:buChar char="●"/>
            </a:pPr>
            <a:r>
              <a:rPr lang="en" sz="1683">
                <a:solidFill>
                  <a:schemeClr val="dk1"/>
                </a:solidFill>
              </a:rPr>
              <a:t>Prioritizes solutions that perform consistently well across various criteria, not just the highest-rated or most popular.</a:t>
            </a:r>
            <a:br>
              <a:rPr lang="en" sz="1683">
                <a:solidFill>
                  <a:schemeClr val="dk1"/>
                </a:solidFill>
              </a:rPr>
            </a:br>
            <a:endParaRPr sz="1683">
              <a:solidFill>
                <a:schemeClr val="dk1"/>
              </a:solidFill>
            </a:endParaRPr>
          </a:p>
          <a:p>
            <a:pPr indent="-3355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4"/>
              <a:buChar char="●"/>
            </a:pPr>
            <a:r>
              <a:rPr lang="en" sz="1683">
                <a:solidFill>
                  <a:schemeClr val="dk1"/>
                </a:solidFill>
              </a:rPr>
              <a:t>Enhances decision-making by offering a range of viable solutions, promoting informed choices.</a:t>
            </a:r>
            <a:endParaRPr sz="168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42">
              <a:solidFill>
                <a:srgbClr val="53586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122350" y="118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{1F8CA63B-1EE9-4B21-B876-C9F11F4D0348}</a:tableStyleId>
              </a:tblPr>
              <a:tblGrid>
                <a:gridCol w="1610700"/>
                <a:gridCol w="2455825"/>
                <a:gridCol w="2354750"/>
                <a:gridCol w="2481725"/>
              </a:tblGrid>
              <a:tr h="4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Approach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Pros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Cons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Use When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5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Build (Custom)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Fully tailored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Deep integration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Meets unique compliance needs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High cost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Long dev cycles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Ongoing maintenance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Existing strong engineering resources</a:t>
                      </a:r>
                      <a:r>
                        <a:rPr lang="en" sz="1145">
                          <a:solidFill>
                            <a:schemeClr val="dk1"/>
                          </a:solidFill>
                        </a:rPr>
                        <a:t> 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Compliance needs are unique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Buy (Commercial)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Out-of-the-box features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Vendor support &amp; SLAs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Easy integration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Expensive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Vendor lock-in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Need rapid visibility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Compliance/reporting is a priority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5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Adopt (Open Source)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Startups, small teams, budget-conscious orgs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Limited support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May not scale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Integration requires effort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Teams need hands-on learning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  <a:p>
                      <a:pPr indent="-301307" lvl="0" marL="45720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45"/>
                        <a:buChar char="●"/>
                      </a:pPr>
                      <a:r>
                        <a:rPr lang="en" sz="1145">
                          <a:solidFill>
                            <a:schemeClr val="dk1"/>
                          </a:solidFill>
                        </a:rPr>
                        <a:t>Evaluating before commercial investment</a:t>
                      </a:r>
                      <a:endParaRPr sz="1145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>
            <p:ph type="title"/>
          </p:nvPr>
        </p:nvSpPr>
        <p:spPr>
          <a:xfrm>
            <a:off x="-32550" y="2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vs Buy vs Adopt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