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99" r:id="rId3"/>
    <p:sldId id="300" r:id="rId4"/>
    <p:sldId id="301" r:id="rId5"/>
    <p:sldId id="304" r:id="rId6"/>
    <p:sldId id="302" r:id="rId7"/>
    <p:sldId id="308" r:id="rId8"/>
    <p:sldId id="306" r:id="rId9"/>
    <p:sldId id="307" r:id="rId10"/>
    <p:sldId id="303" r:id="rId11"/>
    <p:sldId id="305" r:id="rId12"/>
    <p:sldId id="310" r:id="rId1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190" autoAdjust="0"/>
    <p:restoredTop sz="94660"/>
  </p:normalViewPr>
  <p:slideViewPr>
    <p:cSldViewPr snapToGrid="0">
      <p:cViewPr varScale="1">
        <p:scale>
          <a:sx n="80" d="100"/>
          <a:sy n="80" d="100"/>
        </p:scale>
        <p:origin x="4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5D514-4841-4DBD-89D8-5BD5E2EF99F8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5F44E-32DA-4EDE-89B1-77AAF1A9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827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0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21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25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1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0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9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7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2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9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5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1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95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5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1B65-CB5E-424A-A210-7B3C910D82A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8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4EFBC4-FCF8-4C48-A10E-617C03D8E164}"/>
              </a:ext>
            </a:extLst>
          </p:cNvPr>
          <p:cNvSpPr/>
          <p:nvPr/>
        </p:nvSpPr>
        <p:spPr>
          <a:xfrm>
            <a:off x="0" y="0"/>
            <a:ext cx="9906000" cy="511728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D4F37-C6BE-415C-8C94-8BD797A0DF75}"/>
              </a:ext>
            </a:extLst>
          </p:cNvPr>
          <p:cNvSpPr txBox="1"/>
          <p:nvPr/>
        </p:nvSpPr>
        <p:spPr>
          <a:xfrm>
            <a:off x="612394" y="1270933"/>
            <a:ext cx="76437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bg1"/>
                </a:solidFill>
              </a:rPr>
              <a:t>매핑해조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디지털 </a:t>
            </a:r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집현전 메타데이터 구축을 위한 매핑 </a:t>
            </a:r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API </a:t>
            </a:r>
            <a:r>
              <a:rPr lang="ko-KR" altLang="en-US" sz="2000" b="1" dirty="0" smtClean="0">
                <a:solidFill>
                  <a:schemeClr val="bg1"/>
                </a:solidFill>
                <a:latin typeface="+mj-ea"/>
                <a:ea typeface="+mj-ea"/>
              </a:rPr>
              <a:t>제작</a:t>
            </a:r>
            <a:endParaRPr lang="en-US" altLang="ko-KR" sz="20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5400" b="1" dirty="0">
                <a:solidFill>
                  <a:schemeClr val="bg1"/>
                </a:solidFill>
              </a:rPr>
              <a:t>화면설계서</a:t>
            </a:r>
            <a:endParaRPr lang="en-US" altLang="ko-KR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E0D24B-C77B-4734-9D0D-CA7429EDEAEC}"/>
              </a:ext>
            </a:extLst>
          </p:cNvPr>
          <p:cNvCxnSpPr/>
          <p:nvPr/>
        </p:nvCxnSpPr>
        <p:spPr>
          <a:xfrm>
            <a:off x="713064" y="939567"/>
            <a:ext cx="4110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54A880-1573-4887-92A3-6C92FF10E8DB}"/>
              </a:ext>
            </a:extLst>
          </p:cNvPr>
          <p:cNvSpPr txBox="1"/>
          <p:nvPr/>
        </p:nvSpPr>
        <p:spPr>
          <a:xfrm>
            <a:off x="5183648" y="5859736"/>
            <a:ext cx="4208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 err="1">
                <a:solidFill>
                  <a:srgbClr val="0090D0"/>
                </a:solidFill>
              </a:rPr>
              <a:t>팀명</a:t>
            </a:r>
            <a:r>
              <a:rPr lang="ko-KR" altLang="en-US" b="1" dirty="0">
                <a:solidFill>
                  <a:srgbClr val="0090D0"/>
                </a:solidFill>
              </a:rPr>
              <a:t> </a:t>
            </a:r>
            <a:r>
              <a:rPr lang="en-US" altLang="ko-KR" b="1" dirty="0">
                <a:solidFill>
                  <a:srgbClr val="0090D0"/>
                </a:solidFill>
              </a:rPr>
              <a:t>:</a:t>
            </a:r>
            <a:r>
              <a:rPr lang="en-US" altLang="ko-KR" b="1" dirty="0">
                <a:solidFill>
                  <a:srgbClr val="00B0F0"/>
                </a:solidFill>
              </a:rPr>
              <a:t> </a:t>
            </a:r>
            <a:r>
              <a:rPr lang="ko-KR" altLang="en-US" dirty="0" err="1" smtClean="0"/>
              <a:t>매핑해조</a:t>
            </a:r>
            <a:endParaRPr lang="en-US" altLang="ko-KR" dirty="0" smtClean="0"/>
          </a:p>
          <a:p>
            <a:pPr algn="r"/>
            <a:r>
              <a:rPr lang="ko-KR" altLang="en-US" b="1" dirty="0" smtClean="0">
                <a:solidFill>
                  <a:srgbClr val="0090D0"/>
                </a:solidFill>
              </a:rPr>
              <a:t>팀원 </a:t>
            </a:r>
            <a:r>
              <a:rPr lang="en-US" altLang="ko-KR" b="1" dirty="0" smtClean="0">
                <a:solidFill>
                  <a:srgbClr val="0090D0"/>
                </a:solidFill>
              </a:rPr>
              <a:t>: </a:t>
            </a:r>
            <a:r>
              <a:rPr lang="ko-KR" altLang="en-US" sz="1600" b="1" dirty="0" err="1" smtClean="0"/>
              <a:t>정준수</a:t>
            </a:r>
            <a:r>
              <a:rPr lang="en-US" altLang="ko-KR" sz="1600" dirty="0" smtClean="0"/>
              <a:t>/</a:t>
            </a:r>
            <a:r>
              <a:rPr lang="ko-KR" altLang="en-US" sz="1600" dirty="0" err="1" smtClean="0"/>
              <a:t>권예지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서재혁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이정욱</a:t>
            </a:r>
            <a:r>
              <a:rPr lang="en-US" altLang="ko-KR" sz="1600" dirty="0" smtClean="0"/>
              <a:t>/</a:t>
            </a:r>
            <a:r>
              <a:rPr lang="ko-KR" altLang="en-US" sz="1600" dirty="0" err="1" smtClean="0"/>
              <a:t>이혜윤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CA2977-0557-4A5C-A995-F036D7977765}"/>
              </a:ext>
            </a:extLst>
          </p:cNvPr>
          <p:cNvSpPr txBox="1"/>
          <p:nvPr/>
        </p:nvSpPr>
        <p:spPr>
          <a:xfrm>
            <a:off x="718192" y="6136735"/>
            <a:ext cx="12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rgbClr val="0090D0"/>
                </a:solidFill>
              </a:rPr>
              <a:t>2022.12.13</a:t>
            </a:r>
            <a:endParaRPr lang="ko-KR" altLang="en-US" dirty="0">
              <a:solidFill>
                <a:srgbClr val="0090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50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1D4FEC-A08E-42DB-9970-9FD7B36730CB}"/>
              </a:ext>
            </a:extLst>
          </p:cNvPr>
          <p:cNvSpPr txBox="1"/>
          <p:nvPr/>
        </p:nvSpPr>
        <p:spPr>
          <a:xfrm>
            <a:off x="276836" y="12835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화면이름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163871"/>
            <a:ext cx="2171089" cy="977409"/>
            <a:chOff x="276836" y="2678221"/>
            <a:chExt cx="2171089" cy="97740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views.py</a:t>
              </a:r>
            </a:p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Forjson.html</a:t>
              </a:r>
            </a:p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style.css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err="1" smtClean="0">
                  <a:solidFill>
                    <a:schemeClr val="bg1"/>
                  </a:solidFill>
                </a:rPr>
                <a:t>프로젝트명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디지털 집현전 메타데이터 구축을 위한 매핑 </a:t>
              </a:r>
              <a:r>
                <a:rPr lang="en-US" altLang="ko-KR" sz="1200" dirty="0">
                  <a:solidFill>
                    <a:schemeClr val="bg1"/>
                  </a:solidFill>
                </a:rPr>
                <a:t>API </a:t>
              </a:r>
              <a:r>
                <a:rPr lang="ko-KR" altLang="en-US" sz="1200" dirty="0">
                  <a:solidFill>
                    <a:schemeClr val="bg1"/>
                  </a:solidFill>
                </a:rPr>
                <a:t>제작</a:t>
              </a: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22" b="3496"/>
          <a:stretch/>
        </p:blipFill>
        <p:spPr>
          <a:xfrm>
            <a:off x="2902049" y="102198"/>
            <a:ext cx="4584291" cy="443047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4573687"/>
            <a:ext cx="2171089" cy="1716073"/>
            <a:chOff x="276836" y="269845"/>
            <a:chExt cx="2171089" cy="171607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bg1"/>
                  </a:solidFill>
                </a:rPr>
                <a:t>제공되는 </a:t>
              </a:r>
              <a:r>
                <a:rPr lang="ko-KR" altLang="en-US" sz="1200" dirty="0">
                  <a:solidFill>
                    <a:schemeClr val="bg1"/>
                  </a:solidFill>
                </a:rPr>
                <a:t>원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본 데이터의 크기를 알아야함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bg1"/>
                  </a:solidFill>
                </a:rPr>
                <a:t>정확한 인증키 값을 입력해야 함</a:t>
              </a:r>
              <a:endParaRPr lang="en-US" altLang="ko-KR" sz="1200" dirty="0" smtClean="0">
                <a:solidFill>
                  <a:schemeClr val="bg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bg1"/>
                  </a:solidFill>
                </a:rPr>
                <a:t>원본 데이터의 </a:t>
              </a:r>
              <a:r>
                <a:rPr lang="ko-KR" altLang="en-US" sz="1200" dirty="0">
                  <a:solidFill>
                    <a:schemeClr val="bg1"/>
                  </a:solidFill>
                </a:rPr>
                <a:t>항목이 메타데이터 표준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테이블과 </a:t>
              </a:r>
              <a:r>
                <a:rPr lang="ko-KR" altLang="en-US" sz="1200" dirty="0" err="1" smtClean="0">
                  <a:solidFill>
                    <a:schemeClr val="bg1"/>
                  </a:solidFill>
                </a:rPr>
                <a:t>매칭되어야함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29" t="40100" r="12708"/>
          <a:stretch/>
        </p:blipFill>
        <p:spPr>
          <a:xfrm>
            <a:off x="6290493" y="3944749"/>
            <a:ext cx="3413946" cy="275002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23" name="직사각형 22"/>
          <p:cNvSpPr/>
          <p:nvPr/>
        </p:nvSpPr>
        <p:spPr>
          <a:xfrm>
            <a:off x="2929554" y="1340898"/>
            <a:ext cx="766146" cy="192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929554" y="1569498"/>
            <a:ext cx="1051896" cy="183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865016" y="1145033"/>
            <a:ext cx="2831309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①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로드된</a:t>
            </a:r>
            <a:r>
              <a:rPr lang="ko-KR" altLang="en-US" sz="1400" dirty="0" smtClean="0"/>
              <a:t> 데이터의 현재 페이지와  </a:t>
            </a:r>
            <a:r>
              <a:rPr lang="ko-KR" altLang="en-US" sz="1400" dirty="0" err="1" smtClean="0"/>
              <a:t>데이터명</a:t>
            </a:r>
            <a:endParaRPr lang="ko-KR" altLang="en-US" sz="1400" dirty="0"/>
          </a:p>
        </p:txBody>
      </p:sp>
      <p:cxnSp>
        <p:nvCxnSpPr>
          <p:cNvPr id="27" name="직선 화살표 연결선 26"/>
          <p:cNvCxnSpPr>
            <a:stCxn id="25" idx="1"/>
            <a:endCxn id="23" idx="3"/>
          </p:cNvCxnSpPr>
          <p:nvPr/>
        </p:nvCxnSpPr>
        <p:spPr>
          <a:xfrm flipH="1">
            <a:off x="3695700" y="1406643"/>
            <a:ext cx="2169316" cy="305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5" idx="1"/>
            <a:endCxn id="24" idx="3"/>
          </p:cNvCxnSpPr>
          <p:nvPr/>
        </p:nvCxnSpPr>
        <p:spPr>
          <a:xfrm flipH="1">
            <a:off x="3981450" y="1406643"/>
            <a:ext cx="1883566" cy="254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757344" y="2234053"/>
            <a:ext cx="187796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②</a:t>
            </a:r>
            <a:r>
              <a:rPr lang="ko-KR" altLang="en-US" sz="1400" dirty="0" smtClean="0"/>
              <a:t> 원본 데이터 출력</a:t>
            </a:r>
            <a:endParaRPr lang="ko-KR" altLang="en-US" sz="1400" dirty="0"/>
          </a:p>
        </p:txBody>
      </p:sp>
      <p:cxnSp>
        <p:nvCxnSpPr>
          <p:cNvPr id="45" name="직선 화살표 연결선 44"/>
          <p:cNvCxnSpPr>
            <a:stCxn id="44" idx="1"/>
          </p:cNvCxnSpPr>
          <p:nvPr/>
        </p:nvCxnSpPr>
        <p:spPr>
          <a:xfrm flipH="1">
            <a:off x="5845893" y="2387942"/>
            <a:ext cx="1911451" cy="8341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2920028" y="2015145"/>
            <a:ext cx="2925865" cy="2413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308472" y="3961901"/>
            <a:ext cx="2044953" cy="2713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362325" y="5222724"/>
            <a:ext cx="2211337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③</a:t>
            </a:r>
            <a:r>
              <a:rPr lang="ko-KR" altLang="en-US" sz="1400" dirty="0" smtClean="0"/>
              <a:t> 메타데이터 표준 테이블을 기준으로 자동 </a:t>
            </a:r>
            <a:r>
              <a:rPr lang="ko-KR" altLang="en-US" sz="1400" dirty="0" err="1" smtClean="0"/>
              <a:t>매핑된</a:t>
            </a:r>
            <a:r>
              <a:rPr lang="ko-KR" altLang="en-US" sz="1400" dirty="0" smtClean="0"/>
              <a:t> 데이터 출력</a:t>
            </a:r>
            <a:endParaRPr lang="ko-KR" altLang="en-US" sz="1400" dirty="0"/>
          </a:p>
        </p:txBody>
      </p:sp>
      <p:cxnSp>
        <p:nvCxnSpPr>
          <p:cNvPr id="49" name="직선 화살표 연결선 48"/>
          <p:cNvCxnSpPr>
            <a:stCxn id="48" idx="3"/>
            <a:endCxn id="47" idx="1"/>
          </p:cNvCxnSpPr>
          <p:nvPr/>
        </p:nvCxnSpPr>
        <p:spPr>
          <a:xfrm flipV="1">
            <a:off x="5573662" y="5318812"/>
            <a:ext cx="734810" cy="2732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324066"/>
            <a:ext cx="2171089" cy="977409"/>
            <a:chOff x="276836" y="3666966"/>
            <a:chExt cx="2171089" cy="977409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err="1" smtClean="0">
                  <a:solidFill>
                    <a:schemeClr val="bg1"/>
                  </a:solidFill>
                </a:rPr>
                <a:t>화면설명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① - </a:t>
              </a:r>
              <a:r>
                <a:rPr lang="ko-KR" altLang="en-US" sz="1200" dirty="0" err="1" smtClean="0">
                  <a:solidFill>
                    <a:schemeClr val="bg1"/>
                  </a:solidFill>
                </a:rPr>
                <a:t>로드된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 데이터 정보</a:t>
              </a:r>
              <a:endParaRPr lang="en-US" altLang="ko-KR" sz="1200" dirty="0" smtClean="0">
                <a:solidFill>
                  <a:schemeClr val="bg1"/>
                </a:solidFill>
              </a:endParaRPr>
            </a:p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② -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원본 데이터 출력</a:t>
              </a:r>
              <a:endParaRPr lang="en-US" altLang="ko-KR" sz="1200" dirty="0" smtClean="0">
                <a:solidFill>
                  <a:schemeClr val="bg1"/>
                </a:solidFill>
              </a:endParaRPr>
            </a:p>
            <a:p>
              <a:r>
                <a:rPr lang="ko-KR" altLang="ko-KR" sz="1200" dirty="0" smtClean="0">
                  <a:solidFill>
                    <a:schemeClr val="bg1"/>
                  </a:solidFill>
                </a:rPr>
                <a:t>③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항목 자동 매핑</a:t>
              </a:r>
              <a:endParaRPr lang="en-US" altLang="ko-KR" sz="12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95279311-CDE0-44BF-8410-51979300FD53}"/>
              </a:ext>
            </a:extLst>
          </p:cNvPr>
          <p:cNvSpPr txBox="1"/>
          <p:nvPr/>
        </p:nvSpPr>
        <p:spPr>
          <a:xfrm>
            <a:off x="276119" y="1610169"/>
            <a:ext cx="2171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데이터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수집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및 매핑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72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1D4FEC-A08E-42DB-9970-9FD7B36730CB}"/>
              </a:ext>
            </a:extLst>
          </p:cNvPr>
          <p:cNvSpPr txBox="1"/>
          <p:nvPr/>
        </p:nvSpPr>
        <p:spPr>
          <a:xfrm>
            <a:off x="276836" y="12835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화면이름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err="1" smtClean="0">
                  <a:solidFill>
                    <a:schemeClr val="bg1"/>
                  </a:solidFill>
                </a:rPr>
                <a:t>프로젝트명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디지털 집현전 메타데이터 구축을 위한 매핑 </a:t>
              </a:r>
              <a:r>
                <a:rPr lang="en-US" altLang="ko-KR" sz="1200" dirty="0">
                  <a:solidFill>
                    <a:schemeClr val="bg1"/>
                  </a:solidFill>
                </a:rPr>
                <a:t>API </a:t>
              </a:r>
              <a:r>
                <a:rPr lang="ko-KR" altLang="en-US" sz="1200" dirty="0">
                  <a:solidFill>
                    <a:schemeClr val="bg1"/>
                  </a:solidFill>
                </a:rPr>
                <a:t>제작</a:t>
              </a: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60" r="20000"/>
          <a:stretch/>
        </p:blipFill>
        <p:spPr>
          <a:xfrm>
            <a:off x="2847975" y="538625"/>
            <a:ext cx="6940034" cy="523352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DBDFEAB-84D3-47DC-AEB0-DD14BE3C3381}"/>
              </a:ext>
            </a:extLst>
          </p:cNvPr>
          <p:cNvSpPr txBox="1"/>
          <p:nvPr/>
        </p:nvSpPr>
        <p:spPr>
          <a:xfrm>
            <a:off x="276836" y="32954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화면설명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20037" y="2412503"/>
            <a:ext cx="6767972" cy="3471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>
            <a:stCxn id="53" idx="0"/>
            <a:endCxn id="22" idx="2"/>
          </p:cNvCxnSpPr>
          <p:nvPr/>
        </p:nvCxnSpPr>
        <p:spPr>
          <a:xfrm flipH="1" flipV="1">
            <a:off x="6404023" y="5884277"/>
            <a:ext cx="81966" cy="2158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908315" y="1705470"/>
            <a:ext cx="1706279" cy="636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133976" y="1285566"/>
            <a:ext cx="30099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①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API </a:t>
            </a:r>
            <a:r>
              <a:rPr lang="ko-KR" altLang="en-US" sz="1400" dirty="0"/>
              <a:t>스키마 또는 기타 리소스 정보</a:t>
            </a:r>
          </a:p>
        </p:txBody>
      </p:sp>
      <p:cxnSp>
        <p:nvCxnSpPr>
          <p:cNvPr id="10" name="직선 화살표 연결선 9"/>
          <p:cNvCxnSpPr>
            <a:stCxn id="33" idx="2"/>
            <a:endCxn id="28" idx="3"/>
          </p:cNvCxnSpPr>
          <p:nvPr/>
        </p:nvCxnSpPr>
        <p:spPr>
          <a:xfrm flipH="1">
            <a:off x="4614594" y="1593343"/>
            <a:ext cx="2024332" cy="4302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5279311-CDE0-44BF-8410-51979300FD53}"/>
              </a:ext>
            </a:extLst>
          </p:cNvPr>
          <p:cNvSpPr txBox="1"/>
          <p:nvPr/>
        </p:nvSpPr>
        <p:spPr>
          <a:xfrm>
            <a:off x="276836" y="1614611"/>
            <a:ext cx="2171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/>
                </a:solidFill>
              </a:rPr>
              <a:t>Json</a:t>
            </a:r>
            <a:r>
              <a:rPr lang="en-US" altLang="ko-KR" sz="1200" dirty="0" smtClean="0">
                <a:solidFill>
                  <a:schemeClr val="bg1"/>
                </a:solidFill>
              </a:rPr>
              <a:t> List API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876C31-DEE5-4929-A872-47CFFD6D977C}"/>
              </a:ext>
            </a:extLst>
          </p:cNvPr>
          <p:cNvSpPr txBox="1"/>
          <p:nvPr/>
        </p:nvSpPr>
        <p:spPr>
          <a:xfrm>
            <a:off x="276836" y="3626569"/>
            <a:ext cx="2171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① - REST API </a:t>
            </a:r>
            <a:r>
              <a:rPr lang="ko-KR" altLang="en-US" sz="1200" dirty="0" smtClean="0">
                <a:solidFill>
                  <a:schemeClr val="bg1"/>
                </a:solidFill>
              </a:rPr>
              <a:t>출력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② - </a:t>
            </a:r>
            <a:r>
              <a:rPr lang="ko-KR" altLang="en-US" sz="1200" dirty="0" smtClean="0">
                <a:solidFill>
                  <a:schemeClr val="bg1"/>
                </a:solidFill>
              </a:rPr>
              <a:t>기타 </a:t>
            </a:r>
            <a:r>
              <a:rPr lang="en-US" altLang="ko-KR" sz="1200" dirty="0" smtClean="0">
                <a:solidFill>
                  <a:schemeClr val="bg1"/>
                </a:solidFill>
              </a:rPr>
              <a:t>API </a:t>
            </a:r>
            <a:r>
              <a:rPr lang="ko-KR" altLang="en-US" sz="1200" dirty="0" smtClean="0">
                <a:solidFill>
                  <a:schemeClr val="bg1"/>
                </a:solidFill>
              </a:rPr>
              <a:t>정보 출력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4545112"/>
            <a:ext cx="2171089" cy="608077"/>
            <a:chOff x="276836" y="269845"/>
            <a:chExt cx="2171089" cy="60807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 err="1" smtClean="0">
                  <a:solidFill>
                    <a:schemeClr val="bg1"/>
                  </a:solidFill>
                </a:rPr>
                <a:t>Json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형식으로 데이터 반환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547008" y="6100129"/>
            <a:ext cx="187796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②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REST API </a:t>
            </a:r>
            <a:r>
              <a:rPr lang="ko-KR" altLang="en-US" sz="1400" dirty="0" smtClean="0"/>
              <a:t>출력 화면</a:t>
            </a:r>
            <a:endParaRPr lang="ko-KR" altLang="en-US" sz="14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163871"/>
            <a:ext cx="2171089" cy="977409"/>
            <a:chOff x="276836" y="2678221"/>
            <a:chExt cx="2171089" cy="97740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views.py</a:t>
              </a:r>
            </a:p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Forjson.html</a:t>
              </a:r>
            </a:p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style.css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70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754" y="4818969"/>
            <a:ext cx="8222471" cy="18961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91" b="12959"/>
          <a:stretch/>
        </p:blipFill>
        <p:spPr>
          <a:xfrm>
            <a:off x="2896211" y="323622"/>
            <a:ext cx="6828814" cy="42812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1D4FEC-A08E-42DB-9970-9FD7B36730CB}"/>
              </a:ext>
            </a:extLst>
          </p:cNvPr>
          <p:cNvSpPr txBox="1"/>
          <p:nvPr/>
        </p:nvSpPr>
        <p:spPr>
          <a:xfrm>
            <a:off x="276836" y="12835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화면이름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err="1" smtClean="0">
                  <a:solidFill>
                    <a:schemeClr val="bg1"/>
                  </a:solidFill>
                </a:rPr>
                <a:t>프로젝트명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디지털 집현전 메타데이터 구축을 위한 매핑 </a:t>
              </a:r>
              <a:r>
                <a:rPr lang="en-US" altLang="ko-KR" sz="1200" dirty="0">
                  <a:solidFill>
                    <a:schemeClr val="bg1"/>
                  </a:solidFill>
                </a:rPr>
                <a:t>API </a:t>
              </a:r>
              <a:r>
                <a:rPr lang="ko-KR" altLang="en-US" sz="1200" dirty="0">
                  <a:solidFill>
                    <a:schemeClr val="bg1"/>
                  </a:solidFill>
                </a:rPr>
                <a:t>제작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DBDFEAB-84D3-47DC-AEB0-DD14BE3C3381}"/>
              </a:ext>
            </a:extLst>
          </p:cNvPr>
          <p:cNvSpPr txBox="1"/>
          <p:nvPr/>
        </p:nvSpPr>
        <p:spPr>
          <a:xfrm>
            <a:off x="276836" y="330501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화면설명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239000" y="1268341"/>
            <a:ext cx="2352674" cy="293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279311-CDE0-44BF-8410-51979300FD53}"/>
              </a:ext>
            </a:extLst>
          </p:cNvPr>
          <p:cNvSpPr txBox="1"/>
          <p:nvPr/>
        </p:nvSpPr>
        <p:spPr>
          <a:xfrm>
            <a:off x="276836" y="1614611"/>
            <a:ext cx="2171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bg1"/>
                </a:solidFill>
              </a:rPr>
              <a:t>DB(MySQL) </a:t>
            </a:r>
            <a:r>
              <a:rPr lang="ko-KR" altLang="en-US" sz="1200" dirty="0" smtClean="0">
                <a:solidFill>
                  <a:schemeClr val="bg1"/>
                </a:solidFill>
              </a:rPr>
              <a:t>저장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876C31-DEE5-4929-A872-47CFFD6D977C}"/>
              </a:ext>
            </a:extLst>
          </p:cNvPr>
          <p:cNvSpPr txBox="1"/>
          <p:nvPr/>
        </p:nvSpPr>
        <p:spPr>
          <a:xfrm>
            <a:off x="276836" y="3636094"/>
            <a:ext cx="2171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① </a:t>
            </a:r>
            <a:r>
              <a:rPr lang="en-US" altLang="ko-KR" sz="1200" dirty="0" smtClean="0">
                <a:solidFill>
                  <a:schemeClr val="bg1"/>
                </a:solidFill>
              </a:rPr>
              <a:t>-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Json</a:t>
            </a:r>
            <a:r>
              <a:rPr lang="ko-KR" altLang="en-US" sz="1200" dirty="0" smtClean="0">
                <a:solidFill>
                  <a:schemeClr val="bg1"/>
                </a:solidFill>
              </a:rPr>
              <a:t>형식으로 </a:t>
            </a:r>
            <a:r>
              <a:rPr lang="en-US" altLang="ko-KR" sz="1200" dirty="0" smtClean="0">
                <a:solidFill>
                  <a:schemeClr val="bg1"/>
                </a:solidFill>
              </a:rPr>
              <a:t>DB </a:t>
            </a:r>
            <a:r>
              <a:rPr lang="ko-KR" altLang="en-US" sz="1200" dirty="0" smtClean="0">
                <a:solidFill>
                  <a:schemeClr val="bg1"/>
                </a:solidFill>
              </a:rPr>
              <a:t>저장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cxnSp>
        <p:nvCxnSpPr>
          <p:cNvPr id="31" name="직선 화살표 연결선 30"/>
          <p:cNvCxnSpPr>
            <a:stCxn id="22" idx="3"/>
            <a:endCxn id="21" idx="2"/>
          </p:cNvCxnSpPr>
          <p:nvPr/>
        </p:nvCxnSpPr>
        <p:spPr>
          <a:xfrm flipV="1">
            <a:off x="7085990" y="1562101"/>
            <a:ext cx="1329347" cy="351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5" y="4073234"/>
            <a:ext cx="2171089" cy="792743"/>
            <a:chOff x="276836" y="269845"/>
            <a:chExt cx="2171089" cy="79274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bg1"/>
                  </a:solidFill>
                </a:rPr>
                <a:t>에러 발생 원인에 따라 코드 수정 필요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962650" y="1759824"/>
            <a:ext cx="1123340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①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DB </a:t>
            </a:r>
            <a:r>
              <a:rPr lang="ko-KR" altLang="en-US" sz="1400" dirty="0" smtClean="0"/>
              <a:t>저장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5962650" y="2101476"/>
            <a:ext cx="2148830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매핑에 성공한 데이터를 </a:t>
            </a:r>
            <a:r>
              <a:rPr lang="en-US" altLang="ko-KR" sz="1400" dirty="0" smtClean="0"/>
              <a:t>MySQL</a:t>
            </a:r>
            <a:r>
              <a:rPr lang="ko-KR" altLang="en-US" sz="1400" dirty="0" smtClean="0"/>
              <a:t>에 저장</a:t>
            </a:r>
            <a:endParaRPr lang="ko-KR" altLang="en-US" sz="1400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163871"/>
            <a:ext cx="2171089" cy="977409"/>
            <a:chOff x="276836" y="2678221"/>
            <a:chExt cx="2171089" cy="97740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views.py</a:t>
              </a:r>
            </a:p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Forjson.html</a:t>
              </a:r>
            </a:p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style.css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499331" y="4898638"/>
            <a:ext cx="8359044" cy="1854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064738" y="4744749"/>
            <a:ext cx="3371850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② </a:t>
            </a:r>
            <a:r>
              <a:rPr lang="en-US" altLang="ko-KR" sz="1400" b="1" dirty="0" smtClean="0"/>
              <a:t>MySQL</a:t>
            </a:r>
            <a:r>
              <a:rPr lang="ko-KR" altLang="en-US" sz="1400" b="1" dirty="0" smtClean="0"/>
              <a:t>에 성공적으로 저장된 데이터</a:t>
            </a:r>
            <a:endParaRPr lang="ko-KR" altLang="en-US" sz="1400" dirty="0"/>
          </a:p>
        </p:txBody>
      </p:sp>
      <p:sp>
        <p:nvSpPr>
          <p:cNvPr id="40" name="직사각형 39"/>
          <p:cNvSpPr/>
          <p:nvPr/>
        </p:nvSpPr>
        <p:spPr>
          <a:xfrm>
            <a:off x="1643369" y="4850613"/>
            <a:ext cx="1795156" cy="245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185683" y="5127741"/>
            <a:ext cx="1252842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전문자료 데이터</a:t>
            </a:r>
            <a:endParaRPr lang="ko-KR" altLang="en-US" sz="1100" dirty="0"/>
          </a:p>
        </p:txBody>
      </p:sp>
      <p:cxnSp>
        <p:nvCxnSpPr>
          <p:cNvPr id="13" name="꺾인 연결선 12"/>
          <p:cNvCxnSpPr>
            <a:stCxn id="41" idx="3"/>
            <a:endCxn id="40" idx="3"/>
          </p:cNvCxnSpPr>
          <p:nvPr/>
        </p:nvCxnSpPr>
        <p:spPr>
          <a:xfrm flipV="1">
            <a:off x="3438525" y="4973355"/>
            <a:ext cx="12700" cy="285191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38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5220CB-1091-427B-9C59-0D4A53706EA0}"/>
              </a:ext>
            </a:extLst>
          </p:cNvPr>
          <p:cNvSpPr txBox="1"/>
          <p:nvPr/>
        </p:nvSpPr>
        <p:spPr>
          <a:xfrm>
            <a:off x="422454" y="408446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90D0"/>
                </a:solidFill>
              </a:rPr>
              <a:t>서비스 흐름도</a:t>
            </a:r>
            <a:endParaRPr lang="ko-KR" altLang="en-US" sz="3200" dirty="0">
              <a:solidFill>
                <a:srgbClr val="0090D0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0F8744-D899-4A3B-8ADA-040679D62E71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21"/>
          <a:stretch/>
        </p:blipFill>
        <p:spPr>
          <a:xfrm>
            <a:off x="985559" y="1491474"/>
            <a:ext cx="7869167" cy="492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0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DD90209C-56DF-4C97-81D5-7FDA0DFD2D9B}"/>
              </a:ext>
            </a:extLst>
          </p:cNvPr>
          <p:cNvSpPr txBox="1"/>
          <p:nvPr/>
        </p:nvSpPr>
        <p:spPr>
          <a:xfrm>
            <a:off x="422454" y="408446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90D0"/>
                </a:solidFill>
              </a:rPr>
              <a:t>메뉴 구성</a:t>
            </a:r>
            <a:endParaRPr lang="ko-KR" altLang="en-US" sz="3200" dirty="0">
              <a:solidFill>
                <a:srgbClr val="0090D0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266C6A5-3908-4920-BDF3-166795DE92EB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70" y="1665258"/>
            <a:ext cx="9483545" cy="438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4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17"/>
          <a:stretch/>
        </p:blipFill>
        <p:spPr>
          <a:xfrm>
            <a:off x="2905126" y="2255865"/>
            <a:ext cx="6823586" cy="1924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err="1" smtClean="0">
                  <a:solidFill>
                    <a:schemeClr val="bg1"/>
                  </a:solidFill>
                </a:rPr>
                <a:t>프로젝트명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디지털 집현전 메타데이터 구축을 위한 매핑 </a:t>
              </a:r>
              <a:r>
                <a:rPr lang="en-US" altLang="ko-KR" sz="1200" dirty="0">
                  <a:solidFill>
                    <a:schemeClr val="bg1"/>
                  </a:solidFill>
                </a:rPr>
                <a:t>API </a:t>
              </a:r>
              <a:r>
                <a:rPr lang="ko-KR" altLang="en-US" sz="1200" dirty="0">
                  <a:solidFill>
                    <a:schemeClr val="bg1"/>
                  </a:solidFill>
                </a:rPr>
                <a:t>제작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11D4FEC-A08E-42DB-9970-9FD7B36730CB}"/>
              </a:ext>
            </a:extLst>
          </p:cNvPr>
          <p:cNvSpPr txBox="1"/>
          <p:nvPr/>
        </p:nvSpPr>
        <p:spPr>
          <a:xfrm>
            <a:off x="276836" y="12835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</a:rPr>
              <a:t>화면이름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792743"/>
            <a:chOff x="276836" y="2678221"/>
            <a:chExt cx="2171089" cy="79274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views.py</a:t>
              </a:r>
            </a:p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user.html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792743"/>
            <a:chOff x="276836" y="3666966"/>
            <a:chExt cx="2171089" cy="79274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err="1" smtClean="0">
                  <a:solidFill>
                    <a:schemeClr val="bg1"/>
                  </a:solidFill>
                </a:rPr>
                <a:t>화면설명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① -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인증키 입력</a:t>
              </a:r>
              <a:endParaRPr lang="en-US" altLang="ko-KR" sz="1200" dirty="0" smtClean="0">
                <a:solidFill>
                  <a:schemeClr val="bg1"/>
                </a:solidFill>
              </a:endParaRPr>
            </a:p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② -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페이지 입력</a:t>
              </a:r>
              <a:endParaRPr lang="en-US" altLang="ko-KR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4354612"/>
            <a:ext cx="2171089" cy="1162075"/>
            <a:chOff x="276836" y="269845"/>
            <a:chExt cx="2171089" cy="116207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err="1" smtClean="0">
                  <a:solidFill>
                    <a:schemeClr val="bg1"/>
                  </a:solidFill>
                </a:rPr>
                <a:t>연계기관으로부터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 미리 </a:t>
              </a:r>
              <a:r>
                <a:rPr lang="ko-KR" altLang="en-US" sz="1200" dirty="0" err="1" smtClean="0">
                  <a:solidFill>
                    <a:schemeClr val="bg1"/>
                  </a:solidFill>
                </a:rPr>
                <a:t>인증키를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 발급 받아야 프로그램을 이용할 수 있음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061984" y="2808186"/>
            <a:ext cx="4500865" cy="266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061985" y="3141198"/>
            <a:ext cx="2529190" cy="278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373435" y="953074"/>
            <a:ext cx="1877962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①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연계기관의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Open API </a:t>
            </a:r>
            <a:r>
              <a:rPr lang="ko-KR" altLang="en-US" sz="1400" dirty="0" smtClean="0"/>
              <a:t>서비스를 이용할 수 있는 인증키</a:t>
            </a:r>
            <a:r>
              <a:rPr lang="en-US" altLang="ko-KR" sz="1400" dirty="0" smtClean="0"/>
              <a:t>(Key) </a:t>
            </a:r>
            <a:r>
              <a:rPr lang="ko-KR" altLang="en-US" sz="1400" dirty="0" smtClean="0"/>
              <a:t>입력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>
            <a:stCxn id="22" idx="2"/>
            <a:endCxn id="8" idx="0"/>
          </p:cNvCxnSpPr>
          <p:nvPr/>
        </p:nvCxnSpPr>
        <p:spPr>
          <a:xfrm>
            <a:off x="5312416" y="1907181"/>
            <a:ext cx="1" cy="9010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87599" y="4456986"/>
            <a:ext cx="1877962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②</a:t>
            </a:r>
            <a:r>
              <a:rPr lang="ko-KR" altLang="en-US" sz="1400" dirty="0" smtClean="0"/>
              <a:t> 원본 데이터 중 불러올 페이지 입력</a:t>
            </a:r>
            <a:endParaRPr lang="ko-KR" altLang="en-US" sz="1400" dirty="0"/>
          </a:p>
        </p:txBody>
      </p:sp>
      <p:cxnSp>
        <p:nvCxnSpPr>
          <p:cNvPr id="38" name="직선 화살표 연결선 37"/>
          <p:cNvCxnSpPr>
            <a:stCxn id="37" idx="0"/>
            <a:endCxn id="35" idx="2"/>
          </p:cNvCxnSpPr>
          <p:nvPr/>
        </p:nvCxnSpPr>
        <p:spPr>
          <a:xfrm flipV="1">
            <a:off x="4326580" y="3419475"/>
            <a:ext cx="0" cy="10375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5279311-CDE0-44BF-8410-51979300FD53}"/>
              </a:ext>
            </a:extLst>
          </p:cNvPr>
          <p:cNvSpPr txBox="1"/>
          <p:nvPr/>
        </p:nvSpPr>
        <p:spPr>
          <a:xfrm>
            <a:off x="276119" y="1610169"/>
            <a:ext cx="2171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메인 페이지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707400" y="3160249"/>
            <a:ext cx="874375" cy="192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505575" y="3478634"/>
            <a:ext cx="3134495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③ 데이터 수집 및 항목 자동 매핑 버튼</a:t>
            </a:r>
            <a:endParaRPr lang="ko-KR" altLang="en-US" sz="1400" dirty="0"/>
          </a:p>
        </p:txBody>
      </p:sp>
      <p:cxnSp>
        <p:nvCxnSpPr>
          <p:cNvPr id="41" name="직선 화살표 연결선 40"/>
          <p:cNvCxnSpPr>
            <a:stCxn id="40" idx="1"/>
            <a:endCxn id="39" idx="2"/>
          </p:cNvCxnSpPr>
          <p:nvPr/>
        </p:nvCxnSpPr>
        <p:spPr>
          <a:xfrm flipH="1" flipV="1">
            <a:off x="6144588" y="3352801"/>
            <a:ext cx="360987" cy="2797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0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57"/>
          <a:stretch/>
        </p:blipFill>
        <p:spPr>
          <a:xfrm>
            <a:off x="3020037" y="662066"/>
            <a:ext cx="6568907" cy="56241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792743"/>
            <a:chOff x="276836" y="1474033"/>
            <a:chExt cx="2171089" cy="79274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</a:rPr>
                <a:t>증분</a:t>
              </a:r>
              <a:r>
                <a:rPr lang="ko-KR" altLang="en-US" sz="1200" dirty="0">
                  <a:solidFill>
                    <a:schemeClr val="bg1"/>
                  </a:solidFill>
                </a:rPr>
                <a:t> 데이터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에러</a:t>
              </a:r>
              <a:endParaRPr lang="en-US" altLang="ko-KR" sz="1200" dirty="0" smtClean="0">
                <a:solidFill>
                  <a:schemeClr val="bg1"/>
                </a:solidFill>
              </a:endParaRPr>
            </a:p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(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에러 코드</a:t>
              </a:r>
              <a:r>
                <a:rPr lang="en-US" altLang="ko-KR" sz="1200" dirty="0">
                  <a:solidFill>
                    <a:schemeClr val="bg1"/>
                  </a:solidFill>
                </a:rPr>
                <a:t>: EF_R_001)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err="1" smtClean="0">
                  <a:solidFill>
                    <a:schemeClr val="bg1"/>
                  </a:solidFill>
                </a:rPr>
                <a:t>프로젝트명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디지털 집현전 메타데이터 구축을 위한 매핑 </a:t>
              </a:r>
              <a:r>
                <a:rPr lang="en-US" altLang="ko-KR" sz="1200" dirty="0">
                  <a:solidFill>
                    <a:schemeClr val="bg1"/>
                  </a:solidFill>
                </a:rPr>
                <a:t>API </a:t>
              </a:r>
              <a:r>
                <a:rPr lang="ko-KR" altLang="en-US" sz="1200" dirty="0">
                  <a:solidFill>
                    <a:schemeClr val="bg1"/>
                  </a:solidFill>
                </a:rPr>
                <a:t>제작</a:t>
              </a: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4357689" y="2057522"/>
            <a:ext cx="4160658" cy="987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46" idx="1"/>
            <a:endCxn id="23" idx="2"/>
          </p:cNvCxnSpPr>
          <p:nvPr/>
        </p:nvCxnSpPr>
        <p:spPr>
          <a:xfrm flipH="1" flipV="1">
            <a:off x="6438018" y="3045350"/>
            <a:ext cx="1122447" cy="623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DBDFEAB-84D3-47DC-AEB0-DD14BE3C3381}"/>
              </a:ext>
            </a:extLst>
          </p:cNvPr>
          <p:cNvSpPr txBox="1"/>
          <p:nvPr/>
        </p:nvSpPr>
        <p:spPr>
          <a:xfrm>
            <a:off x="276836" y="336216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화면설명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876C31-DEE5-4929-A872-47CFFD6D977C}"/>
              </a:ext>
            </a:extLst>
          </p:cNvPr>
          <p:cNvSpPr txBox="1"/>
          <p:nvPr/>
        </p:nvSpPr>
        <p:spPr>
          <a:xfrm>
            <a:off x="276836" y="3693244"/>
            <a:ext cx="2171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① -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증분</a:t>
            </a:r>
            <a:r>
              <a:rPr lang="ko-KR" altLang="en-US" sz="1200" dirty="0" smtClean="0">
                <a:solidFill>
                  <a:schemeClr val="bg1"/>
                </a:solidFill>
              </a:rPr>
              <a:t> 데이터 에러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② - </a:t>
            </a:r>
            <a:r>
              <a:rPr lang="ko-KR" altLang="en-US" sz="1200" dirty="0" smtClean="0">
                <a:solidFill>
                  <a:schemeClr val="bg1"/>
                </a:solidFill>
              </a:rPr>
              <a:t>에러 코드 및 사유 출력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③ </a:t>
            </a:r>
            <a:r>
              <a:rPr lang="en-US" altLang="ko-KR" sz="1200" dirty="0" smtClean="0">
                <a:solidFill>
                  <a:schemeClr val="bg1"/>
                </a:solidFill>
              </a:rPr>
              <a:t>- </a:t>
            </a:r>
            <a:r>
              <a:rPr lang="ko-KR" altLang="en-US" sz="1200" dirty="0" smtClean="0">
                <a:solidFill>
                  <a:schemeClr val="bg1"/>
                </a:solidFill>
              </a:rPr>
              <a:t>원본 데이터에서 변경된 정보 출력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4611787"/>
            <a:ext cx="2171089" cy="792743"/>
            <a:chOff x="276836" y="269845"/>
            <a:chExt cx="2171089" cy="79274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bg1"/>
                  </a:solidFill>
                </a:rPr>
                <a:t>에러 발생 원인에 따라 코드 수정 필요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560465" y="3515185"/>
            <a:ext cx="1774035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①</a:t>
            </a:r>
            <a:r>
              <a:rPr lang="ko-KR" altLang="en-US" sz="1400" dirty="0" smtClean="0"/>
              <a:t> 에러 메시지 출력</a:t>
            </a:r>
            <a:endParaRPr lang="ko-KR" altLang="en-US" sz="1400" dirty="0"/>
          </a:p>
        </p:txBody>
      </p:sp>
      <p:sp>
        <p:nvSpPr>
          <p:cNvPr id="49" name="직사각형 48"/>
          <p:cNvSpPr/>
          <p:nvPr/>
        </p:nvSpPr>
        <p:spPr>
          <a:xfrm>
            <a:off x="7219950" y="3916690"/>
            <a:ext cx="692939" cy="222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6172200" y="4609128"/>
            <a:ext cx="229852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②</a:t>
            </a:r>
            <a:r>
              <a:rPr lang="ko-KR" altLang="en-US" sz="1400" dirty="0" smtClean="0"/>
              <a:t> 매칭되지 않는 부분 표시</a:t>
            </a:r>
            <a:endParaRPr lang="ko-KR" altLang="en-US" sz="1400" dirty="0"/>
          </a:p>
        </p:txBody>
      </p:sp>
      <p:cxnSp>
        <p:nvCxnSpPr>
          <p:cNvPr id="52" name="직선 화살표 연결선 51"/>
          <p:cNvCxnSpPr>
            <a:stCxn id="50" idx="0"/>
            <a:endCxn id="49" idx="2"/>
          </p:cNvCxnSpPr>
          <p:nvPr/>
        </p:nvCxnSpPr>
        <p:spPr>
          <a:xfrm flipV="1">
            <a:off x="7321461" y="4138910"/>
            <a:ext cx="244959" cy="4702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20037" y="162512"/>
            <a:ext cx="2310248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001 </a:t>
            </a:r>
            <a:r>
              <a:rPr lang="ko-KR" altLang="en-US" b="1" dirty="0" err="1" smtClean="0">
                <a:solidFill>
                  <a:srgbClr val="0070C0"/>
                </a:solidFill>
              </a:rPr>
              <a:t>증분</a:t>
            </a:r>
            <a:r>
              <a:rPr lang="ko-KR" altLang="en-US" b="1" dirty="0" smtClean="0">
                <a:solidFill>
                  <a:srgbClr val="0070C0"/>
                </a:solidFill>
              </a:rPr>
              <a:t> 데이터 에러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163871"/>
            <a:ext cx="2171089" cy="977409"/>
            <a:chOff x="276836" y="2678221"/>
            <a:chExt cx="2171089" cy="97740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views.py</a:t>
              </a:r>
            </a:p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Forjson.html</a:t>
              </a:r>
            </a:p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style.css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2991462" y="5078964"/>
            <a:ext cx="6343038" cy="13504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645186" y="6275486"/>
            <a:ext cx="2105904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③ 원본데이터는 출력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415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65"/>
          <a:stretch/>
        </p:blipFill>
        <p:spPr>
          <a:xfrm>
            <a:off x="3034565" y="758195"/>
            <a:ext cx="6595209" cy="538313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1D4FEC-A08E-42DB-9970-9FD7B36730CB}"/>
              </a:ext>
            </a:extLst>
          </p:cNvPr>
          <p:cNvSpPr txBox="1"/>
          <p:nvPr/>
        </p:nvSpPr>
        <p:spPr>
          <a:xfrm>
            <a:off x="276836" y="1283533"/>
            <a:ext cx="1005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화면이름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err="1" smtClean="0">
                  <a:solidFill>
                    <a:schemeClr val="bg1"/>
                  </a:solidFill>
                </a:rPr>
                <a:t>프로젝트명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디지털 집현전 메타데이터 구축을 위한 매핑 </a:t>
              </a:r>
              <a:r>
                <a:rPr lang="en-US" altLang="ko-KR" sz="1200" dirty="0">
                  <a:solidFill>
                    <a:schemeClr val="bg1"/>
                  </a:solidFill>
                </a:rPr>
                <a:t>API </a:t>
              </a:r>
              <a:r>
                <a:rPr lang="ko-KR" altLang="en-US" sz="1200" dirty="0">
                  <a:solidFill>
                    <a:schemeClr val="bg1"/>
                  </a:solidFill>
                </a:rPr>
                <a:t>제작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9DBDFEAB-84D3-47DC-AEB0-DD14BE3C3381}"/>
              </a:ext>
            </a:extLst>
          </p:cNvPr>
          <p:cNvSpPr txBox="1"/>
          <p:nvPr/>
        </p:nvSpPr>
        <p:spPr>
          <a:xfrm>
            <a:off x="276836" y="336216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화면설명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486652" y="2046598"/>
            <a:ext cx="4171573" cy="9442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279311-CDE0-44BF-8410-51979300FD53}"/>
              </a:ext>
            </a:extLst>
          </p:cNvPr>
          <p:cNvSpPr txBox="1"/>
          <p:nvPr/>
        </p:nvSpPr>
        <p:spPr>
          <a:xfrm>
            <a:off x="276119" y="1610169"/>
            <a:ext cx="2171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매핑 에러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</a:rPr>
              <a:t>에러 코드</a:t>
            </a:r>
            <a:r>
              <a:rPr lang="en-US" altLang="ko-KR" sz="1200" dirty="0" smtClean="0">
                <a:solidFill>
                  <a:schemeClr val="bg1"/>
                </a:solidFill>
              </a:rPr>
              <a:t>: EF_R_002)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876C31-DEE5-4929-A872-47CFFD6D977C}"/>
              </a:ext>
            </a:extLst>
          </p:cNvPr>
          <p:cNvSpPr txBox="1"/>
          <p:nvPr/>
        </p:nvSpPr>
        <p:spPr>
          <a:xfrm>
            <a:off x="276836" y="3693244"/>
            <a:ext cx="2171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① - </a:t>
            </a:r>
            <a:r>
              <a:rPr lang="ko-KR" altLang="en-US" sz="1200" dirty="0" smtClean="0">
                <a:solidFill>
                  <a:schemeClr val="bg1"/>
                </a:solidFill>
              </a:rPr>
              <a:t>매핑 에러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② - </a:t>
            </a:r>
            <a:r>
              <a:rPr lang="ko-KR" altLang="en-US" sz="1200" dirty="0" smtClean="0">
                <a:solidFill>
                  <a:schemeClr val="bg1"/>
                </a:solidFill>
              </a:rPr>
              <a:t>에러 코드 및 사유 출력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cxnSp>
        <p:nvCxnSpPr>
          <p:cNvPr id="53" name="직선 화살표 연결선 52"/>
          <p:cNvCxnSpPr>
            <a:stCxn id="24" idx="1"/>
            <a:endCxn id="47" idx="2"/>
          </p:cNvCxnSpPr>
          <p:nvPr/>
        </p:nvCxnSpPr>
        <p:spPr>
          <a:xfrm flipH="1" flipV="1">
            <a:off x="6572439" y="2990849"/>
            <a:ext cx="711801" cy="752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4611787"/>
            <a:ext cx="2171089" cy="792743"/>
            <a:chOff x="276836" y="269845"/>
            <a:chExt cx="2171089" cy="792743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bg1"/>
                  </a:solidFill>
                </a:rPr>
                <a:t>에러 발생 원인에 따라 코드 수정 필요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284240" y="3589957"/>
            <a:ext cx="1774035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①</a:t>
            </a:r>
            <a:r>
              <a:rPr lang="ko-KR" altLang="en-US" sz="1400" dirty="0" smtClean="0"/>
              <a:t> 에러 메시지 출력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3020037" y="162512"/>
            <a:ext cx="1564852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002 </a:t>
            </a:r>
            <a:r>
              <a:rPr lang="ko-KR" altLang="en-US" b="1" dirty="0">
                <a:solidFill>
                  <a:srgbClr val="0070C0"/>
                </a:solidFill>
              </a:rPr>
              <a:t>매핑 에러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972412" y="4571514"/>
            <a:ext cx="6171588" cy="1676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133974" y="4417626"/>
            <a:ext cx="3733800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②</a:t>
            </a:r>
            <a:r>
              <a:rPr lang="ko-KR" altLang="en-US" sz="1400" smtClean="0"/>
              <a:t> 매핑은 되지 않지만 원본데이터는 출력됨</a:t>
            </a:r>
            <a:endParaRPr lang="ko-KR" altLang="en-US" sz="14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163871"/>
            <a:ext cx="2171089" cy="977409"/>
            <a:chOff x="276836" y="2678221"/>
            <a:chExt cx="2171089" cy="97740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views.py</a:t>
              </a:r>
            </a:p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Forjson.html</a:t>
              </a:r>
            </a:p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style.css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096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39"/>
          <a:stretch/>
        </p:blipFill>
        <p:spPr>
          <a:xfrm>
            <a:off x="2819401" y="1279209"/>
            <a:ext cx="6989799" cy="400084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792743"/>
            <a:chOff x="276836" y="1474033"/>
            <a:chExt cx="2171089" cy="79274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데이터 수집 에러</a:t>
              </a:r>
              <a:endParaRPr lang="en-US" altLang="ko-KR" sz="1200" dirty="0" smtClean="0">
                <a:solidFill>
                  <a:schemeClr val="bg1"/>
                </a:solidFill>
              </a:endParaRPr>
            </a:p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(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에러 코드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EF_R_003)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err="1" smtClean="0">
                  <a:solidFill>
                    <a:schemeClr val="bg1"/>
                  </a:solidFill>
                </a:rPr>
                <a:t>프로젝트명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디지털 집현전 메타데이터 구축을 위한 매핑 </a:t>
              </a:r>
              <a:r>
                <a:rPr lang="en-US" altLang="ko-KR" sz="1200" dirty="0">
                  <a:solidFill>
                    <a:schemeClr val="bg1"/>
                  </a:solidFill>
                </a:rPr>
                <a:t>API </a:t>
              </a:r>
              <a:r>
                <a:rPr lang="ko-KR" altLang="en-US" sz="1200" dirty="0">
                  <a:solidFill>
                    <a:schemeClr val="bg1"/>
                  </a:solidFill>
                </a:rPr>
                <a:t>제작</a:t>
              </a: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4465846" y="2818061"/>
            <a:ext cx="3544679" cy="1230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33" idx="0"/>
            <a:endCxn id="23" idx="2"/>
          </p:cNvCxnSpPr>
          <p:nvPr/>
        </p:nvCxnSpPr>
        <p:spPr>
          <a:xfrm flipV="1">
            <a:off x="6238185" y="4048124"/>
            <a:ext cx="1" cy="13081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DBDFEAB-84D3-47DC-AEB0-DD14BE3C3381}"/>
              </a:ext>
            </a:extLst>
          </p:cNvPr>
          <p:cNvSpPr txBox="1"/>
          <p:nvPr/>
        </p:nvSpPr>
        <p:spPr>
          <a:xfrm>
            <a:off x="276836" y="336216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화면설명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876C31-DEE5-4929-A872-47CFFD6D977C}"/>
              </a:ext>
            </a:extLst>
          </p:cNvPr>
          <p:cNvSpPr txBox="1"/>
          <p:nvPr/>
        </p:nvSpPr>
        <p:spPr>
          <a:xfrm>
            <a:off x="276836" y="3693244"/>
            <a:ext cx="2171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① - </a:t>
            </a:r>
            <a:r>
              <a:rPr lang="ko-KR" altLang="en-US" sz="1200" dirty="0" smtClean="0">
                <a:solidFill>
                  <a:schemeClr val="bg1"/>
                </a:solidFill>
              </a:rPr>
              <a:t>데이터 수집 에러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② - </a:t>
            </a:r>
            <a:r>
              <a:rPr lang="ko-KR" altLang="en-US" sz="1200" dirty="0" smtClean="0">
                <a:solidFill>
                  <a:schemeClr val="bg1"/>
                </a:solidFill>
              </a:rPr>
              <a:t>에러 코드 및 사유 출력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4611787"/>
            <a:ext cx="2171089" cy="792743"/>
            <a:chOff x="276836" y="269845"/>
            <a:chExt cx="2171089" cy="79274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bg1"/>
                  </a:solidFill>
                </a:rPr>
                <a:t>에러 발생 원인에 따라 코드 수정 필요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351167" y="5356256"/>
            <a:ext cx="1774035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①</a:t>
            </a:r>
            <a:r>
              <a:rPr lang="ko-KR" altLang="en-US" sz="1400" dirty="0" smtClean="0"/>
              <a:t> 에러 메시지 출력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020037" y="162512"/>
            <a:ext cx="2310248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003 </a:t>
            </a:r>
            <a:r>
              <a:rPr lang="ko-KR" altLang="en-US" b="1" dirty="0">
                <a:solidFill>
                  <a:srgbClr val="0070C0"/>
                </a:solidFill>
              </a:rPr>
              <a:t>데이터 수집 에러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51167" y="5740233"/>
            <a:ext cx="1774035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인증키 </a:t>
            </a:r>
            <a:r>
              <a:rPr lang="ko-KR" altLang="en-US" sz="1400" dirty="0" err="1" smtClean="0"/>
              <a:t>오입력</a:t>
            </a:r>
            <a:endParaRPr lang="ko-KR" altLang="en-US" sz="1400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163871"/>
            <a:ext cx="2171089" cy="977409"/>
            <a:chOff x="276836" y="2678221"/>
            <a:chExt cx="2171089" cy="97740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views.py</a:t>
              </a:r>
            </a:p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Forjson.html</a:t>
              </a:r>
            </a:p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style.css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363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54"/>
          <a:stretch/>
        </p:blipFill>
        <p:spPr>
          <a:xfrm>
            <a:off x="2847620" y="1271938"/>
            <a:ext cx="6991705" cy="402370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1D4FEC-A08E-42DB-9970-9FD7B36730CB}"/>
              </a:ext>
            </a:extLst>
          </p:cNvPr>
          <p:cNvSpPr txBox="1"/>
          <p:nvPr/>
        </p:nvSpPr>
        <p:spPr>
          <a:xfrm>
            <a:off x="276836" y="12835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화면이름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err="1" smtClean="0">
                  <a:solidFill>
                    <a:schemeClr val="bg1"/>
                  </a:solidFill>
                </a:rPr>
                <a:t>프로젝트명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디지털 집현전 메타데이터 구축을 위한 매핑 </a:t>
              </a:r>
              <a:r>
                <a:rPr lang="en-US" altLang="ko-KR" sz="1200" dirty="0">
                  <a:solidFill>
                    <a:schemeClr val="bg1"/>
                  </a:solidFill>
                </a:rPr>
                <a:t>API </a:t>
              </a:r>
              <a:r>
                <a:rPr lang="ko-KR" altLang="en-US" sz="1200" dirty="0">
                  <a:solidFill>
                    <a:schemeClr val="bg1"/>
                  </a:solidFill>
                </a:rPr>
                <a:t>제작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DBDFEAB-84D3-47DC-AEB0-DD14BE3C3381}"/>
              </a:ext>
            </a:extLst>
          </p:cNvPr>
          <p:cNvSpPr txBox="1"/>
          <p:nvPr/>
        </p:nvSpPr>
        <p:spPr>
          <a:xfrm>
            <a:off x="276836" y="336216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화면설명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482866" y="2895773"/>
            <a:ext cx="3765783" cy="1190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876C31-DEE5-4929-A872-47CFFD6D977C}"/>
              </a:ext>
            </a:extLst>
          </p:cNvPr>
          <p:cNvSpPr txBox="1"/>
          <p:nvPr/>
        </p:nvSpPr>
        <p:spPr>
          <a:xfrm>
            <a:off x="276836" y="3693244"/>
            <a:ext cx="2171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① - </a:t>
            </a:r>
            <a:r>
              <a:rPr lang="ko-KR" altLang="en-US" sz="1200" dirty="0" smtClean="0">
                <a:solidFill>
                  <a:schemeClr val="bg1"/>
                </a:solidFill>
              </a:rPr>
              <a:t>데이터 수집 에러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② - </a:t>
            </a:r>
            <a:r>
              <a:rPr lang="ko-KR" altLang="en-US" sz="1200" dirty="0" smtClean="0">
                <a:solidFill>
                  <a:schemeClr val="bg1"/>
                </a:solidFill>
              </a:rPr>
              <a:t>에러 코드 및 사유 출력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279311-CDE0-44BF-8410-51979300FD53}"/>
              </a:ext>
            </a:extLst>
          </p:cNvPr>
          <p:cNvSpPr txBox="1"/>
          <p:nvPr/>
        </p:nvSpPr>
        <p:spPr>
          <a:xfrm>
            <a:off x="276836" y="1614611"/>
            <a:ext cx="2171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데이터 수집 에러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</a:rPr>
              <a:t>에러 코드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en-US" altLang="ko-KR" sz="1200" dirty="0" smtClean="0">
                <a:solidFill>
                  <a:schemeClr val="bg1"/>
                </a:solidFill>
              </a:rPr>
              <a:t>EF_R_003)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cxnSp>
        <p:nvCxnSpPr>
          <p:cNvPr id="31" name="직선 화살표 연결선 30"/>
          <p:cNvCxnSpPr>
            <a:stCxn id="25" idx="0"/>
            <a:endCxn id="22" idx="2"/>
          </p:cNvCxnSpPr>
          <p:nvPr/>
        </p:nvCxnSpPr>
        <p:spPr>
          <a:xfrm flipV="1">
            <a:off x="6365757" y="4086225"/>
            <a:ext cx="1" cy="12760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4611787"/>
            <a:ext cx="2171089" cy="792743"/>
            <a:chOff x="276836" y="269845"/>
            <a:chExt cx="2171089" cy="79274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bg1"/>
                  </a:solidFill>
                </a:rPr>
                <a:t>에러 발생 원인에 따라 코드 수정 필요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478739" y="5362322"/>
            <a:ext cx="1774035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①</a:t>
            </a:r>
            <a:r>
              <a:rPr lang="ko-KR" altLang="en-US" sz="1400" dirty="0" smtClean="0"/>
              <a:t> 에러 메시지 출력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020037" y="162512"/>
            <a:ext cx="2310248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003 </a:t>
            </a:r>
            <a:r>
              <a:rPr lang="ko-KR" altLang="en-US" b="1" dirty="0">
                <a:solidFill>
                  <a:srgbClr val="0070C0"/>
                </a:solidFill>
              </a:rPr>
              <a:t>데이터 수집 에러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78739" y="5736774"/>
            <a:ext cx="3493811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제공되는 페이지를 초과해서 입력했을 때</a:t>
            </a:r>
            <a:endParaRPr lang="ko-KR" altLang="en-US" sz="14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163871"/>
            <a:ext cx="2171089" cy="977409"/>
            <a:chOff x="276836" y="2678221"/>
            <a:chExt cx="2171089" cy="97740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views.py</a:t>
              </a:r>
            </a:p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Forjson.html</a:t>
              </a:r>
            </a:p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style.css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56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85"/>
          <a:stretch/>
        </p:blipFill>
        <p:spPr>
          <a:xfrm>
            <a:off x="2800961" y="1274008"/>
            <a:ext cx="7028027" cy="356469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1D4FEC-A08E-42DB-9970-9FD7B36730CB}"/>
              </a:ext>
            </a:extLst>
          </p:cNvPr>
          <p:cNvSpPr txBox="1"/>
          <p:nvPr/>
        </p:nvSpPr>
        <p:spPr>
          <a:xfrm>
            <a:off x="276836" y="12835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화면이름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err="1" smtClean="0">
                  <a:solidFill>
                    <a:schemeClr val="bg1"/>
                  </a:solidFill>
                </a:rPr>
                <a:t>프로젝트명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디지털 집현전 메타데이터 구축을 위한 매핑 </a:t>
              </a:r>
              <a:r>
                <a:rPr lang="en-US" altLang="ko-KR" sz="1200" dirty="0">
                  <a:solidFill>
                    <a:schemeClr val="bg1"/>
                  </a:solidFill>
                </a:rPr>
                <a:t>API </a:t>
              </a:r>
              <a:r>
                <a:rPr lang="ko-KR" altLang="en-US" sz="1200" dirty="0">
                  <a:solidFill>
                    <a:schemeClr val="bg1"/>
                  </a:solidFill>
                </a:rPr>
                <a:t>제작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DBDFEAB-84D3-47DC-AEB0-DD14BE3C3381}"/>
              </a:ext>
            </a:extLst>
          </p:cNvPr>
          <p:cNvSpPr txBox="1"/>
          <p:nvPr/>
        </p:nvSpPr>
        <p:spPr>
          <a:xfrm>
            <a:off x="276836" y="330501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화면설명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42020" y="2716617"/>
            <a:ext cx="3163679" cy="1083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279311-CDE0-44BF-8410-51979300FD53}"/>
              </a:ext>
            </a:extLst>
          </p:cNvPr>
          <p:cNvSpPr txBox="1"/>
          <p:nvPr/>
        </p:nvSpPr>
        <p:spPr>
          <a:xfrm>
            <a:off x="276836" y="1614611"/>
            <a:ext cx="2171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데이터 수집 에러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</a:rPr>
              <a:t>에러 코드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en-US" altLang="ko-KR" sz="1200" dirty="0" smtClean="0">
                <a:solidFill>
                  <a:schemeClr val="bg1"/>
                </a:solidFill>
              </a:rPr>
              <a:t>EF_R_003)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876C31-DEE5-4929-A872-47CFFD6D977C}"/>
              </a:ext>
            </a:extLst>
          </p:cNvPr>
          <p:cNvSpPr txBox="1"/>
          <p:nvPr/>
        </p:nvSpPr>
        <p:spPr>
          <a:xfrm>
            <a:off x="276836" y="3636094"/>
            <a:ext cx="2171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① - </a:t>
            </a:r>
            <a:r>
              <a:rPr lang="ko-KR" altLang="en-US" sz="1200" dirty="0" smtClean="0">
                <a:solidFill>
                  <a:schemeClr val="bg1"/>
                </a:solidFill>
              </a:rPr>
              <a:t>데이터 수집 에러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② - </a:t>
            </a:r>
            <a:r>
              <a:rPr lang="ko-KR" altLang="en-US" sz="1200" dirty="0" smtClean="0">
                <a:solidFill>
                  <a:schemeClr val="bg1"/>
                </a:solidFill>
              </a:rPr>
              <a:t>에러 코드 및 사유 출력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cxnSp>
        <p:nvCxnSpPr>
          <p:cNvPr id="31" name="직선 화살표 연결선 30"/>
          <p:cNvCxnSpPr>
            <a:stCxn id="22" idx="0"/>
            <a:endCxn id="21" idx="2"/>
          </p:cNvCxnSpPr>
          <p:nvPr/>
        </p:nvCxnSpPr>
        <p:spPr>
          <a:xfrm flipV="1">
            <a:off x="5923859" y="3800475"/>
            <a:ext cx="1" cy="11929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4554637"/>
            <a:ext cx="2171089" cy="792743"/>
            <a:chOff x="276836" y="269845"/>
            <a:chExt cx="2171089" cy="79274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bg1"/>
                  </a:solidFill>
                </a:rPr>
                <a:t>에러 발생 원인에 따라 코드 수정 필요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036841" y="4993466"/>
            <a:ext cx="1774035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①</a:t>
            </a:r>
            <a:r>
              <a:rPr lang="ko-KR" altLang="en-US" sz="1400" dirty="0" smtClean="0"/>
              <a:t> 에러 메시지 출력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020037" y="162512"/>
            <a:ext cx="2310248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003 </a:t>
            </a:r>
            <a:r>
              <a:rPr lang="ko-KR" altLang="en-US" b="1" dirty="0">
                <a:solidFill>
                  <a:srgbClr val="0070C0"/>
                </a:solidFill>
              </a:rPr>
              <a:t>데이터 수집 </a:t>
            </a:r>
            <a:r>
              <a:rPr lang="ko-KR" altLang="en-US" b="1" dirty="0" smtClean="0">
                <a:solidFill>
                  <a:srgbClr val="0070C0"/>
                </a:solidFill>
              </a:rPr>
              <a:t>에러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36841" y="5388875"/>
            <a:ext cx="2564109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정수 이외의 수를 입력했을 때</a:t>
            </a:r>
            <a:endParaRPr lang="ko-KR" altLang="en-US" sz="1400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163871"/>
            <a:ext cx="2171089" cy="977409"/>
            <a:chOff x="276836" y="2678221"/>
            <a:chExt cx="2171089" cy="97740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views.py</a:t>
              </a:r>
            </a:p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Forjson.html</a:t>
              </a:r>
            </a:p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style.css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752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</TotalTime>
  <Words>551</Words>
  <Application>Microsoft Office PowerPoint</Application>
  <PresentationFormat>A4 용지(210x297mm)</PresentationFormat>
  <Paragraphs>163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smhrd</dc:creator>
  <cp:lastModifiedBy>user</cp:lastModifiedBy>
  <cp:revision>99</cp:revision>
  <dcterms:created xsi:type="dcterms:W3CDTF">2021-07-16T05:18:45Z</dcterms:created>
  <dcterms:modified xsi:type="dcterms:W3CDTF">2022-12-13T07:17:04Z</dcterms:modified>
</cp:coreProperties>
</file>