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59" r:id="rId5"/>
    <p:sldId id="260" r:id="rId6"/>
    <p:sldId id="262" r:id="rId7"/>
    <p:sldId id="261"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6B7598A1-8555-4C1A-8665-A3F7D4B98400}"/>
              </a:ext>
            </a:extLst>
          </p:cNvPr>
          <p:cNvPicPr>
            <a:picLocks noGrp="1" noChangeAspect="1"/>
          </p:cNvPicPr>
          <p:nvPr>
            <p:ph type="pic" idx="1"/>
          </p:nvPr>
        </p:nvPicPr>
        <p:blipFill>
          <a:blip r:embed="rId2"/>
          <a:srcRect l="16153" r="16153"/>
          <a:stretch>
            <a:fillRect/>
          </a:stretch>
        </p:blipFill>
        <p:spPr>
          <a:xfrm>
            <a:off x="6096000" y="439272"/>
            <a:ext cx="5764306" cy="5745628"/>
          </a:xfrm>
        </p:spPr>
      </p:pic>
      <p:sp>
        <p:nvSpPr>
          <p:cNvPr id="6" name="Text Placeholder 5">
            <a:extLst>
              <a:ext uri="{FF2B5EF4-FFF2-40B4-BE49-F238E27FC236}">
                <a16:creationId xmlns:a16="http://schemas.microsoft.com/office/drawing/2014/main" id="{3ADA2B62-4C04-49FA-8A2D-4FFBFC9F0634}"/>
              </a:ext>
            </a:extLst>
          </p:cNvPr>
          <p:cNvSpPr>
            <a:spLocks noGrp="1"/>
          </p:cNvSpPr>
          <p:nvPr>
            <p:ph type="body" sz="half" idx="2"/>
          </p:nvPr>
        </p:nvSpPr>
        <p:spPr>
          <a:xfrm>
            <a:off x="685800" y="2971799"/>
            <a:ext cx="6164653" cy="3446929"/>
          </a:xfrm>
        </p:spPr>
        <p:txBody>
          <a:bodyPr>
            <a:normAutofit/>
          </a:bodyPr>
          <a:lstStyle/>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PROJECT BY,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MOHANA PRIYA.J</a:t>
            </a:r>
            <a:r>
              <a:rPr lang="en-IN" dirty="0">
                <a:latin typeface="Times New Roman" panose="02020603050405020304" pitchFamily="18" charset="0"/>
                <a:cs typeface="Times New Roman" panose="02020603050405020304" pitchFamily="18" charset="0"/>
              </a:rPr>
              <a:t> - 192210177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SRILATHA.P</a:t>
            </a:r>
            <a:r>
              <a:rPr lang="en-IN" dirty="0">
                <a:latin typeface="Times New Roman" panose="02020603050405020304" pitchFamily="18" charset="0"/>
                <a:cs typeface="Times New Roman" panose="02020603050405020304" pitchFamily="18" charset="0"/>
              </a:rPr>
              <a:t> - 192210173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ABINAYA K</a:t>
            </a:r>
            <a:r>
              <a:rPr lang="en-IN" dirty="0">
                <a:latin typeface="Times New Roman" panose="02020603050405020304" pitchFamily="18" charset="0"/>
                <a:cs typeface="Times New Roman" panose="02020603050405020304" pitchFamily="18" charset="0"/>
              </a:rPr>
              <a:t> - 192211931</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  MADHUSUNDAR</a:t>
            </a:r>
            <a:endParaRPr lang="en-IN"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DC80629D-FCCA-45C2-8FC6-F43BCD09BC2A}"/>
              </a:ext>
            </a:extLst>
          </p:cNvPr>
          <p:cNvSpPr>
            <a:spLocks noGrp="1"/>
          </p:cNvSpPr>
          <p:nvPr>
            <p:ph type="title"/>
          </p:nvPr>
        </p:nvSpPr>
        <p:spPr>
          <a:xfrm>
            <a:off x="89648" y="439272"/>
            <a:ext cx="6006352" cy="1999128"/>
          </a:xfrm>
        </p:spPr>
        <p:txBody>
          <a:bodyPr>
            <a:normAutofit/>
          </a:bodyPr>
          <a:lstStyle/>
          <a:p>
            <a:r>
              <a:rPr lang="en-US" sz="3600" dirty="0">
                <a:solidFill>
                  <a:schemeClr val="accent5">
                    <a:lumMod val="40000"/>
                    <a:lumOff val="60000"/>
                  </a:schemeClr>
                </a:solidFill>
              </a:rPr>
              <a:t>“</a:t>
            </a:r>
            <a:r>
              <a:rPr lang="en-US" sz="3600" dirty="0">
                <a:solidFill>
                  <a:schemeClr val="accent5">
                    <a:lumMod val="40000"/>
                    <a:lumOff val="60000"/>
                  </a:schemeClr>
                </a:solidFill>
                <a:latin typeface="Times New Roman" panose="02020603050405020304" pitchFamily="18" charset="0"/>
                <a:cs typeface="Times New Roman" panose="02020603050405020304" pitchFamily="18" charset="0"/>
              </a:rPr>
              <a:t>CLOUD COMPUTING BASED E-LEARNING WEB APPLICATION SYSTEM</a:t>
            </a:r>
            <a:r>
              <a:rPr lang="en-US" sz="3600" dirty="0">
                <a:solidFill>
                  <a:schemeClr val="accent5">
                    <a:lumMod val="40000"/>
                    <a:lumOff val="60000"/>
                  </a:schemeClr>
                </a:solidFill>
                <a:latin typeface="Bahnschrift SemiBold" panose="020B0502040204020203" pitchFamily="34" charset="0"/>
              </a:rPr>
              <a:t>” </a:t>
            </a:r>
            <a:endParaRPr lang="en-IN" sz="3600" dirty="0">
              <a:solidFill>
                <a:schemeClr val="accent5">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120215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5DF6-AA51-42F4-809A-72D08F67618A}"/>
              </a:ext>
            </a:extLst>
          </p:cNvPr>
          <p:cNvSpPr>
            <a:spLocks noGrp="1"/>
          </p:cNvSpPr>
          <p:nvPr>
            <p:ph type="title"/>
          </p:nvPr>
        </p:nvSpPr>
        <p:spPr>
          <a:xfrm>
            <a:off x="394447" y="197224"/>
            <a:ext cx="10422779" cy="869575"/>
          </a:xfrm>
        </p:spPr>
        <p:txBody>
          <a:bodyPr/>
          <a:lstStyle/>
          <a:p>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CONCLUSION</a:t>
            </a:r>
          </a:p>
        </p:txBody>
      </p:sp>
      <p:pic>
        <p:nvPicPr>
          <p:cNvPr id="6" name="Content Placeholder 5">
            <a:extLst>
              <a:ext uri="{FF2B5EF4-FFF2-40B4-BE49-F238E27FC236}">
                <a16:creationId xmlns:a16="http://schemas.microsoft.com/office/drawing/2014/main" id="{7128F06F-9D59-4629-93D4-8CF17A5BD2E2}"/>
              </a:ext>
            </a:extLst>
          </p:cNvPr>
          <p:cNvPicPr>
            <a:picLocks noGrp="1" noChangeAspect="1"/>
          </p:cNvPicPr>
          <p:nvPr>
            <p:ph sz="half" idx="1"/>
          </p:nvPr>
        </p:nvPicPr>
        <p:blipFill>
          <a:blip r:embed="rId2"/>
          <a:stretch>
            <a:fillRect/>
          </a:stretch>
        </p:blipFill>
        <p:spPr>
          <a:xfrm>
            <a:off x="394447" y="1174376"/>
            <a:ext cx="5427447" cy="5325035"/>
          </a:xfrm>
        </p:spPr>
      </p:pic>
      <p:sp>
        <p:nvSpPr>
          <p:cNvPr id="4" name="Content Placeholder 3">
            <a:extLst>
              <a:ext uri="{FF2B5EF4-FFF2-40B4-BE49-F238E27FC236}">
                <a16:creationId xmlns:a16="http://schemas.microsoft.com/office/drawing/2014/main" id="{8CF4FB29-4D98-46A1-B1DC-C39BFBCFA22D}"/>
              </a:ext>
            </a:extLst>
          </p:cNvPr>
          <p:cNvSpPr>
            <a:spLocks noGrp="1"/>
          </p:cNvSpPr>
          <p:nvPr>
            <p:ph sz="half" idx="2"/>
          </p:nvPr>
        </p:nvSpPr>
        <p:spPr>
          <a:xfrm>
            <a:off x="5988424" y="744071"/>
            <a:ext cx="5997387" cy="5997387"/>
          </a:xfrm>
        </p:spPr>
        <p:txBody>
          <a:bodyPr>
            <a:normAutofit/>
          </a:bodyPr>
          <a:lstStyle/>
          <a:p>
            <a:r>
              <a:rPr lang="en-US" sz="2000" dirty="0">
                <a:latin typeface="Times New Roman" panose="02020603050405020304" pitchFamily="18" charset="0"/>
                <a:cs typeface="Times New Roman" panose="02020603050405020304" pitchFamily="18" charset="0"/>
              </a:rPr>
              <a:t>Cloud computing-based E‐ learning web application system is the latest generation of traditional e-learning. This e-learning web application system allows to exchange of the form of education content and integrate new learning methods.</a:t>
            </a:r>
          </a:p>
          <a:p>
            <a:r>
              <a:rPr lang="en-US" sz="2000" dirty="0">
                <a:latin typeface="Times New Roman" panose="02020603050405020304" pitchFamily="18" charset="0"/>
                <a:cs typeface="Times New Roman" panose="02020603050405020304" pitchFamily="18" charset="0"/>
              </a:rPr>
              <a:t> Mainly to reduce costs and maintain training. This e-learning application based on the cloud is created for mass data storage, high-speed computing capabilities, and its ideal allocation and sharing mode of resources. </a:t>
            </a:r>
          </a:p>
          <a:p>
            <a:r>
              <a:rPr lang="en-US" sz="2000" dirty="0">
                <a:latin typeface="Times New Roman" panose="02020603050405020304" pitchFamily="18" charset="0"/>
                <a:cs typeface="Times New Roman" panose="02020603050405020304" pitchFamily="18" charset="0"/>
              </a:rPr>
              <a:t>Cloud services are rising rapidly that makes the changes in information technology. These Cloud services are now available for all students and teachers. By using cloud computing they can access anywhere, anytime, and on any device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20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C88DC-89D4-4AB9-9ECE-DF179BEB0F48}"/>
              </a:ext>
            </a:extLst>
          </p:cNvPr>
          <p:cNvSpPr>
            <a:spLocks noGrp="1"/>
          </p:cNvSpPr>
          <p:nvPr>
            <p:ph type="title"/>
          </p:nvPr>
        </p:nvSpPr>
        <p:spPr>
          <a:xfrm>
            <a:off x="685801" y="224119"/>
            <a:ext cx="10131425" cy="1165410"/>
          </a:xfrm>
        </p:spPr>
        <p:txBody>
          <a:bodyPr/>
          <a:lstStyle/>
          <a:p>
            <a:r>
              <a:rPr lang="en-US" sz="4000" dirty="0">
                <a:solidFill>
                  <a:schemeClr val="accent6">
                    <a:lumMod val="40000"/>
                    <a:lumOff val="60000"/>
                  </a:schemeClr>
                </a:solidFill>
                <a:latin typeface="Times New Roman" panose="02020603050405020304" pitchFamily="18" charset="0"/>
                <a:cs typeface="Times New Roman" panose="02020603050405020304" pitchFamily="18" charset="0"/>
              </a:rPr>
              <a:t>REFERENCE</a:t>
            </a:r>
            <a:r>
              <a:rPr lang="en-US" dirty="0">
                <a:solidFill>
                  <a:schemeClr val="accent6">
                    <a:lumMod val="40000"/>
                    <a:lumOff val="60000"/>
                  </a:schemeClr>
                </a:solidFill>
                <a:latin typeface="Times New Roman" panose="02020603050405020304" pitchFamily="18" charset="0"/>
                <a:cs typeface="Times New Roman" panose="02020603050405020304" pitchFamily="18" charset="0"/>
              </a:rPr>
              <a:t> </a:t>
            </a:r>
            <a:endParaRPr lang="en-IN"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CB79EEC-CA4A-4C39-9C4F-D710C0534C23}"/>
              </a:ext>
            </a:extLst>
          </p:cNvPr>
          <p:cNvSpPr>
            <a:spLocks noGrp="1"/>
          </p:cNvSpPr>
          <p:nvPr>
            <p:ph idx="1"/>
          </p:nvPr>
        </p:nvSpPr>
        <p:spPr>
          <a:xfrm>
            <a:off x="685801" y="1389529"/>
            <a:ext cx="10131425" cy="5047129"/>
          </a:xfrm>
        </p:spPr>
        <p:txBody>
          <a:bodyPr>
            <a:normAutofit/>
          </a:bodyPr>
          <a:lstStyle/>
          <a:p>
            <a:pPr algn="just"/>
            <a:r>
              <a:rPr lang="en-IN" sz="2000" dirty="0">
                <a:latin typeface="Times New Roman" panose="02020603050405020304" pitchFamily="18" charset="0"/>
                <a:cs typeface="Times New Roman" panose="02020603050405020304" pitchFamily="18" charset="0"/>
              </a:rPr>
              <a:t>M. Britt, "How to better engage online students with online strategies," College Student Journal, vol. 49, pp. 399-404, 2015. </a:t>
            </a:r>
          </a:p>
          <a:p>
            <a:pPr algn="just"/>
            <a:r>
              <a:rPr lang="en-IN" sz="2000" dirty="0">
                <a:latin typeface="Times New Roman" panose="02020603050405020304" pitchFamily="18" charset="0"/>
                <a:cs typeface="Times New Roman" panose="02020603050405020304" pitchFamily="18" charset="0"/>
              </a:rPr>
              <a:t>C. Lee. (2016, Handbook of Research on Cloud-Based STEM Education for Improved Learning Outcomes. IGI Global.</a:t>
            </a:r>
          </a:p>
          <a:p>
            <a:pPr algn="just"/>
            <a:r>
              <a:rPr lang="en-IN" sz="2000" dirty="0">
                <a:latin typeface="Times New Roman" panose="02020603050405020304" pitchFamily="18" charset="0"/>
                <a:cs typeface="Times New Roman" panose="02020603050405020304" pitchFamily="18" charset="0"/>
              </a:rPr>
              <a:t> M. A. H. </a:t>
            </a:r>
            <a:r>
              <a:rPr lang="en-IN" sz="2000" dirty="0" err="1">
                <a:latin typeface="Times New Roman" panose="02020603050405020304" pitchFamily="18" charset="0"/>
                <a:cs typeface="Times New Roman" panose="02020603050405020304" pitchFamily="18" charset="0"/>
              </a:rPr>
              <a:t>Masud</a:t>
            </a:r>
            <a:r>
              <a:rPr lang="en-IN" sz="2000" dirty="0">
                <a:latin typeface="Times New Roman" panose="02020603050405020304" pitchFamily="18" charset="0"/>
                <a:cs typeface="Times New Roman" panose="02020603050405020304" pitchFamily="18" charset="0"/>
              </a:rPr>
              <a:t> and X. Huang, "An e-learning system architecture based on cloud computing," system, vol. 10, 2012.</a:t>
            </a:r>
          </a:p>
          <a:p>
            <a:pPr algn="just"/>
            <a:r>
              <a:rPr lang="en-IN" sz="2000" dirty="0">
                <a:latin typeface="Times New Roman" panose="02020603050405020304" pitchFamily="18" charset="0"/>
                <a:cs typeface="Times New Roman" panose="02020603050405020304" pitchFamily="18" charset="0"/>
              </a:rPr>
              <a:t>S. </a:t>
            </a:r>
            <a:r>
              <a:rPr lang="en-IN" sz="2000" dirty="0" err="1">
                <a:latin typeface="Times New Roman" panose="02020603050405020304" pitchFamily="18" charset="0"/>
                <a:cs typeface="Times New Roman" panose="02020603050405020304" pitchFamily="18" charset="0"/>
              </a:rPr>
              <a:t>Vitkar</a:t>
            </a:r>
            <a:r>
              <a:rPr lang="en-IN" sz="2000" dirty="0">
                <a:latin typeface="Times New Roman" panose="02020603050405020304" pitchFamily="18" charset="0"/>
                <a:cs typeface="Times New Roman" panose="02020603050405020304" pitchFamily="18" charset="0"/>
              </a:rPr>
              <a:t>, "Cloud-based model for e-learning in higher education, “International Journal of Advanced Engineering Technology, vol. 3, pp. 38-42, 2012.</a:t>
            </a:r>
          </a:p>
          <a:p>
            <a:pPr algn="just"/>
            <a:r>
              <a:rPr lang="en-IN" sz="2000" dirty="0">
                <a:latin typeface="Times New Roman" panose="02020603050405020304" pitchFamily="18" charset="0"/>
                <a:cs typeface="Times New Roman" panose="02020603050405020304" pitchFamily="18" charset="0"/>
              </a:rPr>
              <a:t> M. A. H. </a:t>
            </a:r>
            <a:r>
              <a:rPr lang="en-IN" sz="2000" dirty="0" err="1">
                <a:latin typeface="Times New Roman" panose="02020603050405020304" pitchFamily="18" charset="0"/>
                <a:cs typeface="Times New Roman" panose="02020603050405020304" pitchFamily="18" charset="0"/>
              </a:rPr>
              <a:t>Masud</a:t>
            </a:r>
            <a:r>
              <a:rPr lang="en-IN" sz="2000" dirty="0">
                <a:latin typeface="Times New Roman" panose="02020603050405020304" pitchFamily="18" charset="0"/>
                <a:cs typeface="Times New Roman" panose="02020603050405020304" pitchFamily="18" charset="0"/>
              </a:rPr>
              <a:t> and X. Huang, "A novel approach for adopting cloud-based e-learning system," in Computer and Information Science (ICIS), 2012 IEEE/ACIS 11th International Conference on, 2012, pp. 37-42.</a:t>
            </a:r>
          </a:p>
          <a:p>
            <a:pPr marL="0" indent="0">
              <a:buNone/>
            </a:pPr>
            <a:r>
              <a:rPr lang="en-IN" dirty="0"/>
              <a:t> </a:t>
            </a:r>
          </a:p>
          <a:p>
            <a:endParaRPr lang="en-IN" dirty="0"/>
          </a:p>
        </p:txBody>
      </p:sp>
    </p:spTree>
    <p:extLst>
      <p:ext uri="{BB962C8B-B14F-4D97-AF65-F5344CB8AC3E}">
        <p14:creationId xmlns:p14="http://schemas.microsoft.com/office/powerpoint/2010/main" val="218181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559A-76F9-4562-816E-B2F648AE1627}"/>
              </a:ext>
            </a:extLst>
          </p:cNvPr>
          <p:cNvSpPr>
            <a:spLocks noGrp="1"/>
          </p:cNvSpPr>
          <p:nvPr>
            <p:ph type="title"/>
          </p:nvPr>
        </p:nvSpPr>
        <p:spPr/>
        <p:txBody>
          <a:bodyPr>
            <a:normAutofit/>
          </a:bodyPr>
          <a:lstStyle/>
          <a:p>
            <a:pPr algn="ctr"/>
            <a:r>
              <a:rPr lang="en-US" sz="6000" dirty="0">
                <a:solidFill>
                  <a:schemeClr val="accent5">
                    <a:lumMod val="60000"/>
                    <a:lumOff val="40000"/>
                  </a:schemeClr>
                </a:solidFill>
                <a:latin typeface="Arial Black" panose="020B0A04020102020204" pitchFamily="34" charset="0"/>
              </a:rPr>
              <a:t>   </a:t>
            </a:r>
            <a:r>
              <a:rPr lang="en-US" sz="6000" dirty="0">
                <a:solidFill>
                  <a:schemeClr val="accent5">
                    <a:lumMod val="60000"/>
                    <a:lumOff val="40000"/>
                  </a:schemeClr>
                </a:solidFill>
                <a:latin typeface="Times New Roman" panose="02020603050405020304" pitchFamily="18" charset="0"/>
                <a:cs typeface="Times New Roman" panose="02020603050405020304" pitchFamily="18" charset="0"/>
              </a:rPr>
              <a:t>THANK YOU</a:t>
            </a:r>
            <a:endParaRPr lang="en-IN" sz="6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7D1163-F3FF-41D1-9E4A-E960CED1658F}"/>
              </a:ext>
            </a:extLst>
          </p:cNvPr>
          <p:cNvPicPr>
            <a:picLocks noGrp="1" noChangeAspect="1"/>
          </p:cNvPicPr>
          <p:nvPr>
            <p:ph idx="1"/>
          </p:nvPr>
        </p:nvPicPr>
        <p:blipFill>
          <a:blip r:embed="rId2"/>
          <a:stretch>
            <a:fillRect/>
          </a:stretch>
        </p:blipFill>
        <p:spPr>
          <a:xfrm>
            <a:off x="896471" y="1846729"/>
            <a:ext cx="10614211" cy="4778189"/>
          </a:xfrm>
        </p:spPr>
      </p:pic>
    </p:spTree>
    <p:extLst>
      <p:ext uri="{BB962C8B-B14F-4D97-AF65-F5344CB8AC3E}">
        <p14:creationId xmlns:p14="http://schemas.microsoft.com/office/powerpoint/2010/main" val="198989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C09EAA-9E15-4924-B095-BD51A8423D1F}"/>
              </a:ext>
            </a:extLst>
          </p:cNvPr>
          <p:cNvSpPr>
            <a:spLocks noGrp="1"/>
          </p:cNvSpPr>
          <p:nvPr>
            <p:ph type="title"/>
          </p:nvPr>
        </p:nvSpPr>
        <p:spPr>
          <a:xfrm>
            <a:off x="685801" y="107576"/>
            <a:ext cx="10131425" cy="1255059"/>
          </a:xfrm>
        </p:spPr>
        <p:txBody>
          <a:bodyPr/>
          <a:lstStyle/>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abstract</a:t>
            </a: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150C5BB7-DE88-4F5D-BA75-A876294B55C6}"/>
              </a:ext>
            </a:extLst>
          </p:cNvPr>
          <p:cNvSpPr>
            <a:spLocks noGrp="1"/>
          </p:cNvSpPr>
          <p:nvPr>
            <p:ph sz="half" idx="1"/>
          </p:nvPr>
        </p:nvSpPr>
        <p:spPr>
          <a:xfrm>
            <a:off x="685802" y="1039906"/>
            <a:ext cx="4995334" cy="5567082"/>
          </a:xfrm>
        </p:spPr>
        <p:txBody>
          <a:bodyPr>
            <a:normAutofit/>
          </a:bodyPr>
          <a:lstStyle/>
          <a:p>
            <a:pPr algn="just"/>
            <a:r>
              <a:rPr lang="en-US" sz="2400" dirty="0">
                <a:latin typeface="Times New Roman" panose="02020603050405020304" pitchFamily="18" charset="0"/>
                <a:cs typeface="Times New Roman" panose="02020603050405020304" pitchFamily="18" charset="0"/>
              </a:rPr>
              <a:t>To offer flexible learning possibilities in degree and continuing education and also in lifelong learning. To decrease the proportion of lectures and increase the proportion of </a:t>
            </a:r>
            <a:r>
              <a:rPr lang="en-US" sz="2000" dirty="0">
                <a:latin typeface="Times New Roman" panose="02020603050405020304" pitchFamily="18" charset="0"/>
                <a:cs typeface="Times New Roman" panose="02020603050405020304" pitchFamily="18" charset="0"/>
              </a:rPr>
              <a:t>individual</a:t>
            </a:r>
            <a:r>
              <a:rPr lang="en-US" sz="2400" dirty="0">
                <a:latin typeface="Times New Roman" panose="02020603050405020304" pitchFamily="18" charset="0"/>
                <a:cs typeface="Times New Roman" panose="02020603050405020304" pitchFamily="18" charset="0"/>
              </a:rPr>
              <a:t> work in the study process.</a:t>
            </a:r>
          </a:p>
          <a:p>
            <a:pPr algn="just"/>
            <a:r>
              <a:rPr lang="en-US" sz="2400" dirty="0">
                <a:latin typeface="Times New Roman" panose="02020603050405020304" pitchFamily="18" charset="0"/>
                <a:cs typeface="Times New Roman" panose="02020603050405020304" pitchFamily="18" charset="0"/>
              </a:rPr>
              <a:t>Web-based learning enables us to offer alternative learning possibilities for people with special needs, from remote areas, women with small children, full-time workers, and Estonians living abroad.</a:t>
            </a:r>
            <a:endParaRPr lang="en-IN" sz="2400" dirty="0">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7CE9ED14-6F84-492A-A16A-10135F3C26E6}"/>
              </a:ext>
            </a:extLst>
          </p:cNvPr>
          <p:cNvPicPr>
            <a:picLocks noGrp="1" noChangeAspect="1"/>
          </p:cNvPicPr>
          <p:nvPr>
            <p:ph sz="half" idx="2"/>
          </p:nvPr>
        </p:nvPicPr>
        <p:blipFill>
          <a:blip r:embed="rId2"/>
          <a:stretch>
            <a:fillRect/>
          </a:stretch>
        </p:blipFill>
        <p:spPr>
          <a:xfrm>
            <a:off x="5821363" y="842683"/>
            <a:ext cx="5492750" cy="5495364"/>
          </a:xfrm>
        </p:spPr>
      </p:pic>
    </p:spTree>
    <p:extLst>
      <p:ext uri="{BB962C8B-B14F-4D97-AF65-F5344CB8AC3E}">
        <p14:creationId xmlns:p14="http://schemas.microsoft.com/office/powerpoint/2010/main" val="111177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DB85F-021E-4D4B-A59A-97EC2EA39F3A}"/>
              </a:ext>
            </a:extLst>
          </p:cNvPr>
          <p:cNvSpPr>
            <a:spLocks noGrp="1"/>
          </p:cNvSpPr>
          <p:nvPr>
            <p:ph type="title"/>
          </p:nvPr>
        </p:nvSpPr>
        <p:spPr>
          <a:xfrm>
            <a:off x="685801" y="62754"/>
            <a:ext cx="10131425" cy="1272987"/>
          </a:xfrm>
        </p:spPr>
        <p:txBody>
          <a:bodyPr/>
          <a:lstStyle/>
          <a:p>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A8316425-2768-44D7-851D-897A3E87D9DF}"/>
              </a:ext>
            </a:extLst>
          </p:cNvPr>
          <p:cNvSpPr>
            <a:spLocks noGrp="1"/>
          </p:cNvSpPr>
          <p:nvPr>
            <p:ph idx="1"/>
          </p:nvPr>
        </p:nvSpPr>
        <p:spPr>
          <a:xfrm>
            <a:off x="685801" y="1102659"/>
            <a:ext cx="10131425" cy="5486400"/>
          </a:xfrm>
        </p:spPr>
        <p:txBody>
          <a:bodyPr>
            <a:normAutofit/>
          </a:bodyPr>
          <a:lstStyle/>
          <a:p>
            <a:pPr algn="just"/>
            <a:r>
              <a:rPr lang="en-US" sz="2400" dirty="0">
                <a:latin typeface="Times New Roman" panose="02020603050405020304" pitchFamily="18" charset="0"/>
                <a:cs typeface="Times New Roman" panose="02020603050405020304" pitchFamily="18" charset="0"/>
              </a:rPr>
              <a:t>E-learning includes all forms of electronically supported learning and teaching. This often in-classroom educational experiences via technology.</a:t>
            </a:r>
          </a:p>
          <a:p>
            <a:pPr algn="just"/>
            <a:r>
              <a:rPr lang="en-US" sz="2400" dirty="0">
                <a:latin typeface="Times New Roman" panose="02020603050405020304" pitchFamily="18" charset="0"/>
                <a:cs typeface="Times New Roman" panose="02020603050405020304" pitchFamily="18" charset="0"/>
              </a:rPr>
              <a:t>CBT (Computer-Based Training), IBT (Internet-Based Training), or WBT (Web-Based Training) have been used as synonyms to eLearning.</a:t>
            </a:r>
          </a:p>
          <a:p>
            <a:pPr algn="just"/>
            <a:r>
              <a:rPr lang="en-US" sz="2400" dirty="0">
                <a:latin typeface="Times New Roman" panose="02020603050405020304" pitchFamily="18" charset="0"/>
                <a:cs typeface="Times New Roman" panose="02020603050405020304" pitchFamily="18" charset="0"/>
              </a:rPr>
              <a:t> E-learning can take various forms, including online courses, webinars, virtual classrooms, interactive multimedia modules, and digital </a:t>
            </a:r>
            <a:r>
              <a:rPr lang="en-US" sz="2400" dirty="0" err="1">
                <a:latin typeface="Times New Roman" panose="02020603050405020304" pitchFamily="18" charset="0"/>
                <a:cs typeface="Times New Roman" panose="02020603050405020304" pitchFamily="18" charset="0"/>
              </a:rPr>
              <a:t>simulations.It</a:t>
            </a:r>
            <a:r>
              <a:rPr lang="en-US" sz="2400" dirty="0">
                <a:latin typeface="Times New Roman" panose="02020603050405020304" pitchFamily="18" charset="0"/>
                <a:cs typeface="Times New Roman" panose="02020603050405020304" pitchFamily="18" charset="0"/>
              </a:rPr>
              <a:t> is commonly thought that new technologies can make a big difference in education.</a:t>
            </a:r>
          </a:p>
          <a:p>
            <a:pPr algn="just"/>
            <a:r>
              <a:rPr lang="en-US" sz="2400" dirty="0">
                <a:latin typeface="Times New Roman" panose="02020603050405020304" pitchFamily="18" charset="0"/>
                <a:cs typeface="Times New Roman" panose="02020603050405020304" pitchFamily="18" charset="0"/>
              </a:rPr>
              <a:t>Cloud computing is a term referred to as storing and accessing data over the internet globally. It is a popular option for people and businesses for several reasons including cost savings, increased productivity, speed, and efficiency, performance, reliability, and security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25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FE82-4425-4442-91D1-3F276A295541}"/>
              </a:ext>
            </a:extLst>
          </p:cNvPr>
          <p:cNvSpPr>
            <a:spLocks noGrp="1"/>
          </p:cNvSpPr>
          <p:nvPr>
            <p:ph type="title"/>
          </p:nvPr>
        </p:nvSpPr>
        <p:spPr>
          <a:xfrm>
            <a:off x="685801" y="188260"/>
            <a:ext cx="10131425" cy="1138516"/>
          </a:xfrm>
        </p:spPr>
        <p:txBody>
          <a:bodyPr/>
          <a:lstStyle/>
          <a:p>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OBJECTIVES</a:t>
            </a:r>
          </a:p>
        </p:txBody>
      </p:sp>
      <p:sp>
        <p:nvSpPr>
          <p:cNvPr id="4" name="Content Placeholder 3">
            <a:extLst>
              <a:ext uri="{FF2B5EF4-FFF2-40B4-BE49-F238E27FC236}">
                <a16:creationId xmlns:a16="http://schemas.microsoft.com/office/drawing/2014/main" id="{2F910B3D-C53B-4776-8FEB-D255E91DBC6F}"/>
              </a:ext>
            </a:extLst>
          </p:cNvPr>
          <p:cNvSpPr>
            <a:spLocks noGrp="1"/>
          </p:cNvSpPr>
          <p:nvPr>
            <p:ph sz="half" idx="2"/>
          </p:nvPr>
        </p:nvSpPr>
        <p:spPr>
          <a:xfrm>
            <a:off x="6651812" y="385482"/>
            <a:ext cx="5154705" cy="5961531"/>
          </a:xfrm>
        </p:spPr>
        <p:txBody>
          <a:bodyPr>
            <a:noAutofit/>
          </a:bodyPr>
          <a:lstStyle/>
          <a:p>
            <a:pPr algn="just"/>
            <a:r>
              <a:rPr lang="en-US" sz="2400" dirty="0">
                <a:latin typeface="Times New Roman" panose="02020603050405020304" pitchFamily="18" charset="0"/>
                <a:cs typeface="Times New Roman" panose="02020603050405020304" pitchFamily="18" charset="0"/>
              </a:rPr>
              <a:t>E-Learning is essential in current trends and combining eLearning with Cloud computing gives more benefits.</a:t>
            </a:r>
          </a:p>
          <a:p>
            <a:pPr algn="just"/>
            <a:r>
              <a:rPr lang="en-US" sz="2400" dirty="0">
                <a:latin typeface="Times New Roman" panose="02020603050405020304" pitchFamily="18" charset="0"/>
                <a:cs typeface="Times New Roman" panose="02020603050405020304" pitchFamily="18" charset="0"/>
              </a:rPr>
              <a:t> Cloud computing delivers services autonomously based on demand and provides sufficient network access, data resource environment, and flexibility by keeping this point in view, implementation of the system will be done.</a:t>
            </a:r>
            <a:endParaRPr lang="en-IN"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BD394DA-6551-4054-965C-7F4909365859}"/>
              </a:ext>
            </a:extLst>
          </p:cNvPr>
          <p:cNvPicPr>
            <a:picLocks noGrp="1" noChangeAspect="1"/>
          </p:cNvPicPr>
          <p:nvPr>
            <p:ph sz="half" idx="1"/>
          </p:nvPr>
        </p:nvPicPr>
        <p:blipFill>
          <a:blip r:embed="rId2"/>
          <a:stretch>
            <a:fillRect/>
          </a:stretch>
        </p:blipFill>
        <p:spPr bwMode="auto">
          <a:xfrm>
            <a:off x="685800" y="1506071"/>
            <a:ext cx="5857875" cy="484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9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7745-21BF-4941-BC89-8CEEE5F75A09}"/>
              </a:ext>
            </a:extLst>
          </p:cNvPr>
          <p:cNvSpPr>
            <a:spLocks noGrp="1"/>
          </p:cNvSpPr>
          <p:nvPr>
            <p:ph type="title"/>
          </p:nvPr>
        </p:nvSpPr>
        <p:spPr>
          <a:xfrm>
            <a:off x="161367" y="62753"/>
            <a:ext cx="10655860" cy="699248"/>
          </a:xfrm>
        </p:spPr>
        <p:txBody>
          <a:bodyPr>
            <a:normAutofit/>
          </a:bodyPr>
          <a:lstStyle/>
          <a:p>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BF330C0-3FDF-4626-B812-3738088C3D25}"/>
              </a:ext>
            </a:extLst>
          </p:cNvPr>
          <p:cNvSpPr>
            <a:spLocks noGrp="1"/>
          </p:cNvSpPr>
          <p:nvPr>
            <p:ph sz="half" idx="1"/>
          </p:nvPr>
        </p:nvSpPr>
        <p:spPr>
          <a:xfrm>
            <a:off x="161366" y="851646"/>
            <a:ext cx="5519770" cy="6006353"/>
          </a:xfrm>
        </p:spPr>
        <p:txBody>
          <a:bodyPr>
            <a:noAutofit/>
          </a:bodyPr>
          <a:lstStyle/>
          <a:p>
            <a:pPr algn="just"/>
            <a:r>
              <a:rPr lang="en-US" sz="2400" dirty="0">
                <a:latin typeface="Times New Roman" panose="02020603050405020304" pitchFamily="18" charset="0"/>
                <a:cs typeface="Times New Roman" panose="02020603050405020304" pitchFamily="18" charset="0"/>
              </a:rPr>
              <a:t>The architecture diagram shows the overall flow of the proposed E-Learning System. There will be admin and user. </a:t>
            </a:r>
          </a:p>
          <a:p>
            <a:pPr algn="just"/>
            <a:r>
              <a:rPr lang="en-US" sz="2400" dirty="0">
                <a:latin typeface="Times New Roman" panose="02020603050405020304" pitchFamily="18" charset="0"/>
                <a:cs typeface="Times New Roman" panose="02020603050405020304" pitchFamily="18" charset="0"/>
              </a:rPr>
              <a:t>Admin can dump the data in web application and manages, controls all the activities of the application. </a:t>
            </a:r>
          </a:p>
          <a:p>
            <a:pPr algn="just"/>
            <a:r>
              <a:rPr lang="en-US" sz="2400" dirty="0">
                <a:latin typeface="Times New Roman" panose="02020603050405020304" pitchFamily="18" charset="0"/>
                <a:cs typeface="Times New Roman" panose="02020603050405020304" pitchFamily="18" charset="0"/>
              </a:rPr>
              <a:t>The user has to register in the web application ad fetch, view data that was added by the admin. The web application is hosted in the cloud server. Adding and fetching information by admin and user is done by using MySQL.</a:t>
            </a:r>
          </a:p>
          <a:p>
            <a:pPr algn="just"/>
            <a:r>
              <a:rPr lang="en-US" sz="2400" dirty="0">
                <a:latin typeface="Times New Roman" panose="02020603050405020304" pitchFamily="18" charset="0"/>
                <a:cs typeface="Times New Roman" panose="02020603050405020304" pitchFamily="18" charset="0"/>
              </a:rPr>
              <a:t> It has improved the proper security of data and it provides better service for the users.</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0EF7ECA-FAF3-435F-89DE-E86C4F7032F8}"/>
              </a:ext>
            </a:extLst>
          </p:cNvPr>
          <p:cNvPicPr>
            <a:picLocks noGrp="1" noChangeAspect="1"/>
          </p:cNvPicPr>
          <p:nvPr>
            <p:ph sz="half" idx="2"/>
          </p:nvPr>
        </p:nvPicPr>
        <p:blipFill>
          <a:blip r:embed="rId2"/>
          <a:stretch>
            <a:fillRect/>
          </a:stretch>
        </p:blipFill>
        <p:spPr>
          <a:xfrm>
            <a:off x="5821363" y="851646"/>
            <a:ext cx="5949296" cy="5809130"/>
          </a:xfrm>
        </p:spPr>
      </p:pic>
    </p:spTree>
    <p:extLst>
      <p:ext uri="{BB962C8B-B14F-4D97-AF65-F5344CB8AC3E}">
        <p14:creationId xmlns:p14="http://schemas.microsoft.com/office/powerpoint/2010/main" val="295112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193745-F34B-4EEF-98DD-31DF509A9335}"/>
              </a:ext>
            </a:extLst>
          </p:cNvPr>
          <p:cNvSpPr>
            <a:spLocks noGrp="1"/>
          </p:cNvSpPr>
          <p:nvPr>
            <p:ph type="title"/>
          </p:nvPr>
        </p:nvSpPr>
        <p:spPr>
          <a:xfrm>
            <a:off x="685802" y="62753"/>
            <a:ext cx="10346578" cy="735106"/>
          </a:xfrm>
        </p:spPr>
        <p:txBody>
          <a:bodyPr/>
          <a:lstStyle/>
          <a:p>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SYSTEM DESIGN &amp; METHODOLOGY </a:t>
            </a:r>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 </a:t>
            </a: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ABB1D98-C2E9-484B-8070-D83DAAE29AC7}"/>
              </a:ext>
            </a:extLst>
          </p:cNvPr>
          <p:cNvSpPr>
            <a:spLocks noGrp="1"/>
          </p:cNvSpPr>
          <p:nvPr>
            <p:ph idx="1"/>
          </p:nvPr>
        </p:nvSpPr>
        <p:spPr>
          <a:xfrm>
            <a:off x="685801" y="797859"/>
            <a:ext cx="10131425" cy="599738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implementation deals with the tools that have used to design the webpage and also the methods how it was implemented for connecting back-end </a:t>
            </a:r>
            <a:r>
              <a:rPr lang="en-US" dirty="0" err="1">
                <a:latin typeface="Times New Roman" panose="02020603050405020304" pitchFamily="18" charset="0"/>
                <a:cs typeface="Times New Roman" panose="02020603050405020304" pitchFamily="18" charset="0"/>
              </a:rPr>
              <a:t>servers.Wordpress</a:t>
            </a:r>
            <a:r>
              <a:rPr lang="en-US" dirty="0">
                <a:latin typeface="Times New Roman" panose="02020603050405020304" pitchFamily="18" charset="0"/>
                <a:cs typeface="Times New Roman" panose="02020603050405020304" pitchFamily="18" charset="0"/>
              </a:rPr>
              <a:t> is used to create front-end page. The other tools which have used are google </a:t>
            </a:r>
            <a:r>
              <a:rPr lang="en-US" dirty="0" err="1">
                <a:latin typeface="Times New Roman" panose="02020603050405020304" pitchFamily="18" charset="0"/>
                <a:cs typeface="Times New Roman" panose="02020603050405020304" pitchFamily="18" charset="0"/>
              </a:rPr>
              <a:t>firebase,cloudfare,adobe</a:t>
            </a:r>
            <a:r>
              <a:rPr lang="en-US" dirty="0">
                <a:latin typeface="Times New Roman" panose="02020603050405020304" pitchFamily="18" charset="0"/>
                <a:cs typeface="Times New Roman" panose="02020603050405020304" pitchFamily="18" charset="0"/>
              </a:rPr>
              <a:t> photoshop.</a:t>
            </a:r>
          </a:p>
          <a:p>
            <a:pPr marL="0" indent="0" algn="just">
              <a:buNone/>
            </a:pP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WHY WORDPRESS AND GOOGLE FIREBASE?</a:t>
            </a:r>
          </a:p>
          <a:p>
            <a:pPr algn="just"/>
            <a:r>
              <a:rPr lang="en-US" dirty="0">
                <a:latin typeface="Times New Roman" panose="02020603050405020304" pitchFamily="18" charset="0"/>
                <a:cs typeface="Times New Roman" panose="02020603050405020304" pitchFamily="18" charset="0"/>
              </a:rPr>
              <a:t>Here we used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because it doesn’t require any coding and it saves a lot of time.</a:t>
            </a:r>
          </a:p>
          <a:p>
            <a:pPr algn="just"/>
            <a:r>
              <a:rPr lang="en-US" dirty="0">
                <a:latin typeface="Times New Roman" panose="02020603050405020304" pitchFamily="18" charset="0"/>
                <a:cs typeface="Times New Roman" panose="02020603050405020304" pitchFamily="18" charset="0"/>
              </a:rPr>
              <a:t>Firebase for authentication purposes like authenticating and validating the users mobile number while creating their account finally to secure our </a:t>
            </a:r>
            <a:r>
              <a:rPr lang="en-US" dirty="0" err="1">
                <a:latin typeface="Times New Roman" panose="02020603050405020304" pitchFamily="18" charset="0"/>
                <a:cs typeface="Times New Roman" panose="02020603050405020304" pitchFamily="18" charset="0"/>
              </a:rPr>
              <a:t>website,to</a:t>
            </a:r>
            <a:r>
              <a:rPr lang="en-US" dirty="0">
                <a:latin typeface="Times New Roman" panose="02020603050405020304" pitchFamily="18" charset="0"/>
                <a:cs typeface="Times New Roman" panose="02020603050405020304" pitchFamily="18" charset="0"/>
              </a:rPr>
              <a:t> get  certificate from </a:t>
            </a:r>
            <a:r>
              <a:rPr lang="en-US" dirty="0" err="1">
                <a:latin typeface="Times New Roman" panose="02020603050405020304" pitchFamily="18" charset="0"/>
                <a:cs typeface="Times New Roman" panose="02020603050405020304" pitchFamily="18" charset="0"/>
              </a:rPr>
              <a:t>cloudfare</a:t>
            </a:r>
            <a:r>
              <a:rPr lang="en-US" dirty="0">
                <a:latin typeface="Times New Roman" panose="02020603050405020304" pitchFamily="18" charset="0"/>
                <a:cs typeface="Times New Roman" panose="02020603050405020304" pitchFamily="18" charset="0"/>
              </a:rPr>
              <a:t>.</a:t>
            </a:r>
          </a:p>
          <a:p>
            <a:pPr marL="0" indent="0" algn="just">
              <a:buNone/>
            </a:pP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WORDPRESS:</a:t>
            </a:r>
          </a:p>
          <a:p>
            <a:pPr algn="just"/>
            <a:r>
              <a:rPr lang="en-US" dirty="0">
                <a:latin typeface="Times New Roman" panose="02020603050405020304" pitchFamily="18" charset="0"/>
                <a:cs typeface="Times New Roman" panose="02020603050405020304" pitchFamily="18" charset="0"/>
              </a:rPr>
              <a:t>    WordPress is web publishing software that  can be used to create the website. WordPress enables to build and manage full-featured website using  web browser without learning how to code.</a:t>
            </a:r>
          </a:p>
          <a:p>
            <a:pPr marL="0" indent="0" algn="just">
              <a:buNone/>
            </a:pP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GOOGLE FIREBASE :</a:t>
            </a:r>
          </a:p>
          <a:p>
            <a:pPr algn="just"/>
            <a:r>
              <a:rPr lang="en-US" dirty="0">
                <a:latin typeface="Times New Roman" panose="02020603050405020304" pitchFamily="18" charset="0"/>
                <a:cs typeface="Times New Roman" panose="02020603050405020304" pitchFamily="18" charset="0"/>
              </a:rPr>
              <a:t>Google Firebase Authentication creates the task easy for developers to build secure authentication systems and enhances the sign-in experience for users. This feature offers a complete identity solution, supporting email and password accounts, phone authentication. </a:t>
            </a:r>
          </a:p>
          <a:p>
            <a:pPr marL="0" indent="0" algn="just">
              <a:buNone/>
            </a:pP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ADOBE PHOTOSHOP</a:t>
            </a:r>
          </a:p>
          <a:p>
            <a:pPr algn="just"/>
            <a:r>
              <a:rPr lang="en-US" dirty="0">
                <a:latin typeface="Times New Roman" panose="02020603050405020304" pitchFamily="18" charset="0"/>
                <a:cs typeface="Times New Roman" panose="02020603050405020304" pitchFamily="18" charset="0"/>
              </a:rPr>
              <a:t>To get certificate for completion.</a:t>
            </a:r>
          </a:p>
          <a:p>
            <a:endParaRPr lang="en-IN" dirty="0"/>
          </a:p>
        </p:txBody>
      </p:sp>
    </p:spTree>
    <p:extLst>
      <p:ext uri="{BB962C8B-B14F-4D97-AF65-F5344CB8AC3E}">
        <p14:creationId xmlns:p14="http://schemas.microsoft.com/office/powerpoint/2010/main" val="92706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3D5C-3713-4EA4-A4C2-07B6D6246B7C}"/>
              </a:ext>
            </a:extLst>
          </p:cNvPr>
          <p:cNvSpPr>
            <a:spLocks noGrp="1"/>
          </p:cNvSpPr>
          <p:nvPr>
            <p:ph type="title"/>
          </p:nvPr>
        </p:nvSpPr>
        <p:spPr>
          <a:xfrm>
            <a:off x="188259" y="62753"/>
            <a:ext cx="10699345" cy="1075765"/>
          </a:xfrm>
        </p:spPr>
        <p:txBody>
          <a:bodyPr>
            <a:normAutofit/>
          </a:bodyPr>
          <a:lstStyle/>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IMPLEMENTATION</a:t>
            </a: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1803197-1DDD-44F8-8277-E015E1980032}"/>
              </a:ext>
            </a:extLst>
          </p:cNvPr>
          <p:cNvPicPr>
            <a:picLocks noGrp="1" noChangeAspect="1"/>
          </p:cNvPicPr>
          <p:nvPr>
            <p:ph sz="half" idx="1"/>
          </p:nvPr>
        </p:nvPicPr>
        <p:blipFill>
          <a:blip r:embed="rId2"/>
          <a:stretch>
            <a:fillRect/>
          </a:stretch>
        </p:blipFill>
        <p:spPr>
          <a:xfrm>
            <a:off x="268288" y="1299882"/>
            <a:ext cx="7002087" cy="5342964"/>
          </a:xfrm>
        </p:spPr>
      </p:pic>
      <p:sp>
        <p:nvSpPr>
          <p:cNvPr id="4" name="Content Placeholder 3">
            <a:extLst>
              <a:ext uri="{FF2B5EF4-FFF2-40B4-BE49-F238E27FC236}">
                <a16:creationId xmlns:a16="http://schemas.microsoft.com/office/drawing/2014/main" id="{EC63888F-069D-4B38-8B08-3FBD1D40A7B7}"/>
              </a:ext>
            </a:extLst>
          </p:cNvPr>
          <p:cNvSpPr>
            <a:spLocks noGrp="1"/>
          </p:cNvSpPr>
          <p:nvPr>
            <p:ph sz="half" idx="2"/>
          </p:nvPr>
        </p:nvSpPr>
        <p:spPr>
          <a:xfrm>
            <a:off x="7271029" y="1371601"/>
            <a:ext cx="4652683" cy="5342964"/>
          </a:xfrm>
        </p:spPr>
        <p:txBody>
          <a:bodyPr>
            <a:noAutofit/>
          </a:bodyPr>
          <a:lstStyle/>
          <a:p>
            <a:pPr algn="just"/>
            <a:r>
              <a:rPr lang="en-US" sz="2000" dirty="0">
                <a:latin typeface="Times New Roman" panose="02020603050405020304" pitchFamily="18" charset="0"/>
                <a:cs typeface="Times New Roman" panose="02020603050405020304" pitchFamily="18" charset="0"/>
              </a:rPr>
              <a:t>A user has to Sign up with the username and password and. once you submit your details it will store them in the database. If the details provided by you are correct then you can move further. </a:t>
            </a:r>
          </a:p>
          <a:p>
            <a:pPr algn="just"/>
            <a:r>
              <a:rPr lang="en-US" sz="2000" dirty="0">
                <a:latin typeface="Times New Roman" panose="02020603050405020304" pitchFamily="18" charset="0"/>
                <a:cs typeface="Times New Roman" panose="02020603050405020304" pitchFamily="18" charset="0"/>
              </a:rPr>
              <a:t>Further user can view all the courses which are available and select one of their choices and continue for payment. if payment is not successful user needs to check it and pay then only the course will be unlocked. </a:t>
            </a:r>
          </a:p>
          <a:p>
            <a:pPr algn="just"/>
            <a:r>
              <a:rPr lang="en-US" sz="2000" dirty="0">
                <a:latin typeface="Times New Roman" panose="02020603050405020304" pitchFamily="18" charset="0"/>
                <a:cs typeface="Times New Roman" panose="02020603050405020304" pitchFamily="18" charset="0"/>
              </a:rPr>
              <a:t>After completing all the modules in the course then the user has to take up a quiz if they pass with 70%, they will receive a certificate of completion and if they fail then they have to take up the quiz again.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47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3291-CAB7-444E-AC28-ED6EC25D5865}"/>
              </a:ext>
            </a:extLst>
          </p:cNvPr>
          <p:cNvSpPr>
            <a:spLocks noGrp="1"/>
          </p:cNvSpPr>
          <p:nvPr>
            <p:ph type="title"/>
          </p:nvPr>
        </p:nvSpPr>
        <p:spPr>
          <a:xfrm>
            <a:off x="170329" y="134472"/>
            <a:ext cx="10646897" cy="735104"/>
          </a:xfrm>
        </p:spPr>
        <p:txBody>
          <a:bodyPr/>
          <a:lstStyle/>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SERVICE LAYERS</a:t>
            </a: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D659BB-B4C0-4D67-BF1F-A605686D6A23}"/>
              </a:ext>
            </a:extLst>
          </p:cNvPr>
          <p:cNvSpPr>
            <a:spLocks noGrp="1"/>
          </p:cNvSpPr>
          <p:nvPr>
            <p:ph sz="half" idx="1"/>
          </p:nvPr>
        </p:nvSpPr>
        <p:spPr>
          <a:xfrm>
            <a:off x="295835" y="869576"/>
            <a:ext cx="6230471" cy="585395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Three levels of services in cloud computing are SaaS, PaaS, IaaS.</a:t>
            </a:r>
          </a:p>
          <a:p>
            <a:pPr marL="0" indent="0">
              <a:buNone/>
            </a:pPr>
            <a:r>
              <a:rPr lang="en-US" sz="2000" dirty="0">
                <a:solidFill>
                  <a:schemeClr val="accent5">
                    <a:lumMod val="60000"/>
                    <a:lumOff val="40000"/>
                  </a:schemeClr>
                </a:solidFill>
                <a:latin typeface="Times New Roman" panose="02020603050405020304" pitchFamily="18" charset="0"/>
                <a:cs typeface="Times New Roman" panose="02020603050405020304" pitchFamily="18" charset="0"/>
              </a:rPr>
              <a:t>In SaaS: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software via the Internet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 to need a one-time purchase for software and hardware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 to need to maintain and </a:t>
            </a:r>
            <a:r>
              <a:rPr lang="en-US" sz="2000" dirty="0" err="1">
                <a:latin typeface="Times New Roman" panose="02020603050405020304" pitchFamily="18" charset="0"/>
                <a:cs typeface="Times New Roman" panose="02020603050405020304" pitchFamily="18" charset="0"/>
              </a:rPr>
              <a:t>upgradeOnly</a:t>
            </a:r>
            <a:r>
              <a:rPr lang="en-US" sz="2000" dirty="0">
                <a:latin typeface="Times New Roman" panose="02020603050405020304" pitchFamily="18" charset="0"/>
                <a:cs typeface="Times New Roman" panose="02020603050405020304" pitchFamily="18" charset="0"/>
              </a:rPr>
              <a:t> paying a monthly fee</a:t>
            </a:r>
          </a:p>
          <a:p>
            <a:pPr marL="0" indent="0">
              <a:buNone/>
            </a:pPr>
            <a:r>
              <a:rPr lang="en-US" sz="2000" dirty="0">
                <a:solidFill>
                  <a:schemeClr val="accent5">
                    <a:lumMod val="60000"/>
                    <a:lumOff val="40000"/>
                  </a:schemeClr>
                </a:solidFill>
                <a:latin typeface="Times New Roman" panose="02020603050405020304" pitchFamily="18" charset="0"/>
                <a:cs typeface="Times New Roman" panose="02020603050405020304" pitchFamily="18" charset="0"/>
              </a:rPr>
              <a:t>In PaaS: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Secondary development skill is offered for users.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Location based interface developed can be used by third parties.</a:t>
            </a:r>
          </a:p>
          <a:p>
            <a:pPr marL="0" indent="0">
              <a:buNone/>
            </a:pPr>
            <a:r>
              <a:rPr lang="en-US" sz="2000" dirty="0">
                <a:solidFill>
                  <a:schemeClr val="accent5">
                    <a:lumMod val="60000"/>
                    <a:lumOff val="40000"/>
                  </a:schemeClr>
                </a:solidFill>
                <a:latin typeface="Times New Roman" panose="02020603050405020304" pitchFamily="18" charset="0"/>
                <a:cs typeface="Times New Roman" panose="02020603050405020304" pitchFamily="18" charset="0"/>
              </a:rPr>
              <a:t>In IaaS: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Products offers via this mode include remote delivery (through the Internet) of a full computer infrastructure.</a:t>
            </a:r>
            <a:endParaRPr lang="en-IN" sz="2000"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399CFC6A-F9BF-482A-B6D9-6D38170E5502}"/>
              </a:ext>
            </a:extLst>
          </p:cNvPr>
          <p:cNvPicPr>
            <a:picLocks noGrp="1" noChangeAspect="1"/>
          </p:cNvPicPr>
          <p:nvPr>
            <p:ph sz="half" idx="2"/>
          </p:nvPr>
        </p:nvPicPr>
        <p:blipFill>
          <a:blip r:embed="rId2"/>
          <a:stretch>
            <a:fillRect/>
          </a:stretch>
        </p:blipFill>
        <p:spPr>
          <a:xfrm>
            <a:off x="6793792" y="869576"/>
            <a:ext cx="4949973" cy="5764306"/>
          </a:xfrm>
        </p:spPr>
      </p:pic>
    </p:spTree>
    <p:extLst>
      <p:ext uri="{BB962C8B-B14F-4D97-AF65-F5344CB8AC3E}">
        <p14:creationId xmlns:p14="http://schemas.microsoft.com/office/powerpoint/2010/main" val="20747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B789-6B0D-4C7F-B53E-CFA86066A170}"/>
              </a:ext>
            </a:extLst>
          </p:cNvPr>
          <p:cNvSpPr>
            <a:spLocks noGrp="1"/>
          </p:cNvSpPr>
          <p:nvPr>
            <p:ph type="title"/>
          </p:nvPr>
        </p:nvSpPr>
        <p:spPr>
          <a:xfrm>
            <a:off x="421341" y="179295"/>
            <a:ext cx="10395885" cy="950258"/>
          </a:xfrm>
        </p:spPr>
        <p:txBody>
          <a:bodyPr>
            <a:noAutofit/>
          </a:bodyPr>
          <a:lstStyle/>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RESULT</a:t>
            </a: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A1031B-3107-4FAE-A813-EB3F6D130CE2}"/>
              </a:ext>
            </a:extLst>
          </p:cNvPr>
          <p:cNvSpPr>
            <a:spLocks noGrp="1"/>
          </p:cNvSpPr>
          <p:nvPr>
            <p:ph sz="half" idx="1"/>
          </p:nvPr>
        </p:nvSpPr>
        <p:spPr>
          <a:xfrm>
            <a:off x="250825" y="1004047"/>
            <a:ext cx="5083175" cy="5674658"/>
          </a:xfrm>
        </p:spPr>
        <p:txBody>
          <a:bodyPr>
            <a:noAutofit/>
          </a:bodyPr>
          <a:lstStyle/>
          <a:p>
            <a:pPr algn="just"/>
            <a:r>
              <a:rPr lang="en-US" sz="2400" dirty="0">
                <a:latin typeface="Times New Roman" panose="02020603050405020304" pitchFamily="18" charset="0"/>
                <a:cs typeface="Times New Roman" panose="02020603050405020304" pitchFamily="18" charset="0"/>
              </a:rPr>
              <a:t>The cloud-based e-learning web application system to revolutionize the way education is delivered and accessed. The platform will provide a scalable, accessible, and collaborative learning environment for students and instructors.</a:t>
            </a:r>
          </a:p>
          <a:p>
            <a:pPr algn="just"/>
            <a:r>
              <a:rPr lang="en-US" sz="2400" dirty="0">
                <a:latin typeface="Times New Roman" panose="02020603050405020304" pitchFamily="18" charset="0"/>
                <a:cs typeface="Times New Roman" panose="02020603050405020304" pitchFamily="18" charset="0"/>
              </a:rPr>
              <a:t>Ultimately, the cloud-based e-learning web application system project seeks to transform traditional educational practices and empower learners to succeed in the digital age.</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6ABAD1E-916A-4834-9249-5B0B2FAEC71C}"/>
              </a:ext>
            </a:extLst>
          </p:cNvPr>
          <p:cNvPicPr>
            <a:picLocks noGrp="1" noChangeAspect="1"/>
          </p:cNvPicPr>
          <p:nvPr>
            <p:ph sz="half" idx="2"/>
          </p:nvPr>
        </p:nvPicPr>
        <p:blipFill>
          <a:blip r:embed="rId2"/>
          <a:stretch>
            <a:fillRect/>
          </a:stretch>
        </p:blipFill>
        <p:spPr>
          <a:xfrm>
            <a:off x="5513294" y="1264024"/>
            <a:ext cx="6427881" cy="5056094"/>
          </a:xfrm>
        </p:spPr>
      </p:pic>
    </p:spTree>
    <p:extLst>
      <p:ext uri="{BB962C8B-B14F-4D97-AF65-F5344CB8AC3E}">
        <p14:creationId xmlns:p14="http://schemas.microsoft.com/office/powerpoint/2010/main" val="452565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224</TotalTime>
  <Words>1127</Words>
  <Application>Microsoft Office PowerPoint</Application>
  <PresentationFormat>Widescreen</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“CLOUD COMPUTING BASED E-LEARNING WEB APPLICATION SYSTEM” </vt:lpstr>
      <vt:lpstr>abstract</vt:lpstr>
      <vt:lpstr>INTRODUCTION</vt:lpstr>
      <vt:lpstr>OBJECTIVES</vt:lpstr>
      <vt:lpstr>PROPOSED SYSTEM</vt:lpstr>
      <vt:lpstr>SYSTEM DESIGN &amp; METHODOLOGY  </vt:lpstr>
      <vt:lpstr>IMPLEMENTATION</vt:lpstr>
      <vt:lpstr>SERVICE LAYERS</vt:lpstr>
      <vt:lpstr>RESULT</vt:lpstr>
      <vt:lpstr>CONCLUSION</vt:lpstr>
      <vt:lpstr>REFERENCE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dc:creator>
  <cp:lastModifiedBy>ABINAYA K</cp:lastModifiedBy>
  <cp:revision>23</cp:revision>
  <dcterms:created xsi:type="dcterms:W3CDTF">2024-03-27T17:07:56Z</dcterms:created>
  <dcterms:modified xsi:type="dcterms:W3CDTF">2024-03-28T08:24:53Z</dcterms:modified>
</cp:coreProperties>
</file>