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8" r:id="rId12"/>
    <p:sldId id="265" r:id="rId13"/>
    <p:sldId id="266" r:id="rId14"/>
    <p:sldId id="267"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48" d="100"/>
          <a:sy n="48" d="100"/>
        </p:scale>
        <p:origin x="4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216E9855-1014-41CF-9F06-4CC5811D935B}" type="datetimeFigureOut">
              <a:rPr lang="es-ES" smtClean="0"/>
              <a:t>26/10/2014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6964081-6877-480E-9C7C-ED6B180D6A85}" type="slidenum">
              <a:rPr lang="es-ES" smtClean="0"/>
              <a:t>‹Nº›</a:t>
            </a:fld>
            <a:endParaRPr lang="es-ES"/>
          </a:p>
        </p:txBody>
      </p:sp>
    </p:spTree>
    <p:extLst>
      <p:ext uri="{BB962C8B-B14F-4D97-AF65-F5344CB8AC3E}">
        <p14:creationId xmlns:p14="http://schemas.microsoft.com/office/powerpoint/2010/main" val="250382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16E9855-1014-41CF-9F06-4CC5811D935B}" type="datetimeFigureOut">
              <a:rPr lang="es-ES" smtClean="0"/>
              <a:t>26/10/2014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6964081-6877-480E-9C7C-ED6B180D6A85}" type="slidenum">
              <a:rPr lang="es-ES" smtClean="0"/>
              <a:t>‹Nº›</a:t>
            </a:fld>
            <a:endParaRPr lang="es-ES"/>
          </a:p>
        </p:txBody>
      </p:sp>
    </p:spTree>
    <p:extLst>
      <p:ext uri="{BB962C8B-B14F-4D97-AF65-F5344CB8AC3E}">
        <p14:creationId xmlns:p14="http://schemas.microsoft.com/office/powerpoint/2010/main" val="22495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16E9855-1014-41CF-9F06-4CC5811D935B}" type="datetimeFigureOut">
              <a:rPr lang="es-ES" smtClean="0"/>
              <a:t>26/10/2014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6964081-6877-480E-9C7C-ED6B180D6A85}" type="slidenum">
              <a:rPr lang="es-ES" smtClean="0"/>
              <a:t>‹Nº›</a:t>
            </a:fld>
            <a:endParaRPr lang="es-ES"/>
          </a:p>
        </p:txBody>
      </p:sp>
    </p:spTree>
    <p:extLst>
      <p:ext uri="{BB962C8B-B14F-4D97-AF65-F5344CB8AC3E}">
        <p14:creationId xmlns:p14="http://schemas.microsoft.com/office/powerpoint/2010/main" val="1222987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16E9855-1014-41CF-9F06-4CC5811D935B}" type="datetimeFigureOut">
              <a:rPr lang="es-ES" smtClean="0"/>
              <a:t>26/10/2014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6964081-6877-480E-9C7C-ED6B180D6A85}" type="slidenum">
              <a:rPr lang="es-ES" smtClean="0"/>
              <a:t>‹Nº›</a:t>
            </a:fld>
            <a:endParaRPr lang="es-ES"/>
          </a:p>
        </p:txBody>
      </p:sp>
    </p:spTree>
    <p:extLst>
      <p:ext uri="{BB962C8B-B14F-4D97-AF65-F5344CB8AC3E}">
        <p14:creationId xmlns:p14="http://schemas.microsoft.com/office/powerpoint/2010/main" val="2869005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16E9855-1014-41CF-9F06-4CC5811D935B}" type="datetimeFigureOut">
              <a:rPr lang="es-ES" smtClean="0"/>
              <a:t>26/10/2014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6964081-6877-480E-9C7C-ED6B180D6A85}" type="slidenum">
              <a:rPr lang="es-ES" smtClean="0"/>
              <a:t>‹Nº›</a:t>
            </a:fld>
            <a:endParaRPr lang="es-ES"/>
          </a:p>
        </p:txBody>
      </p:sp>
    </p:spTree>
    <p:extLst>
      <p:ext uri="{BB962C8B-B14F-4D97-AF65-F5344CB8AC3E}">
        <p14:creationId xmlns:p14="http://schemas.microsoft.com/office/powerpoint/2010/main" val="94606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216E9855-1014-41CF-9F06-4CC5811D935B}" type="datetimeFigureOut">
              <a:rPr lang="es-ES" smtClean="0"/>
              <a:t>26/10/2014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6964081-6877-480E-9C7C-ED6B180D6A85}" type="slidenum">
              <a:rPr lang="es-ES" smtClean="0"/>
              <a:t>‹Nº›</a:t>
            </a:fld>
            <a:endParaRPr lang="es-ES"/>
          </a:p>
        </p:txBody>
      </p:sp>
    </p:spTree>
    <p:extLst>
      <p:ext uri="{BB962C8B-B14F-4D97-AF65-F5344CB8AC3E}">
        <p14:creationId xmlns:p14="http://schemas.microsoft.com/office/powerpoint/2010/main" val="171867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216E9855-1014-41CF-9F06-4CC5811D935B}" type="datetimeFigureOut">
              <a:rPr lang="es-ES" smtClean="0"/>
              <a:t>26/10/2014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6964081-6877-480E-9C7C-ED6B180D6A85}" type="slidenum">
              <a:rPr lang="es-ES" smtClean="0"/>
              <a:t>‹Nº›</a:t>
            </a:fld>
            <a:endParaRPr lang="es-ES"/>
          </a:p>
        </p:txBody>
      </p:sp>
    </p:spTree>
    <p:extLst>
      <p:ext uri="{BB962C8B-B14F-4D97-AF65-F5344CB8AC3E}">
        <p14:creationId xmlns:p14="http://schemas.microsoft.com/office/powerpoint/2010/main" val="395111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216E9855-1014-41CF-9F06-4CC5811D935B}" type="datetimeFigureOut">
              <a:rPr lang="es-ES" smtClean="0"/>
              <a:t>26/10/2014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6964081-6877-480E-9C7C-ED6B180D6A85}" type="slidenum">
              <a:rPr lang="es-ES" smtClean="0"/>
              <a:t>‹Nº›</a:t>
            </a:fld>
            <a:endParaRPr lang="es-ES"/>
          </a:p>
        </p:txBody>
      </p:sp>
    </p:spTree>
    <p:extLst>
      <p:ext uri="{BB962C8B-B14F-4D97-AF65-F5344CB8AC3E}">
        <p14:creationId xmlns:p14="http://schemas.microsoft.com/office/powerpoint/2010/main" val="227733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16E9855-1014-41CF-9F06-4CC5811D935B}" type="datetimeFigureOut">
              <a:rPr lang="es-ES" smtClean="0"/>
              <a:t>26/10/2014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6964081-6877-480E-9C7C-ED6B180D6A85}" type="slidenum">
              <a:rPr lang="es-ES" smtClean="0"/>
              <a:t>‹Nº›</a:t>
            </a:fld>
            <a:endParaRPr lang="es-ES"/>
          </a:p>
        </p:txBody>
      </p:sp>
    </p:spTree>
    <p:extLst>
      <p:ext uri="{BB962C8B-B14F-4D97-AF65-F5344CB8AC3E}">
        <p14:creationId xmlns:p14="http://schemas.microsoft.com/office/powerpoint/2010/main" val="3654474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16E9855-1014-41CF-9F06-4CC5811D935B}" type="datetimeFigureOut">
              <a:rPr lang="es-ES" smtClean="0"/>
              <a:t>26/10/2014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6964081-6877-480E-9C7C-ED6B180D6A85}" type="slidenum">
              <a:rPr lang="es-ES" smtClean="0"/>
              <a:t>‹Nº›</a:t>
            </a:fld>
            <a:endParaRPr lang="es-ES"/>
          </a:p>
        </p:txBody>
      </p:sp>
    </p:spTree>
    <p:extLst>
      <p:ext uri="{BB962C8B-B14F-4D97-AF65-F5344CB8AC3E}">
        <p14:creationId xmlns:p14="http://schemas.microsoft.com/office/powerpoint/2010/main" val="95192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16E9855-1014-41CF-9F06-4CC5811D935B}" type="datetimeFigureOut">
              <a:rPr lang="es-ES" smtClean="0"/>
              <a:t>26/10/2014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6964081-6877-480E-9C7C-ED6B180D6A85}" type="slidenum">
              <a:rPr lang="es-ES" smtClean="0"/>
              <a:t>‹Nº›</a:t>
            </a:fld>
            <a:endParaRPr lang="es-ES"/>
          </a:p>
        </p:txBody>
      </p:sp>
    </p:spTree>
    <p:extLst>
      <p:ext uri="{BB962C8B-B14F-4D97-AF65-F5344CB8AC3E}">
        <p14:creationId xmlns:p14="http://schemas.microsoft.com/office/powerpoint/2010/main" val="337350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E9855-1014-41CF-9F06-4CC5811D935B}" type="datetimeFigureOut">
              <a:rPr lang="es-ES" smtClean="0"/>
              <a:t>26/10/2014</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64081-6877-480E-9C7C-ED6B180D6A85}" type="slidenum">
              <a:rPr lang="es-ES" smtClean="0"/>
              <a:t>‹Nº›</a:t>
            </a:fld>
            <a:endParaRPr lang="es-ES"/>
          </a:p>
        </p:txBody>
      </p:sp>
    </p:spTree>
    <p:extLst>
      <p:ext uri="{BB962C8B-B14F-4D97-AF65-F5344CB8AC3E}">
        <p14:creationId xmlns:p14="http://schemas.microsoft.com/office/powerpoint/2010/main" val="1975322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Arboles</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2112723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6935" y="2050532"/>
            <a:ext cx="9079850" cy="4330390"/>
          </a:xfrm>
        </p:spPr>
      </p:pic>
    </p:spTree>
    <p:extLst>
      <p:ext uri="{BB962C8B-B14F-4D97-AF65-F5344CB8AC3E}">
        <p14:creationId xmlns:p14="http://schemas.microsoft.com/office/powerpoint/2010/main" val="256534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405269" y="1889471"/>
            <a:ext cx="7593495" cy="449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872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Eliminar</a:t>
            </a:r>
            <a:endParaRPr lang="es-ES" dirty="0"/>
          </a:p>
        </p:txBody>
      </p:sp>
      <p:sp>
        <p:nvSpPr>
          <p:cNvPr id="3" name="Marcador de contenido 2"/>
          <p:cNvSpPr>
            <a:spLocks noGrp="1"/>
          </p:cNvSpPr>
          <p:nvPr>
            <p:ph idx="1"/>
          </p:nvPr>
        </p:nvSpPr>
        <p:spPr/>
        <p:txBody>
          <a:bodyPr/>
          <a:lstStyle/>
          <a:p>
            <a:r>
              <a:rPr lang="es-ES" dirty="0"/>
              <a:t>Cuando el nodo a eliminar es un nodo hoja hay que hacer lo siguiente: </a:t>
            </a:r>
          </a:p>
          <a:p>
            <a:r>
              <a:rPr lang="es-ES" dirty="0"/>
              <a:t>1. Buscar el nodo padre del nodo que queremos eliminar. </a:t>
            </a:r>
          </a:p>
          <a:p>
            <a:r>
              <a:rPr lang="es-ES" dirty="0"/>
              <a:t>2. Buscar el puntero del nodo padre que apunta al nodo que queremos borrar. </a:t>
            </a:r>
          </a:p>
          <a:p>
            <a:r>
              <a:rPr lang="es-ES" dirty="0"/>
              <a:t>3. Liberar el nodo. </a:t>
            </a:r>
          </a:p>
          <a:p>
            <a:r>
              <a:rPr lang="es-ES" dirty="0"/>
              <a:t>4. Redirigir el puntero del nodo padre hacia </a:t>
            </a:r>
            <a:r>
              <a:rPr lang="es-ES" dirty="0" err="1"/>
              <a:t>null</a:t>
            </a:r>
            <a:r>
              <a:rPr lang="es-ES" dirty="0"/>
              <a:t> para que deje de apuntar al nodo hoja eliminado. </a:t>
            </a:r>
            <a:r>
              <a:rPr lang="es-ES" dirty="0" smtClean="0"/>
              <a:t> </a:t>
            </a:r>
            <a:endParaRPr lang="es-ES" dirty="0"/>
          </a:p>
        </p:txBody>
      </p:sp>
    </p:spTree>
    <p:extLst>
      <p:ext uri="{BB962C8B-B14F-4D97-AF65-F5344CB8AC3E}">
        <p14:creationId xmlns:p14="http://schemas.microsoft.com/office/powerpoint/2010/main" val="38237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Cuando el nodo a borrar no sea un nodo hoja </a:t>
            </a:r>
          </a:p>
        </p:txBody>
      </p:sp>
      <p:sp>
        <p:nvSpPr>
          <p:cNvPr id="3" name="Marcador de contenido 2"/>
          <p:cNvSpPr>
            <a:spLocks noGrp="1"/>
          </p:cNvSpPr>
          <p:nvPr>
            <p:ph idx="1"/>
          </p:nvPr>
        </p:nvSpPr>
        <p:spPr/>
        <p:txBody>
          <a:bodyPr/>
          <a:lstStyle/>
          <a:p>
            <a:r>
              <a:rPr lang="es-ES" dirty="0"/>
              <a:t>El procedimiento es similar al de borrado de un nodo: </a:t>
            </a:r>
          </a:p>
          <a:p>
            <a:r>
              <a:rPr lang="es-ES" dirty="0"/>
              <a:t>1. Buscar el nodo padre del nodo que queremos eliminar. </a:t>
            </a:r>
          </a:p>
          <a:p>
            <a:r>
              <a:rPr lang="es-ES" dirty="0"/>
              <a:t>2. Buscar el puntero del nodo padre que apunta al nodo que queremos borrar. </a:t>
            </a:r>
          </a:p>
          <a:p>
            <a:r>
              <a:rPr lang="es-ES" dirty="0"/>
              <a:t>3. Podar el árbol cuyo padre es el nodo a eliminar. </a:t>
            </a:r>
          </a:p>
          <a:p>
            <a:r>
              <a:rPr lang="es-ES" dirty="0"/>
              <a:t>4. Redirigir el puntero del nodo padre hacia </a:t>
            </a:r>
            <a:r>
              <a:rPr lang="es-ES" dirty="0" err="1"/>
              <a:t>null</a:t>
            </a:r>
            <a:r>
              <a:rPr lang="es-ES" dirty="0"/>
              <a:t> para que deje de apuntar al nodo eliminado. </a:t>
            </a:r>
          </a:p>
        </p:txBody>
      </p:sp>
    </p:spTree>
    <p:extLst>
      <p:ext uri="{BB962C8B-B14F-4D97-AF65-F5344CB8AC3E}">
        <p14:creationId xmlns:p14="http://schemas.microsoft.com/office/powerpoint/2010/main" val="246745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Arboles ordenados</a:t>
            </a:r>
            <a:endParaRPr lang="es-ES" b="1" dirty="0"/>
          </a:p>
        </p:txBody>
      </p:sp>
      <p:sp>
        <p:nvSpPr>
          <p:cNvPr id="3" name="Marcador de contenido 2"/>
          <p:cNvSpPr>
            <a:spLocks noGrp="1"/>
          </p:cNvSpPr>
          <p:nvPr>
            <p:ph idx="1"/>
          </p:nvPr>
        </p:nvSpPr>
        <p:spPr/>
        <p:txBody>
          <a:bodyPr>
            <a:normAutofit fontScale="85000" lnSpcReduction="20000"/>
          </a:bodyPr>
          <a:lstStyle/>
          <a:p>
            <a:endParaRPr lang="es-ES" dirty="0"/>
          </a:p>
          <a:p>
            <a:r>
              <a:rPr lang="es-ES" b="1" dirty="0"/>
              <a:t>Árboles binarios de búsqueda (ABB): </a:t>
            </a:r>
            <a:r>
              <a:rPr lang="es-ES" dirty="0"/>
              <a:t>Son árboles de orden 2 que mantienen una secuencia ordenada si se recorren en </a:t>
            </a:r>
            <a:r>
              <a:rPr lang="es-ES" dirty="0" err="1"/>
              <a:t>InOrden</a:t>
            </a:r>
            <a:r>
              <a:rPr lang="es-ES" dirty="0"/>
              <a:t>. </a:t>
            </a:r>
          </a:p>
          <a:p>
            <a:r>
              <a:rPr lang="es-ES" dirty="0"/>
              <a:t> </a:t>
            </a:r>
            <a:r>
              <a:rPr lang="es-ES" b="1" dirty="0"/>
              <a:t>Árboles AVL (</a:t>
            </a:r>
            <a:r>
              <a:rPr lang="es-ES" b="1" dirty="0" err="1"/>
              <a:t>Adelson-Velskii</a:t>
            </a:r>
            <a:r>
              <a:rPr lang="es-ES" b="1" dirty="0"/>
              <a:t> </a:t>
            </a:r>
            <a:r>
              <a:rPr lang="es-ES" b="1" dirty="0" err="1"/>
              <a:t>Landis</a:t>
            </a:r>
            <a:r>
              <a:rPr lang="es-ES" b="1" dirty="0"/>
              <a:t>): </a:t>
            </a:r>
            <a:r>
              <a:rPr lang="es-ES" dirty="0"/>
              <a:t>Son árboles binarios de búsqueda equilibrados, es decir, los niveles de cada rama para cualquier nodo no difieren en más de 1. </a:t>
            </a:r>
          </a:p>
          <a:p>
            <a:r>
              <a:rPr lang="es-ES" dirty="0"/>
              <a:t> </a:t>
            </a:r>
            <a:r>
              <a:rPr lang="es-ES" b="1" dirty="0"/>
              <a:t>Árboles perfectamente equilibrados: </a:t>
            </a:r>
            <a:r>
              <a:rPr lang="es-ES" dirty="0"/>
              <a:t>Son árboles binarios de búsqueda en los que el número de nodos de cada rama para cualquier nodo no difieren en más de 1. Son por lo tanto árboles AVL también. </a:t>
            </a:r>
          </a:p>
          <a:p>
            <a:r>
              <a:rPr lang="es-ES" dirty="0"/>
              <a:t> </a:t>
            </a:r>
            <a:r>
              <a:rPr lang="es-ES" b="1" dirty="0"/>
              <a:t>Árboles 2-3: </a:t>
            </a:r>
            <a:r>
              <a:rPr lang="es-ES" dirty="0"/>
              <a:t>Son árboles de orden 3, que contienen dos claves en cada nodo y que están también equilibrados. También generan secuencias ordenadas al recorrerlos en </a:t>
            </a:r>
            <a:r>
              <a:rPr lang="es-ES" dirty="0" err="1"/>
              <a:t>InOrden</a:t>
            </a:r>
            <a:r>
              <a:rPr lang="es-ES" dirty="0"/>
              <a:t>. </a:t>
            </a:r>
          </a:p>
          <a:p>
            <a:r>
              <a:rPr lang="es-ES" dirty="0"/>
              <a:t> </a:t>
            </a:r>
            <a:r>
              <a:rPr lang="es-ES" b="1" dirty="0"/>
              <a:t>Árboles-B: </a:t>
            </a:r>
            <a:r>
              <a:rPr lang="es-ES" dirty="0"/>
              <a:t>Caso general de árboles 2-3, que para un orden M, contienen M-1 claves. </a:t>
            </a:r>
          </a:p>
        </p:txBody>
      </p:sp>
    </p:spTree>
    <p:extLst>
      <p:ext uri="{BB962C8B-B14F-4D97-AF65-F5344CB8AC3E}">
        <p14:creationId xmlns:p14="http://schemas.microsoft.com/office/powerpoint/2010/main" val="3619747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Definicion</a:t>
            </a:r>
            <a:endParaRPr lang="es-ES" dirty="0"/>
          </a:p>
        </p:txBody>
      </p:sp>
      <p:sp>
        <p:nvSpPr>
          <p:cNvPr id="3" name="Marcador de contenido 2"/>
          <p:cNvSpPr>
            <a:spLocks noGrp="1"/>
          </p:cNvSpPr>
          <p:nvPr>
            <p:ph idx="1"/>
          </p:nvPr>
        </p:nvSpPr>
        <p:spPr/>
        <p:txBody>
          <a:bodyPr/>
          <a:lstStyle/>
          <a:p>
            <a:r>
              <a:rPr lang="es-ES" dirty="0"/>
              <a:t>Un árbol es una estructura de datos ampliamente usada que imita la forma de un árbol (un conjunto de nodos conectados). Un </a:t>
            </a:r>
            <a:r>
              <a:rPr lang="es-ES" b="1" i="1" dirty="0"/>
              <a:t>nodo </a:t>
            </a:r>
            <a:r>
              <a:rPr lang="es-ES" dirty="0"/>
              <a:t>es la unidad sobre la que se construye el árbol y puede tener cero o más </a:t>
            </a:r>
            <a:r>
              <a:rPr lang="es-ES" b="1" i="1" dirty="0"/>
              <a:t>nodos hijos </a:t>
            </a:r>
            <a:r>
              <a:rPr lang="es-ES" dirty="0"/>
              <a:t>conectados a él. Se dice que un nodo </a:t>
            </a:r>
            <a:r>
              <a:rPr lang="es-ES" b="1" i="1" dirty="0"/>
              <a:t>a </a:t>
            </a:r>
            <a:r>
              <a:rPr lang="es-ES" dirty="0"/>
              <a:t>es </a:t>
            </a:r>
            <a:r>
              <a:rPr lang="es-ES" b="1" i="1" dirty="0"/>
              <a:t>padre </a:t>
            </a:r>
            <a:r>
              <a:rPr lang="es-ES" dirty="0"/>
              <a:t>de un nodo </a:t>
            </a:r>
            <a:r>
              <a:rPr lang="es-ES" b="1" i="1" dirty="0"/>
              <a:t>b </a:t>
            </a:r>
            <a:r>
              <a:rPr lang="es-ES" dirty="0"/>
              <a:t>si existe un enlace desde a hasta b (en ese caso, también decimos que </a:t>
            </a:r>
            <a:r>
              <a:rPr lang="es-ES" b="1" i="1" dirty="0"/>
              <a:t>b </a:t>
            </a:r>
            <a:r>
              <a:rPr lang="es-ES" dirty="0"/>
              <a:t>es </a:t>
            </a:r>
            <a:r>
              <a:rPr lang="es-ES" b="1" i="1" dirty="0"/>
              <a:t>hijo </a:t>
            </a:r>
            <a:r>
              <a:rPr lang="es-ES" dirty="0"/>
              <a:t>de </a:t>
            </a:r>
            <a:r>
              <a:rPr lang="es-ES" b="1" i="1" dirty="0"/>
              <a:t>a</a:t>
            </a:r>
            <a:r>
              <a:rPr lang="es-ES" dirty="0"/>
              <a:t>). Sólo puede haber un único nodo sin padres, que llamaremos </a:t>
            </a:r>
            <a:r>
              <a:rPr lang="es-ES" b="1" i="1" dirty="0"/>
              <a:t>raíz</a:t>
            </a:r>
            <a:r>
              <a:rPr lang="es-ES" dirty="0"/>
              <a:t>. Un nodo que no tiene hijos se conoce como </a:t>
            </a:r>
            <a:r>
              <a:rPr lang="es-ES" b="1" i="1" dirty="0"/>
              <a:t>hoja</a:t>
            </a:r>
            <a:r>
              <a:rPr lang="es-ES" dirty="0"/>
              <a:t>. Los demás nodos (tienen padre y uno o varios hijos) se les conoce como </a:t>
            </a:r>
            <a:r>
              <a:rPr lang="es-ES" b="1" i="1" dirty="0"/>
              <a:t>rama</a:t>
            </a:r>
            <a:r>
              <a:rPr lang="es-ES" dirty="0"/>
              <a:t>. </a:t>
            </a:r>
          </a:p>
        </p:txBody>
      </p:sp>
    </p:spTree>
    <p:extLst>
      <p:ext uri="{BB962C8B-B14F-4D97-AF65-F5344CB8AC3E}">
        <p14:creationId xmlns:p14="http://schemas.microsoft.com/office/powerpoint/2010/main" val="2798970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a:blip r:embed="rId2"/>
          <a:stretch>
            <a:fillRect/>
          </a:stretch>
        </p:blipFill>
        <p:spPr>
          <a:xfrm>
            <a:off x="4446299" y="2544853"/>
            <a:ext cx="3299401" cy="2912881"/>
          </a:xfrm>
          <a:prstGeom prst="rect">
            <a:avLst/>
          </a:prstGeom>
        </p:spPr>
      </p:pic>
    </p:spTree>
    <p:extLst>
      <p:ext uri="{BB962C8B-B14F-4D97-AF65-F5344CB8AC3E}">
        <p14:creationId xmlns:p14="http://schemas.microsoft.com/office/powerpoint/2010/main" val="2393101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a:t>
            </a:r>
            <a:r>
              <a:rPr lang="es-ES" dirty="0" smtClean="0"/>
              <a:t>nlace</a:t>
            </a:r>
            <a:endParaRPr lang="es-ES" dirty="0"/>
          </a:p>
        </p:txBody>
      </p:sp>
      <p:sp>
        <p:nvSpPr>
          <p:cNvPr id="3" name="Marcador de contenido 2"/>
          <p:cNvSpPr>
            <a:spLocks noGrp="1"/>
          </p:cNvSpPr>
          <p:nvPr>
            <p:ph idx="1"/>
          </p:nvPr>
        </p:nvSpPr>
        <p:spPr/>
        <p:txBody>
          <a:bodyPr/>
          <a:lstStyle/>
          <a:p>
            <a:r>
              <a:rPr lang="es-ES" dirty="0"/>
              <a:t>El enlace entre nodos padres y nodos hijos suele estar dado por punteros (apuntadores de dirección de memoria), por ello otra característica que normalmente tendrán los árboles es que todos los nodos contienen el mismo número de punteros, es decir, se usará la misma estructura para todos los nodos del árbol. </a:t>
            </a:r>
          </a:p>
        </p:txBody>
      </p:sp>
    </p:spTree>
    <p:extLst>
      <p:ext uri="{BB962C8B-B14F-4D97-AF65-F5344CB8AC3E}">
        <p14:creationId xmlns:p14="http://schemas.microsoft.com/office/powerpoint/2010/main" val="3072595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conceptos</a:t>
            </a:r>
            <a:endParaRPr lang="es-ES" dirty="0"/>
          </a:p>
        </p:txBody>
      </p:sp>
      <p:sp>
        <p:nvSpPr>
          <p:cNvPr id="3" name="Marcador de contenido 2"/>
          <p:cNvSpPr>
            <a:spLocks noGrp="1"/>
          </p:cNvSpPr>
          <p:nvPr>
            <p:ph idx="1"/>
          </p:nvPr>
        </p:nvSpPr>
        <p:spPr/>
        <p:txBody>
          <a:bodyPr/>
          <a:lstStyle/>
          <a:p>
            <a:endParaRPr lang="es-ES" dirty="0"/>
          </a:p>
          <a:p>
            <a:r>
              <a:rPr lang="es-ES" b="1" dirty="0"/>
              <a:t>Orden: </a:t>
            </a:r>
            <a:r>
              <a:rPr lang="es-ES" dirty="0"/>
              <a:t>Es el número potencial de hijos que puede tener cada elemento de árbol. De este modo, diremos que un árbol en el que cada nodo puede apuntar a otros dos es de orden dos, si puede apuntar a tres será de orden tres, etc. El árbol de ejemplo es de Orden 2. </a:t>
            </a:r>
          </a:p>
          <a:p>
            <a:r>
              <a:rPr lang="es-ES" b="1" dirty="0"/>
              <a:t>Grado: </a:t>
            </a:r>
            <a:r>
              <a:rPr lang="es-ES" dirty="0"/>
              <a:t>Es el número de hijos que tiene el elemento con más hijos dentro del árbol. </a:t>
            </a:r>
          </a:p>
        </p:txBody>
      </p:sp>
    </p:spTree>
    <p:extLst>
      <p:ext uri="{BB962C8B-B14F-4D97-AF65-F5344CB8AC3E}">
        <p14:creationId xmlns:p14="http://schemas.microsoft.com/office/powerpoint/2010/main" val="4048688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dirty="0"/>
          </a:p>
          <a:p>
            <a:r>
              <a:rPr lang="es-ES" b="1" dirty="0"/>
              <a:t>Nivel: </a:t>
            </a:r>
            <a:r>
              <a:rPr lang="es-ES" dirty="0"/>
              <a:t>Se define para cada elemento del árbol como la distancia a la raíz, medida en nodos. El nivel de la raíz es cero y el de sus hijos uno. Así sucesivamente. </a:t>
            </a:r>
            <a:endParaRPr lang="es-ES" dirty="0" smtClean="0"/>
          </a:p>
          <a:p>
            <a:endParaRPr lang="es-ES" dirty="0"/>
          </a:p>
          <a:p>
            <a:r>
              <a:rPr lang="es-ES" b="1" dirty="0"/>
              <a:t>Altura: </a:t>
            </a:r>
            <a:r>
              <a:rPr lang="es-ES" dirty="0"/>
              <a:t>La altura de un árbol se define como el nivel del nodo de mayor nivel. Como cada nodo de un árbol puede considerarse a su vez como la raíz de un sub-árbol, también podemos hablar de altura de ramas. </a:t>
            </a:r>
          </a:p>
          <a:p>
            <a:endParaRPr lang="es-ES" dirty="0"/>
          </a:p>
        </p:txBody>
      </p:sp>
    </p:spTree>
    <p:extLst>
      <p:ext uri="{BB962C8B-B14F-4D97-AF65-F5344CB8AC3E}">
        <p14:creationId xmlns:p14="http://schemas.microsoft.com/office/powerpoint/2010/main" val="2127275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operaciones</a:t>
            </a:r>
            <a:endParaRPr lang="es-ES" dirty="0"/>
          </a:p>
        </p:txBody>
      </p:sp>
      <p:sp>
        <p:nvSpPr>
          <p:cNvPr id="4" name="Marcador de contenido 3"/>
          <p:cNvSpPr>
            <a:spLocks noGrp="1"/>
          </p:cNvSpPr>
          <p:nvPr>
            <p:ph sz="half" idx="1"/>
          </p:nvPr>
        </p:nvSpPr>
        <p:spPr/>
        <p:txBody>
          <a:bodyPr>
            <a:normAutofit fontScale="85000" lnSpcReduction="20000"/>
          </a:bodyPr>
          <a:lstStyle/>
          <a:p>
            <a:endParaRPr lang="es-ES" dirty="0"/>
          </a:p>
          <a:p>
            <a:r>
              <a:rPr lang="es-ES" b="1" dirty="0"/>
              <a:t>AÑADIR O INSERTAR ELEMENTOS: </a:t>
            </a:r>
            <a:r>
              <a:rPr lang="es-ES" dirty="0"/>
              <a:t>Consiste en agregar nodos al árbol que podrán ser nodos hijos, nodos padre, nodos ramas o nodos hojas según sea el caso. </a:t>
            </a:r>
            <a:endParaRPr lang="es-ES" dirty="0" smtClean="0"/>
          </a:p>
          <a:p>
            <a:endParaRPr lang="es-ES" dirty="0"/>
          </a:p>
          <a:p>
            <a:r>
              <a:rPr lang="es-ES" b="1" dirty="0"/>
              <a:t>BUSCAR O LOCALIZAR ELEMENTOS: </a:t>
            </a:r>
            <a:r>
              <a:rPr lang="es-ES" dirty="0"/>
              <a:t>Una vez añadidos ciertos elementos en el árbol es necesario establecer un algoritmo que permita encontrar uno en específico. </a:t>
            </a:r>
          </a:p>
          <a:p>
            <a:endParaRPr lang="es-ES" dirty="0"/>
          </a:p>
        </p:txBody>
      </p:sp>
      <p:sp>
        <p:nvSpPr>
          <p:cNvPr id="5" name="Marcador de contenido 4"/>
          <p:cNvSpPr>
            <a:spLocks noGrp="1"/>
          </p:cNvSpPr>
          <p:nvPr>
            <p:ph sz="half" idx="2"/>
          </p:nvPr>
        </p:nvSpPr>
        <p:spPr/>
        <p:txBody>
          <a:bodyPr>
            <a:normAutofit fontScale="85000" lnSpcReduction="20000"/>
          </a:bodyPr>
          <a:lstStyle/>
          <a:p>
            <a:endParaRPr lang="es-ES" dirty="0"/>
          </a:p>
          <a:p>
            <a:r>
              <a:rPr lang="es-ES" b="1" dirty="0"/>
              <a:t>BORRAR ELEMENTOS: </a:t>
            </a:r>
            <a:r>
              <a:rPr lang="es-ES" dirty="0"/>
              <a:t>Así mismo es necesario poder eliminar elementos del árbol que ya no sean útiles, esta acción es un tanto especial pues requiere en muchas ocasiones la reestructuración de alguna parte del árbol o en el peor de los casos al árbol entero </a:t>
            </a:r>
            <a:endParaRPr lang="es-ES" dirty="0" smtClean="0"/>
          </a:p>
          <a:p>
            <a:endParaRPr lang="es-ES" dirty="0"/>
          </a:p>
          <a:p>
            <a:r>
              <a:rPr lang="es-ES" b="1" dirty="0"/>
              <a:t>MOVERSE A TRAVÉS DEL ÁRBOL: </a:t>
            </a:r>
            <a:r>
              <a:rPr lang="es-ES" dirty="0"/>
              <a:t>Moverse a través del árbol significará poder visualizar los elementos contenidos en este sin realizarles alguna modificación. </a:t>
            </a:r>
          </a:p>
          <a:p>
            <a:endParaRPr lang="es-ES" dirty="0"/>
          </a:p>
        </p:txBody>
      </p:sp>
    </p:spTree>
    <p:extLst>
      <p:ext uri="{BB962C8B-B14F-4D97-AF65-F5344CB8AC3E}">
        <p14:creationId xmlns:p14="http://schemas.microsoft.com/office/powerpoint/2010/main" val="1034801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R</a:t>
            </a:r>
            <a:r>
              <a:rPr lang="es-ES" dirty="0" smtClean="0"/>
              <a:t>ecorrido</a:t>
            </a:r>
            <a:endParaRPr lang="es-ES" dirty="0"/>
          </a:p>
        </p:txBody>
      </p:sp>
      <p:sp>
        <p:nvSpPr>
          <p:cNvPr id="6" name="Marcador de contenido 5"/>
          <p:cNvSpPr>
            <a:spLocks noGrp="1"/>
          </p:cNvSpPr>
          <p:nvPr>
            <p:ph idx="1"/>
          </p:nvPr>
        </p:nvSpPr>
        <p:spPr/>
        <p:txBody>
          <a:bodyPr>
            <a:normAutofit fontScale="92500" lnSpcReduction="20000"/>
          </a:bodyPr>
          <a:lstStyle/>
          <a:p>
            <a:endParaRPr lang="es-ES" dirty="0"/>
          </a:p>
          <a:p>
            <a:r>
              <a:rPr lang="es-ES" b="1" dirty="0"/>
              <a:t>RECORRER EL ÁRBOL COMPLETO: </a:t>
            </a:r>
            <a:r>
              <a:rPr lang="es-ES" dirty="0"/>
              <a:t>Esta es una variante de la operación anterior que involucrará a absolutamente todos los nodos del árbol desde la raíz hasta el nodo más profundo </a:t>
            </a:r>
          </a:p>
          <a:p>
            <a:r>
              <a:rPr lang="es-ES" b="1" dirty="0"/>
              <a:t>RECORRIDO PRE-ORDEN: </a:t>
            </a:r>
            <a:r>
              <a:rPr lang="es-ES" dirty="0"/>
              <a:t>En este tipo de recorrido, el valor del nodo se procesa antes de recorrer las ramas. </a:t>
            </a:r>
          </a:p>
          <a:p>
            <a:endParaRPr lang="es-ES" dirty="0"/>
          </a:p>
          <a:p>
            <a:r>
              <a:rPr lang="es-ES" b="1" dirty="0"/>
              <a:t>RECORRIDO IN-ORDEN: </a:t>
            </a:r>
            <a:r>
              <a:rPr lang="es-ES" dirty="0"/>
              <a:t>En este tipo de recorrido, el valor del nodo se procesa después de recorrer la primera rama y antes de recorrer la última. Esto tiene más sentido en el caso de árboles binarios, y también cuando existen ORDEN-1 datos, en cuyo caso procesaremos cada dato entre el recorrido de cada dos ramas (este es el caso de los árboles-b). </a:t>
            </a:r>
          </a:p>
          <a:p>
            <a:endParaRPr lang="es-ES" dirty="0"/>
          </a:p>
        </p:txBody>
      </p:sp>
    </p:spTree>
    <p:extLst>
      <p:ext uri="{BB962C8B-B14F-4D97-AF65-F5344CB8AC3E}">
        <p14:creationId xmlns:p14="http://schemas.microsoft.com/office/powerpoint/2010/main" val="2523701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dirty="0"/>
          </a:p>
          <a:p>
            <a:r>
              <a:rPr lang="es-ES" b="1" dirty="0"/>
              <a:t>RECORRIDO POST-ORDEN: </a:t>
            </a:r>
            <a:r>
              <a:rPr lang="es-ES" dirty="0"/>
              <a:t>En este tipo de recorrido, el valor del nodo se procesa después de recorrer todas las ramas. </a:t>
            </a:r>
          </a:p>
          <a:p>
            <a:endParaRPr lang="es-ES" dirty="0"/>
          </a:p>
        </p:txBody>
      </p:sp>
    </p:spTree>
    <p:extLst>
      <p:ext uri="{BB962C8B-B14F-4D97-AF65-F5344CB8AC3E}">
        <p14:creationId xmlns:p14="http://schemas.microsoft.com/office/powerpoint/2010/main" val="140674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907</Words>
  <Application>Microsoft Office PowerPoint</Application>
  <PresentationFormat>Panorámica</PresentationFormat>
  <Paragraphs>49</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Arboles</vt:lpstr>
      <vt:lpstr>Definicion</vt:lpstr>
      <vt:lpstr>Presentación de PowerPoint</vt:lpstr>
      <vt:lpstr>Enlace</vt:lpstr>
      <vt:lpstr>conceptos</vt:lpstr>
      <vt:lpstr>Presentación de PowerPoint</vt:lpstr>
      <vt:lpstr>operaciones</vt:lpstr>
      <vt:lpstr>Recorrido</vt:lpstr>
      <vt:lpstr>Presentación de PowerPoint</vt:lpstr>
      <vt:lpstr>Presentación de PowerPoint</vt:lpstr>
      <vt:lpstr>Presentación de PowerPoint</vt:lpstr>
      <vt:lpstr>Eliminar</vt:lpstr>
      <vt:lpstr>Cuando el nodo a borrar no sea un nodo hoja </vt:lpstr>
      <vt:lpstr>Arboles ordenados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Arboles</dc:title>
  <dc:creator>Arturo-Angel</dc:creator>
  <cp:lastModifiedBy>Arturo-Angel</cp:lastModifiedBy>
  <cp:revision>6</cp:revision>
  <dcterms:created xsi:type="dcterms:W3CDTF">2014-10-26T17:21:53Z</dcterms:created>
  <dcterms:modified xsi:type="dcterms:W3CDTF">2014-10-26T18:19:18Z</dcterms:modified>
</cp:coreProperties>
</file>