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64" r:id="rId3"/>
  </p:sldMasterIdLst>
  <p:notesMasterIdLst>
    <p:notesMasterId r:id="rId30"/>
  </p:notesMasterIdLst>
  <p:handoutMasterIdLst>
    <p:handoutMasterId r:id="rId31"/>
  </p:handoutMasterIdLst>
  <p:sldIdLst>
    <p:sldId id="256" r:id="rId4"/>
    <p:sldId id="260" r:id="rId5"/>
    <p:sldId id="313" r:id="rId6"/>
    <p:sldId id="315" r:id="rId7"/>
    <p:sldId id="314" r:id="rId8"/>
    <p:sldId id="326" r:id="rId9"/>
    <p:sldId id="328" r:id="rId10"/>
    <p:sldId id="316" r:id="rId11"/>
    <p:sldId id="317" r:id="rId12"/>
    <p:sldId id="318" r:id="rId13"/>
    <p:sldId id="330" r:id="rId14"/>
    <p:sldId id="319" r:id="rId15"/>
    <p:sldId id="329" r:id="rId16"/>
    <p:sldId id="323" r:id="rId17"/>
    <p:sldId id="324" r:id="rId18"/>
    <p:sldId id="325" r:id="rId19"/>
    <p:sldId id="332" r:id="rId20"/>
    <p:sldId id="331" r:id="rId21"/>
    <p:sldId id="321" r:id="rId22"/>
    <p:sldId id="320" r:id="rId23"/>
    <p:sldId id="322" r:id="rId24"/>
    <p:sldId id="333" r:id="rId25"/>
    <p:sldId id="258" r:id="rId26"/>
    <p:sldId id="276" r:id="rId27"/>
    <p:sldId id="28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42F"/>
    <a:srgbClr val="FFA000"/>
    <a:srgbClr val="FF5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87324"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notesViewPr>
    <p:cSldViewPr snapToGrid="0">
      <p:cViewPr varScale="1">
        <p:scale>
          <a:sx n="68" d="100"/>
          <a:sy n="68" d="100"/>
        </p:scale>
        <p:origin x="3288"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050263-9721-43EF-AC38-28F6115BDD45}" type="datetimeFigureOut">
              <a:rPr lang="en-US" smtClean="0"/>
              <a:t>11/6/2018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DCC633-313E-4664-B570-E52027BA9E2F}" type="slidenum">
              <a:rPr lang="en-US" smtClean="0"/>
              <a:t>‹#›</a:t>
            </a:fld>
            <a:endParaRPr lang="en-US"/>
          </a:p>
        </p:txBody>
      </p:sp>
    </p:spTree>
    <p:extLst>
      <p:ext uri="{BB962C8B-B14F-4D97-AF65-F5344CB8AC3E}">
        <p14:creationId xmlns:p14="http://schemas.microsoft.com/office/powerpoint/2010/main" val="494995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90F4D-45E3-4E16-A568-54C3CC6D5229}"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2286-4AA4-4E55-98B6-FFAF34B74A40}" type="slidenum">
              <a:rPr lang="en-US" smtClean="0"/>
              <a:t>‹#›</a:t>
            </a:fld>
            <a:endParaRPr lang="en-US"/>
          </a:p>
        </p:txBody>
      </p:sp>
    </p:spTree>
    <p:extLst>
      <p:ext uri="{BB962C8B-B14F-4D97-AF65-F5344CB8AC3E}">
        <p14:creationId xmlns:p14="http://schemas.microsoft.com/office/powerpoint/2010/main" val="324392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Nazywam</a:t>
            </a:r>
            <a:r>
              <a:rPr lang="en-GB" dirty="0"/>
              <a:t> </a:t>
            </a:r>
            <a:r>
              <a:rPr lang="en-GB" dirty="0" err="1"/>
              <a:t>sie</a:t>
            </a:r>
            <a:r>
              <a:rPr lang="en-GB" dirty="0"/>
              <a:t> TK I </a:t>
            </a:r>
            <a:r>
              <a:rPr lang="en-GB" dirty="0" err="1"/>
              <a:t>nie</a:t>
            </a:r>
            <a:r>
              <a:rPr lang="en-GB" dirty="0"/>
              <a:t> </a:t>
            </a:r>
            <a:r>
              <a:rPr lang="en-GB" dirty="0" err="1"/>
              <a:t>jestem</a:t>
            </a:r>
            <a:r>
              <a:rPr lang="en-GB" dirty="0"/>
              <a:t> Data </a:t>
            </a:r>
            <a:r>
              <a:rPr lang="en-GB" dirty="0" err="1"/>
              <a:t>Scientista</a:t>
            </a:r>
            <a:r>
              <a:rPr lang="en-GB" dirty="0"/>
              <a:t> –</a:t>
            </a:r>
            <a:r>
              <a:rPr lang="en-GB" dirty="0" err="1"/>
              <a:t>aktualnie</a:t>
            </a:r>
            <a:r>
              <a:rPr lang="en-GB" dirty="0"/>
              <a:t> </a:t>
            </a:r>
            <a:r>
              <a:rPr lang="en-GB" dirty="0" err="1"/>
              <a:t>wsplpracuje</a:t>
            </a:r>
            <a:r>
              <a:rPr lang="en-GB" dirty="0"/>
              <a:t> z </a:t>
            </a:r>
            <a:r>
              <a:rPr lang="en-GB" dirty="0" err="1"/>
              <a:t>firma</a:t>
            </a:r>
            <a:r>
              <a:rPr lang="en-GB" dirty="0"/>
              <a:t> FP w </a:t>
            </a:r>
            <a:r>
              <a:rPr lang="en-GB" dirty="0" err="1"/>
              <a:t>takiej</a:t>
            </a:r>
            <a:r>
              <a:rPr lang="en-GB" dirty="0"/>
              <a:t> </a:t>
            </a:r>
            <a:r>
              <a:rPr lang="en-GB" dirty="0" err="1"/>
              <a:t>komorce</a:t>
            </a:r>
            <a:r>
              <a:rPr lang="en-GB" dirty="0"/>
              <a:t> </a:t>
            </a:r>
            <a:r>
              <a:rPr lang="en-GB" dirty="0" err="1"/>
              <a:t>ktora</a:t>
            </a:r>
            <a:r>
              <a:rPr lang="en-GB" dirty="0"/>
              <a:t> </a:t>
            </a:r>
            <a:r>
              <a:rPr lang="en-GB" dirty="0" err="1"/>
              <a:t>nazywa</a:t>
            </a:r>
            <a:r>
              <a:rPr lang="en-GB" dirty="0"/>
              <a:t> </a:t>
            </a:r>
            <a:r>
              <a:rPr lang="en-GB" dirty="0" err="1"/>
              <a:t>sie</a:t>
            </a:r>
            <a:r>
              <a:rPr lang="en-GB" dirty="0"/>
              <a:t> Data Solution</a:t>
            </a:r>
          </a:p>
          <a:p>
            <a:r>
              <a:rPr lang="en-GB" dirty="0"/>
              <a:t>– </a:t>
            </a:r>
            <a:r>
              <a:rPr lang="en-GB" dirty="0" err="1"/>
              <a:t>jak</a:t>
            </a:r>
            <a:r>
              <a:rPr lang="en-GB" dirty="0"/>
              <a:t> </a:t>
            </a:r>
            <a:r>
              <a:rPr lang="en-GB" dirty="0" err="1"/>
              <a:t>moje</a:t>
            </a:r>
            <a:r>
              <a:rPr lang="en-GB" dirty="0"/>
              <a:t> </a:t>
            </a:r>
            <a:r>
              <a:rPr lang="en-GB" dirty="0" err="1"/>
              <a:t>córki</a:t>
            </a:r>
            <a:r>
              <a:rPr lang="en-GB" dirty="0"/>
              <a:t> </a:t>
            </a:r>
            <a:r>
              <a:rPr lang="en-GB" dirty="0" err="1"/>
              <a:t>pyta</a:t>
            </a:r>
            <a:r>
              <a:rPr lang="en-GB" dirty="0"/>
              <a:t> co </a:t>
            </a:r>
            <a:r>
              <a:rPr lang="en-GB" dirty="0" err="1"/>
              <a:t>robie</a:t>
            </a:r>
            <a:r>
              <a:rPr lang="en-GB" dirty="0"/>
              <a:t> to </a:t>
            </a:r>
            <a:r>
              <a:rPr lang="en-GB" dirty="0" err="1"/>
              <a:t>mowie</a:t>
            </a:r>
            <a:r>
              <a:rPr lang="en-GB" dirty="0"/>
              <a:t> ze </a:t>
            </a:r>
            <a:r>
              <a:rPr lang="en-GB" dirty="0" err="1"/>
              <a:t>bawie</a:t>
            </a:r>
            <a:r>
              <a:rPr lang="en-GB" dirty="0"/>
              <a:t> </a:t>
            </a:r>
            <a:r>
              <a:rPr lang="en-GB" dirty="0" err="1"/>
              <a:t>sie</a:t>
            </a:r>
            <a:r>
              <a:rPr lang="en-GB" dirty="0"/>
              <a:t> </a:t>
            </a:r>
            <a:r>
              <a:rPr lang="en-GB" dirty="0" err="1"/>
              <a:t>chmura</a:t>
            </a:r>
            <a:r>
              <a:rPr lang="en-GB" dirty="0"/>
              <a:t> a </a:t>
            </a:r>
            <a:r>
              <a:rPr lang="en-GB" dirty="0" err="1"/>
              <a:t>dokladaniej</a:t>
            </a:r>
            <a:r>
              <a:rPr lang="en-GB" dirty="0"/>
              <a:t> </a:t>
            </a:r>
            <a:r>
              <a:rPr lang="en-GB" dirty="0" err="1"/>
              <a:t>zajmuje</a:t>
            </a:r>
            <a:r>
              <a:rPr lang="en-GB" dirty="0"/>
              <a:t> </a:t>
            </a:r>
            <a:r>
              <a:rPr lang="en-GB" dirty="0" err="1"/>
              <a:t>sie</a:t>
            </a:r>
            <a:r>
              <a:rPr lang="en-GB" dirty="0"/>
              <a:t> </a:t>
            </a:r>
            <a:r>
              <a:rPr lang="en-GB" dirty="0" err="1"/>
              <a:t>przetwarzaniem</a:t>
            </a:r>
            <a:r>
              <a:rPr lang="en-GB" dirty="0"/>
              <a:t> </a:t>
            </a:r>
            <a:r>
              <a:rPr lang="en-GB" dirty="0" err="1"/>
              <a:t>duzych</a:t>
            </a:r>
            <a:r>
              <a:rPr lang="en-GB" dirty="0"/>
              <a:t> </a:t>
            </a:r>
            <a:r>
              <a:rPr lang="en-GB" dirty="0" err="1"/>
              <a:t>zbiorow</a:t>
            </a:r>
            <a:r>
              <a:rPr lang="en-GB" dirty="0"/>
              <a:t> </a:t>
            </a:r>
            <a:r>
              <a:rPr lang="en-GB" dirty="0" err="1"/>
              <a:t>danych</a:t>
            </a:r>
            <a:r>
              <a:rPr lang="en-GB" dirty="0"/>
              <a:t> w </a:t>
            </a:r>
            <a:r>
              <a:rPr lang="en-GB" dirty="0" err="1"/>
              <a:t>chmurze</a:t>
            </a:r>
            <a:r>
              <a:rPr lang="en-GB" dirty="0"/>
              <a:t> Azure</a:t>
            </a:r>
          </a:p>
          <a:p>
            <a:r>
              <a:rPr lang="en-GB" dirty="0" err="1"/>
              <a:t>Dzis</a:t>
            </a:r>
            <a:r>
              <a:rPr lang="en-GB" dirty="0"/>
              <a:t> </a:t>
            </a:r>
            <a:r>
              <a:rPr lang="en-GB" dirty="0" err="1"/>
              <a:t>chcialbym</a:t>
            </a:r>
            <a:r>
              <a:rPr lang="en-GB" dirty="0"/>
              <a:t> </a:t>
            </a:r>
            <a:r>
              <a:rPr lang="en-GB" dirty="0" err="1"/>
              <a:t>Wam</a:t>
            </a:r>
            <a:r>
              <a:rPr lang="en-GB" dirty="0"/>
              <a:t> </a:t>
            </a:r>
            <a:r>
              <a:rPr lang="en-GB" dirty="0" err="1"/>
              <a:t>odpowiedziec</a:t>
            </a:r>
            <a:r>
              <a:rPr lang="en-GB" dirty="0"/>
              <a:t> I </a:t>
            </a:r>
            <a:r>
              <a:rPr lang="en-GB" dirty="0" err="1"/>
              <a:t>pokazac</a:t>
            </a:r>
            <a:r>
              <a:rPr lang="en-GB" dirty="0"/>
              <a:t> </a:t>
            </a:r>
            <a:r>
              <a:rPr lang="en-GB" dirty="0" err="1"/>
              <a:t>procesy</a:t>
            </a:r>
            <a:r>
              <a:rPr lang="en-GB" dirty="0"/>
              <a:t> </a:t>
            </a:r>
            <a:r>
              <a:rPr lang="en-GB" dirty="0" err="1"/>
              <a:t>zwizane</a:t>
            </a:r>
            <a:r>
              <a:rPr lang="en-GB" dirty="0"/>
              <a:t> z DS </a:t>
            </a:r>
            <a:r>
              <a:rPr lang="en-GB" dirty="0" err="1"/>
              <a:t>oraz</a:t>
            </a:r>
            <a:r>
              <a:rPr lang="en-GB" dirty="0"/>
              <a:t> ML z troche </a:t>
            </a:r>
            <a:r>
              <a:rPr lang="en-GB" dirty="0" err="1"/>
              <a:t>innej</a:t>
            </a:r>
            <a:r>
              <a:rPr lang="en-GB" dirty="0"/>
              <a:t> </a:t>
            </a:r>
            <a:r>
              <a:rPr lang="en-GB" dirty="0" err="1"/>
              <a:t>strony</a:t>
            </a:r>
            <a:r>
              <a:rPr lang="en-GB" dirty="0"/>
              <a:t> – </a:t>
            </a:r>
            <a:r>
              <a:rPr lang="en-GB" dirty="0" err="1"/>
              <a:t>tzn</a:t>
            </a:r>
            <a:r>
              <a:rPr lang="en-GB" dirty="0"/>
              <a:t> o </a:t>
            </a:r>
            <a:r>
              <a:rPr lang="en-GB" dirty="0" err="1"/>
              <a:t>strony</a:t>
            </a:r>
            <a:r>
              <a:rPr lang="en-GB" dirty="0"/>
              <a:t> </a:t>
            </a:r>
            <a:r>
              <a:rPr lang="en-GB" dirty="0" err="1"/>
              <a:t>developera</a:t>
            </a:r>
            <a:r>
              <a:rPr lang="en-GB" dirty="0"/>
              <a:t>, </a:t>
            </a:r>
            <a:r>
              <a:rPr lang="en-GB" dirty="0" err="1"/>
              <a:t>ktory</a:t>
            </a:r>
            <a:r>
              <a:rPr lang="en-GB" dirty="0"/>
              <a:t> </a:t>
            </a:r>
            <a:r>
              <a:rPr lang="en-GB" dirty="0" err="1"/>
              <a:t>nie</a:t>
            </a:r>
            <a:r>
              <a:rPr lang="en-GB" dirty="0"/>
              <a:t> </a:t>
            </a:r>
            <a:r>
              <a:rPr lang="en-GB" dirty="0" err="1"/>
              <a:t>zna</a:t>
            </a:r>
            <a:r>
              <a:rPr lang="en-GB" dirty="0"/>
              <a:t> ML I </a:t>
            </a:r>
            <a:r>
              <a:rPr lang="en-GB" dirty="0" err="1"/>
              <a:t>nagle</a:t>
            </a:r>
            <a:r>
              <a:rPr lang="en-GB" dirty="0"/>
              <a:t> </a:t>
            </a:r>
            <a:r>
              <a:rPr lang="en-GB" dirty="0" err="1"/>
              <a:t>musi</a:t>
            </a:r>
            <a:r>
              <a:rPr lang="en-GB" dirty="0"/>
              <a:t> cos </a:t>
            </a:r>
            <a:r>
              <a:rPr lang="en-GB" dirty="0" err="1"/>
              <a:t>zrobic</a:t>
            </a:r>
            <a:r>
              <a:rPr lang="en-GB" dirty="0"/>
              <a:t> </a:t>
            </a:r>
          </a:p>
          <a:p>
            <a:r>
              <a:rPr lang="en-GB" dirty="0"/>
              <a:t>Z </a:t>
            </a:r>
            <a:r>
              <a:rPr lang="en-GB" dirty="0" err="1"/>
              <a:t>aplikacja</a:t>
            </a:r>
            <a:r>
              <a:rPr lang="en-GB" dirty="0"/>
              <a:t> </a:t>
            </a:r>
            <a:r>
              <a:rPr lang="en-GB" dirty="0" err="1"/>
              <a:t>tak</a:t>
            </a:r>
            <a:r>
              <a:rPr lang="en-GB" dirty="0"/>
              <a:t> aby </a:t>
            </a:r>
            <a:r>
              <a:rPr lang="en-GB" dirty="0" err="1"/>
              <a:t>tego</a:t>
            </a:r>
            <a:r>
              <a:rPr lang="en-GB" dirty="0"/>
              <a:t> ML </a:t>
            </a:r>
            <a:r>
              <a:rPr lang="en-GB" dirty="0" err="1"/>
              <a:t>wdrozyc</a:t>
            </a:r>
            <a:r>
              <a:rPr lang="en-GB" dirty="0"/>
              <a:t> </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a:t>
            </a:fld>
            <a:endParaRPr lang="en-US"/>
          </a:p>
        </p:txBody>
      </p:sp>
    </p:spTree>
    <p:extLst>
      <p:ext uri="{BB962C8B-B14F-4D97-AF65-F5344CB8AC3E}">
        <p14:creationId xmlns:p14="http://schemas.microsoft.com/office/powerpoint/2010/main" val="376371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Tak</a:t>
            </a:r>
            <a:r>
              <a:rPr lang="en-GB" dirty="0"/>
              <a:t>, Microsoft </a:t>
            </a:r>
            <a:r>
              <a:rPr lang="en-GB" dirty="0" err="1"/>
              <a:t>dodwal</a:t>
            </a:r>
            <a:r>
              <a:rPr lang="en-GB" dirty="0"/>
              <a:t> </a:t>
            </a:r>
            <a:r>
              <a:rPr lang="en-GB" dirty="0" err="1"/>
              <a:t>Jave</a:t>
            </a:r>
            <a:r>
              <a:rPr lang="en-GB" dirty="0"/>
              <a:t> </a:t>
            </a:r>
            <a:r>
              <a:rPr lang="en-GB" dirty="0" err="1"/>
              <a:t>oraz</a:t>
            </a:r>
            <a:r>
              <a:rPr lang="en-GB" dirty="0"/>
              <a:t> </a:t>
            </a:r>
            <a:r>
              <a:rPr lang="en-GB" dirty="0" err="1"/>
              <a:t>Sparka</a:t>
            </a:r>
            <a:r>
              <a:rPr lang="en-GB" dirty="0"/>
              <a:t> do SQL Server – </a:t>
            </a:r>
            <a:r>
              <a:rPr lang="en-GB" dirty="0" err="1"/>
              <a:t>brzmi</a:t>
            </a:r>
            <a:r>
              <a:rPr lang="en-GB" dirty="0"/>
              <a:t> to troche </a:t>
            </a:r>
            <a:r>
              <a:rPr lang="en-GB" dirty="0" err="1"/>
              <a:t>niewiarygodnie</a:t>
            </a:r>
            <a:r>
              <a:rPr lang="en-GB" dirty="0"/>
              <a:t> ale to </a:t>
            </a:r>
            <a:r>
              <a:rPr lang="en-GB" dirty="0" err="1"/>
              <a:t>prawda</a:t>
            </a:r>
            <a:r>
              <a:rPr lang="en-GB" dirty="0"/>
              <a:t>. </a:t>
            </a:r>
            <a:r>
              <a:rPr lang="en-GB" dirty="0" err="1"/>
              <a:t>Ciekawe</a:t>
            </a:r>
            <a:r>
              <a:rPr lang="en-GB" dirty="0"/>
              <a:t> co </a:t>
            </a:r>
            <a:r>
              <a:rPr lang="en-GB" dirty="0" err="1"/>
              <a:t>bedzie</a:t>
            </a:r>
            <a:r>
              <a:rPr lang="en-GB" dirty="0"/>
              <a:t> </a:t>
            </a:r>
            <a:r>
              <a:rPr lang="en-GB" dirty="0" err="1"/>
              <a:t>dalej</a:t>
            </a:r>
            <a:r>
              <a:rPr lang="en-GB" dirty="0"/>
              <a:t>?</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10</a:t>
            </a:fld>
            <a:endParaRPr lang="en-US"/>
          </a:p>
        </p:txBody>
      </p:sp>
    </p:spTree>
    <p:extLst>
      <p:ext uri="{BB962C8B-B14F-4D97-AF65-F5344CB8AC3E}">
        <p14:creationId xmlns:p14="http://schemas.microsoft.com/office/powerpoint/2010/main" val="187170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Ale </a:t>
            </a:r>
            <a:r>
              <a:rPr lang="en-GB" dirty="0" err="1"/>
              <a:t>rozwiazanie</a:t>
            </a:r>
            <a:r>
              <a:rPr lang="en-GB" dirty="0"/>
              <a:t> </a:t>
            </a:r>
            <a:r>
              <a:rPr lang="en-GB" dirty="0" err="1"/>
              <a:t>zaproponowane</a:t>
            </a:r>
            <a:r>
              <a:rPr lang="en-GB" dirty="0"/>
              <a:t> </a:t>
            </a:r>
            <a:r>
              <a:rPr lang="en-GB" dirty="0" err="1"/>
              <a:t>przez</a:t>
            </a:r>
            <a:r>
              <a:rPr lang="en-GB" dirty="0"/>
              <a:t> Revolution Analytics I </a:t>
            </a:r>
            <a:r>
              <a:rPr lang="en-GB" dirty="0" err="1"/>
              <a:t>zaadoptowane</a:t>
            </a:r>
            <a:r>
              <a:rPr lang="en-GB" dirty="0"/>
              <a:t> </a:t>
            </a:r>
            <a:r>
              <a:rPr lang="en-GB" dirty="0" err="1"/>
              <a:t>przez</a:t>
            </a:r>
            <a:r>
              <a:rPr lang="en-GB" dirty="0"/>
              <a:t> Microsoft to </a:t>
            </a:r>
            <a:r>
              <a:rPr lang="en-GB" dirty="0" err="1"/>
              <a:t>nie</a:t>
            </a:r>
            <a:r>
              <a:rPr lang="en-GB" dirty="0"/>
              <a:t> </a:t>
            </a:r>
            <a:r>
              <a:rPr lang="en-GB" dirty="0" err="1"/>
              <a:t>tylko</a:t>
            </a:r>
            <a:r>
              <a:rPr lang="en-GB" dirty="0"/>
              <a:t> SQL Server</a:t>
            </a:r>
          </a:p>
          <a:p>
            <a:r>
              <a:rPr lang="en-GB" dirty="0"/>
              <a:t>My </a:t>
            </a:r>
            <a:r>
              <a:rPr lang="en-GB" dirty="0" err="1"/>
              <a:t>dziś</a:t>
            </a:r>
            <a:r>
              <a:rPr lang="en-GB" dirty="0"/>
              <a:t> </a:t>
            </a:r>
            <a:r>
              <a:rPr lang="en-GB" dirty="0" err="1"/>
              <a:t>się</a:t>
            </a:r>
            <a:r>
              <a:rPr lang="en-GB" dirty="0"/>
              <a:t> </a:t>
            </a:r>
            <a:r>
              <a:rPr lang="en-GB" dirty="0" err="1"/>
              <a:t>skupimy</a:t>
            </a:r>
            <a:r>
              <a:rPr lang="en-GB" dirty="0"/>
              <a:t> </a:t>
            </a:r>
            <a:r>
              <a:rPr lang="en-GB" dirty="0" err="1"/>
              <a:t>na</a:t>
            </a:r>
            <a:r>
              <a:rPr lang="en-GB" dirty="0"/>
              <a:t> SQL Server </a:t>
            </a:r>
            <a:r>
              <a:rPr lang="en-GB" dirty="0" err="1"/>
              <a:t>oraz</a:t>
            </a:r>
            <a:r>
              <a:rPr lang="en-GB" dirty="0"/>
              <a:t> </a:t>
            </a:r>
            <a:r>
              <a:rPr lang="en-GB" dirty="0" err="1"/>
              <a:t>integracji</a:t>
            </a:r>
            <a:r>
              <a:rPr lang="en-GB" dirty="0"/>
              <a:t> SQL Server z R </a:t>
            </a:r>
            <a:r>
              <a:rPr lang="en-GB" dirty="0" err="1"/>
              <a:t>i</a:t>
            </a:r>
            <a:r>
              <a:rPr lang="en-GB" dirty="0"/>
              <a:t> Python</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11</a:t>
            </a:fld>
            <a:endParaRPr lang="en-US"/>
          </a:p>
        </p:txBody>
      </p:sp>
    </p:spTree>
    <p:extLst>
      <p:ext uri="{BB962C8B-B14F-4D97-AF65-F5344CB8AC3E}">
        <p14:creationId xmlns:p14="http://schemas.microsoft.com/office/powerpoint/2010/main" val="346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Jak</a:t>
            </a:r>
            <a:r>
              <a:rPr lang="en-GB" dirty="0"/>
              <a:t> </a:t>
            </a:r>
            <a:r>
              <a:rPr lang="en-GB" dirty="0" err="1"/>
              <a:t>zainstalowac</a:t>
            </a:r>
            <a:r>
              <a:rPr lang="en-GB" dirty="0"/>
              <a:t> – </a:t>
            </a:r>
            <a:r>
              <a:rPr lang="en-GB" dirty="0" err="1"/>
              <a:t>przy</a:t>
            </a:r>
            <a:r>
              <a:rPr lang="en-GB" dirty="0"/>
              <a:t> </a:t>
            </a:r>
            <a:r>
              <a:rPr lang="en-GB" dirty="0" err="1"/>
              <a:t>instalacji</a:t>
            </a:r>
            <a:r>
              <a:rPr lang="en-GB" dirty="0"/>
              <a:t> </a:t>
            </a:r>
            <a:r>
              <a:rPr lang="en-GB" dirty="0" err="1"/>
              <a:t>wybieramy</a:t>
            </a:r>
            <a:r>
              <a:rPr lang="en-GB" dirty="0"/>
              <a:t> Machine </a:t>
            </a:r>
            <a:r>
              <a:rPr lang="en-GB" dirty="0" err="1"/>
              <a:t>Learnig</a:t>
            </a:r>
            <a:r>
              <a:rPr lang="en-GB" dirty="0"/>
              <a:t> Services In DB (R </a:t>
            </a:r>
            <a:r>
              <a:rPr lang="en-GB" dirty="0" err="1"/>
              <a:t>i</a:t>
            </a:r>
            <a:r>
              <a:rPr lang="en-GB" dirty="0"/>
              <a:t> Python)</a:t>
            </a:r>
          </a:p>
          <a:p>
            <a:r>
              <a:rPr lang="en-GB" dirty="0"/>
              <a:t>Co jest </a:t>
            </a:r>
            <a:r>
              <a:rPr lang="en-GB" dirty="0" err="1"/>
              <a:t>instalowane</a:t>
            </a:r>
            <a:r>
              <a:rPr lang="en-GB" dirty="0"/>
              <a:t> R Services (Server)+Python </a:t>
            </a:r>
            <a:r>
              <a:rPr lang="en-GB" dirty="0" err="1"/>
              <a:t>Anacnda</a:t>
            </a:r>
            <a:r>
              <a:rPr lang="en-GB" dirty="0"/>
              <a:t> </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12</a:t>
            </a:fld>
            <a:endParaRPr lang="en-US"/>
          </a:p>
        </p:txBody>
      </p:sp>
    </p:spTree>
    <p:extLst>
      <p:ext uri="{BB962C8B-B14F-4D97-AF65-F5344CB8AC3E}">
        <p14:creationId xmlns:p14="http://schemas.microsoft.com/office/powerpoint/2010/main" val="194941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Musimy</a:t>
            </a:r>
            <a:r>
              <a:rPr lang="en-GB" dirty="0"/>
              <a:t> </a:t>
            </a:r>
            <a:r>
              <a:rPr lang="en-GB" dirty="0" err="1"/>
              <a:t>dodać</a:t>
            </a:r>
            <a:r>
              <a:rPr lang="en-GB" dirty="0"/>
              <a:t> z </a:t>
            </a:r>
            <a:r>
              <a:rPr lang="en-GB" dirty="0" err="1"/>
              <a:t>poziomu</a:t>
            </a:r>
            <a:r>
              <a:rPr lang="en-GB" dirty="0"/>
              <a:t> </a:t>
            </a:r>
            <a:r>
              <a:rPr lang="en-GB" dirty="0" err="1"/>
              <a:t>naszego</a:t>
            </a:r>
            <a:r>
              <a:rPr lang="en-GB" dirty="0"/>
              <a:t> SQL </a:t>
            </a:r>
            <a:r>
              <a:rPr lang="en-GB" dirty="0" err="1"/>
              <a:t>mozliwosc</a:t>
            </a:r>
            <a:r>
              <a:rPr lang="en-GB" dirty="0"/>
              <a:t> </a:t>
            </a:r>
            <a:r>
              <a:rPr lang="en-GB" dirty="0" err="1"/>
              <a:t>uruchamianian</a:t>
            </a:r>
            <a:r>
              <a:rPr lang="en-GB" dirty="0"/>
              <a:t> </a:t>
            </a:r>
            <a:r>
              <a:rPr lang="en-GB" dirty="0" err="1"/>
              <a:t>skryptow</a:t>
            </a:r>
            <a:r>
              <a:rPr lang="en-GB" dirty="0"/>
              <a:t> </a:t>
            </a:r>
            <a:r>
              <a:rPr lang="en-GB" dirty="0" err="1"/>
              <a:t>zewnetrzych</a:t>
            </a:r>
            <a:r>
              <a:rPr lang="en-GB" dirty="0"/>
              <a:t> </a:t>
            </a:r>
            <a:r>
              <a:rPr lang="en-GB" dirty="0" err="1"/>
              <a:t>oraz</a:t>
            </a:r>
            <a:r>
              <a:rPr lang="en-GB" dirty="0"/>
              <a:t> </a:t>
            </a:r>
            <a:r>
              <a:rPr lang="en-GB" dirty="0" err="1"/>
              <a:t>dodac</a:t>
            </a:r>
            <a:r>
              <a:rPr lang="en-GB" dirty="0"/>
              <a:t> </a:t>
            </a:r>
            <a:r>
              <a:rPr lang="en-GB" dirty="0" err="1"/>
              <a:t>uprawnienia</a:t>
            </a:r>
            <a:r>
              <a:rPr lang="en-GB" dirty="0"/>
              <a:t> do </a:t>
            </a:r>
            <a:r>
              <a:rPr lang="en-GB" dirty="0" err="1"/>
              <a:t>naszego</a:t>
            </a:r>
            <a:r>
              <a:rPr lang="en-GB" dirty="0"/>
              <a:t> user (</a:t>
            </a:r>
            <a:r>
              <a:rPr lang="en-GB" dirty="0" err="1"/>
              <a:t>jesli</a:t>
            </a:r>
            <a:r>
              <a:rPr lang="en-GB" dirty="0"/>
              <a:t> </a:t>
            </a:r>
            <a:r>
              <a:rPr lang="en-GB" dirty="0" err="1"/>
              <a:t>takich</a:t>
            </a:r>
            <a:r>
              <a:rPr lang="en-GB" dirty="0"/>
              <a:t> </a:t>
            </a:r>
            <a:r>
              <a:rPr lang="en-GB" dirty="0" err="1"/>
              <a:t>nieposiada</a:t>
            </a:r>
            <a:r>
              <a:rPr lang="en-GB" dirty="0"/>
              <a:t>) do </a:t>
            </a:r>
            <a:r>
              <a:rPr lang="en-GB" dirty="0" err="1"/>
              <a:t>wykonywania</a:t>
            </a:r>
            <a:r>
              <a:rPr lang="en-GB" dirty="0"/>
              <a:t> </a:t>
            </a:r>
            <a:r>
              <a:rPr lang="en-GB" dirty="0" err="1"/>
              <a:t>skryptow</a:t>
            </a:r>
            <a:r>
              <a:rPr lang="en-GB" dirty="0"/>
              <a:t> </a:t>
            </a:r>
            <a:r>
              <a:rPr lang="en-GB" dirty="0" err="1"/>
              <a:t>zewnetrzych</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14</a:t>
            </a:fld>
            <a:endParaRPr lang="en-US"/>
          </a:p>
        </p:txBody>
      </p:sp>
    </p:spTree>
    <p:extLst>
      <p:ext uri="{BB962C8B-B14F-4D97-AF65-F5344CB8AC3E}">
        <p14:creationId xmlns:p14="http://schemas.microsoft.com/office/powerpoint/2010/main" val="6270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err="1">
                <a:solidFill>
                  <a:schemeClr val="tx1"/>
                </a:solidFill>
                <a:effectLst/>
                <a:latin typeface="+mn-lt"/>
                <a:ea typeface="+mn-ea"/>
                <a:cs typeface="+mn-cs"/>
              </a:rPr>
              <a:t>Jak</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uruchamiac</a:t>
            </a:r>
            <a:r>
              <a:rPr lang="en-GB" sz="1200" b="1" i="0" kern="1200" dirty="0">
                <a:solidFill>
                  <a:schemeClr val="tx1"/>
                </a:solidFill>
                <a:effectLst/>
                <a:latin typeface="+mn-lt"/>
                <a:ea typeface="+mn-ea"/>
                <a:cs typeface="+mn-cs"/>
              </a:rPr>
              <a:t> R I </a:t>
            </a:r>
            <a:r>
              <a:rPr lang="en-GB" sz="1200" b="1" i="0" kern="1200" dirty="0" err="1">
                <a:solidFill>
                  <a:schemeClr val="tx1"/>
                </a:solidFill>
                <a:effectLst/>
                <a:latin typeface="+mn-lt"/>
                <a:ea typeface="+mn-ea"/>
                <a:cs typeface="+mn-cs"/>
              </a:rPr>
              <a:t>pythona</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oraz</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Jave</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mamy</a:t>
            </a:r>
            <a:r>
              <a:rPr lang="en-GB" sz="1200" b="1" i="0" kern="1200" dirty="0">
                <a:solidFill>
                  <a:schemeClr val="tx1"/>
                </a:solidFill>
                <a:effectLst/>
                <a:latin typeface="+mn-lt"/>
                <a:ea typeface="+mn-ea"/>
                <a:cs typeface="+mn-cs"/>
              </a:rPr>
              <a:t> do </a:t>
            </a:r>
            <a:r>
              <a:rPr lang="en-GB" sz="1200" b="1" i="0" kern="1200" dirty="0" err="1">
                <a:solidFill>
                  <a:schemeClr val="tx1"/>
                </a:solidFill>
                <a:effectLst/>
                <a:latin typeface="+mn-lt"/>
                <a:ea typeface="+mn-ea"/>
                <a:cs typeface="+mn-cs"/>
              </a:rPr>
              <a:t>tego</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dedykowana</a:t>
            </a:r>
            <a:r>
              <a:rPr lang="en-GB" sz="1200" b="1" i="0" kern="1200" dirty="0">
                <a:solidFill>
                  <a:schemeClr val="tx1"/>
                </a:solidFill>
                <a:effectLst/>
                <a:latin typeface="+mn-lt"/>
                <a:ea typeface="+mn-ea"/>
                <a:cs typeface="+mn-cs"/>
              </a:rPr>
              <a:t> procedure SP_EXECUTE_EXTERNAL_SCRIPT</a:t>
            </a:r>
          </a:p>
          <a:p>
            <a:r>
              <a:rPr lang="en-GB" sz="1200" b="1" i="0" kern="1200" dirty="0" err="1">
                <a:solidFill>
                  <a:schemeClr val="tx1"/>
                </a:solidFill>
                <a:effectLst/>
                <a:latin typeface="+mn-lt"/>
                <a:ea typeface="+mn-ea"/>
                <a:cs typeface="+mn-cs"/>
              </a:rPr>
              <a:t>Naważniejsze</a:t>
            </a:r>
            <a:r>
              <a:rPr lang="en-GB" sz="1200" b="1" i="0" kern="1200" dirty="0">
                <a:solidFill>
                  <a:schemeClr val="tx1"/>
                </a:solidFill>
                <a:effectLst/>
                <a:latin typeface="+mn-lt"/>
                <a:ea typeface="+mn-ea"/>
                <a:cs typeface="+mn-cs"/>
              </a:rPr>
              <a:t> </a:t>
            </a:r>
            <a:r>
              <a:rPr lang="en-GB" sz="1200" b="1" i="0" kern="1200" dirty="0" err="1">
                <a:solidFill>
                  <a:schemeClr val="tx1"/>
                </a:solidFill>
                <a:effectLst/>
                <a:latin typeface="+mn-lt"/>
                <a:ea typeface="+mn-ea"/>
                <a:cs typeface="+mn-cs"/>
              </a:rPr>
              <a:t>parametry</a:t>
            </a:r>
            <a:r>
              <a:rPr lang="en-GB" sz="1200" b="1" i="0" kern="1200" dirty="0">
                <a:solidFill>
                  <a:schemeClr val="tx1"/>
                </a:solidFill>
                <a:effectLst/>
                <a:latin typeface="+mn-lt"/>
                <a:ea typeface="+mn-ea"/>
                <a:cs typeface="+mn-cs"/>
              </a:rPr>
              <a:t> to @language </a:t>
            </a:r>
            <a:r>
              <a:rPr lang="en-GB" sz="1200" b="1" i="0" kern="1200" dirty="0" err="1">
                <a:solidFill>
                  <a:schemeClr val="tx1"/>
                </a:solidFill>
                <a:effectLst/>
                <a:latin typeface="+mn-lt"/>
                <a:ea typeface="+mn-ea"/>
                <a:cs typeface="+mn-cs"/>
              </a:rPr>
              <a:t>oraz</a:t>
            </a:r>
            <a:r>
              <a:rPr lang="en-GB" sz="1200" b="1" i="0" kern="1200" dirty="0">
                <a:solidFill>
                  <a:schemeClr val="tx1"/>
                </a:solidFill>
                <a:effectLst/>
                <a:latin typeface="+mn-lt"/>
                <a:ea typeface="+mn-ea"/>
                <a:cs typeface="+mn-cs"/>
              </a:rPr>
              <a:t> @script</a:t>
            </a:r>
          </a:p>
          <a:p>
            <a:r>
              <a:rPr lang="pl-PL" sz="1200" b="1" i="0" kern="1200" dirty="0">
                <a:solidFill>
                  <a:schemeClr val="tx1"/>
                </a:solidFill>
                <a:effectLst/>
                <a:latin typeface="+mn-lt"/>
                <a:ea typeface="+mn-ea"/>
                <a:cs typeface="+mn-cs"/>
              </a:rPr>
              <a:t>@input_data_1</a:t>
            </a:r>
            <a:r>
              <a:rPr lang="pl-PL" sz="1200" b="0" i="0"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 -TSQL</a:t>
            </a:r>
            <a:endParaRPr lang="en-GB" sz="1200" b="1"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@input_data_1_name</a:t>
            </a:r>
            <a:r>
              <a:rPr lang="en-GB" sz="1200" b="1" i="0" kern="1200" dirty="0">
                <a:solidFill>
                  <a:schemeClr val="tx1"/>
                </a:solidFill>
                <a:effectLst/>
                <a:latin typeface="+mn-lt"/>
                <a:ea typeface="+mn-ea"/>
                <a:cs typeface="+mn-cs"/>
              </a:rPr>
              <a:t>  </a:t>
            </a:r>
            <a:r>
              <a:rPr lang="pl-PL" sz="1200" b="0" i="1" kern="1200" dirty="0">
                <a:solidFill>
                  <a:schemeClr val="tx1"/>
                </a:solidFill>
                <a:effectLst/>
                <a:latin typeface="+mn-lt"/>
                <a:ea typeface="+mn-ea"/>
                <a:cs typeface="+mn-cs"/>
              </a:rPr>
              <a:t>InputDataSet</a:t>
            </a:r>
            <a:r>
              <a:rPr lang="en-GB" sz="1200" b="0" i="1" kern="1200" dirty="0">
                <a:solidFill>
                  <a:schemeClr val="tx1"/>
                </a:solidFill>
                <a:effectLst/>
                <a:latin typeface="+mn-lt"/>
                <a:ea typeface="+mn-ea"/>
                <a:cs typeface="+mn-cs"/>
              </a:rPr>
              <a:t> (R </a:t>
            </a:r>
            <a:r>
              <a:rPr lang="en-GB" sz="1200" b="0" i="1" kern="1200" dirty="0" err="1">
                <a:solidFill>
                  <a:schemeClr val="tx1"/>
                </a:solidFill>
                <a:effectLst/>
                <a:latin typeface="+mn-lt"/>
                <a:ea typeface="+mn-ea"/>
                <a:cs typeface="+mn-cs"/>
              </a:rPr>
              <a:t>Dataframe</a:t>
            </a:r>
            <a:r>
              <a:rPr lang="en-GB" sz="1200" b="0" i="1" kern="1200" dirty="0">
                <a:solidFill>
                  <a:schemeClr val="tx1"/>
                </a:solidFill>
                <a:effectLst/>
                <a:latin typeface="+mn-lt"/>
                <a:ea typeface="+mn-ea"/>
                <a:cs typeface="+mn-cs"/>
              </a:rPr>
              <a:t>, Python pandas </a:t>
            </a:r>
            <a:r>
              <a:rPr lang="en-GB" sz="1200" b="0" i="1" kern="1200" dirty="0" err="1">
                <a:solidFill>
                  <a:schemeClr val="tx1"/>
                </a:solidFill>
                <a:effectLst/>
                <a:latin typeface="+mn-lt"/>
                <a:ea typeface="+mn-ea"/>
                <a:cs typeface="+mn-cs"/>
              </a:rPr>
              <a:t>Dataframe</a:t>
            </a:r>
            <a:r>
              <a:rPr lang="en-GB" sz="1200" b="0" i="1" kern="1200" dirty="0">
                <a:solidFill>
                  <a:schemeClr val="tx1"/>
                </a:solidFill>
                <a:effectLst/>
                <a:latin typeface="+mn-lt"/>
                <a:ea typeface="+mn-ea"/>
                <a:cs typeface="+mn-cs"/>
              </a:rPr>
              <a:t>)</a:t>
            </a:r>
          </a:p>
          <a:p>
            <a:r>
              <a:rPr lang="pl-PL" sz="1200" b="1" i="0" kern="1200" dirty="0">
                <a:solidFill>
                  <a:schemeClr val="tx1"/>
                </a:solidFill>
                <a:effectLst/>
                <a:latin typeface="+mn-lt"/>
                <a:ea typeface="+mn-ea"/>
                <a:cs typeface="+mn-cs"/>
              </a:rPr>
              <a:t>@output_data_1_name</a:t>
            </a:r>
            <a:r>
              <a:rPr lang="en-GB" sz="1200" b="1" i="0" kern="1200" dirty="0">
                <a:solidFill>
                  <a:schemeClr val="tx1"/>
                </a:solidFill>
                <a:effectLst/>
                <a:latin typeface="+mn-lt"/>
                <a:ea typeface="+mn-ea"/>
                <a:cs typeface="+mn-cs"/>
              </a:rPr>
              <a:t> </a:t>
            </a:r>
            <a:r>
              <a:rPr lang="pl-PL" sz="1200" b="0" i="1" kern="1200" dirty="0">
                <a:solidFill>
                  <a:schemeClr val="tx1"/>
                </a:solidFill>
                <a:effectLst/>
                <a:latin typeface="+mn-lt"/>
                <a:ea typeface="+mn-ea"/>
                <a:cs typeface="+mn-cs"/>
              </a:rPr>
              <a:t>OutputDataSet</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15</a:t>
            </a:fld>
            <a:endParaRPr lang="en-US"/>
          </a:p>
        </p:txBody>
      </p:sp>
    </p:spTree>
    <p:extLst>
      <p:ext uri="{BB962C8B-B14F-4D97-AF65-F5344CB8AC3E}">
        <p14:creationId xmlns:p14="http://schemas.microsoft.com/office/powerpoint/2010/main" val="3279027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 </a:t>
            </a:r>
            <a:r>
              <a:rPr lang="en-GB" dirty="0" err="1"/>
              <a:t>instalacja</a:t>
            </a:r>
            <a:r>
              <a:rPr lang="en-GB" dirty="0"/>
              <a:t> Machine Learning Services (in DB) </a:t>
            </a:r>
            <a:r>
              <a:rPr lang="en-GB" dirty="0" err="1"/>
              <a:t>instalowane</a:t>
            </a:r>
            <a:r>
              <a:rPr lang="en-GB" dirty="0"/>
              <a:t> </a:t>
            </a:r>
            <a:r>
              <a:rPr lang="en-GB" dirty="0" err="1"/>
              <a:t>sa</a:t>
            </a:r>
            <a:r>
              <a:rPr lang="en-GB" dirty="0"/>
              <a:t> 3 </a:t>
            </a:r>
            <a:r>
              <a:rPr lang="en-GB" dirty="0" err="1"/>
              <a:t>ciekawe</a:t>
            </a:r>
            <a:r>
              <a:rPr lang="en-GB" dirty="0"/>
              <a:t> </a:t>
            </a:r>
            <a:r>
              <a:rPr lang="en-GB" dirty="0" err="1"/>
              <a:t>biblioteki</a:t>
            </a:r>
            <a:r>
              <a:rPr lang="en-GB" dirty="0"/>
              <a:t>:</a:t>
            </a:r>
          </a:p>
          <a:p>
            <a:r>
              <a:rPr lang="en-GB" dirty="0" err="1"/>
              <a:t>RevoscalePy</a:t>
            </a:r>
            <a:r>
              <a:rPr lang="en-GB" dirty="0"/>
              <a:t> </a:t>
            </a:r>
            <a:r>
              <a:rPr lang="en-GB" dirty="0" err="1"/>
              <a:t>odpowiednik</a:t>
            </a:r>
            <a:r>
              <a:rPr lang="en-GB" dirty="0"/>
              <a:t> </a:t>
            </a:r>
            <a:r>
              <a:rPr lang="en-GB" dirty="0" err="1"/>
              <a:t>Revoscale</a:t>
            </a:r>
            <a:r>
              <a:rPr lang="en-GB" dirty="0"/>
              <a:t> R (</a:t>
            </a:r>
            <a:r>
              <a:rPr lang="en-GB" dirty="0" err="1"/>
              <a:t>nie</a:t>
            </a:r>
            <a:r>
              <a:rPr lang="en-GB" dirty="0"/>
              <a:t> </a:t>
            </a:r>
            <a:r>
              <a:rPr lang="en-GB" dirty="0" err="1"/>
              <a:t>wszystko</a:t>
            </a:r>
            <a:r>
              <a:rPr lang="en-GB" dirty="0"/>
              <a:t> co </a:t>
            </a:r>
            <a:r>
              <a:rPr lang="en-GB" dirty="0" err="1"/>
              <a:t>dostepne</a:t>
            </a:r>
            <a:r>
              <a:rPr lang="en-GB" dirty="0"/>
              <a:t> w </a:t>
            </a:r>
            <a:r>
              <a:rPr lang="en-GB" dirty="0" err="1"/>
              <a:t>revoscaleR</a:t>
            </a:r>
            <a:r>
              <a:rPr lang="en-GB" dirty="0"/>
              <a:t> jest </a:t>
            </a:r>
            <a:r>
              <a:rPr lang="en-GB" dirty="0" err="1"/>
              <a:t>dostepne</a:t>
            </a:r>
            <a:r>
              <a:rPr lang="en-GB" dirty="0"/>
              <a:t>)</a:t>
            </a:r>
          </a:p>
          <a:p>
            <a:r>
              <a:rPr lang="en-GB" dirty="0" err="1"/>
              <a:t>Bardzo</a:t>
            </a:r>
            <a:r>
              <a:rPr lang="en-GB" dirty="0"/>
              <a:t> </a:t>
            </a:r>
            <a:r>
              <a:rPr lang="en-GB" dirty="0" err="1"/>
              <a:t>ciekawa</a:t>
            </a:r>
            <a:r>
              <a:rPr lang="en-GB" dirty="0"/>
              <a:t> </a:t>
            </a:r>
            <a:r>
              <a:rPr lang="en-GB" dirty="0" err="1"/>
              <a:t>biblioteka</a:t>
            </a:r>
            <a:r>
              <a:rPr lang="en-GB" dirty="0"/>
              <a:t> jest </a:t>
            </a:r>
            <a:r>
              <a:rPr lang="en-GB" dirty="0" err="1"/>
              <a:t>MicrosoftML</a:t>
            </a:r>
            <a:r>
              <a:rPr lang="en-GB" dirty="0"/>
              <a:t> (R I </a:t>
            </a:r>
            <a:r>
              <a:rPr lang="en-GB" dirty="0" err="1"/>
              <a:t>Py</a:t>
            </a:r>
            <a:r>
              <a:rPr lang="en-GB" dirty="0"/>
              <a:t>), </a:t>
            </a:r>
            <a:r>
              <a:rPr lang="en-GB" dirty="0" err="1"/>
              <a:t>która</a:t>
            </a:r>
            <a:r>
              <a:rPr lang="en-GB" dirty="0"/>
              <a:t> </a:t>
            </a:r>
            <a:r>
              <a:rPr lang="en-GB" dirty="0" err="1"/>
              <a:t>udostepnia</a:t>
            </a:r>
            <a:r>
              <a:rPr lang="en-GB" dirty="0"/>
              <a:t> </a:t>
            </a:r>
            <a:r>
              <a:rPr lang="en-GB" dirty="0" err="1"/>
              <a:t>klika</a:t>
            </a:r>
            <a:r>
              <a:rPr lang="en-GB" dirty="0"/>
              <a:t> </a:t>
            </a:r>
            <a:r>
              <a:rPr lang="en-GB" dirty="0" err="1"/>
              <a:t>przygoowanych</a:t>
            </a:r>
            <a:r>
              <a:rPr lang="en-GB" dirty="0"/>
              <a:t> </a:t>
            </a:r>
            <a:r>
              <a:rPr lang="en-GB" dirty="0" err="1"/>
              <a:t>modeli</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16</a:t>
            </a:fld>
            <a:endParaRPr lang="en-US"/>
          </a:p>
        </p:txBody>
      </p:sp>
    </p:spTree>
    <p:extLst>
      <p:ext uri="{BB962C8B-B14F-4D97-AF65-F5344CB8AC3E}">
        <p14:creationId xmlns:p14="http://schemas.microsoft.com/office/powerpoint/2010/main" val="81561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Funckje</a:t>
            </a:r>
            <a:r>
              <a:rPr lang="en-GB" dirty="0"/>
              <a:t> </a:t>
            </a:r>
            <a:r>
              <a:rPr lang="en-GB" dirty="0" err="1"/>
              <a:t>rx</a:t>
            </a:r>
            <a:endParaRPr lang="en-GB" dirty="0"/>
          </a:p>
          <a:p>
            <a:r>
              <a:rPr lang="en-GB" dirty="0" err="1"/>
              <a:t>Klika</a:t>
            </a:r>
            <a:r>
              <a:rPr lang="en-GB" dirty="0"/>
              <a:t> </a:t>
            </a:r>
            <a:r>
              <a:rPr lang="en-GB" dirty="0" err="1"/>
              <a:t>kategorii</a:t>
            </a:r>
            <a:r>
              <a:rPr lang="en-GB" dirty="0"/>
              <a:t>:</a:t>
            </a:r>
          </a:p>
          <a:p>
            <a:r>
              <a:rPr lang="en-GB" dirty="0" err="1"/>
              <a:t>Przygotowanie</a:t>
            </a:r>
            <a:r>
              <a:rPr lang="en-GB" dirty="0"/>
              <a:t> </a:t>
            </a:r>
            <a:r>
              <a:rPr lang="en-GB" dirty="0" err="1"/>
              <a:t>danych</a:t>
            </a:r>
            <a:r>
              <a:rPr lang="en-GB" dirty="0"/>
              <a:t> (</a:t>
            </a:r>
            <a:r>
              <a:rPr lang="en-GB" dirty="0" err="1"/>
              <a:t>xdf</a:t>
            </a:r>
            <a:r>
              <a:rPr lang="en-GB" dirty="0"/>
              <a:t>)</a:t>
            </a:r>
          </a:p>
          <a:p>
            <a:r>
              <a:rPr lang="en-GB" dirty="0" err="1"/>
              <a:t>Opis</a:t>
            </a:r>
            <a:r>
              <a:rPr lang="en-GB" dirty="0"/>
              <a:t> </a:t>
            </a:r>
            <a:r>
              <a:rPr lang="en-GB" dirty="0" err="1"/>
              <a:t>danych</a:t>
            </a:r>
            <a:endParaRPr lang="en-GB" dirty="0"/>
          </a:p>
          <a:p>
            <a:r>
              <a:rPr lang="en-GB" dirty="0" err="1"/>
              <a:t>Funckje</a:t>
            </a:r>
            <a:r>
              <a:rPr lang="en-GB" dirty="0"/>
              <a:t> </a:t>
            </a:r>
            <a:r>
              <a:rPr lang="en-GB" dirty="0" err="1"/>
              <a:t>zwiazane</a:t>
            </a:r>
            <a:r>
              <a:rPr lang="en-GB" dirty="0"/>
              <a:t> z </a:t>
            </a:r>
            <a:r>
              <a:rPr lang="en-GB" dirty="0" err="1"/>
              <a:t>przygotowaniem</a:t>
            </a:r>
            <a:r>
              <a:rPr lang="en-GB" dirty="0"/>
              <a:t> I </a:t>
            </a:r>
            <a:r>
              <a:rPr lang="en-GB" dirty="0" err="1"/>
              <a:t>weryfikacją</a:t>
            </a:r>
            <a:r>
              <a:rPr lang="en-GB" dirty="0"/>
              <a:t> </a:t>
            </a:r>
            <a:r>
              <a:rPr lang="en-GB" dirty="0" err="1"/>
              <a:t>modeli</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17</a:t>
            </a:fld>
            <a:endParaRPr lang="en-US"/>
          </a:p>
        </p:txBody>
      </p:sp>
    </p:spTree>
    <p:extLst>
      <p:ext uri="{BB962C8B-B14F-4D97-AF65-F5344CB8AC3E}">
        <p14:creationId xmlns:p14="http://schemas.microsoft.com/office/powerpoint/2010/main" val="28917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Bardzo</a:t>
            </a:r>
            <a:r>
              <a:rPr lang="en-GB" dirty="0"/>
              <a:t> </a:t>
            </a:r>
            <a:r>
              <a:rPr lang="en-GB" dirty="0" err="1"/>
              <a:t>ciekawa</a:t>
            </a:r>
            <a:r>
              <a:rPr lang="en-GB" dirty="0"/>
              <a:t> </a:t>
            </a:r>
            <a:r>
              <a:rPr lang="en-GB" dirty="0" err="1"/>
              <a:t>opcja</a:t>
            </a:r>
            <a:r>
              <a:rPr lang="en-GB" dirty="0"/>
              <a:t> </a:t>
            </a:r>
            <a:r>
              <a:rPr lang="en-GB" dirty="0" err="1"/>
              <a:t>zwiazana</a:t>
            </a:r>
            <a:r>
              <a:rPr lang="en-GB" dirty="0"/>
              <a:t> z </a:t>
            </a:r>
            <a:r>
              <a:rPr lang="en-GB" dirty="0" err="1"/>
              <a:t>przelaczeniem</a:t>
            </a:r>
            <a:r>
              <a:rPr lang="en-GB" dirty="0"/>
              <a:t> </a:t>
            </a:r>
            <a:r>
              <a:rPr lang="en-GB" dirty="0" err="1"/>
              <a:t>konteksow</a:t>
            </a:r>
            <a:r>
              <a:rPr lang="en-GB" dirty="0"/>
              <a:t> – </a:t>
            </a:r>
            <a:r>
              <a:rPr lang="en-GB" dirty="0" err="1"/>
              <a:t>majac</a:t>
            </a:r>
            <a:r>
              <a:rPr lang="en-GB" dirty="0"/>
              <a:t> R </a:t>
            </a:r>
            <a:r>
              <a:rPr lang="en-GB" dirty="0" err="1"/>
              <a:t>Clienta</a:t>
            </a:r>
            <a:r>
              <a:rPr lang="en-GB" dirty="0"/>
              <a:t>, </a:t>
            </a:r>
            <a:r>
              <a:rPr lang="en-GB" dirty="0" err="1"/>
              <a:t>mozemy</a:t>
            </a:r>
            <a:r>
              <a:rPr lang="en-GB" dirty="0"/>
              <a:t> </a:t>
            </a:r>
            <a:r>
              <a:rPr lang="en-GB" dirty="0" err="1"/>
              <a:t>zmieniac</a:t>
            </a:r>
            <a:r>
              <a:rPr lang="en-GB" dirty="0"/>
              <a:t> </a:t>
            </a:r>
            <a:r>
              <a:rPr lang="en-GB" dirty="0" err="1"/>
              <a:t>progromo</a:t>
            </a:r>
            <a:r>
              <a:rPr lang="en-GB" dirty="0"/>
              <a:t> </a:t>
            </a:r>
            <a:r>
              <a:rPr lang="en-GB" dirty="0" err="1"/>
              <a:t>konteks</a:t>
            </a:r>
            <a:r>
              <a:rPr lang="en-GB" dirty="0"/>
              <a:t> </a:t>
            </a:r>
            <a:r>
              <a:rPr lang="en-GB" dirty="0" err="1"/>
              <a:t>wykonania</a:t>
            </a:r>
            <a:r>
              <a:rPr lang="en-GB" dirty="0"/>
              <a:t> –</a:t>
            </a:r>
            <a:r>
              <a:rPr lang="en-GB" dirty="0" err="1"/>
              <a:t>czyli</a:t>
            </a:r>
            <a:r>
              <a:rPr lang="en-GB" dirty="0"/>
              <a:t> </a:t>
            </a:r>
            <a:r>
              <a:rPr lang="en-GB" dirty="0" err="1"/>
              <a:t>mozemy</a:t>
            </a:r>
            <a:r>
              <a:rPr lang="en-GB" dirty="0"/>
              <a:t> </a:t>
            </a:r>
            <a:r>
              <a:rPr lang="en-GB" dirty="0" err="1"/>
              <a:t>zlecic</a:t>
            </a:r>
            <a:r>
              <a:rPr lang="en-GB" dirty="0"/>
              <a:t> </a:t>
            </a:r>
            <a:r>
              <a:rPr lang="en-GB" dirty="0" err="1"/>
              <a:t>wykonanie</a:t>
            </a:r>
            <a:r>
              <a:rPr lang="en-GB" dirty="0"/>
              <a:t> </a:t>
            </a:r>
            <a:r>
              <a:rPr lang="en-GB" dirty="0" err="1"/>
              <a:t>naszego</a:t>
            </a:r>
            <a:r>
              <a:rPr lang="en-GB" dirty="0"/>
              <a:t> </a:t>
            </a:r>
            <a:r>
              <a:rPr lang="en-GB" dirty="0" err="1"/>
              <a:t>skryptu</a:t>
            </a:r>
            <a:r>
              <a:rPr lang="en-GB" dirty="0"/>
              <a:t> np. Na </a:t>
            </a:r>
            <a:r>
              <a:rPr lang="en-GB" dirty="0" err="1"/>
              <a:t>sparku</a:t>
            </a:r>
            <a:endParaRPr lang="en-GB" dirty="0"/>
          </a:p>
          <a:p>
            <a:r>
              <a:rPr lang="en-GB" dirty="0"/>
              <a:t>Co </a:t>
            </a:r>
            <a:r>
              <a:rPr lang="en-GB" dirty="0" err="1"/>
              <a:t>ciekawe</a:t>
            </a:r>
            <a:r>
              <a:rPr lang="en-GB" dirty="0"/>
              <a:t> </a:t>
            </a:r>
            <a:r>
              <a:rPr lang="en-GB" dirty="0" err="1"/>
              <a:t>mamy</a:t>
            </a:r>
            <a:r>
              <a:rPr lang="en-GB" dirty="0"/>
              <a:t> </a:t>
            </a:r>
            <a:r>
              <a:rPr lang="en-GB" dirty="0" err="1"/>
              <a:t>dwa</a:t>
            </a:r>
            <a:r>
              <a:rPr lang="en-GB" dirty="0"/>
              <a:t> </a:t>
            </a:r>
            <a:r>
              <a:rPr lang="en-GB" dirty="0" err="1"/>
              <a:t>lokalne</a:t>
            </a:r>
            <a:r>
              <a:rPr lang="en-GB" dirty="0"/>
              <a:t> </a:t>
            </a:r>
            <a:r>
              <a:rPr lang="en-GB" dirty="0" err="1"/>
              <a:t>konteksty</a:t>
            </a:r>
            <a:r>
              <a:rPr lang="en-GB" dirty="0"/>
              <a:t> </a:t>
            </a:r>
            <a:r>
              <a:rPr lang="en-GB" dirty="0" err="1"/>
              <a:t>LocalSeq</a:t>
            </a:r>
            <a:r>
              <a:rPr lang="en-GB" dirty="0"/>
              <a:t> </a:t>
            </a:r>
            <a:r>
              <a:rPr lang="en-GB" dirty="0" err="1"/>
              <a:t>oraz</a:t>
            </a:r>
            <a:r>
              <a:rPr lang="en-GB" dirty="0"/>
              <a:t> </a:t>
            </a:r>
            <a:r>
              <a:rPr lang="en-GB" dirty="0" err="1"/>
              <a:t>LocalParallel</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18</a:t>
            </a:fld>
            <a:endParaRPr lang="en-US"/>
          </a:p>
        </p:txBody>
      </p:sp>
    </p:spTree>
    <p:extLst>
      <p:ext uri="{BB962C8B-B14F-4D97-AF65-F5344CB8AC3E}">
        <p14:creationId xmlns:p14="http://schemas.microsoft.com/office/powerpoint/2010/main" val="2760287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2016 –</a:t>
            </a:r>
            <a:r>
              <a:rPr lang="en-GB" dirty="0" err="1"/>
              <a:t>wprowadzony</a:t>
            </a:r>
            <a:r>
              <a:rPr lang="en-GB" dirty="0"/>
              <a:t> mechanism do </a:t>
            </a:r>
            <a:r>
              <a:rPr lang="en-GB" dirty="0" err="1"/>
              <a:t>efektywnego</a:t>
            </a:r>
            <a:r>
              <a:rPr lang="en-GB" dirty="0"/>
              <a:t> </a:t>
            </a:r>
            <a:r>
              <a:rPr lang="en-GB" dirty="0" err="1"/>
              <a:t>uruchamiania</a:t>
            </a:r>
            <a:r>
              <a:rPr lang="en-GB" dirty="0"/>
              <a:t> </a:t>
            </a:r>
            <a:r>
              <a:rPr lang="en-GB" dirty="0" err="1"/>
              <a:t>modeli</a:t>
            </a:r>
            <a:r>
              <a:rPr lang="en-GB" dirty="0"/>
              <a:t> </a:t>
            </a:r>
            <a:r>
              <a:rPr lang="en-GB" dirty="0" err="1"/>
              <a:t>na</a:t>
            </a:r>
            <a:r>
              <a:rPr lang="en-GB" dirty="0"/>
              <a:t> </a:t>
            </a:r>
            <a:r>
              <a:rPr lang="en-GB" dirty="0" err="1"/>
              <a:t>danych</a:t>
            </a:r>
            <a:r>
              <a:rPr lang="en-GB" dirty="0"/>
              <a:t> w SQL</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19</a:t>
            </a:fld>
            <a:endParaRPr lang="en-US"/>
          </a:p>
        </p:txBody>
      </p:sp>
    </p:spTree>
    <p:extLst>
      <p:ext uri="{BB962C8B-B14F-4D97-AF65-F5344CB8AC3E}">
        <p14:creationId xmlns:p14="http://schemas.microsoft.com/office/powerpoint/2010/main" val="298044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 2017 </a:t>
            </a:r>
            <a:r>
              <a:rPr lang="en-GB" dirty="0" err="1"/>
              <a:t>bardziej</a:t>
            </a:r>
            <a:r>
              <a:rPr lang="en-GB" dirty="0"/>
              <a:t> </a:t>
            </a:r>
            <a:r>
              <a:rPr lang="en-GB" dirty="0" err="1"/>
              <a:t>natywne</a:t>
            </a:r>
            <a:r>
              <a:rPr lang="en-GB" dirty="0"/>
              <a:t> </a:t>
            </a:r>
            <a:r>
              <a:rPr lang="en-GB" dirty="0" err="1"/>
              <a:t>wsparcie</a:t>
            </a:r>
            <a:r>
              <a:rPr lang="en-GB" dirty="0"/>
              <a:t> </a:t>
            </a:r>
            <a:r>
              <a:rPr lang="en-GB" dirty="0" err="1"/>
              <a:t>dla</a:t>
            </a:r>
            <a:r>
              <a:rPr lang="en-GB" dirty="0"/>
              <a:t> </a:t>
            </a:r>
            <a:r>
              <a:rPr lang="en-GB" dirty="0" err="1"/>
              <a:t>wykonywania</a:t>
            </a:r>
            <a:r>
              <a:rPr lang="en-GB" dirty="0"/>
              <a:t> </a:t>
            </a:r>
            <a:r>
              <a:rPr lang="en-GB" dirty="0" err="1"/>
              <a:t>modeli</a:t>
            </a:r>
            <a:r>
              <a:rPr lang="en-GB" dirty="0"/>
              <a:t> w SQL (</a:t>
            </a:r>
            <a:r>
              <a:rPr lang="en-GB" dirty="0" err="1"/>
              <a:t>klauzula</a:t>
            </a:r>
            <a:r>
              <a:rPr lang="en-GB" dirty="0"/>
              <a:t> PREDICT)</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20</a:t>
            </a:fld>
            <a:endParaRPr lang="en-US"/>
          </a:p>
        </p:txBody>
      </p:sp>
    </p:spTree>
    <p:extLst>
      <p:ext uri="{BB962C8B-B14F-4D97-AF65-F5344CB8AC3E}">
        <p14:creationId xmlns:p14="http://schemas.microsoft.com/office/powerpoint/2010/main" val="169964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 </a:t>
            </a:r>
            <a:r>
              <a:rPr lang="en-GB" dirty="0" err="1"/>
              <a:t>Czym</a:t>
            </a:r>
            <a:r>
              <a:rPr lang="en-GB" dirty="0"/>
              <a:t> </a:t>
            </a:r>
            <a:r>
              <a:rPr lang="en-GB" dirty="0" err="1"/>
              <a:t>dzis</a:t>
            </a:r>
            <a:endParaRPr lang="en-GB" dirty="0"/>
          </a:p>
          <a:p>
            <a:r>
              <a:rPr lang="en-GB" dirty="0" err="1"/>
              <a:t>Generalnie</a:t>
            </a:r>
            <a:r>
              <a:rPr lang="en-GB" dirty="0"/>
              <a:t> o SQL Sever I   </a:t>
            </a:r>
            <a:r>
              <a:rPr lang="en-GB" dirty="0" err="1"/>
              <a:t>trchone</a:t>
            </a:r>
            <a:r>
              <a:rPr lang="en-GB" dirty="0"/>
              <a:t> </a:t>
            </a:r>
            <a:r>
              <a:rPr lang="en-GB" dirty="0" err="1"/>
              <a:t>bardzoej</a:t>
            </a:r>
            <a:r>
              <a:rPr lang="en-GB" dirty="0"/>
              <a:t> </a:t>
            </a:r>
            <a:r>
              <a:rPr lang="en-GB" dirty="0" err="1"/>
              <a:t>zaawansowanej</a:t>
            </a:r>
            <a:r>
              <a:rPr lang="en-GB" dirty="0"/>
              <a:t> </a:t>
            </a:r>
            <a:r>
              <a:rPr lang="en-GB" dirty="0" err="1"/>
              <a:t>analizie</a:t>
            </a:r>
            <a:r>
              <a:rPr lang="en-GB" dirty="0"/>
              <a:t> </a:t>
            </a:r>
            <a:r>
              <a:rPr lang="en-GB" dirty="0" err="1"/>
              <a:t>danych</a:t>
            </a:r>
            <a:r>
              <a:rPr lang="en-GB" dirty="0"/>
              <a:t> z </a:t>
            </a:r>
            <a:r>
              <a:rPr lang="en-GB" dirty="0" err="1"/>
              <a:t>wykorzystaniem</a:t>
            </a:r>
            <a:r>
              <a:rPr lang="en-GB" dirty="0"/>
              <a:t> R I </a:t>
            </a:r>
            <a:r>
              <a:rPr lang="en-GB" dirty="0" err="1"/>
              <a:t>Pythona</a:t>
            </a:r>
            <a:r>
              <a:rPr lang="en-GB" dirty="0"/>
              <a:t> </a:t>
            </a:r>
          </a:p>
          <a:p>
            <a:r>
              <a:rPr lang="en-GB" dirty="0" err="1"/>
              <a:t>Oraz</a:t>
            </a:r>
            <a:r>
              <a:rPr lang="en-GB" dirty="0"/>
              <a:t> </a:t>
            </a:r>
            <a:r>
              <a:rPr lang="en-GB" dirty="0" err="1"/>
              <a:t>bibliotek</a:t>
            </a:r>
            <a:r>
              <a:rPr lang="en-GB" dirty="0"/>
              <a:t> </a:t>
            </a:r>
            <a:r>
              <a:rPr lang="en-GB" dirty="0" err="1"/>
              <a:t>Revoscale</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2</a:t>
            </a:fld>
            <a:endParaRPr lang="en-US"/>
          </a:p>
        </p:txBody>
      </p:sp>
    </p:spTree>
    <p:extLst>
      <p:ext uri="{BB962C8B-B14F-4D97-AF65-F5344CB8AC3E}">
        <p14:creationId xmlns:p14="http://schemas.microsoft.com/office/powerpoint/2010/main" val="396373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rPr>
              <a:t>WODA is an abstraction layer. It allows the data scientist to develop code locally (on a single machine and using smaller datasets) but deploy it in environments such as Hadoop, Spark or SQL Server without having to change the code too much and without having to know too much about what goes on under the hood in such environments when the code is deployed.</a:t>
            </a:r>
            <a:endParaRPr lang="pl-PL" sz="1200" dirty="0">
              <a:solidFill>
                <a:schemeClr val="tx1">
                  <a:lumMod val="65000"/>
                  <a:lumOff val="35000"/>
                </a:schemeClr>
              </a:solidFill>
            </a:endParaRPr>
          </a:p>
          <a:p>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22</a:t>
            </a:fld>
            <a:endParaRPr lang="en-US"/>
          </a:p>
        </p:txBody>
      </p:sp>
    </p:spTree>
    <p:extLst>
      <p:ext uri="{BB962C8B-B14F-4D97-AF65-F5344CB8AC3E}">
        <p14:creationId xmlns:p14="http://schemas.microsoft.com/office/powerpoint/2010/main" val="215693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Machine learning (tłumaczone na język polski jako „uczenie maszynowe”), to temat, który staje się z dnia na dzień coraz bardziej popularny. </a:t>
            </a:r>
            <a:br>
              <a:rPr lang="pl-PL" dirty="0"/>
            </a:br>
            <a:r>
              <a:rPr lang="pl-PL" sz="1200" b="0" i="0" kern="1200" dirty="0">
                <a:solidFill>
                  <a:schemeClr val="tx1"/>
                </a:solidFill>
                <a:effectLst/>
                <a:latin typeface="+mn-lt"/>
                <a:ea typeface="+mn-ea"/>
                <a:cs typeface="+mn-cs"/>
              </a:rPr>
              <a:t>Nazwę machine learning wymyślił </a:t>
            </a:r>
            <a:r>
              <a:rPr lang="pl-PL" sz="1200" b="1" i="0" kern="1200" dirty="0">
                <a:solidFill>
                  <a:schemeClr val="tx1"/>
                </a:solidFill>
                <a:effectLst/>
                <a:latin typeface="+mn-lt"/>
                <a:ea typeface="+mn-ea"/>
                <a:cs typeface="+mn-cs"/>
              </a:rPr>
              <a:t>Arthur Samuel</a:t>
            </a:r>
            <a:r>
              <a:rPr lang="pl-PL" sz="1200" b="0" i="0" kern="1200" dirty="0">
                <a:solidFill>
                  <a:schemeClr val="tx1"/>
                </a:solidFill>
                <a:effectLst/>
                <a:latin typeface="+mn-lt"/>
                <a:ea typeface="+mn-ea"/>
                <a:cs typeface="+mn-cs"/>
              </a:rPr>
              <a:t> w 1959 roku i określił tymi słowami zdolność komputerów do uczenia się bez programowania nowych umiejętności wprost (ang. </a:t>
            </a:r>
            <a:r>
              <a:rPr lang="pl-PL" sz="1200" b="0" i="1" kern="1200" dirty="0">
                <a:solidFill>
                  <a:schemeClr val="tx1"/>
                </a:solidFill>
                <a:effectLst/>
                <a:latin typeface="+mn-lt"/>
                <a:ea typeface="+mn-ea"/>
                <a:cs typeface="+mn-cs"/>
              </a:rPr>
              <a:t>Field of study that gives computers the ability to learn without being explicitly programmed</a:t>
            </a:r>
            <a:r>
              <a:rPr lang="pl-PL" sz="1200" b="0" i="0" kern="1200" dirty="0">
                <a:solidFill>
                  <a:schemeClr val="tx1"/>
                </a:solidFill>
                <a:effectLst/>
                <a:latin typeface="+mn-lt"/>
                <a:ea typeface="+mn-ea"/>
                <a:cs typeface="+mn-cs"/>
              </a:rPr>
              <a:t>).</a:t>
            </a:r>
            <a:endParaRPr lang="en-GB"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Uczenie nadzorowane</a:t>
            </a:r>
            <a:endParaRPr lang="en-GB" sz="1200" b="1"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Uczenie nienadzorowane</a:t>
            </a:r>
            <a:r>
              <a:rPr lang="pl-PL" sz="1200" b="0" i="0" kern="1200" dirty="0">
                <a:solidFill>
                  <a:schemeClr val="tx1"/>
                </a:solidFill>
                <a:effectLst/>
                <a:latin typeface="+mn-lt"/>
                <a:ea typeface="+mn-ea"/>
                <a:cs typeface="+mn-cs"/>
              </a:rPr>
              <a:t> </a:t>
            </a:r>
            <a:endParaRPr lang="en-GB"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Uczenie przez wzmacnianie</a:t>
            </a:r>
            <a:endParaRPr lang="en-GB"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i="0" kern="1200" dirty="0">
                <a:solidFill>
                  <a:schemeClr val="tx1"/>
                </a:solidFill>
                <a:effectLst/>
                <a:latin typeface="+mn-lt"/>
                <a:ea typeface="+mn-ea"/>
                <a:cs typeface="+mn-cs"/>
              </a:rPr>
              <a:t>Podstawowy podział algorytmów machine learning</a:t>
            </a:r>
            <a:endParaRPr lang="pl-PL" sz="1200" b="0"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Algorytmy klasyfikacyjne</a:t>
            </a:r>
            <a:endParaRPr lang="en-GB" sz="1200" b="1"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Algorytmy regresyjne</a:t>
            </a:r>
            <a:endParaRPr lang="en-GB" sz="1200" b="1" i="0" kern="1200" dirty="0">
              <a:solidFill>
                <a:schemeClr val="tx1"/>
              </a:solidFill>
              <a:effectLst/>
              <a:latin typeface="+mn-lt"/>
              <a:ea typeface="+mn-ea"/>
              <a:cs typeface="+mn-cs"/>
            </a:endParaRPr>
          </a:p>
          <a:p>
            <a:r>
              <a:rPr lang="pl-PL" sz="1200" b="1" i="0" kern="1200" dirty="0">
                <a:solidFill>
                  <a:schemeClr val="tx1"/>
                </a:solidFill>
                <a:effectLst/>
                <a:latin typeface="+mn-lt"/>
                <a:ea typeface="+mn-ea"/>
                <a:cs typeface="+mn-cs"/>
              </a:rPr>
              <a:t>Algorytmy grupujące</a:t>
            </a:r>
            <a:endParaRPr lang="en-GB" sz="1200" b="0" i="0" kern="1200" dirty="0">
              <a:solidFill>
                <a:schemeClr val="tx1"/>
              </a:solidFill>
              <a:effectLst/>
              <a:latin typeface="+mn-lt"/>
              <a:ea typeface="+mn-ea"/>
              <a:cs typeface="+mn-cs"/>
            </a:endParaRPr>
          </a:p>
          <a:p>
            <a:endParaRPr lang="en-GB" sz="1200" b="1" i="0" kern="1200" dirty="0">
              <a:solidFill>
                <a:schemeClr val="tx1"/>
              </a:solidFill>
              <a:effectLst/>
              <a:latin typeface="+mn-lt"/>
              <a:ea typeface="+mn-ea"/>
              <a:cs typeface="+mn-cs"/>
            </a:endParaRPr>
          </a:p>
          <a:p>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3</a:t>
            </a:fld>
            <a:endParaRPr lang="en-US"/>
          </a:p>
        </p:txBody>
      </p:sp>
    </p:spTree>
    <p:extLst>
      <p:ext uri="{BB962C8B-B14F-4D97-AF65-F5344CB8AC3E}">
        <p14:creationId xmlns:p14="http://schemas.microsoft.com/office/powerpoint/2010/main" val="257723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Jak</a:t>
            </a:r>
            <a:r>
              <a:rPr lang="en-GB" dirty="0"/>
              <a:t> to </a:t>
            </a:r>
            <a:r>
              <a:rPr lang="en-GB" dirty="0" err="1"/>
              <a:t>wyglada</a:t>
            </a:r>
            <a:r>
              <a:rPr lang="en-GB" dirty="0"/>
              <a:t> w </a:t>
            </a:r>
            <a:r>
              <a:rPr lang="en-GB" dirty="0" err="1"/>
              <a:t>rzeczywistosci</a:t>
            </a:r>
            <a:r>
              <a:rPr lang="en-GB" dirty="0"/>
              <a:t> –</a:t>
            </a:r>
            <a:r>
              <a:rPr lang="en-GB" dirty="0" err="1"/>
              <a:t>mamy</a:t>
            </a:r>
            <a:r>
              <a:rPr lang="en-GB" dirty="0"/>
              <a:t> </a:t>
            </a:r>
            <a:r>
              <a:rPr lang="en-GB" dirty="0" err="1"/>
              <a:t>zespol</a:t>
            </a:r>
            <a:r>
              <a:rPr lang="en-GB" dirty="0"/>
              <a:t>, </a:t>
            </a:r>
            <a:r>
              <a:rPr lang="en-GB" dirty="0" err="1"/>
              <a:t>który</a:t>
            </a:r>
            <a:r>
              <a:rPr lang="en-GB" dirty="0"/>
              <a:t> </a:t>
            </a:r>
            <a:r>
              <a:rPr lang="en-GB" dirty="0" err="1"/>
              <a:t>rozwija</a:t>
            </a:r>
            <a:r>
              <a:rPr lang="en-GB" dirty="0"/>
              <a:t> </a:t>
            </a:r>
            <a:r>
              <a:rPr lang="en-GB" dirty="0" err="1"/>
              <a:t>aplikacje</a:t>
            </a:r>
            <a:r>
              <a:rPr lang="en-GB" dirty="0"/>
              <a:t> </a:t>
            </a:r>
          </a:p>
          <a:p>
            <a:r>
              <a:rPr lang="en-GB" dirty="0" err="1"/>
              <a:t>Dodajmy</a:t>
            </a:r>
            <a:r>
              <a:rPr lang="en-GB" dirty="0"/>
              <a:t> ML –ale </a:t>
            </a:r>
            <a:r>
              <a:rPr lang="en-GB" dirty="0" err="1"/>
              <a:t>jak</a:t>
            </a:r>
            <a:r>
              <a:rPr lang="en-GB" dirty="0"/>
              <a:t>, my </a:t>
            </a:r>
            <a:r>
              <a:rPr lang="en-GB" dirty="0" err="1"/>
              <a:t>się</a:t>
            </a:r>
            <a:r>
              <a:rPr lang="en-GB" dirty="0"/>
              <a:t> </a:t>
            </a:r>
            <a:r>
              <a:rPr lang="en-GB" dirty="0" err="1"/>
              <a:t>na</a:t>
            </a:r>
            <a:r>
              <a:rPr lang="en-GB" dirty="0"/>
              <a:t> </a:t>
            </a:r>
            <a:r>
              <a:rPr lang="en-GB" dirty="0" err="1"/>
              <a:t>tym</a:t>
            </a:r>
            <a:r>
              <a:rPr lang="en-GB" dirty="0"/>
              <a:t> </a:t>
            </a:r>
            <a:r>
              <a:rPr lang="en-GB" dirty="0" err="1"/>
              <a:t>nie</a:t>
            </a:r>
            <a:r>
              <a:rPr lang="en-GB" dirty="0"/>
              <a:t> </a:t>
            </a:r>
            <a:r>
              <a:rPr lang="en-GB" dirty="0" err="1"/>
              <a:t>znamy</a:t>
            </a:r>
            <a:r>
              <a:rPr lang="en-GB" dirty="0"/>
              <a:t>, to </a:t>
            </a:r>
            <a:r>
              <a:rPr lang="en-GB" dirty="0" err="1"/>
              <a:t>zatrunijmy</a:t>
            </a:r>
            <a:r>
              <a:rPr lang="en-GB" dirty="0"/>
              <a:t> Data </a:t>
            </a:r>
            <a:r>
              <a:rPr lang="en-GB" dirty="0" err="1"/>
              <a:t>Scientiste</a:t>
            </a:r>
            <a:r>
              <a:rPr lang="en-GB" dirty="0"/>
              <a:t> </a:t>
            </a:r>
          </a:p>
          <a:p>
            <a:r>
              <a:rPr lang="en-GB" dirty="0"/>
              <a:t>DS </a:t>
            </a:r>
            <a:r>
              <a:rPr lang="en-GB" dirty="0" err="1"/>
              <a:t>dajcie</a:t>
            </a:r>
            <a:r>
              <a:rPr lang="en-GB" dirty="0"/>
              <a:t> mi </a:t>
            </a:r>
            <a:r>
              <a:rPr lang="en-GB" dirty="0" err="1"/>
              <a:t>dane</a:t>
            </a:r>
            <a:r>
              <a:rPr lang="en-GB" dirty="0"/>
              <a:t> I </a:t>
            </a:r>
            <a:r>
              <a:rPr lang="en-GB" dirty="0" err="1"/>
              <a:t>osobe</a:t>
            </a:r>
            <a:r>
              <a:rPr lang="en-GB" dirty="0"/>
              <a:t> </a:t>
            </a:r>
            <a:r>
              <a:rPr lang="en-GB" dirty="0" err="1"/>
              <a:t>ktora</a:t>
            </a:r>
            <a:r>
              <a:rPr lang="en-GB" dirty="0"/>
              <a:t> </a:t>
            </a:r>
            <a:r>
              <a:rPr lang="en-GB" dirty="0" err="1"/>
              <a:t>zna</a:t>
            </a:r>
            <a:r>
              <a:rPr lang="en-GB" dirty="0"/>
              <a:t> </a:t>
            </a:r>
            <a:r>
              <a:rPr lang="en-GB" dirty="0" err="1"/>
              <a:t>domene-pracujuje</a:t>
            </a:r>
            <a:r>
              <a:rPr lang="en-GB" dirty="0"/>
              <a:t>, </a:t>
            </a:r>
            <a:r>
              <a:rPr lang="en-GB" dirty="0" err="1"/>
              <a:t>analizuje</a:t>
            </a:r>
            <a:r>
              <a:rPr lang="en-GB" dirty="0"/>
              <a:t>, </a:t>
            </a:r>
            <a:r>
              <a:rPr lang="en-GB" dirty="0" err="1"/>
              <a:t>terenuje</a:t>
            </a:r>
            <a:r>
              <a:rPr lang="en-GB" dirty="0"/>
              <a:t>, </a:t>
            </a:r>
            <a:r>
              <a:rPr lang="en-GB" dirty="0" err="1"/>
              <a:t>ocenia</a:t>
            </a:r>
            <a:r>
              <a:rPr lang="en-GB" dirty="0"/>
              <a:t> I w </a:t>
            </a:r>
            <a:r>
              <a:rPr lang="en-GB" dirty="0" err="1"/>
              <a:t>koncu</a:t>
            </a:r>
            <a:r>
              <a:rPr lang="en-GB" dirty="0"/>
              <a:t> </a:t>
            </a:r>
            <a:r>
              <a:rPr lang="en-GB" dirty="0" err="1"/>
              <a:t>mowi</a:t>
            </a:r>
            <a:r>
              <a:rPr lang="en-GB" dirty="0"/>
              <a:t> jest mam </a:t>
            </a:r>
            <a:r>
              <a:rPr lang="en-GB" dirty="0" err="1"/>
              <a:t>dla</a:t>
            </a:r>
            <a:r>
              <a:rPr lang="en-GB" dirty="0"/>
              <a:t> was model</a:t>
            </a:r>
          </a:p>
          <a:p>
            <a:r>
              <a:rPr lang="en-GB" dirty="0" err="1"/>
              <a:t>DevTeam</a:t>
            </a:r>
            <a:r>
              <a:rPr lang="en-GB" dirty="0"/>
              <a:t> ale co to jest I co mu </a:t>
            </a:r>
            <a:r>
              <a:rPr lang="en-GB" dirty="0" err="1"/>
              <a:t>mamy</a:t>
            </a:r>
            <a:r>
              <a:rPr lang="en-GB" dirty="0"/>
              <a:t> z </a:t>
            </a:r>
            <a:r>
              <a:rPr lang="en-GB" dirty="0" err="1"/>
              <a:t>tym</a:t>
            </a:r>
            <a:r>
              <a:rPr lang="en-GB" dirty="0"/>
              <a:t> </a:t>
            </a:r>
            <a:r>
              <a:rPr lang="en-GB" dirty="0" err="1"/>
              <a:t>zrobic</a:t>
            </a:r>
            <a:r>
              <a:rPr lang="en-GB" dirty="0"/>
              <a:t> – </a:t>
            </a:r>
            <a:r>
              <a:rPr lang="en-GB" dirty="0" err="1"/>
              <a:t>mozmy</a:t>
            </a:r>
            <a:r>
              <a:rPr lang="en-GB" dirty="0"/>
              <a:t> </a:t>
            </a:r>
            <a:r>
              <a:rPr lang="en-GB" dirty="0" err="1"/>
              <a:t>chociaz</a:t>
            </a:r>
            <a:r>
              <a:rPr lang="en-GB" dirty="0"/>
              <a:t> </a:t>
            </a:r>
            <a:r>
              <a:rPr lang="en-GB" dirty="0" err="1"/>
              <a:t>dostac</a:t>
            </a:r>
            <a:r>
              <a:rPr lang="en-GB" dirty="0"/>
              <a:t> </a:t>
            </a:r>
            <a:r>
              <a:rPr lang="en-GB" dirty="0" err="1"/>
              <a:t>kod</a:t>
            </a:r>
            <a:r>
              <a:rPr lang="en-GB" dirty="0"/>
              <a:t> </a:t>
            </a:r>
            <a:r>
              <a:rPr lang="en-GB" dirty="0" err="1"/>
              <a:t>zrodlowy</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4</a:t>
            </a:fld>
            <a:endParaRPr lang="en-US"/>
          </a:p>
        </p:txBody>
      </p:sp>
    </p:spTree>
    <p:extLst>
      <p:ext uri="{BB962C8B-B14F-4D97-AF65-F5344CB8AC3E}">
        <p14:creationId xmlns:p14="http://schemas.microsoft.com/office/powerpoint/2010/main" val="344219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 </a:t>
            </a:r>
            <a:r>
              <a:rPr lang="en-GB" dirty="0" err="1"/>
              <a:t>koncu</a:t>
            </a:r>
            <a:r>
              <a:rPr lang="en-GB" dirty="0"/>
              <a:t> </a:t>
            </a:r>
            <a:r>
              <a:rPr lang="en-GB" dirty="0" err="1"/>
              <a:t>dostajemy</a:t>
            </a:r>
            <a:r>
              <a:rPr lang="en-GB" dirty="0"/>
              <a:t> </a:t>
            </a:r>
            <a:r>
              <a:rPr lang="en-GB" dirty="0" err="1"/>
              <a:t>kod</a:t>
            </a:r>
            <a:r>
              <a:rPr lang="en-GB" dirty="0"/>
              <a:t> </a:t>
            </a:r>
            <a:r>
              <a:rPr lang="en-GB" dirty="0" err="1"/>
              <a:t>zrodlowy</a:t>
            </a:r>
            <a:r>
              <a:rPr lang="en-GB" dirty="0"/>
              <a:t>, </a:t>
            </a:r>
            <a:r>
              <a:rPr lang="en-GB" dirty="0" err="1"/>
              <a:t>ktory</a:t>
            </a:r>
            <a:r>
              <a:rPr lang="en-GB" dirty="0"/>
              <a:t> </a:t>
            </a:r>
            <a:r>
              <a:rPr lang="en-GB" dirty="0" err="1"/>
              <a:t>odpowiada</a:t>
            </a:r>
            <a:r>
              <a:rPr lang="en-GB" dirty="0"/>
              <a:t> za </a:t>
            </a:r>
            <a:r>
              <a:rPr lang="en-GB" dirty="0" err="1"/>
              <a:t>stworzenie</a:t>
            </a:r>
            <a:r>
              <a:rPr lang="en-GB" dirty="0"/>
              <a:t> </a:t>
            </a:r>
            <a:r>
              <a:rPr lang="en-GB" dirty="0" err="1"/>
              <a:t>modelu</a:t>
            </a:r>
            <a:r>
              <a:rPr lang="en-GB" dirty="0"/>
              <a:t> (</a:t>
            </a:r>
            <a:r>
              <a:rPr lang="en-GB" dirty="0" err="1"/>
              <a:t>kod</a:t>
            </a:r>
            <a:r>
              <a:rPr lang="en-GB" dirty="0"/>
              <a:t> ten jest </a:t>
            </a:r>
            <a:r>
              <a:rPr lang="en-GB" dirty="0" err="1"/>
              <a:t>zwykle</a:t>
            </a:r>
            <a:r>
              <a:rPr lang="en-GB" dirty="0"/>
              <a:t> w R </a:t>
            </a:r>
            <a:r>
              <a:rPr lang="en-GB" dirty="0" err="1"/>
              <a:t>lub</a:t>
            </a:r>
            <a:r>
              <a:rPr lang="en-GB" dirty="0"/>
              <a:t> Python)</a:t>
            </a:r>
          </a:p>
          <a:p>
            <a:r>
              <a:rPr lang="en-GB" dirty="0"/>
              <a:t>R to </a:t>
            </a:r>
            <a:r>
              <a:rPr lang="en-GB" dirty="0" err="1"/>
              <a:t>ulubiony</a:t>
            </a:r>
            <a:r>
              <a:rPr lang="en-GB" dirty="0"/>
              <a:t> </a:t>
            </a:r>
            <a:r>
              <a:rPr lang="en-GB" dirty="0" err="1"/>
              <a:t>jezyk</a:t>
            </a:r>
            <a:r>
              <a:rPr lang="en-GB" dirty="0"/>
              <a:t> DS , </a:t>
            </a:r>
            <a:r>
              <a:rPr lang="en-GB" dirty="0" err="1"/>
              <a:t>porgramisci</a:t>
            </a:r>
            <a:r>
              <a:rPr lang="en-GB" dirty="0"/>
              <a:t> </a:t>
            </a:r>
            <a:r>
              <a:rPr lang="en-GB" dirty="0" err="1"/>
              <a:t>nie</a:t>
            </a:r>
            <a:r>
              <a:rPr lang="en-GB" dirty="0"/>
              <a:t> </a:t>
            </a:r>
            <a:r>
              <a:rPr lang="en-GB" dirty="0" err="1"/>
              <a:t>lubia</a:t>
            </a:r>
            <a:r>
              <a:rPr lang="en-GB" dirty="0"/>
              <a:t> R </a:t>
            </a:r>
            <a:r>
              <a:rPr lang="en-GB" dirty="0" err="1"/>
              <a:t>wola</a:t>
            </a:r>
            <a:r>
              <a:rPr lang="en-GB" dirty="0"/>
              <a:t> </a:t>
            </a:r>
            <a:r>
              <a:rPr lang="en-GB" dirty="0" err="1"/>
              <a:t>pythona</a:t>
            </a:r>
            <a:endParaRPr lang="en-GB" dirty="0"/>
          </a:p>
          <a:p>
            <a:r>
              <a:rPr lang="en-GB" dirty="0"/>
              <a:t>Aby </a:t>
            </a:r>
            <a:r>
              <a:rPr lang="en-GB" dirty="0" err="1"/>
              <a:t>sie</a:t>
            </a:r>
            <a:r>
              <a:rPr lang="en-GB" dirty="0"/>
              <a:t> </a:t>
            </a:r>
            <a:r>
              <a:rPr lang="en-GB" dirty="0" err="1"/>
              <a:t>znajmowac</a:t>
            </a:r>
            <a:r>
              <a:rPr lang="en-GB" dirty="0"/>
              <a:t> ML </a:t>
            </a:r>
            <a:r>
              <a:rPr lang="en-GB" dirty="0" err="1"/>
              <a:t>musimy</a:t>
            </a:r>
            <a:r>
              <a:rPr lang="en-GB" dirty="0"/>
              <a:t> </a:t>
            </a:r>
            <a:r>
              <a:rPr lang="en-GB" dirty="0" err="1"/>
              <a:t>znac</a:t>
            </a:r>
            <a:r>
              <a:rPr lang="en-GB" dirty="0"/>
              <a:t> </a:t>
            </a:r>
            <a:r>
              <a:rPr lang="en-GB" dirty="0" err="1"/>
              <a:t>jeden</a:t>
            </a:r>
            <a:r>
              <a:rPr lang="en-GB" dirty="0"/>
              <a:t> z </a:t>
            </a:r>
            <a:r>
              <a:rPr lang="en-GB" dirty="0" err="1"/>
              <a:t>tych</a:t>
            </a:r>
            <a:r>
              <a:rPr lang="en-GB" dirty="0"/>
              <a:t> </a:t>
            </a:r>
            <a:r>
              <a:rPr lang="en-GB" dirty="0" err="1"/>
              <a:t>jezykow</a:t>
            </a:r>
            <a:r>
              <a:rPr lang="en-GB" dirty="0"/>
              <a:t> </a:t>
            </a:r>
          </a:p>
          <a:p>
            <a:r>
              <a:rPr lang="en-GB" dirty="0"/>
              <a:t>Ale </a:t>
            </a:r>
            <a:r>
              <a:rPr lang="en-GB" dirty="0" err="1"/>
              <a:t>wracamy</a:t>
            </a:r>
            <a:r>
              <a:rPr lang="en-GB" dirty="0"/>
              <a:t> do </a:t>
            </a:r>
            <a:r>
              <a:rPr lang="en-GB" dirty="0" err="1"/>
              <a:t>naszego</a:t>
            </a:r>
            <a:r>
              <a:rPr lang="en-GB" dirty="0"/>
              <a:t> </a:t>
            </a:r>
            <a:r>
              <a:rPr lang="en-GB" dirty="0" err="1"/>
              <a:t>modelu</a:t>
            </a:r>
            <a:r>
              <a:rPr lang="en-GB" dirty="0"/>
              <a:t> –</a:t>
            </a:r>
            <a:r>
              <a:rPr lang="en-GB" dirty="0" err="1"/>
              <a:t>miesismy</a:t>
            </a:r>
            <a:r>
              <a:rPr lang="en-GB" dirty="0"/>
              <a:t> </a:t>
            </a:r>
            <a:r>
              <a:rPr lang="en-GB" dirty="0" err="1"/>
              <a:t>pecha</a:t>
            </a:r>
            <a:r>
              <a:rPr lang="en-GB" dirty="0"/>
              <a:t> </a:t>
            </a:r>
            <a:r>
              <a:rPr lang="en-GB" dirty="0" err="1"/>
              <a:t>kod</a:t>
            </a:r>
            <a:r>
              <a:rPr lang="en-GB" dirty="0"/>
              <a:t> jest w R</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5</a:t>
            </a:fld>
            <a:endParaRPr lang="en-US"/>
          </a:p>
        </p:txBody>
      </p:sp>
    </p:spTree>
    <p:extLst>
      <p:ext uri="{BB962C8B-B14F-4D97-AF65-F5344CB8AC3E}">
        <p14:creationId xmlns:p14="http://schemas.microsoft.com/office/powerpoint/2010/main" val="218600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Szukamy</a:t>
            </a:r>
            <a:r>
              <a:rPr lang="en-GB" dirty="0"/>
              <a:t> </a:t>
            </a:r>
            <a:r>
              <a:rPr lang="en-GB" dirty="0" err="1"/>
              <a:t>informacji</a:t>
            </a:r>
            <a:r>
              <a:rPr lang="en-GB" dirty="0"/>
              <a:t> o R I co </a:t>
            </a:r>
            <a:r>
              <a:rPr lang="en-GB" dirty="0" err="1"/>
              <a:t>mozemy</a:t>
            </a:r>
            <a:r>
              <a:rPr lang="en-GB" dirty="0"/>
              <a:t> z </a:t>
            </a:r>
            <a:r>
              <a:rPr lang="en-GB" dirty="0" err="1"/>
              <a:t>tym</a:t>
            </a:r>
            <a:r>
              <a:rPr lang="en-GB" dirty="0"/>
              <a:t> </a:t>
            </a:r>
            <a:r>
              <a:rPr lang="en-GB" dirty="0" err="1"/>
              <a:t>zrobic</a:t>
            </a:r>
            <a:r>
              <a:rPr lang="en-GB" dirty="0"/>
              <a:t> </a:t>
            </a:r>
          </a:p>
          <a:p>
            <a:r>
              <a:rPr lang="en-GB" dirty="0" err="1"/>
              <a:t>Dlaczego</a:t>
            </a:r>
            <a:r>
              <a:rPr lang="en-GB" dirty="0"/>
              <a:t> </a:t>
            </a:r>
            <a:r>
              <a:rPr lang="en-GB" dirty="0" err="1"/>
              <a:t>programiscie</a:t>
            </a:r>
            <a:r>
              <a:rPr lang="en-GB" dirty="0"/>
              <a:t> </a:t>
            </a:r>
            <a:r>
              <a:rPr lang="en-GB" dirty="0" err="1"/>
              <a:t>nie</a:t>
            </a:r>
            <a:r>
              <a:rPr lang="en-GB" dirty="0"/>
              <a:t> </a:t>
            </a:r>
            <a:r>
              <a:rPr lang="en-GB" dirty="0" err="1"/>
              <a:t>lubia</a:t>
            </a:r>
            <a:r>
              <a:rPr lang="en-GB" dirty="0"/>
              <a:t> R –problem z </a:t>
            </a:r>
            <a:r>
              <a:rPr lang="en-GB" dirty="0" err="1"/>
              <a:t>wydajnosci</a:t>
            </a:r>
            <a:r>
              <a:rPr lang="en-GB" dirty="0"/>
              <a:t> </a:t>
            </a:r>
            <a:r>
              <a:rPr lang="en-GB" dirty="0" err="1"/>
              <a:t>i</a:t>
            </a:r>
            <a:r>
              <a:rPr lang="en-GB" dirty="0"/>
              <a:t> </a:t>
            </a:r>
            <a:r>
              <a:rPr lang="en-GB" dirty="0" err="1"/>
              <a:t>skalowalnoscia</a:t>
            </a:r>
            <a:r>
              <a:rPr lang="en-GB" dirty="0"/>
              <a:t> </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6</a:t>
            </a:fld>
            <a:endParaRPr lang="en-US"/>
          </a:p>
        </p:txBody>
      </p:sp>
    </p:spTree>
    <p:extLst>
      <p:ext uri="{BB962C8B-B14F-4D97-AF65-F5344CB8AC3E}">
        <p14:creationId xmlns:p14="http://schemas.microsoft.com/office/powerpoint/2010/main" val="184533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Problemy</a:t>
            </a:r>
            <a:r>
              <a:rPr lang="en-GB" dirty="0"/>
              <a:t> z R </a:t>
            </a:r>
            <a:r>
              <a:rPr lang="en-GB" dirty="0" err="1"/>
              <a:t>zauwazyla</a:t>
            </a:r>
            <a:r>
              <a:rPr lang="en-GB" dirty="0"/>
              <a:t> </a:t>
            </a:r>
            <a:r>
              <a:rPr lang="en-GB" dirty="0" err="1"/>
              <a:t>firim</a:t>
            </a:r>
            <a:r>
              <a:rPr lang="en-GB" dirty="0"/>
              <a:t> a </a:t>
            </a:r>
            <a:r>
              <a:rPr lang="en-GB" dirty="0" err="1"/>
              <a:t>Revoultion</a:t>
            </a:r>
            <a:r>
              <a:rPr lang="en-GB" dirty="0"/>
              <a:t> Analytics, </a:t>
            </a:r>
            <a:r>
              <a:rPr lang="en-GB" dirty="0" err="1"/>
              <a:t>ktora</a:t>
            </a:r>
            <a:r>
              <a:rPr lang="en-GB" dirty="0"/>
              <a:t> </a:t>
            </a:r>
            <a:r>
              <a:rPr lang="en-GB" dirty="0" err="1"/>
              <a:t>postanowila</a:t>
            </a:r>
            <a:r>
              <a:rPr lang="en-GB" dirty="0"/>
              <a:t> ze </a:t>
            </a:r>
            <a:r>
              <a:rPr lang="en-GB" dirty="0" err="1"/>
              <a:t>naprawi</a:t>
            </a:r>
            <a:r>
              <a:rPr lang="en-GB" dirty="0"/>
              <a:t> </a:t>
            </a:r>
            <a:r>
              <a:rPr lang="en-GB" dirty="0" err="1"/>
              <a:t>tego</a:t>
            </a:r>
            <a:r>
              <a:rPr lang="en-GB" dirty="0"/>
              <a:t> R I </a:t>
            </a:r>
            <a:r>
              <a:rPr lang="en-GB" dirty="0" err="1"/>
              <a:t>zaczela</a:t>
            </a:r>
            <a:r>
              <a:rPr lang="en-GB" dirty="0"/>
              <a:t> </a:t>
            </a:r>
            <a:r>
              <a:rPr lang="en-GB" dirty="0" err="1"/>
              <a:t>przpisywanie</a:t>
            </a:r>
            <a:r>
              <a:rPr lang="en-GB" dirty="0"/>
              <a:t> R, </a:t>
            </a:r>
            <a:r>
              <a:rPr lang="en-GB" dirty="0" err="1"/>
              <a:t>tak</a:t>
            </a:r>
            <a:r>
              <a:rPr lang="en-GB" dirty="0"/>
              <a:t> aby </a:t>
            </a:r>
            <a:r>
              <a:rPr lang="en-GB" dirty="0" err="1"/>
              <a:t>mozna</a:t>
            </a:r>
            <a:r>
              <a:rPr lang="en-GB" dirty="0"/>
              <a:t> </a:t>
            </a:r>
            <a:r>
              <a:rPr lang="en-GB" dirty="0" err="1"/>
              <a:t>bylo</a:t>
            </a:r>
            <a:r>
              <a:rPr lang="en-GB" dirty="0"/>
              <a:t> go </a:t>
            </a:r>
            <a:r>
              <a:rPr lang="en-GB" dirty="0" err="1"/>
              <a:t>uzywac</a:t>
            </a:r>
            <a:r>
              <a:rPr lang="en-GB" dirty="0"/>
              <a:t> </a:t>
            </a:r>
            <a:r>
              <a:rPr lang="en-GB" dirty="0" err="1"/>
              <a:t>nie</a:t>
            </a:r>
            <a:r>
              <a:rPr lang="en-GB" dirty="0"/>
              <a:t> </a:t>
            </a:r>
            <a:r>
              <a:rPr lang="en-GB" dirty="0" err="1"/>
              <a:t>tylko</a:t>
            </a:r>
            <a:r>
              <a:rPr lang="en-GB" dirty="0"/>
              <a:t> </a:t>
            </a:r>
            <a:r>
              <a:rPr lang="en-GB" dirty="0" err="1"/>
              <a:t>na</a:t>
            </a:r>
            <a:r>
              <a:rPr lang="en-GB" dirty="0"/>
              <a:t> </a:t>
            </a:r>
            <a:r>
              <a:rPr lang="en-GB" dirty="0" err="1"/>
              <a:t>uczelniach</a:t>
            </a:r>
            <a:r>
              <a:rPr lang="en-GB" dirty="0"/>
              <a:t> –</a:t>
            </a:r>
            <a:r>
              <a:rPr lang="en-GB" dirty="0" err="1"/>
              <a:t>czyli</a:t>
            </a:r>
            <a:r>
              <a:rPr lang="en-GB" dirty="0"/>
              <a:t> </a:t>
            </a:r>
            <a:r>
              <a:rPr lang="en-GB" dirty="0" err="1"/>
              <a:t>zeby</a:t>
            </a:r>
            <a:r>
              <a:rPr lang="en-GB" dirty="0"/>
              <a:t> </a:t>
            </a:r>
            <a:r>
              <a:rPr lang="en-GB" dirty="0" err="1"/>
              <a:t>trafil</a:t>
            </a:r>
            <a:r>
              <a:rPr lang="en-GB" dirty="0"/>
              <a:t> pod </a:t>
            </a:r>
            <a:r>
              <a:rPr lang="en-GB" dirty="0" err="1"/>
              <a:t>strzechy</a:t>
            </a:r>
            <a:r>
              <a:rPr lang="en-GB" dirty="0"/>
              <a:t> </a:t>
            </a:r>
            <a:r>
              <a:rPr lang="en-GB" dirty="0" err="1"/>
              <a:t>developerow</a:t>
            </a:r>
            <a:r>
              <a:rPr lang="en-GB" dirty="0"/>
              <a:t> , </a:t>
            </a:r>
            <a:r>
              <a:rPr lang="en-GB" dirty="0" err="1"/>
              <a:t>powstal</a:t>
            </a:r>
            <a:r>
              <a:rPr lang="en-GB" dirty="0"/>
              <a:t> R Open </a:t>
            </a:r>
            <a:r>
              <a:rPr lang="en-GB" dirty="0" err="1"/>
              <a:t>oraz</a:t>
            </a:r>
            <a:r>
              <a:rPr lang="en-GB" dirty="0"/>
              <a:t> R Enterprise (</a:t>
            </a:r>
            <a:r>
              <a:rPr lang="en-GB" dirty="0" err="1"/>
              <a:t>optymalizacja</a:t>
            </a:r>
            <a:r>
              <a:rPr lang="en-GB" dirty="0"/>
              <a:t> </a:t>
            </a:r>
            <a:r>
              <a:rPr lang="en-GB" dirty="0" err="1"/>
              <a:t>na</a:t>
            </a:r>
            <a:r>
              <a:rPr lang="en-GB" dirty="0"/>
              <a:t> </a:t>
            </a:r>
            <a:r>
              <a:rPr lang="en-GB" dirty="0" err="1"/>
              <a:t>kilku</a:t>
            </a:r>
            <a:r>
              <a:rPr lang="en-GB" dirty="0"/>
              <a:t> </a:t>
            </a:r>
            <a:r>
              <a:rPr lang="en-GB" dirty="0" err="1"/>
              <a:t>poziomach</a:t>
            </a:r>
            <a:r>
              <a:rPr lang="en-GB" dirty="0"/>
              <a:t>, np </a:t>
            </a:r>
            <a:r>
              <a:rPr lang="en-GB" dirty="0" err="1"/>
              <a:t>przepisanie</a:t>
            </a:r>
            <a:r>
              <a:rPr lang="en-GB" dirty="0"/>
              <a:t> , </a:t>
            </a:r>
            <a:r>
              <a:rPr lang="en-GB" dirty="0" err="1"/>
              <a:t>uzycie</a:t>
            </a:r>
            <a:r>
              <a:rPr lang="en-GB" dirty="0"/>
              <a:t> Math Kernel Library, XDF data chunks)</a:t>
            </a:r>
          </a:p>
          <a:p>
            <a:r>
              <a:rPr lang="en-GB" dirty="0" err="1"/>
              <a:t>Prace</a:t>
            </a:r>
            <a:r>
              <a:rPr lang="en-GB" dirty="0"/>
              <a:t> </a:t>
            </a:r>
            <a:r>
              <a:rPr lang="en-GB" dirty="0" err="1"/>
              <a:t>prowadzone</a:t>
            </a:r>
            <a:r>
              <a:rPr lang="en-GB" dirty="0"/>
              <a:t> </a:t>
            </a:r>
            <a:r>
              <a:rPr lang="en-GB" dirty="0" err="1"/>
              <a:t>przez</a:t>
            </a:r>
            <a:r>
              <a:rPr lang="en-GB" dirty="0"/>
              <a:t> RA </a:t>
            </a:r>
            <a:r>
              <a:rPr lang="en-GB" dirty="0" err="1"/>
              <a:t>byly</a:t>
            </a:r>
            <a:r>
              <a:rPr lang="en-GB" dirty="0"/>
              <a:t> </a:t>
            </a:r>
            <a:r>
              <a:rPr lang="en-GB" dirty="0" err="1"/>
              <a:t>na</a:t>
            </a:r>
            <a:r>
              <a:rPr lang="en-GB" dirty="0"/>
              <a:t> </a:t>
            </a:r>
            <a:r>
              <a:rPr lang="en-GB" dirty="0" err="1"/>
              <a:t>tyle</a:t>
            </a:r>
            <a:r>
              <a:rPr lang="en-GB" dirty="0"/>
              <a:t> </a:t>
            </a:r>
            <a:r>
              <a:rPr lang="en-GB" dirty="0" err="1"/>
              <a:t>ciekawe</a:t>
            </a:r>
            <a:r>
              <a:rPr lang="en-GB" dirty="0"/>
              <a:t>, ze </a:t>
            </a:r>
            <a:r>
              <a:rPr lang="en-GB" dirty="0" err="1"/>
              <a:t>zainteresowal</a:t>
            </a:r>
            <a:r>
              <a:rPr lang="en-GB" dirty="0"/>
              <a:t> </a:t>
            </a:r>
            <a:r>
              <a:rPr lang="en-GB" dirty="0" err="1"/>
              <a:t>sie</a:t>
            </a:r>
            <a:r>
              <a:rPr lang="en-GB" dirty="0"/>
              <a:t> </a:t>
            </a:r>
            <a:r>
              <a:rPr lang="en-GB" dirty="0" err="1"/>
              <a:t>tym</a:t>
            </a:r>
            <a:r>
              <a:rPr lang="en-GB" dirty="0"/>
              <a:t> Microsoft I </a:t>
            </a:r>
            <a:r>
              <a:rPr lang="en-GB" dirty="0" err="1"/>
              <a:t>zaproponowal</a:t>
            </a:r>
            <a:r>
              <a:rPr lang="en-GB" dirty="0"/>
              <a:t> RA </a:t>
            </a:r>
            <a:r>
              <a:rPr lang="en-GB" dirty="0" err="1"/>
              <a:t>dolaczenia</a:t>
            </a:r>
            <a:r>
              <a:rPr lang="en-GB" dirty="0"/>
              <a:t> (MS </a:t>
            </a:r>
            <a:r>
              <a:rPr lang="en-GB" dirty="0" err="1"/>
              <a:t>tak</a:t>
            </a:r>
            <a:r>
              <a:rPr lang="en-GB" dirty="0"/>
              <a:t> </a:t>
            </a:r>
            <a:r>
              <a:rPr lang="en-GB" dirty="0" err="1"/>
              <a:t>robi</a:t>
            </a:r>
            <a:r>
              <a:rPr lang="en-GB" dirty="0"/>
              <a:t>, ze </a:t>
            </a:r>
            <a:r>
              <a:rPr lang="en-GB" dirty="0" err="1"/>
              <a:t>jak</a:t>
            </a:r>
            <a:r>
              <a:rPr lang="en-GB" dirty="0"/>
              <a:t> </a:t>
            </a:r>
            <a:r>
              <a:rPr lang="en-GB" dirty="0" err="1"/>
              <a:t>widzi</a:t>
            </a:r>
            <a:r>
              <a:rPr lang="en-GB" dirty="0"/>
              <a:t> </a:t>
            </a:r>
            <a:r>
              <a:rPr lang="en-GB" dirty="0" err="1"/>
              <a:t>jakis</a:t>
            </a:r>
            <a:r>
              <a:rPr lang="en-GB" dirty="0"/>
              <a:t> </a:t>
            </a:r>
            <a:r>
              <a:rPr lang="en-GB" dirty="0" err="1"/>
              <a:t>ciekawy</a:t>
            </a:r>
            <a:r>
              <a:rPr lang="en-GB" dirty="0"/>
              <a:t> project to </a:t>
            </a:r>
            <a:r>
              <a:rPr lang="en-GB" dirty="0" err="1"/>
              <a:t>propuje</a:t>
            </a:r>
            <a:r>
              <a:rPr lang="en-GB" dirty="0"/>
              <a:t> </a:t>
            </a:r>
            <a:r>
              <a:rPr lang="en-GB" dirty="0" err="1"/>
              <a:t>komus</a:t>
            </a:r>
            <a:r>
              <a:rPr lang="en-GB" dirty="0"/>
              <a:t> aby </a:t>
            </a:r>
            <a:r>
              <a:rPr lang="en-GB" dirty="0" err="1"/>
              <a:t>sie</a:t>
            </a:r>
            <a:r>
              <a:rPr lang="en-GB" dirty="0"/>
              <a:t> </a:t>
            </a:r>
            <a:r>
              <a:rPr lang="en-GB" dirty="0" err="1"/>
              <a:t>przylaczyl</a:t>
            </a:r>
            <a:r>
              <a:rPr lang="en-GB" dirty="0"/>
              <a:t> do MS np. </a:t>
            </a:r>
            <a:r>
              <a:rPr lang="en-GB" dirty="0" err="1"/>
              <a:t>Github,linkedin</a:t>
            </a:r>
            <a:r>
              <a:rPr lang="en-GB" dirty="0"/>
              <a:t>)</a:t>
            </a:r>
          </a:p>
          <a:p>
            <a:r>
              <a:rPr lang="en-GB" dirty="0" err="1"/>
              <a:t>Microsft</a:t>
            </a:r>
            <a:r>
              <a:rPr lang="en-GB" dirty="0"/>
              <a:t> R </a:t>
            </a:r>
            <a:r>
              <a:rPr lang="en-GB" dirty="0" err="1"/>
              <a:t>Opne</a:t>
            </a:r>
            <a:r>
              <a:rPr lang="en-GB" dirty="0"/>
              <a:t> </a:t>
            </a:r>
            <a:r>
              <a:rPr lang="en-GB" dirty="0" err="1"/>
              <a:t>oraz</a:t>
            </a:r>
            <a:r>
              <a:rPr lang="en-GB" dirty="0"/>
              <a:t> R Server I </a:t>
            </a:r>
            <a:r>
              <a:rPr lang="en-GB" dirty="0" err="1"/>
              <a:t>repozytorium</a:t>
            </a:r>
            <a:r>
              <a:rPr lang="en-GB" dirty="0"/>
              <a:t> MRAN</a:t>
            </a:r>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7</a:t>
            </a:fld>
            <a:endParaRPr lang="en-US"/>
          </a:p>
        </p:txBody>
      </p:sp>
    </p:spTree>
    <p:extLst>
      <p:ext uri="{BB962C8B-B14F-4D97-AF65-F5344CB8AC3E}">
        <p14:creationId xmlns:p14="http://schemas.microsoft.com/office/powerpoint/2010/main" val="3522222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Z R I w </a:t>
            </a:r>
            <a:r>
              <a:rPr lang="en-GB" dirty="0" err="1"/>
              <a:t>ogole</a:t>
            </a:r>
            <a:r>
              <a:rPr lang="en-GB" dirty="0"/>
              <a:t> z </a:t>
            </a:r>
            <a:r>
              <a:rPr lang="en-GB" dirty="0" err="1"/>
              <a:t>analiza</a:t>
            </a:r>
            <a:r>
              <a:rPr lang="en-GB" dirty="0"/>
              <a:t> </a:t>
            </a:r>
            <a:r>
              <a:rPr lang="en-GB" dirty="0" err="1"/>
              <a:t>danych</a:t>
            </a:r>
            <a:r>
              <a:rPr lang="en-GB" dirty="0"/>
              <a:t> </a:t>
            </a:r>
            <a:r>
              <a:rPr lang="en-GB" dirty="0" err="1"/>
              <a:t>zwiazany</a:t>
            </a:r>
            <a:r>
              <a:rPr lang="en-GB" dirty="0"/>
              <a:t> jest </a:t>
            </a:r>
            <a:r>
              <a:rPr lang="en-GB" dirty="0" err="1"/>
              <a:t>jeszcze</a:t>
            </a:r>
            <a:r>
              <a:rPr lang="en-GB" dirty="0"/>
              <a:t> </a:t>
            </a:r>
            <a:r>
              <a:rPr lang="en-GB" dirty="0" err="1"/>
              <a:t>jeden</a:t>
            </a:r>
            <a:r>
              <a:rPr lang="en-GB" dirty="0"/>
              <a:t> problem </a:t>
            </a:r>
            <a:r>
              <a:rPr lang="en-GB" dirty="0" err="1"/>
              <a:t>nazwywany</a:t>
            </a:r>
            <a:r>
              <a:rPr lang="en-GB" dirty="0"/>
              <a:t> “Data Movement” </a:t>
            </a:r>
          </a:p>
          <a:p>
            <a:r>
              <a:rPr lang="en-GB" dirty="0"/>
              <a:t>MS </a:t>
            </a:r>
            <a:r>
              <a:rPr lang="en-GB" dirty="0" err="1"/>
              <a:t>zauwazyl</a:t>
            </a:r>
            <a:r>
              <a:rPr lang="en-GB" dirty="0"/>
              <a:t>, ze </a:t>
            </a:r>
            <a:r>
              <a:rPr lang="en-GB" dirty="0" err="1"/>
              <a:t>moze</a:t>
            </a:r>
            <a:r>
              <a:rPr lang="en-GB" dirty="0"/>
              <a:t> aby </a:t>
            </a:r>
            <a:r>
              <a:rPr lang="en-GB" dirty="0" err="1"/>
              <a:t>analizowac</a:t>
            </a:r>
            <a:r>
              <a:rPr lang="en-GB" dirty="0"/>
              <a:t> </a:t>
            </a:r>
            <a:r>
              <a:rPr lang="en-GB" dirty="0" err="1"/>
              <a:t>dane</a:t>
            </a:r>
            <a:r>
              <a:rPr lang="en-GB" dirty="0"/>
              <a:t> </a:t>
            </a:r>
            <a:r>
              <a:rPr lang="en-GB" dirty="0" err="1"/>
              <a:t>nie</a:t>
            </a:r>
            <a:r>
              <a:rPr lang="en-GB" dirty="0"/>
              <a:t> </a:t>
            </a:r>
            <a:r>
              <a:rPr lang="en-GB" dirty="0" err="1"/>
              <a:t>konieczne</a:t>
            </a:r>
            <a:r>
              <a:rPr lang="en-GB" dirty="0"/>
              <a:t> je </a:t>
            </a:r>
            <a:r>
              <a:rPr lang="en-GB" dirty="0" err="1"/>
              <a:t>musimy</a:t>
            </a:r>
            <a:r>
              <a:rPr lang="en-GB" dirty="0"/>
              <a:t> </a:t>
            </a:r>
            <a:r>
              <a:rPr lang="en-GB" dirty="0" err="1"/>
              <a:t>przerzucac</a:t>
            </a:r>
            <a:r>
              <a:rPr lang="en-GB" dirty="0"/>
              <a:t> z </a:t>
            </a:r>
            <a:r>
              <a:rPr lang="en-GB" dirty="0" err="1"/>
              <a:t>jednego</a:t>
            </a:r>
            <a:r>
              <a:rPr lang="en-GB" dirty="0"/>
              <a:t> system do </a:t>
            </a:r>
            <a:r>
              <a:rPr lang="en-GB" dirty="0" err="1"/>
              <a:t>drugiego</a:t>
            </a:r>
            <a:r>
              <a:rPr lang="en-GB" dirty="0"/>
              <a:t> – </a:t>
            </a:r>
            <a:r>
              <a:rPr lang="en-GB" dirty="0" err="1"/>
              <a:t>mozemy</a:t>
            </a:r>
            <a:r>
              <a:rPr lang="en-GB" dirty="0"/>
              <a:t> </a:t>
            </a:r>
            <a:r>
              <a:rPr lang="en-GB" dirty="0" err="1"/>
              <a:t>przesniemy</a:t>
            </a:r>
            <a:r>
              <a:rPr lang="en-GB" dirty="0"/>
              <a:t> </a:t>
            </a:r>
            <a:r>
              <a:rPr lang="en-GB" dirty="0" err="1"/>
              <a:t>mechanizmy</a:t>
            </a:r>
            <a:r>
              <a:rPr lang="en-GB" dirty="0"/>
              <a:t> </a:t>
            </a:r>
            <a:r>
              <a:rPr lang="en-GB" dirty="0" err="1"/>
              <a:t>analizy</a:t>
            </a:r>
            <a:r>
              <a:rPr lang="en-GB" dirty="0"/>
              <a:t> </a:t>
            </a:r>
            <a:r>
              <a:rPr lang="en-GB" dirty="0" err="1"/>
              <a:t>danych</a:t>
            </a:r>
            <a:r>
              <a:rPr lang="en-GB" dirty="0"/>
              <a:t> </a:t>
            </a:r>
            <a:r>
              <a:rPr lang="en-GB" dirty="0" err="1"/>
              <a:t>blizej</a:t>
            </a:r>
            <a:r>
              <a:rPr lang="en-GB" dirty="0"/>
              <a:t> </a:t>
            </a:r>
            <a:r>
              <a:rPr lang="en-GB" dirty="0" err="1"/>
              <a:t>naszych</a:t>
            </a:r>
            <a:r>
              <a:rPr lang="en-GB" dirty="0"/>
              <a:t> </a:t>
            </a:r>
            <a:r>
              <a:rPr lang="en-GB" dirty="0" err="1"/>
              <a:t>danych</a:t>
            </a:r>
            <a:r>
              <a:rPr lang="en-GB" dirty="0"/>
              <a:t> </a:t>
            </a:r>
          </a:p>
          <a:p>
            <a:endParaRPr lang="pl-PL" dirty="0"/>
          </a:p>
        </p:txBody>
      </p:sp>
      <p:sp>
        <p:nvSpPr>
          <p:cNvPr id="4" name="Slide Number Placeholder 3"/>
          <p:cNvSpPr>
            <a:spLocks noGrp="1"/>
          </p:cNvSpPr>
          <p:nvPr>
            <p:ph type="sldNum" sz="quarter" idx="5"/>
          </p:nvPr>
        </p:nvSpPr>
        <p:spPr/>
        <p:txBody>
          <a:bodyPr/>
          <a:lstStyle/>
          <a:p>
            <a:fld id="{55992286-4AA4-4E55-98B6-FFAF34B74A40}" type="slidenum">
              <a:rPr lang="en-US" smtClean="0"/>
              <a:t>8</a:t>
            </a:fld>
            <a:endParaRPr lang="en-US"/>
          </a:p>
        </p:txBody>
      </p:sp>
    </p:spTree>
    <p:extLst>
      <p:ext uri="{BB962C8B-B14F-4D97-AF65-F5344CB8AC3E}">
        <p14:creationId xmlns:p14="http://schemas.microsoft.com/office/powerpoint/2010/main" val="219724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Pomimo</a:t>
            </a:r>
            <a:r>
              <a:rPr lang="en-GB" dirty="0"/>
              <a:t> </a:t>
            </a:r>
            <a:r>
              <a:rPr lang="en-GB" dirty="0" err="1"/>
              <a:t>wielu</a:t>
            </a:r>
            <a:r>
              <a:rPr lang="en-GB" dirty="0"/>
              <a:t> </a:t>
            </a:r>
            <a:r>
              <a:rPr lang="en-GB" dirty="0" err="1"/>
              <a:t>zabiegów</a:t>
            </a:r>
            <a:r>
              <a:rPr lang="en-GB" dirty="0"/>
              <a:t> </a:t>
            </a:r>
            <a:r>
              <a:rPr lang="en-GB" dirty="0" err="1"/>
              <a:t>Mircrosoftu</a:t>
            </a:r>
            <a:r>
              <a:rPr lang="en-GB" dirty="0"/>
              <a:t> w </a:t>
            </a:r>
            <a:r>
              <a:rPr lang="en-GB" dirty="0" err="1"/>
              <a:t>promowaniu</a:t>
            </a:r>
            <a:r>
              <a:rPr lang="en-GB" dirty="0"/>
              <a:t> </a:t>
            </a:r>
            <a:r>
              <a:rPr lang="en-GB" dirty="0" err="1"/>
              <a:t>R,pozotalo</a:t>
            </a:r>
            <a:r>
              <a:rPr lang="en-GB" dirty="0"/>
              <a:t> </a:t>
            </a:r>
            <a:r>
              <a:rPr lang="en-GB" dirty="0" err="1"/>
              <a:t>grono</a:t>
            </a:r>
            <a:r>
              <a:rPr lang="en-GB" dirty="0"/>
              <a:t> </a:t>
            </a:r>
            <a:r>
              <a:rPr lang="en-GB" dirty="0" err="1"/>
              <a:t>developerow</a:t>
            </a:r>
            <a:r>
              <a:rPr lang="en-GB" dirty="0"/>
              <a:t> </a:t>
            </a:r>
            <a:r>
              <a:rPr lang="en-GB" dirty="0" err="1"/>
              <a:t>skupoinych</a:t>
            </a:r>
            <a:r>
              <a:rPr lang="en-GB" dirty="0"/>
              <a:t> </a:t>
            </a:r>
            <a:r>
              <a:rPr lang="en-GB" dirty="0" err="1"/>
              <a:t>wokol</a:t>
            </a:r>
            <a:r>
              <a:rPr lang="en-GB" dirty="0"/>
              <a:t> </a:t>
            </a:r>
            <a:r>
              <a:rPr lang="en-GB" dirty="0" err="1"/>
              <a:t>pythona</a:t>
            </a:r>
            <a:r>
              <a:rPr lang="en-GB" dirty="0"/>
              <a:t>, a </a:t>
            </a:r>
            <a:r>
              <a:rPr lang="en-GB" dirty="0" err="1"/>
              <a:t>wiec</a:t>
            </a:r>
            <a:r>
              <a:rPr lang="en-GB" dirty="0"/>
              <a:t> Microsoft w </a:t>
            </a:r>
            <a:r>
              <a:rPr lang="en-GB" dirty="0" err="1"/>
              <a:t>wersji</a:t>
            </a:r>
            <a:r>
              <a:rPr lang="en-GB" dirty="0"/>
              <a:t> 2017 </a:t>
            </a:r>
            <a:r>
              <a:rPr lang="en-GB" dirty="0" err="1"/>
              <a:t>sql</a:t>
            </a:r>
            <a:r>
              <a:rPr lang="en-GB" dirty="0"/>
              <a:t> </a:t>
            </a:r>
            <a:r>
              <a:rPr lang="en-GB" dirty="0" err="1"/>
              <a:t>dodal</a:t>
            </a:r>
            <a:r>
              <a:rPr lang="en-GB" dirty="0"/>
              <a:t> </a:t>
            </a:r>
            <a:r>
              <a:rPr lang="en-GB" dirty="0" err="1"/>
              <a:t>pythona</a:t>
            </a:r>
            <a:r>
              <a:rPr lang="en-GB" dirty="0"/>
              <a:t> </a:t>
            </a:r>
          </a:p>
          <a:p>
            <a:r>
              <a:rPr lang="en-GB" dirty="0" err="1"/>
              <a:t>Oraz</a:t>
            </a:r>
            <a:r>
              <a:rPr lang="en-GB" dirty="0"/>
              <a:t> </a:t>
            </a:r>
            <a:r>
              <a:rPr lang="en-GB" dirty="0" err="1"/>
              <a:t>bibioteke</a:t>
            </a:r>
            <a:r>
              <a:rPr lang="en-GB" dirty="0"/>
              <a:t> </a:t>
            </a:r>
            <a:r>
              <a:rPr lang="en-GB" dirty="0" err="1"/>
              <a:t>revoscalePy</a:t>
            </a:r>
            <a:r>
              <a:rPr lang="en-GB" dirty="0"/>
              <a:t> (</a:t>
            </a:r>
            <a:r>
              <a:rPr lang="en-GB" dirty="0" err="1"/>
              <a:t>odpowiednik</a:t>
            </a:r>
            <a:r>
              <a:rPr lang="en-GB" dirty="0"/>
              <a:t> </a:t>
            </a:r>
            <a:r>
              <a:rPr lang="en-GB" dirty="0" err="1"/>
              <a:t>revosclare</a:t>
            </a:r>
            <a:r>
              <a:rPr lang="en-GB" dirty="0"/>
              <a:t> R )- o </a:t>
            </a:r>
            <a:r>
              <a:rPr lang="en-GB" dirty="0" err="1"/>
              <a:t>tych</a:t>
            </a:r>
            <a:r>
              <a:rPr lang="en-GB" dirty="0"/>
              <a:t> </a:t>
            </a:r>
            <a:r>
              <a:rPr lang="en-GB" dirty="0" err="1"/>
              <a:t>bibliotekach</a:t>
            </a:r>
            <a:r>
              <a:rPr lang="en-GB" dirty="0"/>
              <a:t> </a:t>
            </a:r>
            <a:r>
              <a:rPr lang="en-GB" dirty="0" err="1"/>
              <a:t>jeszcze</a:t>
            </a:r>
            <a:r>
              <a:rPr lang="en-GB" dirty="0"/>
              <a:t> </a:t>
            </a:r>
            <a:r>
              <a:rPr lang="en-GB" dirty="0" err="1"/>
              <a:t>powiemy</a:t>
            </a:r>
            <a:r>
              <a:rPr lang="en-GB" dirty="0"/>
              <a:t> </a:t>
            </a:r>
            <a:r>
              <a:rPr lang="en-GB" dirty="0" err="1"/>
              <a:t>pozniej</a:t>
            </a:r>
            <a:endParaRPr lang="en-GB" dirty="0"/>
          </a:p>
          <a:p>
            <a:r>
              <a:rPr lang="en-GB" dirty="0" err="1"/>
              <a:t>Aktualnie</a:t>
            </a:r>
            <a:r>
              <a:rPr lang="en-GB" dirty="0"/>
              <a:t> </a:t>
            </a:r>
            <a:r>
              <a:rPr lang="en-GB" dirty="0" err="1"/>
              <a:t>mamy</a:t>
            </a:r>
            <a:r>
              <a:rPr lang="en-GB" dirty="0"/>
              <a:t> </a:t>
            </a:r>
            <a:r>
              <a:rPr lang="en-GB" dirty="0" err="1"/>
              <a:t>wersje</a:t>
            </a:r>
            <a:r>
              <a:rPr lang="en-GB" dirty="0"/>
              <a:t> </a:t>
            </a:r>
            <a:r>
              <a:rPr lang="en-GB" dirty="0" err="1"/>
              <a:t>sql</a:t>
            </a:r>
            <a:r>
              <a:rPr lang="en-GB" dirty="0"/>
              <a:t> 2019 I </a:t>
            </a:r>
            <a:r>
              <a:rPr lang="en-GB" dirty="0" err="1"/>
              <a:t>zgadnijcie</a:t>
            </a:r>
            <a:r>
              <a:rPr lang="en-GB" dirty="0"/>
              <a:t> </a:t>
            </a:r>
            <a:r>
              <a:rPr lang="en-GB" dirty="0" err="1"/>
              <a:t>jaki</a:t>
            </a:r>
            <a:r>
              <a:rPr lang="en-GB" dirty="0"/>
              <a:t> </a:t>
            </a:r>
            <a:r>
              <a:rPr lang="en-GB" dirty="0" err="1"/>
              <a:t>jezyk</a:t>
            </a:r>
            <a:r>
              <a:rPr lang="en-GB" dirty="0"/>
              <a:t> </a:t>
            </a:r>
            <a:r>
              <a:rPr lang="en-GB" dirty="0" err="1"/>
              <a:t>zostal</a:t>
            </a:r>
            <a:r>
              <a:rPr lang="en-GB" dirty="0"/>
              <a:t> </a:t>
            </a:r>
            <a:r>
              <a:rPr lang="en-GB" dirty="0" err="1"/>
              <a:t>dodany</a:t>
            </a:r>
            <a:r>
              <a:rPr lang="en-GB" dirty="0"/>
              <a:t> do SQL?</a:t>
            </a:r>
          </a:p>
        </p:txBody>
      </p:sp>
      <p:sp>
        <p:nvSpPr>
          <p:cNvPr id="4" name="Slide Number Placeholder 3"/>
          <p:cNvSpPr>
            <a:spLocks noGrp="1"/>
          </p:cNvSpPr>
          <p:nvPr>
            <p:ph type="sldNum" sz="quarter" idx="5"/>
          </p:nvPr>
        </p:nvSpPr>
        <p:spPr/>
        <p:txBody>
          <a:bodyPr/>
          <a:lstStyle/>
          <a:p>
            <a:fld id="{55992286-4AA4-4E55-98B6-FFAF34B74A40}" type="slidenum">
              <a:rPr lang="en-US" smtClean="0"/>
              <a:t>9</a:t>
            </a:fld>
            <a:endParaRPr lang="en-US"/>
          </a:p>
        </p:txBody>
      </p:sp>
    </p:spTree>
    <p:extLst>
      <p:ext uri="{BB962C8B-B14F-4D97-AF65-F5344CB8AC3E}">
        <p14:creationId xmlns:p14="http://schemas.microsoft.com/office/powerpoint/2010/main" val="245147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F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A9C663B-D5C9-40A9-AFE1-CEBCAD93A6D6}"/>
              </a:ext>
            </a:extLst>
          </p:cNvPr>
          <p:cNvSpPr>
            <a:spLocks noGrp="1"/>
          </p:cNvSpPr>
          <p:nvPr>
            <p:ph type="body" sz="quarter" idx="13" hasCustomPrompt="1"/>
          </p:nvPr>
        </p:nvSpPr>
        <p:spPr>
          <a:xfrm>
            <a:off x="1062292" y="1699129"/>
            <a:ext cx="6564635" cy="1729872"/>
          </a:xfrm>
          <a:prstGeom prst="rect">
            <a:avLst/>
          </a:prstGeom>
        </p:spPr>
        <p:txBody>
          <a:bodyPr/>
          <a:lstStyle>
            <a:lvl1pPr marL="0" indent="0">
              <a:buNone/>
              <a:defRPr sz="4400" spc="300">
                <a:latin typeface="Bahnschrift SemiBold" panose="020B0502040204020203" pitchFamily="34" charset="0"/>
              </a:defRPr>
            </a:lvl1pPr>
          </a:lstStyle>
          <a:p>
            <a:pPr lvl="0"/>
            <a:r>
              <a:rPr lang="pl-PL" dirty="0"/>
              <a:t>PRESENTATION TITLE</a:t>
            </a:r>
            <a:endParaRPr lang="en-US" dirty="0"/>
          </a:p>
        </p:txBody>
      </p:sp>
      <p:sp>
        <p:nvSpPr>
          <p:cNvPr id="9" name="Text Placeholder 7">
            <a:extLst>
              <a:ext uri="{FF2B5EF4-FFF2-40B4-BE49-F238E27FC236}">
                <a16:creationId xmlns:a16="http://schemas.microsoft.com/office/drawing/2014/main" id="{009FD033-0A64-42AE-A49D-D8C613FD25F1}"/>
              </a:ext>
            </a:extLst>
          </p:cNvPr>
          <p:cNvSpPr>
            <a:spLocks noGrp="1"/>
          </p:cNvSpPr>
          <p:nvPr>
            <p:ph type="body" sz="quarter" idx="14" hasCustomPrompt="1"/>
          </p:nvPr>
        </p:nvSpPr>
        <p:spPr>
          <a:xfrm>
            <a:off x="1062292" y="3638765"/>
            <a:ext cx="6564635" cy="1047535"/>
          </a:xfrm>
          <a:prstGeom prst="rect">
            <a:avLst/>
          </a:prstGeom>
        </p:spPr>
        <p:txBody>
          <a:bodyPr/>
          <a:lstStyle>
            <a:lvl1pPr marL="0" indent="0">
              <a:buNone/>
              <a:defRPr sz="2800" spc="300">
                <a:latin typeface="Bahnschrift SemiBold" panose="020B0502040204020203" pitchFamily="34" charset="0"/>
              </a:defRPr>
            </a:lvl1pPr>
          </a:lstStyle>
          <a:p>
            <a:pPr lvl="0"/>
            <a:r>
              <a:rPr lang="pl-PL" dirty="0"/>
              <a:t>AUTHOR</a:t>
            </a:r>
            <a:endParaRPr lang="en-US" dirty="0"/>
          </a:p>
        </p:txBody>
      </p:sp>
    </p:spTree>
    <p:extLst>
      <p:ext uri="{BB962C8B-B14F-4D97-AF65-F5344CB8AC3E}">
        <p14:creationId xmlns:p14="http://schemas.microsoft.com/office/powerpoint/2010/main" val="15291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NORMAL">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792127" y="857465"/>
            <a:ext cx="4657761" cy="957299"/>
          </a:xfrm>
          <a:prstGeom prst="rect">
            <a:avLst/>
          </a:prstGeom>
        </p:spPr>
        <p:txBody>
          <a:bodyPr/>
          <a:lstStyle>
            <a:lvl1pPr marL="0" indent="0">
              <a:buNone/>
              <a:defRPr sz="3600" spc="300">
                <a:latin typeface="Malleable-FP" panose="00000500000000000000" pitchFamily="50" charset="0"/>
              </a:defRPr>
            </a:lvl1pPr>
          </a:lstStyle>
          <a:p>
            <a:pPr lvl="0"/>
            <a:r>
              <a:rPr lang="pl-PL" dirty="0" err="1"/>
              <a:t>Text</a:t>
            </a:r>
            <a:endParaRPr lang="en-US" dirty="0"/>
          </a:p>
        </p:txBody>
      </p:sp>
    </p:spTree>
    <p:extLst>
      <p:ext uri="{BB962C8B-B14F-4D97-AF65-F5344CB8AC3E}">
        <p14:creationId xmlns:p14="http://schemas.microsoft.com/office/powerpoint/2010/main" val="17540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FP">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337612B7-1133-46F3-9EAD-6B8853334AE5}"/>
              </a:ext>
            </a:extLst>
          </p:cNvPr>
          <p:cNvSpPr/>
          <p:nvPr userDrawn="1"/>
        </p:nvSpPr>
        <p:spPr>
          <a:xfrm>
            <a:off x="1169039" y="2028042"/>
            <a:ext cx="6096000" cy="2585323"/>
          </a:xfrm>
          <a:prstGeom prst="rect">
            <a:avLst/>
          </a:prstGeom>
        </p:spPr>
        <p:txBody>
          <a:bodyPr>
            <a:spAutoFit/>
          </a:bodyPr>
          <a:lstStyle/>
          <a:p>
            <a:pPr lvl="0" algn="ctr"/>
            <a:r>
              <a:rPr lang="pl-PL" sz="5400" b="1" dirty="0">
                <a:solidFill>
                  <a:schemeClr val="accent2">
                    <a:lumMod val="75000"/>
                  </a:schemeClr>
                </a:solidFill>
              </a:rPr>
              <a:t>QUESTIONS </a:t>
            </a:r>
          </a:p>
          <a:p>
            <a:pPr lvl="0" algn="ctr"/>
            <a:r>
              <a:rPr lang="pl-PL" sz="5400" b="1" dirty="0">
                <a:solidFill>
                  <a:schemeClr val="accent2">
                    <a:lumMod val="75000"/>
                  </a:schemeClr>
                </a:solidFill>
                <a:latin typeface="Malleable-FP Thin" panose="00000500000000000000"/>
              </a:rPr>
              <a:t>&amp;</a:t>
            </a:r>
          </a:p>
          <a:p>
            <a:pPr lvl="0" algn="ctr"/>
            <a:r>
              <a:rPr lang="pl-PL" sz="5400" b="1" dirty="0">
                <a:solidFill>
                  <a:schemeClr val="accent2">
                    <a:lumMod val="75000"/>
                  </a:schemeClr>
                </a:solidFill>
                <a:latin typeface="Malleable-FP Thin" panose="00000500000000000000"/>
              </a:rPr>
              <a:t>ANSWERS</a:t>
            </a:r>
            <a:endParaRPr lang="en-US" sz="5400" b="1" dirty="0">
              <a:solidFill>
                <a:schemeClr val="accent2">
                  <a:lumMod val="75000"/>
                </a:schemeClr>
              </a:solidFill>
              <a:latin typeface="Malleable-FP Thin" panose="00000500000000000000"/>
            </a:endParaRPr>
          </a:p>
        </p:txBody>
      </p:sp>
    </p:spTree>
    <p:extLst>
      <p:ext uri="{BB962C8B-B14F-4D97-AF65-F5344CB8AC3E}">
        <p14:creationId xmlns:p14="http://schemas.microsoft.com/office/powerpoint/2010/main" val="193912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_FP">
    <p:spTree>
      <p:nvGrpSpPr>
        <p:cNvPr id="1" name=""/>
        <p:cNvGrpSpPr/>
        <p:nvPr/>
      </p:nvGrpSpPr>
      <p:grpSpPr>
        <a:xfrm>
          <a:off x="0" y="0"/>
          <a:ext cx="0" cy="0"/>
          <a:chOff x="0" y="0"/>
          <a:chExt cx="0" cy="0"/>
        </a:xfrm>
      </p:grpSpPr>
      <p:sp>
        <p:nvSpPr>
          <p:cNvPr id="2" name="Prostokąt 1">
            <a:extLst>
              <a:ext uri="{FF2B5EF4-FFF2-40B4-BE49-F238E27FC236}">
                <a16:creationId xmlns:a16="http://schemas.microsoft.com/office/drawing/2014/main" id="{337612B7-1133-46F3-9EAD-6B8853334AE5}"/>
              </a:ext>
            </a:extLst>
          </p:cNvPr>
          <p:cNvSpPr/>
          <p:nvPr userDrawn="1"/>
        </p:nvSpPr>
        <p:spPr>
          <a:xfrm>
            <a:off x="990600" y="2707838"/>
            <a:ext cx="6096000" cy="923330"/>
          </a:xfrm>
          <a:prstGeom prst="rect">
            <a:avLst/>
          </a:prstGeom>
        </p:spPr>
        <p:txBody>
          <a:bodyPr>
            <a:spAutoFit/>
          </a:bodyPr>
          <a:lstStyle/>
          <a:p>
            <a:pPr lvl="0" algn="ctr"/>
            <a:r>
              <a:rPr lang="pl-PL" sz="5400" b="1" dirty="0">
                <a:solidFill>
                  <a:schemeClr val="accent2">
                    <a:lumMod val="75000"/>
                  </a:schemeClr>
                </a:solidFill>
              </a:rPr>
              <a:t>THANK YOU!</a:t>
            </a:r>
            <a:endParaRPr lang="en-US" sz="5400" b="1" dirty="0">
              <a:solidFill>
                <a:schemeClr val="accent2">
                  <a:lumMod val="75000"/>
                </a:schemeClr>
              </a:solidFill>
              <a:latin typeface="Malleable-FP Thin" panose="00000500000000000000"/>
            </a:endParaRPr>
          </a:p>
        </p:txBody>
      </p:sp>
    </p:spTree>
    <p:extLst>
      <p:ext uri="{BB962C8B-B14F-4D97-AF65-F5344CB8AC3E}">
        <p14:creationId xmlns:p14="http://schemas.microsoft.com/office/powerpoint/2010/main" val="97016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E24B-F92D-460A-B1CB-768D464D0C0F}"/>
              </a:ext>
            </a:extLst>
          </p:cNvPr>
          <p:cNvSpPr>
            <a:spLocks noGrp="1"/>
          </p:cNvSpPr>
          <p:nvPr>
            <p:ph type="title"/>
          </p:nvPr>
        </p:nvSpPr>
        <p:spPr>
          <a:xfrm>
            <a:off x="838200" y="365125"/>
            <a:ext cx="10515600" cy="1325563"/>
          </a:xfrm>
          <a:prstGeom prst="rect">
            <a:avLst/>
          </a:prstGeom>
        </p:spPr>
        <p:txBody>
          <a:bodyPr/>
          <a:lstStyle/>
          <a:p>
            <a:endParaRPr lang="pl-PL" dirty="0"/>
          </a:p>
        </p:txBody>
      </p:sp>
    </p:spTree>
    <p:extLst>
      <p:ext uri="{BB962C8B-B14F-4D97-AF65-F5344CB8AC3E}">
        <p14:creationId xmlns:p14="http://schemas.microsoft.com/office/powerpoint/2010/main" val="3688102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017BC9C4-993B-446E-9C75-59A985BD9500}"/>
              </a:ext>
            </a:extLst>
          </p:cNvPr>
          <p:cNvSpPr txBox="1"/>
          <p:nvPr userDrawn="1"/>
        </p:nvSpPr>
        <p:spPr>
          <a:xfrm>
            <a:off x="9202732" y="6289201"/>
            <a:ext cx="5396643" cy="369332"/>
          </a:xfrm>
          <a:prstGeom prst="rect">
            <a:avLst/>
          </a:prstGeom>
          <a:noFill/>
        </p:spPr>
        <p:txBody>
          <a:bodyPr wrap="square" rtlCol="0">
            <a:spAutoFit/>
          </a:bodyPr>
          <a:lstStyle/>
          <a:p>
            <a:r>
              <a:rPr lang="en-US" dirty="0">
                <a:latin typeface="Malleable-FP Thin" panose="00000500000000000000" pitchFamily="50" charset="0"/>
              </a:rPr>
              <a:t>www.future-processing.com</a:t>
            </a:r>
          </a:p>
        </p:txBody>
      </p:sp>
      <p:pic>
        <p:nvPicPr>
          <p:cNvPr id="11" name="Obraz 10">
            <a:extLst>
              <a:ext uri="{FF2B5EF4-FFF2-40B4-BE49-F238E27FC236}">
                <a16:creationId xmlns:a16="http://schemas.microsoft.com/office/drawing/2014/main" id="{B453993C-1DBA-4DA2-9573-45A4DB872E21}"/>
              </a:ext>
            </a:extLst>
          </p:cNvPr>
          <p:cNvPicPr>
            <a:picLocks noChangeAspect="1"/>
          </p:cNvPicPr>
          <p:nvPr userDrawn="1"/>
        </p:nvPicPr>
        <p:blipFill>
          <a:blip r:embed="rId3"/>
          <a:stretch>
            <a:fillRect/>
          </a:stretch>
        </p:blipFill>
        <p:spPr>
          <a:xfrm>
            <a:off x="7668491" y="394075"/>
            <a:ext cx="3900053" cy="413433"/>
          </a:xfrm>
          <a:prstGeom prst="rect">
            <a:avLst/>
          </a:prstGeom>
        </p:spPr>
      </p:pic>
      <p:pic>
        <p:nvPicPr>
          <p:cNvPr id="4" name="Obraz 3">
            <a:extLst>
              <a:ext uri="{FF2B5EF4-FFF2-40B4-BE49-F238E27FC236}">
                <a16:creationId xmlns:a16="http://schemas.microsoft.com/office/drawing/2014/main" id="{B3F30181-981F-4986-878F-0793602CDC5C}"/>
              </a:ext>
            </a:extLst>
          </p:cNvPr>
          <p:cNvPicPr>
            <a:picLocks noChangeAspect="1"/>
          </p:cNvPicPr>
          <p:nvPr userDrawn="1"/>
        </p:nvPicPr>
        <p:blipFill>
          <a:blip r:embed="rId4"/>
          <a:stretch>
            <a:fillRect/>
          </a:stretch>
        </p:blipFill>
        <p:spPr>
          <a:xfrm>
            <a:off x="5885920" y="898136"/>
            <a:ext cx="6038473" cy="5391065"/>
          </a:xfrm>
          <a:prstGeom prst="rect">
            <a:avLst/>
          </a:prstGeom>
        </p:spPr>
      </p:pic>
      <p:pic>
        <p:nvPicPr>
          <p:cNvPr id="5" name="Obraz 4">
            <a:extLst>
              <a:ext uri="{FF2B5EF4-FFF2-40B4-BE49-F238E27FC236}">
                <a16:creationId xmlns:a16="http://schemas.microsoft.com/office/drawing/2014/main" id="{AA2E8E05-9D4E-472B-BFAB-D6E0718F74D3}"/>
              </a:ext>
            </a:extLst>
          </p:cNvPr>
          <p:cNvPicPr>
            <a:picLocks noChangeAspect="1"/>
          </p:cNvPicPr>
          <p:nvPr userDrawn="1"/>
        </p:nvPicPr>
        <p:blipFill>
          <a:blip r:embed="rId5"/>
          <a:stretch>
            <a:fillRect/>
          </a:stretch>
        </p:blipFill>
        <p:spPr>
          <a:xfrm>
            <a:off x="1" y="2429435"/>
            <a:ext cx="1246094" cy="4229098"/>
          </a:xfrm>
          <a:prstGeom prst="rect">
            <a:avLst/>
          </a:prstGeom>
        </p:spPr>
      </p:pic>
    </p:spTree>
    <p:extLst>
      <p:ext uri="{BB962C8B-B14F-4D97-AF65-F5344CB8AC3E}">
        <p14:creationId xmlns:p14="http://schemas.microsoft.com/office/powerpoint/2010/main" val="3360000135"/>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808074" y="499731"/>
            <a:ext cx="7347098" cy="307777"/>
          </a:xfrm>
          <a:prstGeom prst="rect">
            <a:avLst/>
          </a:prstGeom>
          <a:noFill/>
        </p:spPr>
        <p:txBody>
          <a:bodyPr wrap="square" rtlCol="0">
            <a:spAutoFit/>
          </a:bodyPr>
          <a:lstStyle/>
          <a:p>
            <a:r>
              <a:rPr lang="en-GB" sz="1400" b="0" spc="0" dirty="0" err="1">
                <a:solidFill>
                  <a:schemeClr val="tx1">
                    <a:lumMod val="50000"/>
                    <a:lumOff val="50000"/>
                  </a:schemeClr>
                </a:solidFill>
                <a:latin typeface="Malleable-FP Thin" panose="00000500000000000000" pitchFamily="50" charset="0"/>
              </a:rPr>
              <a:t>RevoscaleR</a:t>
            </a:r>
            <a:r>
              <a:rPr lang="en-GB" sz="1400" b="0" spc="0" dirty="0">
                <a:solidFill>
                  <a:schemeClr val="tx1">
                    <a:lumMod val="50000"/>
                    <a:lumOff val="50000"/>
                  </a:schemeClr>
                </a:solidFill>
                <a:latin typeface="Malleable-FP Thin" panose="00000500000000000000" pitchFamily="50" charset="0"/>
              </a:rPr>
              <a:t> and </a:t>
            </a:r>
            <a:r>
              <a:rPr lang="en-GB" sz="1400" b="0" spc="0" dirty="0" err="1">
                <a:solidFill>
                  <a:schemeClr val="tx1">
                    <a:lumMod val="50000"/>
                    <a:lumOff val="50000"/>
                  </a:schemeClr>
                </a:solidFill>
                <a:latin typeface="Malleable-FP Thin" panose="00000500000000000000" pitchFamily="50" charset="0"/>
              </a:rPr>
              <a:t>RevoscalePy</a:t>
            </a:r>
            <a:endParaRPr lang="en-US" sz="1400" b="0" spc="0" dirty="0">
              <a:solidFill>
                <a:schemeClr val="tx1">
                  <a:lumMod val="50000"/>
                  <a:lumOff val="50000"/>
                </a:schemeClr>
              </a:solidFill>
              <a:latin typeface="Malleable-FP Thin" panose="00000500000000000000" pitchFamily="50" charset="0"/>
            </a:endParaRPr>
          </a:p>
        </p:txBody>
      </p:sp>
      <p:pic>
        <p:nvPicPr>
          <p:cNvPr id="11" name="Obraz 10">
            <a:extLst>
              <a:ext uri="{FF2B5EF4-FFF2-40B4-BE49-F238E27FC236}">
                <a16:creationId xmlns:a16="http://schemas.microsoft.com/office/drawing/2014/main" id="{C4DAD766-6EF3-44ED-873B-049203AF4B1F}"/>
              </a:ext>
            </a:extLst>
          </p:cNvPr>
          <p:cNvPicPr>
            <a:picLocks noChangeAspect="1"/>
          </p:cNvPicPr>
          <p:nvPr userDrawn="1"/>
        </p:nvPicPr>
        <p:blipFill>
          <a:blip r:embed="rId3"/>
          <a:stretch>
            <a:fillRect/>
          </a:stretch>
        </p:blipFill>
        <p:spPr>
          <a:xfrm>
            <a:off x="7668491" y="394075"/>
            <a:ext cx="3900053" cy="413433"/>
          </a:xfrm>
          <a:prstGeom prst="rect">
            <a:avLst/>
          </a:prstGeom>
        </p:spPr>
      </p:pic>
      <p:pic>
        <p:nvPicPr>
          <p:cNvPr id="5" name="Obraz 4">
            <a:extLst>
              <a:ext uri="{FF2B5EF4-FFF2-40B4-BE49-F238E27FC236}">
                <a16:creationId xmlns:a16="http://schemas.microsoft.com/office/drawing/2014/main" id="{594F8B33-1181-4A59-AFB7-C9CE85C267E0}"/>
              </a:ext>
            </a:extLst>
          </p:cNvPr>
          <p:cNvPicPr>
            <a:picLocks noChangeAspect="1"/>
          </p:cNvPicPr>
          <p:nvPr userDrawn="1"/>
        </p:nvPicPr>
        <p:blipFill>
          <a:blip r:embed="rId4"/>
          <a:stretch>
            <a:fillRect/>
          </a:stretch>
        </p:blipFill>
        <p:spPr>
          <a:xfrm>
            <a:off x="1" y="2429435"/>
            <a:ext cx="1246094" cy="4229098"/>
          </a:xfrm>
          <a:prstGeom prst="rect">
            <a:avLst/>
          </a:prstGeom>
        </p:spPr>
      </p:pic>
    </p:spTree>
    <p:extLst>
      <p:ext uri="{BB962C8B-B14F-4D97-AF65-F5344CB8AC3E}">
        <p14:creationId xmlns:p14="http://schemas.microsoft.com/office/powerpoint/2010/main" val="4269961115"/>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E808BD24-D1B1-496A-9332-64E0ACE41BD9}"/>
              </a:ext>
            </a:extLst>
          </p:cNvPr>
          <p:cNvSpPr txBox="1"/>
          <p:nvPr userDrawn="1"/>
        </p:nvSpPr>
        <p:spPr>
          <a:xfrm>
            <a:off x="9202732" y="6289201"/>
            <a:ext cx="5396643" cy="369332"/>
          </a:xfrm>
          <a:prstGeom prst="rect">
            <a:avLst/>
          </a:prstGeom>
          <a:noFill/>
        </p:spPr>
        <p:txBody>
          <a:bodyPr wrap="square" rtlCol="0">
            <a:spAutoFit/>
          </a:bodyPr>
          <a:lstStyle/>
          <a:p>
            <a:r>
              <a:rPr lang="en-US" dirty="0">
                <a:latin typeface="Malleable-FP Thin" panose="00000500000000000000" pitchFamily="50" charset="0"/>
              </a:rPr>
              <a:t>www.future-processing.com</a:t>
            </a:r>
          </a:p>
        </p:txBody>
      </p:sp>
      <p:pic>
        <p:nvPicPr>
          <p:cNvPr id="7" name="Obraz 6">
            <a:extLst>
              <a:ext uri="{FF2B5EF4-FFF2-40B4-BE49-F238E27FC236}">
                <a16:creationId xmlns:a16="http://schemas.microsoft.com/office/drawing/2014/main" id="{26412458-DE38-4AA7-8B61-782768E41574}"/>
              </a:ext>
            </a:extLst>
          </p:cNvPr>
          <p:cNvPicPr>
            <a:picLocks noChangeAspect="1"/>
          </p:cNvPicPr>
          <p:nvPr userDrawn="1"/>
        </p:nvPicPr>
        <p:blipFill>
          <a:blip r:embed="rId5"/>
          <a:stretch>
            <a:fillRect/>
          </a:stretch>
        </p:blipFill>
        <p:spPr>
          <a:xfrm>
            <a:off x="7668491" y="394075"/>
            <a:ext cx="3900053" cy="413433"/>
          </a:xfrm>
          <a:prstGeom prst="rect">
            <a:avLst/>
          </a:prstGeom>
        </p:spPr>
      </p:pic>
      <p:pic>
        <p:nvPicPr>
          <p:cNvPr id="8" name="Obraz 7">
            <a:extLst>
              <a:ext uri="{FF2B5EF4-FFF2-40B4-BE49-F238E27FC236}">
                <a16:creationId xmlns:a16="http://schemas.microsoft.com/office/drawing/2014/main" id="{F72883AA-99FA-47D9-866C-AE2E3F2E22B1}"/>
              </a:ext>
            </a:extLst>
          </p:cNvPr>
          <p:cNvPicPr>
            <a:picLocks noChangeAspect="1"/>
          </p:cNvPicPr>
          <p:nvPr userDrawn="1"/>
        </p:nvPicPr>
        <p:blipFill>
          <a:blip r:embed="rId6"/>
          <a:stretch>
            <a:fillRect/>
          </a:stretch>
        </p:blipFill>
        <p:spPr>
          <a:xfrm>
            <a:off x="1" y="2429435"/>
            <a:ext cx="1246094" cy="4229098"/>
          </a:xfrm>
          <a:prstGeom prst="rect">
            <a:avLst/>
          </a:prstGeom>
        </p:spPr>
      </p:pic>
      <p:pic>
        <p:nvPicPr>
          <p:cNvPr id="3" name="Obraz 2">
            <a:extLst>
              <a:ext uri="{FF2B5EF4-FFF2-40B4-BE49-F238E27FC236}">
                <a16:creationId xmlns:a16="http://schemas.microsoft.com/office/drawing/2014/main" id="{2B93437F-B4B0-4902-9A87-8E5F539D43CB}"/>
              </a:ext>
            </a:extLst>
          </p:cNvPr>
          <p:cNvPicPr>
            <a:picLocks noChangeAspect="1"/>
          </p:cNvPicPr>
          <p:nvPr userDrawn="1"/>
        </p:nvPicPr>
        <p:blipFill>
          <a:blip r:embed="rId7"/>
          <a:stretch>
            <a:fillRect/>
          </a:stretch>
        </p:blipFill>
        <p:spPr>
          <a:xfrm>
            <a:off x="5345238" y="1646782"/>
            <a:ext cx="6635276" cy="4494041"/>
          </a:xfrm>
          <a:prstGeom prst="rect">
            <a:avLst/>
          </a:prstGeom>
        </p:spPr>
      </p:pic>
    </p:spTree>
    <p:extLst>
      <p:ext uri="{BB962C8B-B14F-4D97-AF65-F5344CB8AC3E}">
        <p14:creationId xmlns:p14="http://schemas.microsoft.com/office/powerpoint/2010/main" val="297451272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loud4yourdata/demos/tree/master/4DevKatowice2018" TargetMode="External"/><Relationship Id="rId2" Type="http://schemas.openxmlformats.org/officeDocument/2006/relationships/hyperlink" Target="https://github.com/cloud4yourdata/usql/tree/develop" TargetMode="Externa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hyperlink" Target="https://docs.microsoft.com/en-us/machine-learning-server/"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mailto:tkrawczyk@future-processing.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s.wikibooks.org/wiki/archivo:system-users.svg" TargetMode="External"/><Relationship Id="rId5" Type="http://schemas.openxmlformats.org/officeDocument/2006/relationships/image" Target="../media/image8.png"/><Relationship Id="rId4" Type="http://schemas.openxmlformats.org/officeDocument/2006/relationships/hyperlink" Target="https://commons.wikimedia.org/wiki/File:User_icon_1.svg" TargetMode="External"/><Relationship Id="rId9" Type="http://schemas.openxmlformats.org/officeDocument/2006/relationships/hyperlink" Target="https://commons.wikimedia.org/wiki/File:Emblem-person-orange.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kdnuggets.com/2017/09/python-vs-r-data-science-machine-learn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ran.microsoft.com/packag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ran.microsoft.com/packag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57299" y="2121213"/>
            <a:ext cx="7038975" cy="2123658"/>
          </a:xfrm>
          <a:prstGeom prst="rect">
            <a:avLst/>
          </a:prstGeom>
          <a:noFill/>
        </p:spPr>
        <p:txBody>
          <a:bodyPr wrap="square" rtlCol="0">
            <a:spAutoFit/>
          </a:bodyPr>
          <a:lstStyle/>
          <a:p>
            <a:r>
              <a:rPr lang="en-GB" sz="4400" b="1" spc="300" dirty="0" err="1">
                <a:solidFill>
                  <a:schemeClr val="tx1">
                    <a:lumMod val="65000"/>
                    <a:lumOff val="35000"/>
                  </a:schemeClr>
                </a:solidFill>
              </a:rPr>
              <a:t>Rewolucja</a:t>
            </a:r>
            <a:r>
              <a:rPr lang="en-GB" sz="4400" b="1" spc="300" dirty="0">
                <a:solidFill>
                  <a:schemeClr val="tx1">
                    <a:lumMod val="65000"/>
                    <a:lumOff val="35000"/>
                  </a:schemeClr>
                </a:solidFill>
              </a:rPr>
              <a:t> w </a:t>
            </a:r>
            <a:r>
              <a:rPr lang="en-GB" sz="4400" b="1" spc="300" dirty="0" err="1">
                <a:solidFill>
                  <a:schemeClr val="tx1">
                    <a:lumMod val="65000"/>
                    <a:lumOff val="35000"/>
                  </a:schemeClr>
                </a:solidFill>
              </a:rPr>
              <a:t>analizie</a:t>
            </a:r>
            <a:r>
              <a:rPr lang="en-GB" sz="4400" b="1" spc="300" dirty="0">
                <a:solidFill>
                  <a:schemeClr val="tx1">
                    <a:lumMod val="65000"/>
                    <a:lumOff val="35000"/>
                  </a:schemeClr>
                </a:solidFill>
              </a:rPr>
              <a:t> </a:t>
            </a:r>
            <a:r>
              <a:rPr lang="en-GB" sz="4400" b="1" spc="300" dirty="0" err="1">
                <a:solidFill>
                  <a:schemeClr val="tx1">
                    <a:lumMod val="65000"/>
                    <a:lumOff val="35000"/>
                  </a:schemeClr>
                </a:solidFill>
              </a:rPr>
              <a:t>danych</a:t>
            </a:r>
            <a:r>
              <a:rPr lang="en-GB" sz="4400" b="1" spc="300" dirty="0">
                <a:solidFill>
                  <a:schemeClr val="tx1">
                    <a:lumMod val="65000"/>
                    <a:lumOff val="35000"/>
                  </a:schemeClr>
                </a:solidFill>
              </a:rPr>
              <a:t> z</a:t>
            </a:r>
            <a:r>
              <a:rPr lang="en-GB" sz="4400" b="1" spc="300" dirty="0">
                <a:solidFill>
                  <a:srgbClr val="EF942F"/>
                </a:solidFill>
              </a:rPr>
              <a:t> </a:t>
            </a:r>
            <a:r>
              <a:rPr lang="en-GB" sz="4400" b="1" spc="300" dirty="0" err="1">
                <a:solidFill>
                  <a:srgbClr val="EF942F"/>
                </a:solidFill>
              </a:rPr>
              <a:t>RevoscaleR</a:t>
            </a:r>
            <a:r>
              <a:rPr lang="en-GB" sz="4400" b="1" spc="300" dirty="0">
                <a:solidFill>
                  <a:srgbClr val="EF942F"/>
                </a:solidFill>
              </a:rPr>
              <a:t> </a:t>
            </a:r>
          </a:p>
          <a:p>
            <a:r>
              <a:rPr lang="pl-PL" sz="4400" b="1" spc="300" dirty="0">
                <a:solidFill>
                  <a:schemeClr val="tx1">
                    <a:lumMod val="65000"/>
                    <a:lumOff val="35000"/>
                  </a:schemeClr>
                </a:solidFill>
              </a:rPr>
              <a:t>o</a:t>
            </a:r>
            <a:r>
              <a:rPr lang="en-GB" sz="4400" b="1" spc="300" dirty="0" err="1">
                <a:solidFill>
                  <a:schemeClr val="tx1">
                    <a:lumMod val="65000"/>
                    <a:lumOff val="35000"/>
                  </a:schemeClr>
                </a:solidFill>
              </a:rPr>
              <a:t>raz</a:t>
            </a:r>
            <a:r>
              <a:rPr lang="en-GB" sz="4400" b="1" spc="300" dirty="0">
                <a:solidFill>
                  <a:srgbClr val="EF942F"/>
                </a:solidFill>
              </a:rPr>
              <a:t> </a:t>
            </a:r>
            <a:r>
              <a:rPr lang="en-GB" sz="4400" b="1" spc="300" dirty="0" err="1">
                <a:solidFill>
                  <a:srgbClr val="EF942F"/>
                </a:solidFill>
              </a:rPr>
              <a:t>RevoscalePy</a:t>
            </a:r>
            <a:endParaRPr lang="en-US" sz="4400" b="1" dirty="0">
              <a:solidFill>
                <a:srgbClr val="EF942F"/>
              </a:solidFill>
            </a:endParaRPr>
          </a:p>
        </p:txBody>
      </p:sp>
      <p:sp>
        <p:nvSpPr>
          <p:cNvPr id="6" name="TextBox 5"/>
          <p:cNvSpPr txBox="1"/>
          <p:nvPr/>
        </p:nvSpPr>
        <p:spPr>
          <a:xfrm>
            <a:off x="1257299" y="4392925"/>
            <a:ext cx="5396643" cy="2062103"/>
          </a:xfrm>
          <a:prstGeom prst="rect">
            <a:avLst/>
          </a:prstGeom>
          <a:noFill/>
        </p:spPr>
        <p:txBody>
          <a:bodyPr wrap="square" rtlCol="0">
            <a:spAutoFit/>
          </a:bodyPr>
          <a:lstStyle/>
          <a:p>
            <a:r>
              <a:rPr lang="en-US" sz="2800" b="1" dirty="0">
                <a:solidFill>
                  <a:srgbClr val="EF942F"/>
                </a:solidFill>
              </a:rPr>
              <a:t>Katowice 2018.11.06 </a:t>
            </a:r>
          </a:p>
          <a:p>
            <a:endParaRPr lang="en-US" sz="2000" dirty="0">
              <a:latin typeface="Malleable-FP" panose="00000500000000000000" pitchFamily="50" charset="0"/>
            </a:endParaRPr>
          </a:p>
          <a:p>
            <a:r>
              <a:rPr lang="en-US" sz="2000" b="1" dirty="0">
                <a:solidFill>
                  <a:schemeClr val="tx1">
                    <a:lumMod val="65000"/>
                    <a:lumOff val="35000"/>
                  </a:schemeClr>
                </a:solidFill>
                <a:latin typeface="Malleable-FP" panose="00000500000000000000" pitchFamily="50" charset="0"/>
              </a:rPr>
              <a:t>Author:</a:t>
            </a:r>
          </a:p>
          <a:p>
            <a:r>
              <a:rPr lang="en-US" sz="2000" dirty="0">
                <a:latin typeface="Malleable-FP" panose="00000500000000000000" pitchFamily="50" charset="0"/>
              </a:rPr>
              <a:t>	</a:t>
            </a:r>
            <a:r>
              <a:rPr lang="en-US" sz="2000" b="1" dirty="0">
                <a:solidFill>
                  <a:schemeClr val="tx1">
                    <a:lumMod val="65000"/>
                    <a:lumOff val="35000"/>
                  </a:schemeClr>
                </a:solidFill>
                <a:latin typeface="Malleable-FP" panose="00000500000000000000" pitchFamily="50" charset="0"/>
              </a:rPr>
              <a:t>Tomasz Krawczyk</a:t>
            </a:r>
          </a:p>
          <a:p>
            <a:r>
              <a:rPr lang="en-US" sz="2000" b="1" dirty="0">
                <a:solidFill>
                  <a:schemeClr val="tx1">
                    <a:lumMod val="65000"/>
                    <a:lumOff val="35000"/>
                  </a:schemeClr>
                </a:solidFill>
                <a:latin typeface="Malleable-FP" panose="00000500000000000000" pitchFamily="50" charset="0"/>
              </a:rPr>
              <a:t>	</a:t>
            </a:r>
            <a:r>
              <a:rPr lang="en-US" sz="2000" dirty="0">
                <a:solidFill>
                  <a:schemeClr val="tx1">
                    <a:lumMod val="65000"/>
                    <a:lumOff val="35000"/>
                  </a:schemeClr>
                </a:solidFill>
                <a:latin typeface="Malleable-FP" panose="00000500000000000000" pitchFamily="50" charset="0"/>
              </a:rPr>
              <a:t>Azure Big Data Architect</a:t>
            </a:r>
            <a:br>
              <a:rPr lang="en-US" sz="2000" dirty="0">
                <a:latin typeface="Malleable-FP Thin" panose="00000500000000000000" pitchFamily="50" charset="0"/>
              </a:rPr>
            </a:br>
            <a:endParaRPr lang="en-US" sz="2000" dirty="0">
              <a:latin typeface="Malleable-FP Thin" panose="00000500000000000000" pitchFamily="50" charset="0"/>
            </a:endParaRPr>
          </a:p>
        </p:txBody>
      </p:sp>
      <p:pic>
        <p:nvPicPr>
          <p:cNvPr id="1026" name="Picture 2" descr="https://d1ll4kxfi4ofbm.cloudfront.net/file/event/198435/logo/logo3_198435_20180626092929.jpg">
            <a:extLst>
              <a:ext uri="{FF2B5EF4-FFF2-40B4-BE49-F238E27FC236}">
                <a16:creationId xmlns:a16="http://schemas.microsoft.com/office/drawing/2014/main" id="{F674CC50-2DD4-4222-93D3-B7AA82F36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0"/>
            <a:ext cx="4340492" cy="227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1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B9CF45-2300-4D2C-B8E7-DB055A344603}"/>
              </a:ext>
            </a:extLst>
          </p:cNvPr>
          <p:cNvSpPr>
            <a:spLocks noGrp="1"/>
          </p:cNvSpPr>
          <p:nvPr>
            <p:ph type="body" sz="quarter" idx="13"/>
          </p:nvPr>
        </p:nvSpPr>
        <p:spPr/>
        <p:txBody>
          <a:bodyPr/>
          <a:lstStyle/>
          <a:p>
            <a:r>
              <a:rPr lang="en-GB" sz="4800" b="1" spc="-50" dirty="0">
                <a:solidFill>
                  <a:srgbClr val="EF942F"/>
                </a:solidFill>
                <a:latin typeface="Calibri Light" panose="020F0302020204030204"/>
              </a:rPr>
              <a:t>Future</a:t>
            </a:r>
            <a:endParaRPr lang="pl-PL" sz="4800" b="1" spc="-50" dirty="0">
              <a:solidFill>
                <a:srgbClr val="EF942F"/>
              </a:solidFill>
              <a:latin typeface="Calibri Light" panose="020F0302020204030204"/>
            </a:endParaRPr>
          </a:p>
        </p:txBody>
      </p:sp>
      <p:sp>
        <p:nvSpPr>
          <p:cNvPr id="3" name="TextBox 2">
            <a:extLst>
              <a:ext uri="{FF2B5EF4-FFF2-40B4-BE49-F238E27FC236}">
                <a16:creationId xmlns:a16="http://schemas.microsoft.com/office/drawing/2014/main" id="{58FC4C44-9384-4E0E-B291-9FC754C066B8}"/>
              </a:ext>
            </a:extLst>
          </p:cNvPr>
          <p:cNvSpPr txBox="1"/>
          <p:nvPr/>
        </p:nvSpPr>
        <p:spPr>
          <a:xfrm>
            <a:off x="1188781" y="2078472"/>
            <a:ext cx="7345619" cy="2000548"/>
          </a:xfrm>
          <a:prstGeom prst="rect">
            <a:avLst/>
          </a:prstGeom>
          <a:noFill/>
        </p:spPr>
        <p:txBody>
          <a:bodyPr wrap="square" rtlCol="0">
            <a:spAutoFit/>
          </a:bodyPr>
          <a:lstStyle/>
          <a:p>
            <a:pPr marL="342900" indent="-342900">
              <a:buFont typeface="Arial" panose="020B0604020202020204" pitchFamily="34" charset="0"/>
              <a:buChar char="•"/>
              <a:defRPr/>
            </a:pPr>
            <a:r>
              <a:rPr lang="pl-PL" sz="3200" b="1" kern="0" dirty="0">
                <a:solidFill>
                  <a:schemeClr val="tx1">
                    <a:lumMod val="65000"/>
                    <a:lumOff val="35000"/>
                  </a:schemeClr>
                </a:solidFill>
                <a:latin typeface="Euphemia"/>
              </a:rPr>
              <a:t>MS SQL Server 201</a:t>
            </a:r>
            <a:r>
              <a:rPr lang="en-GB" sz="3200" b="1" kern="0" dirty="0">
                <a:solidFill>
                  <a:schemeClr val="tx1">
                    <a:lumMod val="65000"/>
                    <a:lumOff val="35000"/>
                  </a:schemeClr>
                </a:solidFill>
                <a:latin typeface="Euphemia"/>
              </a:rPr>
              <a:t>9</a:t>
            </a:r>
            <a:endParaRPr lang="pl-PL" sz="3200" b="1" kern="0" dirty="0">
              <a:solidFill>
                <a:schemeClr val="tx1">
                  <a:lumMod val="65000"/>
                  <a:lumOff val="35000"/>
                </a:schemeClr>
              </a:solidFill>
              <a:latin typeface="Euphemia"/>
            </a:endParaRPr>
          </a:p>
          <a:p>
            <a:pPr marL="800100" lvl="1" indent="-342900">
              <a:buFont typeface="Arial" panose="020B0604020202020204" pitchFamily="34" charset="0"/>
              <a:buChar char="•"/>
              <a:defRPr/>
            </a:pPr>
            <a:r>
              <a:rPr lang="en-GB" sz="3200" b="1" kern="0" dirty="0">
                <a:solidFill>
                  <a:srgbClr val="EF942F"/>
                </a:solidFill>
                <a:latin typeface="Euphemia"/>
              </a:rPr>
              <a:t>Java</a:t>
            </a:r>
            <a:r>
              <a:rPr lang="pl-PL" sz="3200" b="1" kern="0" dirty="0">
                <a:solidFill>
                  <a:srgbClr val="EF942F"/>
                </a:solidFill>
                <a:latin typeface="Euphemia"/>
              </a:rPr>
              <a:t> in SQL </a:t>
            </a:r>
            <a:r>
              <a:rPr lang="pl-PL" sz="3200" b="1" kern="0" dirty="0">
                <a:solidFill>
                  <a:schemeClr val="tx1">
                    <a:lumMod val="65000"/>
                    <a:lumOff val="35000"/>
                  </a:schemeClr>
                </a:solidFill>
                <a:latin typeface="Euphemia"/>
              </a:rPr>
              <a:t>Server 201</a:t>
            </a:r>
            <a:r>
              <a:rPr lang="en-GB" sz="3200" b="1" kern="0" dirty="0">
                <a:solidFill>
                  <a:schemeClr val="tx1">
                    <a:lumMod val="65000"/>
                    <a:lumOff val="35000"/>
                  </a:schemeClr>
                </a:solidFill>
                <a:latin typeface="Euphemia"/>
              </a:rPr>
              <a:t>9</a:t>
            </a:r>
          </a:p>
          <a:p>
            <a:pPr marL="800100" lvl="1" indent="-342900">
              <a:buFont typeface="Arial" panose="020B0604020202020204" pitchFamily="34" charset="0"/>
              <a:buChar char="•"/>
              <a:defRPr/>
            </a:pPr>
            <a:r>
              <a:rPr lang="en-GB" sz="3200" b="1" kern="0" dirty="0">
                <a:solidFill>
                  <a:srgbClr val="EF942F"/>
                </a:solidFill>
                <a:latin typeface="Euphemia"/>
              </a:rPr>
              <a:t>Spark</a:t>
            </a:r>
            <a:endParaRPr lang="pl-PL" sz="3200" b="1" kern="0" dirty="0">
              <a:solidFill>
                <a:schemeClr val="tx1">
                  <a:lumMod val="65000"/>
                  <a:lumOff val="35000"/>
                </a:schemeClr>
              </a:solidFill>
              <a:latin typeface="Euphemia"/>
            </a:endParaRPr>
          </a:p>
          <a:p>
            <a:pPr marL="342900" indent="-342900">
              <a:lnSpc>
                <a:spcPct val="100000"/>
              </a:lnSpc>
              <a:spcBef>
                <a:spcPts val="0"/>
              </a:spcBef>
              <a:buFont typeface="Arial" panose="020B0604020202020204" pitchFamily="34" charset="0"/>
              <a:buChar char="•"/>
              <a:defRPr/>
            </a:pPr>
            <a:endParaRPr lang="pl-PL" sz="2800" b="1" kern="0" dirty="0">
              <a:solidFill>
                <a:schemeClr val="tx1">
                  <a:lumMod val="65000"/>
                  <a:lumOff val="35000"/>
                </a:schemeClr>
              </a:solidFill>
              <a:latin typeface="Euphemia"/>
            </a:endParaRPr>
          </a:p>
        </p:txBody>
      </p:sp>
      <p:pic>
        <p:nvPicPr>
          <p:cNvPr id="2050" name="Picture 2" descr="Znalezione obrazy dla zapytania java logo">
            <a:extLst>
              <a:ext uri="{FF2B5EF4-FFF2-40B4-BE49-F238E27FC236}">
                <a16:creationId xmlns:a16="http://schemas.microsoft.com/office/drawing/2014/main" id="{52979763-98EB-4392-9993-6D570E5AA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547" y="3001604"/>
            <a:ext cx="28575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Znalezione obrazy dla zapytania spark">
            <a:extLst>
              <a:ext uri="{FF2B5EF4-FFF2-40B4-BE49-F238E27FC236}">
                <a16:creationId xmlns:a16="http://schemas.microsoft.com/office/drawing/2014/main" id="{C2C308DD-E323-40D3-A32F-FD67A0449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6853" y="4506331"/>
            <a:ext cx="29337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Znalezione obrazy dla zapytania sql server 2019 logo">
            <a:extLst>
              <a:ext uri="{FF2B5EF4-FFF2-40B4-BE49-F238E27FC236}">
                <a16:creationId xmlns:a16="http://schemas.microsoft.com/office/drawing/2014/main" id="{33FD586D-B608-4B1E-A832-C7401BE2AA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6865" y="1513469"/>
            <a:ext cx="2733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F04430-805B-4D82-B100-A050E1062F39}"/>
              </a:ext>
            </a:extLst>
          </p:cNvPr>
          <p:cNvPicPr>
            <a:picLocks noChangeAspect="1"/>
          </p:cNvPicPr>
          <p:nvPr/>
        </p:nvPicPr>
        <p:blipFill>
          <a:blip r:embed="rId6"/>
          <a:stretch>
            <a:fillRect/>
          </a:stretch>
        </p:blipFill>
        <p:spPr>
          <a:xfrm>
            <a:off x="6247478" y="4591486"/>
            <a:ext cx="2619375" cy="1752600"/>
          </a:xfrm>
          <a:prstGeom prst="rect">
            <a:avLst/>
          </a:prstGeom>
        </p:spPr>
      </p:pic>
      <p:pic>
        <p:nvPicPr>
          <p:cNvPr id="8" name="Obraz 5">
            <a:extLst>
              <a:ext uri="{FF2B5EF4-FFF2-40B4-BE49-F238E27FC236}">
                <a16:creationId xmlns:a16="http://schemas.microsoft.com/office/drawing/2014/main" id="{D9732805-89FD-4137-9E77-915612D59FFC}"/>
              </a:ext>
            </a:extLst>
          </p:cNvPr>
          <p:cNvPicPr>
            <a:picLocks noChangeAspect="1"/>
          </p:cNvPicPr>
          <p:nvPr/>
        </p:nvPicPr>
        <p:blipFill>
          <a:blip r:embed="rId7"/>
          <a:stretch>
            <a:fillRect/>
          </a:stretch>
        </p:blipFill>
        <p:spPr>
          <a:xfrm>
            <a:off x="4973844" y="3642626"/>
            <a:ext cx="1723073" cy="1371600"/>
          </a:xfrm>
          <a:prstGeom prst="rect">
            <a:avLst/>
          </a:prstGeom>
        </p:spPr>
      </p:pic>
    </p:spTree>
    <p:extLst>
      <p:ext uri="{BB962C8B-B14F-4D97-AF65-F5344CB8AC3E}">
        <p14:creationId xmlns:p14="http://schemas.microsoft.com/office/powerpoint/2010/main" val="158869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7DFE5B-3429-4DB8-BA92-22239115A971}"/>
              </a:ext>
            </a:extLst>
          </p:cNvPr>
          <p:cNvSpPr>
            <a:spLocks noGrp="1"/>
          </p:cNvSpPr>
          <p:nvPr>
            <p:ph type="body" sz="quarter" idx="13"/>
          </p:nvPr>
        </p:nvSpPr>
        <p:spPr>
          <a:xfrm>
            <a:off x="792127" y="857465"/>
            <a:ext cx="6080946" cy="957299"/>
          </a:xfrm>
        </p:spPr>
        <p:txBody>
          <a:bodyPr/>
          <a:lstStyle/>
          <a:p>
            <a:r>
              <a:rPr lang="en-GB" sz="4800" b="1" spc="-50" dirty="0">
                <a:solidFill>
                  <a:srgbClr val="EF942F"/>
                </a:solidFill>
                <a:latin typeface="Calibri Light" panose="020F0302020204030204"/>
              </a:rPr>
              <a:t>Multiplatform solution</a:t>
            </a:r>
            <a:endParaRPr lang="pl-PL" sz="4800" b="1" spc="-50" dirty="0">
              <a:solidFill>
                <a:srgbClr val="EF942F"/>
              </a:solidFill>
              <a:latin typeface="Calibri Light" panose="020F0302020204030204"/>
            </a:endParaRPr>
          </a:p>
        </p:txBody>
      </p:sp>
      <p:sp>
        <p:nvSpPr>
          <p:cNvPr id="4" name="Rectangle 3">
            <a:extLst>
              <a:ext uri="{FF2B5EF4-FFF2-40B4-BE49-F238E27FC236}">
                <a16:creationId xmlns:a16="http://schemas.microsoft.com/office/drawing/2014/main" id="{11E1E484-EA68-4CD5-AD04-1424BCE655A8}"/>
              </a:ext>
            </a:extLst>
          </p:cNvPr>
          <p:cNvSpPr/>
          <p:nvPr/>
        </p:nvSpPr>
        <p:spPr>
          <a:xfrm>
            <a:off x="947894" y="1997000"/>
            <a:ext cx="7271657" cy="3416320"/>
          </a:xfrm>
          <a:prstGeom prst="rect">
            <a:avLst/>
          </a:prstGeom>
        </p:spPr>
        <p:txBody>
          <a:bodyPr wrap="square">
            <a:spAutoFit/>
          </a:bodyPr>
          <a:lstStyle/>
          <a:p>
            <a:pPr marL="342900" indent="-342900">
              <a:buFont typeface="Arial" panose="020B0604020202020204" pitchFamily="34" charset="0"/>
              <a:buChar char="•"/>
              <a:defRPr/>
            </a:pPr>
            <a:r>
              <a:rPr lang="en-US" sz="2400" b="1" kern="0" dirty="0">
                <a:solidFill>
                  <a:srgbClr val="EF942F"/>
                </a:solidFill>
                <a:latin typeface="Euphemia"/>
              </a:rPr>
              <a:t>Machine Learning Server 9.3</a:t>
            </a:r>
          </a:p>
          <a:p>
            <a:pPr marL="800100" lvl="1" indent="-342900">
              <a:buFont typeface="Arial" panose="020B0604020202020204" pitchFamily="34" charset="0"/>
              <a:buChar char="•"/>
              <a:defRPr/>
            </a:pPr>
            <a:r>
              <a:rPr lang="en-US" sz="2400" b="1" kern="0" dirty="0">
                <a:solidFill>
                  <a:schemeClr val="tx1">
                    <a:lumMod val="65000"/>
                    <a:lumOff val="35000"/>
                  </a:schemeClr>
                </a:solidFill>
                <a:latin typeface="Euphemia"/>
              </a:rPr>
              <a:t>Machine Learning Server for Hadoop</a:t>
            </a:r>
          </a:p>
          <a:p>
            <a:pPr marL="800100" lvl="1" indent="-342900">
              <a:buFont typeface="Arial" panose="020B0604020202020204" pitchFamily="34" charset="0"/>
              <a:buChar char="•"/>
              <a:defRPr/>
            </a:pPr>
            <a:r>
              <a:rPr lang="en-US" sz="2400" b="1" kern="0" dirty="0">
                <a:solidFill>
                  <a:schemeClr val="tx1">
                    <a:lumMod val="65000"/>
                    <a:lumOff val="35000"/>
                  </a:schemeClr>
                </a:solidFill>
                <a:latin typeface="Euphemia"/>
              </a:rPr>
              <a:t>Machine Learning for Linux</a:t>
            </a:r>
          </a:p>
          <a:p>
            <a:pPr marL="800100" lvl="1" indent="-342900">
              <a:buFont typeface="Arial" panose="020B0604020202020204" pitchFamily="34" charset="0"/>
              <a:buChar char="•"/>
              <a:defRPr/>
            </a:pPr>
            <a:r>
              <a:rPr lang="en-US" sz="2400" b="1" kern="0" dirty="0">
                <a:solidFill>
                  <a:schemeClr val="tx1">
                    <a:lumMod val="65000"/>
                    <a:lumOff val="35000"/>
                  </a:schemeClr>
                </a:solidFill>
                <a:latin typeface="Euphemia"/>
              </a:rPr>
              <a:t>Machine Learning  for Windows</a:t>
            </a:r>
          </a:p>
          <a:p>
            <a:pPr marL="1257300" lvl="2" indent="-342900">
              <a:buFont typeface="Arial" panose="020B0604020202020204" pitchFamily="34" charset="0"/>
              <a:buChar char="•"/>
              <a:defRPr/>
            </a:pPr>
            <a:r>
              <a:rPr lang="en-US" sz="2400" b="1" kern="0" dirty="0">
                <a:solidFill>
                  <a:schemeClr val="tx1">
                    <a:lumMod val="65000"/>
                    <a:lumOff val="35000"/>
                  </a:schemeClr>
                </a:solidFill>
                <a:latin typeface="Euphemia"/>
              </a:rPr>
              <a:t>SQL Server (ML Services)</a:t>
            </a:r>
          </a:p>
          <a:p>
            <a:pPr marL="1257300" lvl="2" indent="-342900">
              <a:buFont typeface="Arial" panose="020B0604020202020204" pitchFamily="34" charset="0"/>
              <a:buChar char="•"/>
              <a:defRPr/>
            </a:pPr>
            <a:r>
              <a:rPr lang="en-US" sz="2400" b="1" kern="0" dirty="0">
                <a:solidFill>
                  <a:schemeClr val="tx1">
                    <a:lumMod val="65000"/>
                    <a:lumOff val="35000"/>
                  </a:schemeClr>
                </a:solidFill>
                <a:latin typeface="Euphemia"/>
              </a:rPr>
              <a:t>Standalone</a:t>
            </a:r>
          </a:p>
          <a:p>
            <a:pPr marL="342900" indent="-342900">
              <a:buFont typeface="Arial" panose="020B0604020202020204" pitchFamily="34" charset="0"/>
              <a:buChar char="•"/>
              <a:defRPr/>
            </a:pPr>
            <a:r>
              <a:rPr lang="pl-PL" sz="2400" b="1" kern="0" dirty="0">
                <a:solidFill>
                  <a:srgbClr val="EF942F"/>
                </a:solidFill>
                <a:latin typeface="Euphemia"/>
              </a:rPr>
              <a:t>Microsoft R Server 9.1</a:t>
            </a:r>
          </a:p>
          <a:p>
            <a:pPr marL="800100" lvl="1" indent="-342900">
              <a:buFont typeface="Arial" panose="020B0604020202020204" pitchFamily="34" charset="0"/>
              <a:buChar char="•"/>
              <a:defRPr/>
            </a:pPr>
            <a:r>
              <a:rPr lang="en-US" sz="2400" b="1" kern="0" dirty="0">
                <a:solidFill>
                  <a:schemeClr val="tx1">
                    <a:lumMod val="65000"/>
                    <a:lumOff val="35000"/>
                  </a:schemeClr>
                </a:solidFill>
                <a:latin typeface="Euphemia"/>
              </a:rPr>
              <a:t>R Server for Teradata</a:t>
            </a:r>
          </a:p>
          <a:p>
            <a:pPr marL="800100" lvl="1" indent="-342900">
              <a:buFont typeface="Arial" panose="020B0604020202020204" pitchFamily="34" charset="0"/>
              <a:buChar char="•"/>
              <a:defRPr/>
            </a:pPr>
            <a:r>
              <a:rPr lang="en-US" sz="2400" b="1" kern="0" dirty="0">
                <a:solidFill>
                  <a:schemeClr val="tx1">
                    <a:lumMod val="65000"/>
                    <a:lumOff val="35000"/>
                  </a:schemeClr>
                </a:solidFill>
                <a:latin typeface="Euphemia"/>
              </a:rPr>
              <a:t>Azure Data Lake Analytics</a:t>
            </a:r>
          </a:p>
        </p:txBody>
      </p:sp>
      <p:pic>
        <p:nvPicPr>
          <p:cNvPr id="5" name="Picture 2" descr="standalone server on Windows or Linux">
            <a:extLst>
              <a:ext uri="{FF2B5EF4-FFF2-40B4-BE49-F238E27FC236}">
                <a16:creationId xmlns:a16="http://schemas.microsoft.com/office/drawing/2014/main" id="{E474D600-4ACA-4110-85C2-47A1ADFCF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551" y="1684260"/>
            <a:ext cx="3384376" cy="17447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31AAF96-3239-4B8D-BD44-324E63776B35}"/>
              </a:ext>
            </a:extLst>
          </p:cNvPr>
          <p:cNvPicPr>
            <a:picLocks noChangeAspect="1"/>
          </p:cNvPicPr>
          <p:nvPr/>
        </p:nvPicPr>
        <p:blipFill>
          <a:blip r:embed="rId4"/>
          <a:stretch>
            <a:fillRect/>
          </a:stretch>
        </p:blipFill>
        <p:spPr>
          <a:xfrm>
            <a:off x="7385259" y="3610292"/>
            <a:ext cx="4389769" cy="1433696"/>
          </a:xfrm>
          <a:prstGeom prst="rect">
            <a:avLst/>
          </a:prstGeom>
        </p:spPr>
      </p:pic>
      <p:pic>
        <p:nvPicPr>
          <p:cNvPr id="7" name="Picture 6">
            <a:extLst>
              <a:ext uri="{FF2B5EF4-FFF2-40B4-BE49-F238E27FC236}">
                <a16:creationId xmlns:a16="http://schemas.microsoft.com/office/drawing/2014/main" id="{57488887-9B8E-43A4-8647-888B300DAEEA}"/>
              </a:ext>
            </a:extLst>
          </p:cNvPr>
          <p:cNvPicPr>
            <a:picLocks noChangeAspect="1"/>
          </p:cNvPicPr>
          <p:nvPr/>
        </p:nvPicPr>
        <p:blipFill>
          <a:blip r:embed="rId5"/>
          <a:stretch>
            <a:fillRect/>
          </a:stretch>
        </p:blipFill>
        <p:spPr>
          <a:xfrm>
            <a:off x="6186435" y="5042292"/>
            <a:ext cx="3087709" cy="1729117"/>
          </a:xfrm>
          <a:prstGeom prst="rect">
            <a:avLst/>
          </a:prstGeom>
        </p:spPr>
      </p:pic>
      <p:pic>
        <p:nvPicPr>
          <p:cNvPr id="8" name="Obraz 17">
            <a:extLst>
              <a:ext uri="{FF2B5EF4-FFF2-40B4-BE49-F238E27FC236}">
                <a16:creationId xmlns:a16="http://schemas.microsoft.com/office/drawing/2014/main" id="{4F88D08E-3E7B-439C-A2A7-FD09FDDF82CF}"/>
              </a:ext>
            </a:extLst>
          </p:cNvPr>
          <p:cNvPicPr>
            <a:picLocks noChangeAspect="1"/>
          </p:cNvPicPr>
          <p:nvPr/>
        </p:nvPicPr>
        <p:blipFill>
          <a:blip r:embed="rId6"/>
          <a:stretch>
            <a:fillRect/>
          </a:stretch>
        </p:blipFill>
        <p:spPr>
          <a:xfrm>
            <a:off x="10095971" y="4640634"/>
            <a:ext cx="1679057" cy="2016646"/>
          </a:xfrm>
          <a:prstGeom prst="rect">
            <a:avLst/>
          </a:prstGeom>
        </p:spPr>
      </p:pic>
    </p:spTree>
    <p:extLst>
      <p:ext uri="{BB962C8B-B14F-4D97-AF65-F5344CB8AC3E}">
        <p14:creationId xmlns:p14="http://schemas.microsoft.com/office/powerpoint/2010/main" val="18337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QL Server 2017 RC2 Setup - Server Configuration - Description: SQL Server 2017 RC2 Setup">
            <a:extLst>
              <a:ext uri="{FF2B5EF4-FFF2-40B4-BE49-F238E27FC236}">
                <a16:creationId xmlns:a16="http://schemas.microsoft.com/office/drawing/2014/main" id="{2C9112B2-5CA7-480A-A1C4-408E4258B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288" y="2623816"/>
            <a:ext cx="4968552" cy="3809223"/>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7E89F2A3-065C-4FD9-97B8-3A75B583DDE3}"/>
              </a:ext>
            </a:extLst>
          </p:cNvPr>
          <p:cNvSpPr>
            <a:spLocks noGrp="1"/>
          </p:cNvSpPr>
          <p:nvPr>
            <p:ph type="body" sz="quarter" idx="13"/>
          </p:nvPr>
        </p:nvSpPr>
        <p:spPr>
          <a:xfrm>
            <a:off x="792127" y="857465"/>
            <a:ext cx="9666323" cy="957299"/>
          </a:xfrm>
        </p:spPr>
        <p:txBody>
          <a:bodyPr/>
          <a:lstStyle/>
          <a:p>
            <a:r>
              <a:rPr lang="en-US" sz="4800" b="1" spc="-50" dirty="0">
                <a:solidFill>
                  <a:srgbClr val="EF942F"/>
                </a:solidFill>
                <a:latin typeface="Calibri Light" panose="020F0302020204030204"/>
              </a:rPr>
              <a:t>Install Machine Learning Services on 							SQL Server 2017</a:t>
            </a:r>
            <a:endParaRPr lang="pl-PL" sz="4800" b="1" spc="-50" dirty="0">
              <a:solidFill>
                <a:srgbClr val="EF942F"/>
              </a:solidFill>
              <a:latin typeface="Calibri Light" panose="020F0302020204030204"/>
            </a:endParaRPr>
          </a:p>
        </p:txBody>
      </p:sp>
      <p:pic>
        <p:nvPicPr>
          <p:cNvPr id="4" name="Picture 2" descr="Feature options for Python">
            <a:extLst>
              <a:ext uri="{FF2B5EF4-FFF2-40B4-BE49-F238E27FC236}">
                <a16:creationId xmlns:a16="http://schemas.microsoft.com/office/drawing/2014/main" id="{E8BFB6E6-8A7F-4EC9-8A80-40E9FC79E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157" y="1979782"/>
            <a:ext cx="4874843" cy="4659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54D2E4-F59A-471A-B3C8-A3AB84F63484}"/>
              </a:ext>
            </a:extLst>
          </p:cNvPr>
          <p:cNvSpPr>
            <a:spLocks noGrp="1"/>
          </p:cNvSpPr>
          <p:nvPr>
            <p:ph type="body" sz="quarter" idx="13"/>
          </p:nvPr>
        </p:nvSpPr>
        <p:spPr>
          <a:xfrm>
            <a:off x="620677" y="876515"/>
            <a:ext cx="11399873" cy="957299"/>
          </a:xfrm>
        </p:spPr>
        <p:txBody>
          <a:bodyPr/>
          <a:lstStyle/>
          <a:p>
            <a:r>
              <a:rPr lang="en-US" sz="4800" b="1" spc="-50" dirty="0">
                <a:solidFill>
                  <a:srgbClr val="EF942F"/>
                </a:solidFill>
                <a:latin typeface="Calibri Light" panose="020F0302020204030204"/>
              </a:rPr>
              <a:t>Python and SQL Server  Integration Architecture</a:t>
            </a:r>
            <a:endParaRPr lang="pl-PL" sz="4800" b="1" spc="-50" dirty="0">
              <a:solidFill>
                <a:srgbClr val="EF942F"/>
              </a:solidFill>
              <a:latin typeface="Calibri Light" panose="020F0302020204030204"/>
            </a:endParaRPr>
          </a:p>
        </p:txBody>
      </p:sp>
      <p:pic>
        <p:nvPicPr>
          <p:cNvPr id="4" name="Picture 2" descr="Python Architecture - Description: Python Architecture">
            <a:extLst>
              <a:ext uri="{FF2B5EF4-FFF2-40B4-BE49-F238E27FC236}">
                <a16:creationId xmlns:a16="http://schemas.microsoft.com/office/drawing/2014/main" id="{191EB542-B4F0-4E84-891D-000DA2551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7" y="2138362"/>
            <a:ext cx="9088438" cy="415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29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4A31D7-042A-4976-A45F-FE424FA92CFC}"/>
              </a:ext>
            </a:extLst>
          </p:cNvPr>
          <p:cNvSpPr>
            <a:spLocks noGrp="1"/>
          </p:cNvSpPr>
          <p:nvPr>
            <p:ph type="body" sz="quarter" idx="13"/>
          </p:nvPr>
        </p:nvSpPr>
        <p:spPr>
          <a:xfrm>
            <a:off x="792127" y="857465"/>
            <a:ext cx="10218773" cy="957299"/>
          </a:xfrm>
        </p:spPr>
        <p:txBody>
          <a:bodyPr/>
          <a:lstStyle/>
          <a:p>
            <a:r>
              <a:rPr lang="pl-PL" sz="4800" b="1" spc="-50" dirty="0">
                <a:solidFill>
                  <a:srgbClr val="EF942F"/>
                </a:solidFill>
                <a:latin typeface="Calibri Light" panose="020F0302020204030204"/>
              </a:rPr>
              <a:t>Enable Python</a:t>
            </a:r>
            <a:r>
              <a:rPr lang="en-GB" sz="4800" b="1" spc="-50" dirty="0">
                <a:solidFill>
                  <a:srgbClr val="EF942F"/>
                </a:solidFill>
                <a:latin typeface="Calibri Light" panose="020F0302020204030204"/>
              </a:rPr>
              <a:t> or (R)</a:t>
            </a:r>
            <a:r>
              <a:rPr lang="pl-PL" sz="4800" b="1" spc="-50" dirty="0">
                <a:solidFill>
                  <a:srgbClr val="EF942F"/>
                </a:solidFill>
                <a:latin typeface="Calibri Light" panose="020F0302020204030204"/>
              </a:rPr>
              <a:t> script execution</a:t>
            </a:r>
          </a:p>
        </p:txBody>
      </p:sp>
      <p:sp>
        <p:nvSpPr>
          <p:cNvPr id="3" name="Content Placeholder 2">
            <a:extLst>
              <a:ext uri="{FF2B5EF4-FFF2-40B4-BE49-F238E27FC236}">
                <a16:creationId xmlns:a16="http://schemas.microsoft.com/office/drawing/2014/main" id="{B7A5EB0D-7145-4869-ACC6-761669706AAB}"/>
              </a:ext>
            </a:extLst>
          </p:cNvPr>
          <p:cNvSpPr txBox="1">
            <a:spLocks/>
          </p:cNvSpPr>
          <p:nvPr/>
        </p:nvSpPr>
        <p:spPr>
          <a:xfrm>
            <a:off x="1107661" y="1814764"/>
            <a:ext cx="9782801"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kern="0" dirty="0">
                <a:solidFill>
                  <a:schemeClr val="tx1">
                    <a:lumMod val="65000"/>
                    <a:lumOff val="35000"/>
                  </a:schemeClr>
                </a:solidFill>
                <a:latin typeface="Euphemia"/>
              </a:rPr>
              <a:t>Enable External Script Execution</a:t>
            </a:r>
          </a:p>
          <a:p>
            <a:pPr marL="0" indent="0">
              <a:buNone/>
            </a:pPr>
            <a:r>
              <a:rPr lang="pl-PL" dirty="0">
                <a:solidFill>
                  <a:srgbClr val="0000FF"/>
                </a:solidFill>
                <a:latin typeface="Consolas" panose="020B0609020204030204" pitchFamily="49" charset="0"/>
              </a:rPr>
              <a:t>EXEC</a:t>
            </a:r>
            <a:r>
              <a:rPr lang="pl-PL" dirty="0">
                <a:solidFill>
                  <a:srgbClr val="000000"/>
                </a:solidFill>
                <a:latin typeface="Consolas" panose="020B0609020204030204" pitchFamily="49" charset="0"/>
              </a:rPr>
              <a:t> </a:t>
            </a:r>
            <a:r>
              <a:rPr lang="pl-PL" dirty="0">
                <a:solidFill>
                  <a:srgbClr val="800000"/>
                </a:solidFill>
                <a:latin typeface="Consolas" panose="020B0609020204030204" pitchFamily="49" charset="0"/>
              </a:rPr>
              <a:t>sp_configure</a:t>
            </a:r>
            <a:r>
              <a:rPr lang="pl-PL" dirty="0">
                <a:solidFill>
                  <a:srgbClr val="0000FF"/>
                </a:solidFill>
                <a:latin typeface="Consolas" panose="020B0609020204030204" pitchFamily="49" charset="0"/>
              </a:rPr>
              <a:t>  </a:t>
            </a:r>
            <a:r>
              <a:rPr lang="pl-PL" dirty="0">
                <a:solidFill>
                  <a:srgbClr val="FF0000"/>
                </a:solidFill>
                <a:latin typeface="Consolas" panose="020B0609020204030204" pitchFamily="49" charset="0"/>
              </a:rPr>
              <a:t>'external scripts enabled'</a:t>
            </a:r>
            <a:r>
              <a:rPr lang="pl-PL" dirty="0">
                <a:solidFill>
                  <a:srgbClr val="808080"/>
                </a:solidFill>
                <a:latin typeface="Consolas" panose="020B0609020204030204" pitchFamily="49" charset="0"/>
              </a:rPr>
              <a:t>,</a:t>
            </a:r>
            <a:r>
              <a:rPr lang="pl-PL"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 </a:t>
            </a:r>
            <a:r>
              <a:rPr lang="pl-PL" dirty="0">
                <a:solidFill>
                  <a:srgbClr val="0000FF"/>
                </a:solidFill>
                <a:latin typeface="Consolas" panose="020B0609020204030204" pitchFamily="49" charset="0"/>
              </a:rPr>
              <a:t>RECONFIGURE</a:t>
            </a:r>
            <a:r>
              <a:rPr lang="pl-PL" dirty="0">
                <a:solidFill>
                  <a:srgbClr val="000000"/>
                </a:solidFill>
                <a:latin typeface="Consolas" panose="020B0609020204030204" pitchFamily="49" charset="0"/>
              </a:rPr>
              <a:t> </a:t>
            </a:r>
            <a:r>
              <a:rPr lang="pl-PL" dirty="0">
                <a:solidFill>
                  <a:srgbClr val="0000FF"/>
                </a:solidFill>
                <a:latin typeface="Consolas" panose="020B0609020204030204" pitchFamily="49" charset="0"/>
              </a:rPr>
              <a:t>WITH</a:t>
            </a:r>
            <a:r>
              <a:rPr lang="pl-PL" dirty="0">
                <a:solidFill>
                  <a:srgbClr val="000000"/>
                </a:solidFill>
                <a:latin typeface="Consolas" panose="020B0609020204030204" pitchFamily="49" charset="0"/>
              </a:rPr>
              <a:t> </a:t>
            </a:r>
            <a:r>
              <a:rPr lang="pl-PL" dirty="0">
                <a:solidFill>
                  <a:srgbClr val="0000FF"/>
                </a:solidFill>
                <a:latin typeface="Consolas" panose="020B0609020204030204" pitchFamily="49" charset="0"/>
              </a:rPr>
              <a:t>OVERRIDE</a:t>
            </a:r>
            <a:endParaRPr lang="en-GB" dirty="0">
              <a:solidFill>
                <a:srgbClr val="0000FF"/>
              </a:solidFill>
              <a:latin typeface="Consolas" panose="020B0609020204030204" pitchFamily="49" charset="0"/>
            </a:endParaRPr>
          </a:p>
          <a:p>
            <a:r>
              <a:rPr lang="en-US" sz="3200" b="1" kern="0" dirty="0">
                <a:solidFill>
                  <a:schemeClr val="tx1">
                    <a:lumMod val="65000"/>
                    <a:lumOff val="35000"/>
                  </a:schemeClr>
                </a:solidFill>
                <a:latin typeface="Euphemia"/>
              </a:rPr>
              <a:t>Restart the SQL Server service for the SQL Server instance</a:t>
            </a:r>
            <a:r>
              <a:rPr lang="en-US" dirty="0"/>
              <a:t>.</a:t>
            </a:r>
          </a:p>
          <a:p>
            <a:r>
              <a:rPr lang="en-US" sz="3200" b="1" kern="0" dirty="0">
                <a:solidFill>
                  <a:schemeClr val="tx1">
                    <a:lumMod val="65000"/>
                    <a:lumOff val="35000"/>
                  </a:schemeClr>
                </a:solidFill>
                <a:latin typeface="Euphemia"/>
              </a:rPr>
              <a:t>Verify that the external script execution feature is running</a:t>
            </a:r>
          </a:p>
          <a:p>
            <a:pPr marL="0" indent="0">
              <a:buFont typeface="Arial" panose="020B0604020202020204" pitchFamily="34" charset="0"/>
              <a:buNone/>
            </a:pPr>
            <a:r>
              <a:rPr lang="pl-PL" dirty="0">
                <a:solidFill>
                  <a:srgbClr val="0000FF"/>
                </a:solidFill>
                <a:latin typeface="Consolas" panose="020B0609020204030204" pitchFamily="49" charset="0"/>
              </a:rPr>
              <a:t>EXEC</a:t>
            </a:r>
            <a:r>
              <a:rPr lang="pl-PL" dirty="0">
                <a:solidFill>
                  <a:srgbClr val="000000"/>
                </a:solidFill>
                <a:latin typeface="Consolas" panose="020B0609020204030204" pitchFamily="49" charset="0"/>
              </a:rPr>
              <a:t> </a:t>
            </a:r>
            <a:r>
              <a:rPr lang="pl-PL" dirty="0">
                <a:solidFill>
                  <a:srgbClr val="800000"/>
                </a:solidFill>
                <a:latin typeface="Consolas" panose="020B0609020204030204" pitchFamily="49" charset="0"/>
              </a:rPr>
              <a:t>sp_configure</a:t>
            </a:r>
            <a:r>
              <a:rPr lang="pl-PL" dirty="0">
                <a:solidFill>
                  <a:srgbClr val="0000FF"/>
                </a:solidFill>
                <a:latin typeface="Consolas" panose="020B0609020204030204" pitchFamily="49" charset="0"/>
              </a:rPr>
              <a:t>  </a:t>
            </a:r>
            <a:r>
              <a:rPr lang="pl-PL" dirty="0">
                <a:solidFill>
                  <a:srgbClr val="FF0000"/>
                </a:solidFill>
                <a:latin typeface="Consolas" panose="020B0609020204030204" pitchFamily="49" charset="0"/>
              </a:rPr>
              <a:t>'external scripts enabled’</a:t>
            </a:r>
            <a:endParaRPr lang="en-US" dirty="0"/>
          </a:p>
          <a:p>
            <a:pPr marL="0" indent="0">
              <a:buNone/>
            </a:pPr>
            <a:r>
              <a:rPr lang="en-US" dirty="0">
                <a:solidFill>
                  <a:srgbClr val="0000FF"/>
                </a:solidFill>
                <a:latin typeface="Consolas" panose="020B0609020204030204" pitchFamily="49" charset="0"/>
              </a:rPr>
              <a:t>GRANT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EXECUTE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EXTERNAL</a:t>
            </a:r>
            <a:r>
              <a:rPr lang="en-US" dirty="0">
                <a:solidFill>
                  <a:srgbClr val="000000"/>
                </a:solidFill>
                <a:latin typeface="Consolas" panose="020B0609020204030204" pitchFamily="49" charset="0"/>
              </a:rPr>
              <a:t> SCRIPT </a:t>
            </a:r>
            <a:r>
              <a:rPr lang="en-US" dirty="0">
                <a:solidFill>
                  <a:srgbClr val="0000FF"/>
                </a:solidFill>
                <a:latin typeface="Consolas" panose="020B0609020204030204" pitchFamily="49" charset="0"/>
              </a:rPr>
              <a:t>TO</a:t>
            </a:r>
            <a:r>
              <a:rPr lang="en-US" dirty="0">
                <a:solidFill>
                  <a:srgbClr val="000000"/>
                </a:solidFill>
                <a:latin typeface="Consolas" panose="020B0609020204030204" pitchFamily="49" charset="0"/>
              </a:rPr>
              <a:t> [User]</a:t>
            </a:r>
            <a:r>
              <a:rPr lang="en-US" dirty="0">
                <a:solidFill>
                  <a:srgbClr val="808080"/>
                </a:solidFill>
                <a:latin typeface="Consolas" panose="020B0609020204030204" pitchFamily="49" charset="0"/>
              </a:rPr>
              <a:t>;</a:t>
            </a:r>
            <a:endParaRPr lang="pl-PL" dirty="0"/>
          </a:p>
        </p:txBody>
      </p:sp>
    </p:spTree>
    <p:extLst>
      <p:ext uri="{BB962C8B-B14F-4D97-AF65-F5344CB8AC3E}">
        <p14:creationId xmlns:p14="http://schemas.microsoft.com/office/powerpoint/2010/main" val="50528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A00A9-8259-49E3-A291-7693D813ABEA}"/>
              </a:ext>
            </a:extLst>
          </p:cNvPr>
          <p:cNvSpPr>
            <a:spLocks noGrp="1"/>
          </p:cNvSpPr>
          <p:nvPr>
            <p:ph type="body" sz="quarter" idx="13"/>
          </p:nvPr>
        </p:nvSpPr>
        <p:spPr>
          <a:xfrm>
            <a:off x="792127" y="857465"/>
            <a:ext cx="9399623" cy="957299"/>
          </a:xfrm>
        </p:spPr>
        <p:txBody>
          <a:bodyPr/>
          <a:lstStyle/>
          <a:p>
            <a:r>
              <a:rPr lang="en-US" sz="4800" b="1" spc="-50" dirty="0">
                <a:solidFill>
                  <a:srgbClr val="EF942F"/>
                </a:solidFill>
                <a:latin typeface="Calibri Light" panose="020F0302020204030204"/>
              </a:rPr>
              <a:t>How to run Python or R Script?</a:t>
            </a:r>
            <a:endParaRPr lang="pl-PL" dirty="0"/>
          </a:p>
        </p:txBody>
      </p:sp>
      <p:pic>
        <p:nvPicPr>
          <p:cNvPr id="3" name="Picture 2" descr="Command Syntax - Description: Syntax of sp_execute_external_script">
            <a:extLst>
              <a:ext uri="{FF2B5EF4-FFF2-40B4-BE49-F238E27FC236}">
                <a16:creationId xmlns:a16="http://schemas.microsoft.com/office/drawing/2014/main" id="{733E9E82-209B-4F62-94C5-6408CFB69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009" y="1933665"/>
            <a:ext cx="4650019" cy="45366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338EC41-5243-4743-9A9B-7F5CAEB9B6A4}"/>
              </a:ext>
            </a:extLst>
          </p:cNvPr>
          <p:cNvSpPr/>
          <p:nvPr/>
        </p:nvSpPr>
        <p:spPr>
          <a:xfrm>
            <a:off x="1229696" y="2337048"/>
            <a:ext cx="5202140" cy="2585323"/>
          </a:xfrm>
          <a:prstGeom prst="rect">
            <a:avLst/>
          </a:prstGeom>
        </p:spPr>
        <p:txBody>
          <a:bodyPr wrap="square">
            <a:spAutoFit/>
          </a:bodyPr>
          <a:lstStyle/>
          <a:p>
            <a:r>
              <a:rPr lang="en-US" dirty="0">
                <a:solidFill>
                  <a:srgbClr val="0000FF"/>
                </a:solidFill>
                <a:latin typeface="Consolas" panose="020B0609020204030204" pitchFamily="49" charset="0"/>
              </a:rPr>
              <a:t>execute</a:t>
            </a:r>
            <a:r>
              <a:rPr lang="en-US" dirty="0">
                <a:solidFill>
                  <a:srgbClr val="000000"/>
                </a:solidFill>
                <a:latin typeface="Consolas" panose="020B0609020204030204" pitchFamily="49" charset="0"/>
              </a:rPr>
              <a:t> </a:t>
            </a:r>
            <a:r>
              <a:rPr lang="en-US" dirty="0" err="1">
                <a:solidFill>
                  <a:srgbClr val="800000"/>
                </a:solidFill>
                <a:latin typeface="Consolas" panose="020B0609020204030204" pitchFamily="49" charset="0"/>
              </a:rPr>
              <a:t>sp_execute_external_script</a:t>
            </a:r>
            <a:r>
              <a:rPr lang="en-US" dirty="0">
                <a:solidFill>
                  <a:srgbClr val="0000FF"/>
                </a:solidFill>
                <a:latin typeface="Consolas" panose="020B0609020204030204" pitchFamily="49" charset="0"/>
              </a:rPr>
              <a:t> </a:t>
            </a:r>
            <a:endParaRPr lang="en-US"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@language </a:t>
            </a:r>
            <a:r>
              <a:rPr lang="pl-PL" dirty="0">
                <a:solidFill>
                  <a:srgbClr val="808080"/>
                </a:solidFill>
                <a:latin typeface="Consolas" panose="020B0609020204030204" pitchFamily="49" charset="0"/>
              </a:rPr>
              <a:t>=</a:t>
            </a:r>
            <a:r>
              <a:rPr lang="pl-PL" dirty="0">
                <a:solidFill>
                  <a:srgbClr val="000000"/>
                </a:solidFill>
                <a:latin typeface="Consolas" panose="020B0609020204030204" pitchFamily="49" charset="0"/>
              </a:rPr>
              <a:t> </a:t>
            </a:r>
            <a:r>
              <a:rPr lang="pl-PL" dirty="0">
                <a:solidFill>
                  <a:srgbClr val="FF0000"/>
                </a:solidFill>
                <a:latin typeface="Consolas" panose="020B0609020204030204" pitchFamily="49" charset="0"/>
              </a:rPr>
              <a:t>N'Python'</a:t>
            </a:r>
            <a:r>
              <a:rPr lang="pl-PL" dirty="0">
                <a:solidFill>
                  <a:srgbClr val="808080"/>
                </a:solidFill>
                <a:latin typeface="Consolas" panose="020B0609020204030204" pitchFamily="49" charset="0"/>
              </a:rPr>
              <a:t>,</a:t>
            </a:r>
            <a:endParaRPr lang="pl-PL"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@script </a:t>
            </a:r>
            <a:r>
              <a:rPr lang="pl-PL" dirty="0">
                <a:solidFill>
                  <a:srgbClr val="808080"/>
                </a:solidFill>
                <a:latin typeface="Consolas" panose="020B0609020204030204" pitchFamily="49" charset="0"/>
              </a:rPr>
              <a:t>=</a:t>
            </a:r>
            <a:r>
              <a:rPr lang="pl-PL" dirty="0">
                <a:solidFill>
                  <a:srgbClr val="000000"/>
                </a:solidFill>
                <a:latin typeface="Consolas" panose="020B0609020204030204" pitchFamily="49" charset="0"/>
              </a:rPr>
              <a:t> </a:t>
            </a:r>
            <a:r>
              <a:rPr lang="pl-PL" dirty="0">
                <a:solidFill>
                  <a:srgbClr val="FF0000"/>
                </a:solidFill>
                <a:latin typeface="Consolas" panose="020B0609020204030204" pitchFamily="49" charset="0"/>
              </a:rPr>
              <a:t>N'</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import sys</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print("*************************")</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print(sys.path)</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print(sys.version)</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print("Hello World")</a:t>
            </a:r>
            <a:endParaRPr lang="pl-PL" dirty="0">
              <a:solidFill>
                <a:srgbClr val="000000"/>
              </a:solidFill>
              <a:latin typeface="Consolas" panose="020B0609020204030204" pitchFamily="49" charset="0"/>
            </a:endParaRPr>
          </a:p>
          <a:p>
            <a:r>
              <a:rPr lang="pl-PL" dirty="0">
                <a:solidFill>
                  <a:srgbClr val="FF0000"/>
                </a:solidFill>
                <a:latin typeface="Consolas" panose="020B0609020204030204" pitchFamily="49" charset="0"/>
              </a:rPr>
              <a:t>print("*************************")'</a:t>
            </a:r>
            <a:endParaRPr lang="pl-PL" dirty="0"/>
          </a:p>
        </p:txBody>
      </p:sp>
      <p:sp>
        <p:nvSpPr>
          <p:cNvPr id="6" name="Rectangle 5">
            <a:extLst>
              <a:ext uri="{FF2B5EF4-FFF2-40B4-BE49-F238E27FC236}">
                <a16:creationId xmlns:a16="http://schemas.microsoft.com/office/drawing/2014/main" id="{3E3CA27A-4287-4D3D-A93B-6F0F138B2A9D}"/>
              </a:ext>
            </a:extLst>
          </p:cNvPr>
          <p:cNvSpPr/>
          <p:nvPr/>
        </p:nvSpPr>
        <p:spPr>
          <a:xfrm>
            <a:off x="1229696" y="1767229"/>
            <a:ext cx="4599336" cy="480131"/>
          </a:xfrm>
          <a:prstGeom prst="rect">
            <a:avLst/>
          </a:prstGeom>
        </p:spPr>
        <p:txBody>
          <a:bodyPr wrap="none">
            <a:spAutoFit/>
          </a:bodyPr>
          <a:lstStyle/>
          <a:p>
            <a:pPr lvl="0">
              <a:lnSpc>
                <a:spcPct val="90000"/>
              </a:lnSpc>
              <a:spcBef>
                <a:spcPts val="1400"/>
              </a:spcBef>
            </a:pPr>
            <a:r>
              <a:rPr lang="en-GB" sz="2800" b="1" dirty="0" err="1">
                <a:solidFill>
                  <a:srgbClr val="E8A565">
                    <a:lumMod val="75000"/>
                  </a:srgbClr>
                </a:solidFill>
                <a:latin typeface="Euphemia"/>
              </a:rPr>
              <a:t>sp_execute_external_script</a:t>
            </a:r>
            <a:endParaRPr lang="pl-PL" sz="2800" dirty="0">
              <a:solidFill>
                <a:srgbClr val="465562"/>
              </a:solidFill>
              <a:latin typeface="Euphemia"/>
            </a:endParaRPr>
          </a:p>
        </p:txBody>
      </p:sp>
    </p:spTree>
    <p:extLst>
      <p:ext uri="{BB962C8B-B14F-4D97-AF65-F5344CB8AC3E}">
        <p14:creationId xmlns:p14="http://schemas.microsoft.com/office/powerpoint/2010/main" val="333042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DA7F12-4B13-41DB-B198-4465E7282C26}"/>
              </a:ext>
            </a:extLst>
          </p:cNvPr>
          <p:cNvSpPr>
            <a:spLocks noGrp="1"/>
          </p:cNvSpPr>
          <p:nvPr>
            <p:ph type="body" sz="quarter" idx="13"/>
          </p:nvPr>
        </p:nvSpPr>
        <p:spPr>
          <a:xfrm>
            <a:off x="792127" y="857465"/>
            <a:ext cx="10504523" cy="957299"/>
          </a:xfrm>
        </p:spPr>
        <p:txBody>
          <a:bodyPr/>
          <a:lstStyle/>
          <a:p>
            <a:r>
              <a:rPr lang="en-GB" sz="4800" b="1" spc="-50" dirty="0" err="1">
                <a:solidFill>
                  <a:srgbClr val="EF942F"/>
                </a:solidFill>
                <a:latin typeface="Calibri Light" panose="020F0302020204030204"/>
              </a:rPr>
              <a:t>RevoscaleR</a:t>
            </a:r>
            <a:r>
              <a:rPr lang="en-GB" sz="4800" b="1" spc="-50" dirty="0">
                <a:solidFill>
                  <a:srgbClr val="EF942F"/>
                </a:solidFill>
                <a:latin typeface="Calibri Light" panose="020F0302020204030204"/>
              </a:rPr>
              <a:t>, </a:t>
            </a:r>
            <a:r>
              <a:rPr lang="en-GB" sz="4800" b="1" spc="-50" dirty="0" err="1">
                <a:solidFill>
                  <a:srgbClr val="EF942F"/>
                </a:solidFill>
                <a:latin typeface="Calibri Light" panose="020F0302020204030204"/>
              </a:rPr>
              <a:t>RevoscalePy</a:t>
            </a:r>
            <a:r>
              <a:rPr lang="en-GB" sz="4800" b="1" spc="-50" dirty="0">
                <a:solidFill>
                  <a:srgbClr val="EF942F"/>
                </a:solidFill>
                <a:latin typeface="Calibri Light" panose="020F0302020204030204"/>
              </a:rPr>
              <a:t> and Microsoft ML</a:t>
            </a:r>
            <a:endParaRPr lang="pl-PL" sz="4800" b="1" spc="-50" dirty="0">
              <a:solidFill>
                <a:srgbClr val="EF942F"/>
              </a:solidFill>
              <a:latin typeface="Calibri Light" panose="020F0302020204030204"/>
            </a:endParaRPr>
          </a:p>
        </p:txBody>
      </p:sp>
      <p:sp>
        <p:nvSpPr>
          <p:cNvPr id="4" name="Rectangle 3">
            <a:extLst>
              <a:ext uri="{FF2B5EF4-FFF2-40B4-BE49-F238E27FC236}">
                <a16:creationId xmlns:a16="http://schemas.microsoft.com/office/drawing/2014/main" id="{8B549E5D-3B3E-4015-A29A-FC0823792415}"/>
              </a:ext>
            </a:extLst>
          </p:cNvPr>
          <p:cNvSpPr/>
          <p:nvPr/>
        </p:nvSpPr>
        <p:spPr>
          <a:xfrm>
            <a:off x="792127" y="2014835"/>
            <a:ext cx="11068050" cy="830997"/>
          </a:xfrm>
          <a:prstGeom prst="rect">
            <a:avLst/>
          </a:prstGeom>
        </p:spPr>
        <p:txBody>
          <a:bodyPr wrap="square">
            <a:spAutoFit/>
          </a:bodyPr>
          <a:lstStyle/>
          <a:p>
            <a:r>
              <a:rPr lang="en-US" sz="2400" dirty="0">
                <a:solidFill>
                  <a:schemeClr val="tx1">
                    <a:lumMod val="65000"/>
                    <a:lumOff val="35000"/>
                  </a:schemeClr>
                </a:solidFill>
              </a:rPr>
              <a:t>The </a:t>
            </a:r>
            <a:r>
              <a:rPr lang="en-US" sz="2400" b="1" dirty="0" err="1">
                <a:solidFill>
                  <a:srgbClr val="EF942F"/>
                </a:solidFill>
              </a:rPr>
              <a:t>RevoscaleR</a:t>
            </a:r>
            <a:r>
              <a:rPr lang="en-US" sz="2400" dirty="0">
                <a:solidFill>
                  <a:srgbClr val="EF942F"/>
                </a:solidFill>
              </a:rPr>
              <a:t> </a:t>
            </a:r>
            <a:r>
              <a:rPr lang="en-US" sz="2400" dirty="0">
                <a:solidFill>
                  <a:schemeClr val="tx1">
                    <a:lumMod val="65000"/>
                    <a:lumOff val="35000"/>
                  </a:schemeClr>
                </a:solidFill>
              </a:rPr>
              <a:t>library is a collection of portable, scalable, and distributable R functions for importing, transforming, and analyzing data at scale. </a:t>
            </a:r>
            <a:endParaRPr lang="pl-PL" sz="2400" dirty="0">
              <a:solidFill>
                <a:schemeClr val="tx1">
                  <a:lumMod val="65000"/>
                  <a:lumOff val="35000"/>
                </a:schemeClr>
              </a:solidFill>
            </a:endParaRPr>
          </a:p>
        </p:txBody>
      </p:sp>
      <p:sp>
        <p:nvSpPr>
          <p:cNvPr id="6" name="Rectangle 5">
            <a:extLst>
              <a:ext uri="{FF2B5EF4-FFF2-40B4-BE49-F238E27FC236}">
                <a16:creationId xmlns:a16="http://schemas.microsoft.com/office/drawing/2014/main" id="{93F904DC-DDB5-462A-B32E-2C31B83DFBD7}"/>
              </a:ext>
            </a:extLst>
          </p:cNvPr>
          <p:cNvSpPr/>
          <p:nvPr/>
        </p:nvSpPr>
        <p:spPr>
          <a:xfrm>
            <a:off x="895351" y="2967335"/>
            <a:ext cx="10964826" cy="830997"/>
          </a:xfrm>
          <a:prstGeom prst="rect">
            <a:avLst/>
          </a:prstGeom>
        </p:spPr>
        <p:txBody>
          <a:bodyPr wrap="square">
            <a:spAutoFit/>
          </a:bodyPr>
          <a:lstStyle/>
          <a:p>
            <a:r>
              <a:rPr lang="en-US" sz="2400" dirty="0">
                <a:solidFill>
                  <a:schemeClr val="tx1">
                    <a:lumMod val="65000"/>
                    <a:lumOff val="35000"/>
                  </a:schemeClr>
                </a:solidFill>
              </a:rPr>
              <a:t>The </a:t>
            </a:r>
            <a:r>
              <a:rPr lang="en-US" sz="2400" b="1" dirty="0" err="1">
                <a:solidFill>
                  <a:srgbClr val="EF942F"/>
                </a:solidFill>
              </a:rPr>
              <a:t>RevoscalePy</a:t>
            </a:r>
            <a:r>
              <a:rPr lang="en-US" sz="2400" dirty="0">
                <a:solidFill>
                  <a:schemeClr val="tx1">
                    <a:lumMod val="65000"/>
                    <a:lumOff val="35000"/>
                  </a:schemeClr>
                </a:solidFill>
              </a:rPr>
              <a:t> module is a collection of portable, scalable and distributable Python functions used for importing, transforming, and analyzing data at scale.</a:t>
            </a:r>
          </a:p>
        </p:txBody>
      </p:sp>
      <p:sp>
        <p:nvSpPr>
          <p:cNvPr id="8" name="Rectangle 7">
            <a:extLst>
              <a:ext uri="{FF2B5EF4-FFF2-40B4-BE49-F238E27FC236}">
                <a16:creationId xmlns:a16="http://schemas.microsoft.com/office/drawing/2014/main" id="{7B299BC8-78A3-4D64-8E80-27DF8C7B8239}"/>
              </a:ext>
            </a:extLst>
          </p:cNvPr>
          <p:cNvSpPr/>
          <p:nvPr/>
        </p:nvSpPr>
        <p:spPr>
          <a:xfrm>
            <a:off x="895352" y="4034135"/>
            <a:ext cx="10706098" cy="830997"/>
          </a:xfrm>
          <a:prstGeom prst="rect">
            <a:avLst/>
          </a:prstGeom>
        </p:spPr>
        <p:txBody>
          <a:bodyPr wrap="square">
            <a:spAutoFit/>
          </a:bodyPr>
          <a:lstStyle/>
          <a:p>
            <a:r>
              <a:rPr lang="en-US" sz="2400" b="1" dirty="0" err="1">
                <a:solidFill>
                  <a:srgbClr val="EF942F"/>
                </a:solidFill>
              </a:rPr>
              <a:t>MicrosoftML</a:t>
            </a:r>
            <a:r>
              <a:rPr lang="en-US" sz="2400" dirty="0">
                <a:solidFill>
                  <a:schemeClr val="tx1">
                    <a:lumMod val="65000"/>
                    <a:lumOff val="35000"/>
                  </a:schemeClr>
                </a:solidFill>
              </a:rPr>
              <a:t> adds state-of-the-art data transforms, machine learning algorithms, and pre-trained models to R and Python functionality.</a:t>
            </a:r>
            <a:endParaRPr lang="pl-PL" sz="2400" dirty="0">
              <a:solidFill>
                <a:schemeClr val="tx1">
                  <a:lumMod val="65000"/>
                  <a:lumOff val="35000"/>
                </a:schemeClr>
              </a:solidFill>
            </a:endParaRPr>
          </a:p>
        </p:txBody>
      </p:sp>
      <p:sp>
        <p:nvSpPr>
          <p:cNvPr id="11" name="Rectangle 10">
            <a:extLst>
              <a:ext uri="{FF2B5EF4-FFF2-40B4-BE49-F238E27FC236}">
                <a16:creationId xmlns:a16="http://schemas.microsoft.com/office/drawing/2014/main" id="{D17025B0-CB33-4D85-A0F9-3E6D7C98134F}"/>
              </a:ext>
            </a:extLst>
          </p:cNvPr>
          <p:cNvSpPr/>
          <p:nvPr/>
        </p:nvSpPr>
        <p:spPr>
          <a:xfrm>
            <a:off x="971550" y="4748510"/>
            <a:ext cx="10706098" cy="830997"/>
          </a:xfrm>
          <a:prstGeom prst="rect">
            <a:avLst/>
          </a:prstGeom>
        </p:spPr>
        <p:txBody>
          <a:bodyPr wrap="square">
            <a:spAutoFit/>
          </a:bodyPr>
          <a:lstStyle/>
          <a:p>
            <a:r>
              <a:rPr lang="en-US" sz="2400" b="1" dirty="0">
                <a:solidFill>
                  <a:schemeClr val="tx1">
                    <a:lumMod val="65000"/>
                    <a:lumOff val="35000"/>
                  </a:schemeClr>
                </a:solidFill>
              </a:rPr>
              <a:t>Pre-trained</a:t>
            </a:r>
            <a:r>
              <a:rPr lang="en-US" sz="2400" dirty="0">
                <a:solidFill>
                  <a:schemeClr val="tx1">
                    <a:lumMod val="65000"/>
                    <a:lumOff val="35000"/>
                  </a:schemeClr>
                </a:solidFill>
              </a:rPr>
              <a:t> models for sentiment analysis and image featurization can also be installed and deployed with </a:t>
            </a:r>
            <a:r>
              <a:rPr lang="en-US" sz="2400" dirty="0" err="1">
                <a:solidFill>
                  <a:schemeClr val="tx1">
                    <a:lumMod val="65000"/>
                    <a:lumOff val="35000"/>
                  </a:schemeClr>
                </a:solidFill>
              </a:rPr>
              <a:t>MicrosoftML</a:t>
            </a:r>
            <a:r>
              <a:rPr lang="en-US" sz="2400" dirty="0">
                <a:solidFill>
                  <a:schemeClr val="tx1">
                    <a:lumMod val="65000"/>
                    <a:lumOff val="35000"/>
                  </a:schemeClr>
                </a:solidFill>
              </a:rPr>
              <a:t>.</a:t>
            </a:r>
            <a:endParaRPr lang="pl-PL" sz="2400" dirty="0">
              <a:solidFill>
                <a:schemeClr val="tx1">
                  <a:lumMod val="65000"/>
                  <a:lumOff val="35000"/>
                </a:schemeClr>
              </a:solidFill>
            </a:endParaRPr>
          </a:p>
        </p:txBody>
      </p:sp>
      <p:sp>
        <p:nvSpPr>
          <p:cNvPr id="12" name="TextBox 11">
            <a:extLst>
              <a:ext uri="{FF2B5EF4-FFF2-40B4-BE49-F238E27FC236}">
                <a16:creationId xmlns:a16="http://schemas.microsoft.com/office/drawing/2014/main" id="{E8D7B441-824A-4CD3-AF07-C4FB4B9A65D2}"/>
              </a:ext>
            </a:extLst>
          </p:cNvPr>
          <p:cNvSpPr txBox="1"/>
          <p:nvPr/>
        </p:nvSpPr>
        <p:spPr>
          <a:xfrm>
            <a:off x="9420791" y="6345019"/>
            <a:ext cx="2492285" cy="369332"/>
          </a:xfrm>
          <a:prstGeom prst="rect">
            <a:avLst/>
          </a:prstGeom>
          <a:noFill/>
        </p:spPr>
        <p:txBody>
          <a:bodyPr wrap="none" rtlCol="0">
            <a:spAutoFit/>
          </a:bodyPr>
          <a:lstStyle/>
          <a:p>
            <a:r>
              <a:rPr lang="en-GB" dirty="0">
                <a:solidFill>
                  <a:schemeClr val="tx1">
                    <a:lumMod val="65000"/>
                    <a:lumOff val="35000"/>
                  </a:schemeClr>
                </a:solidFill>
              </a:rPr>
              <a:t>Source: Microsoft MSDN</a:t>
            </a:r>
            <a:endParaRPr lang="pl-PL" dirty="0">
              <a:solidFill>
                <a:schemeClr val="tx1">
                  <a:lumMod val="65000"/>
                  <a:lumOff val="35000"/>
                </a:schemeClr>
              </a:solidFill>
            </a:endParaRPr>
          </a:p>
        </p:txBody>
      </p:sp>
    </p:spTree>
    <p:extLst>
      <p:ext uri="{BB962C8B-B14F-4D97-AF65-F5344CB8AC3E}">
        <p14:creationId xmlns:p14="http://schemas.microsoft.com/office/powerpoint/2010/main" val="74476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1D3D0-1AD2-4EE6-BBE7-55F1F29B2644}"/>
              </a:ext>
            </a:extLst>
          </p:cNvPr>
          <p:cNvSpPr>
            <a:spLocks noGrp="1"/>
          </p:cNvSpPr>
          <p:nvPr>
            <p:ph type="body" sz="quarter" idx="13"/>
          </p:nvPr>
        </p:nvSpPr>
        <p:spPr>
          <a:xfrm>
            <a:off x="792127" y="857465"/>
            <a:ext cx="8422211" cy="957299"/>
          </a:xfrm>
        </p:spPr>
        <p:txBody>
          <a:bodyPr/>
          <a:lstStyle/>
          <a:p>
            <a:r>
              <a:rPr lang="en-GB" sz="4800" b="1" spc="-50" dirty="0" err="1">
                <a:solidFill>
                  <a:srgbClr val="EF942F"/>
                </a:solidFill>
                <a:latin typeface="Calibri Light" panose="020F0302020204030204"/>
              </a:rPr>
              <a:t>Revoscale</a:t>
            </a:r>
            <a:r>
              <a:rPr lang="en-GB" sz="4800" b="1" spc="-50" dirty="0">
                <a:solidFill>
                  <a:srgbClr val="EF942F"/>
                </a:solidFill>
                <a:latin typeface="Calibri Light" panose="020F0302020204030204"/>
              </a:rPr>
              <a:t> functions</a:t>
            </a:r>
            <a:endParaRPr lang="pl-PL" sz="4800" b="1" spc="-50" dirty="0">
              <a:solidFill>
                <a:srgbClr val="EF942F"/>
              </a:solidFill>
              <a:latin typeface="Calibri Light" panose="020F0302020204030204"/>
            </a:endParaRPr>
          </a:p>
        </p:txBody>
      </p:sp>
      <p:pic>
        <p:nvPicPr>
          <p:cNvPr id="3" name="Picture 2">
            <a:extLst>
              <a:ext uri="{FF2B5EF4-FFF2-40B4-BE49-F238E27FC236}">
                <a16:creationId xmlns:a16="http://schemas.microsoft.com/office/drawing/2014/main" id="{A7FC9298-0CB1-4359-B79F-F3BC2EB53210}"/>
              </a:ext>
            </a:extLst>
          </p:cNvPr>
          <p:cNvPicPr>
            <a:picLocks noChangeAspect="1"/>
          </p:cNvPicPr>
          <p:nvPr/>
        </p:nvPicPr>
        <p:blipFill>
          <a:blip r:embed="rId3"/>
          <a:stretch>
            <a:fillRect/>
          </a:stretch>
        </p:blipFill>
        <p:spPr>
          <a:xfrm>
            <a:off x="942975" y="1613797"/>
            <a:ext cx="11249025" cy="4981575"/>
          </a:xfrm>
          <a:prstGeom prst="rect">
            <a:avLst/>
          </a:prstGeom>
        </p:spPr>
      </p:pic>
      <p:sp>
        <p:nvSpPr>
          <p:cNvPr id="4" name="TextBox 3">
            <a:extLst>
              <a:ext uri="{FF2B5EF4-FFF2-40B4-BE49-F238E27FC236}">
                <a16:creationId xmlns:a16="http://schemas.microsoft.com/office/drawing/2014/main" id="{4CDD8504-2013-4978-BB7E-A74B4B8BDD82}"/>
              </a:ext>
            </a:extLst>
          </p:cNvPr>
          <p:cNvSpPr txBox="1"/>
          <p:nvPr/>
        </p:nvSpPr>
        <p:spPr>
          <a:xfrm>
            <a:off x="9581565" y="6488668"/>
            <a:ext cx="2492285" cy="369332"/>
          </a:xfrm>
          <a:prstGeom prst="rect">
            <a:avLst/>
          </a:prstGeom>
          <a:noFill/>
        </p:spPr>
        <p:txBody>
          <a:bodyPr wrap="none" rtlCol="0">
            <a:spAutoFit/>
          </a:bodyPr>
          <a:lstStyle/>
          <a:p>
            <a:r>
              <a:rPr lang="en-GB" dirty="0">
                <a:solidFill>
                  <a:schemeClr val="tx1">
                    <a:lumMod val="65000"/>
                    <a:lumOff val="35000"/>
                  </a:schemeClr>
                </a:solidFill>
              </a:rPr>
              <a:t>Source: Microsoft MSDN</a:t>
            </a:r>
            <a:endParaRPr lang="pl-PL" dirty="0">
              <a:solidFill>
                <a:schemeClr val="tx1">
                  <a:lumMod val="65000"/>
                  <a:lumOff val="35000"/>
                </a:schemeClr>
              </a:solidFill>
            </a:endParaRPr>
          </a:p>
        </p:txBody>
      </p:sp>
    </p:spTree>
    <p:extLst>
      <p:ext uri="{BB962C8B-B14F-4D97-AF65-F5344CB8AC3E}">
        <p14:creationId xmlns:p14="http://schemas.microsoft.com/office/powerpoint/2010/main" val="123948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7DFE5B-3429-4DB8-BA92-22239115A971}"/>
              </a:ext>
            </a:extLst>
          </p:cNvPr>
          <p:cNvSpPr>
            <a:spLocks noGrp="1"/>
          </p:cNvSpPr>
          <p:nvPr>
            <p:ph type="body" sz="quarter" idx="13"/>
          </p:nvPr>
        </p:nvSpPr>
        <p:spPr/>
        <p:txBody>
          <a:bodyPr/>
          <a:lstStyle/>
          <a:p>
            <a:r>
              <a:rPr lang="en-GB" sz="4800" b="1" spc="-50" dirty="0">
                <a:solidFill>
                  <a:srgbClr val="EF942F"/>
                </a:solidFill>
                <a:latin typeface="Calibri Light" panose="020F0302020204030204"/>
              </a:rPr>
              <a:t>Compute Context</a:t>
            </a:r>
            <a:endParaRPr lang="pl-PL" sz="4800" b="1" spc="-50" dirty="0">
              <a:solidFill>
                <a:srgbClr val="EF942F"/>
              </a:solidFill>
              <a:latin typeface="Calibri Light" panose="020F0302020204030204"/>
            </a:endParaRPr>
          </a:p>
        </p:txBody>
      </p:sp>
      <p:pic>
        <p:nvPicPr>
          <p:cNvPr id="3" name="Picture 2">
            <a:extLst>
              <a:ext uri="{FF2B5EF4-FFF2-40B4-BE49-F238E27FC236}">
                <a16:creationId xmlns:a16="http://schemas.microsoft.com/office/drawing/2014/main" id="{43306676-EB08-407D-873F-53B459839CAE}"/>
              </a:ext>
            </a:extLst>
          </p:cNvPr>
          <p:cNvPicPr>
            <a:picLocks noChangeAspect="1"/>
          </p:cNvPicPr>
          <p:nvPr/>
        </p:nvPicPr>
        <p:blipFill>
          <a:blip r:embed="rId3"/>
          <a:stretch>
            <a:fillRect/>
          </a:stretch>
        </p:blipFill>
        <p:spPr>
          <a:xfrm>
            <a:off x="1474334" y="1939333"/>
            <a:ext cx="10009418" cy="3704440"/>
          </a:xfrm>
          <a:prstGeom prst="rect">
            <a:avLst/>
          </a:prstGeom>
        </p:spPr>
      </p:pic>
      <p:sp>
        <p:nvSpPr>
          <p:cNvPr id="4" name="TextBox 3">
            <a:extLst>
              <a:ext uri="{FF2B5EF4-FFF2-40B4-BE49-F238E27FC236}">
                <a16:creationId xmlns:a16="http://schemas.microsoft.com/office/drawing/2014/main" id="{F8FBF73D-7DDB-487A-854C-E7FF62BCB3C3}"/>
              </a:ext>
            </a:extLst>
          </p:cNvPr>
          <p:cNvSpPr txBox="1"/>
          <p:nvPr/>
        </p:nvSpPr>
        <p:spPr>
          <a:xfrm>
            <a:off x="9360501" y="6264633"/>
            <a:ext cx="2492285" cy="369332"/>
          </a:xfrm>
          <a:prstGeom prst="rect">
            <a:avLst/>
          </a:prstGeom>
          <a:noFill/>
        </p:spPr>
        <p:txBody>
          <a:bodyPr wrap="none" rtlCol="0">
            <a:spAutoFit/>
          </a:bodyPr>
          <a:lstStyle/>
          <a:p>
            <a:r>
              <a:rPr lang="en-GB" dirty="0">
                <a:solidFill>
                  <a:schemeClr val="tx1">
                    <a:lumMod val="65000"/>
                    <a:lumOff val="35000"/>
                  </a:schemeClr>
                </a:solidFill>
              </a:rPr>
              <a:t>Source: Microsoft MSDN</a:t>
            </a:r>
            <a:endParaRPr lang="pl-PL" dirty="0">
              <a:solidFill>
                <a:schemeClr val="tx1">
                  <a:lumMod val="65000"/>
                  <a:lumOff val="35000"/>
                </a:schemeClr>
              </a:solidFill>
            </a:endParaRPr>
          </a:p>
        </p:txBody>
      </p:sp>
    </p:spTree>
    <p:extLst>
      <p:ext uri="{BB962C8B-B14F-4D97-AF65-F5344CB8AC3E}">
        <p14:creationId xmlns:p14="http://schemas.microsoft.com/office/powerpoint/2010/main" val="245311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910BB-EE11-49C3-A13D-787FE0B03D30}"/>
              </a:ext>
            </a:extLst>
          </p:cNvPr>
          <p:cNvSpPr>
            <a:spLocks noGrp="1"/>
          </p:cNvSpPr>
          <p:nvPr>
            <p:ph type="body" sz="quarter" idx="13"/>
          </p:nvPr>
        </p:nvSpPr>
        <p:spPr>
          <a:xfrm>
            <a:off x="674140" y="936123"/>
            <a:ext cx="4657761" cy="957299"/>
          </a:xfrm>
        </p:spPr>
        <p:txBody>
          <a:bodyPr/>
          <a:lstStyle/>
          <a:p>
            <a:r>
              <a:rPr lang="en-GB" sz="4800" b="1" spc="-50" dirty="0">
                <a:solidFill>
                  <a:srgbClr val="EF942F"/>
                </a:solidFill>
                <a:latin typeface="Calibri Light" panose="020F0302020204030204"/>
              </a:rPr>
              <a:t>Realtime Scoring</a:t>
            </a:r>
            <a:endParaRPr lang="pl-PL" sz="4800" b="1" spc="-50" dirty="0">
              <a:solidFill>
                <a:srgbClr val="EF942F"/>
              </a:solidFill>
              <a:latin typeface="Calibri Light" panose="020F0302020204030204"/>
            </a:endParaRPr>
          </a:p>
          <a:p>
            <a:endParaRPr lang="pl-PL" dirty="0"/>
          </a:p>
        </p:txBody>
      </p:sp>
      <p:sp>
        <p:nvSpPr>
          <p:cNvPr id="4" name="Rectangle 3">
            <a:extLst>
              <a:ext uri="{FF2B5EF4-FFF2-40B4-BE49-F238E27FC236}">
                <a16:creationId xmlns:a16="http://schemas.microsoft.com/office/drawing/2014/main" id="{2544D374-BEDC-4F41-8AF6-379E73EB1FE9}"/>
              </a:ext>
            </a:extLst>
          </p:cNvPr>
          <p:cNvSpPr/>
          <p:nvPr/>
        </p:nvSpPr>
        <p:spPr>
          <a:xfrm>
            <a:off x="952499" y="1995785"/>
            <a:ext cx="10734675" cy="830997"/>
          </a:xfrm>
          <a:prstGeom prst="rect">
            <a:avLst/>
          </a:prstGeom>
        </p:spPr>
        <p:txBody>
          <a:bodyPr wrap="square">
            <a:spAutoFit/>
          </a:bodyPr>
          <a:lstStyle/>
          <a:p>
            <a:r>
              <a:rPr lang="en-US" sz="2400" dirty="0">
                <a:solidFill>
                  <a:schemeClr val="tx1">
                    <a:lumMod val="65000"/>
                    <a:lumOff val="35000"/>
                  </a:schemeClr>
                </a:solidFill>
              </a:rPr>
              <a:t>Real-time scoring uses the </a:t>
            </a:r>
            <a:r>
              <a:rPr lang="en-US" sz="2400" b="1" dirty="0" err="1">
                <a:solidFill>
                  <a:srgbClr val="EF942F"/>
                </a:solidFill>
              </a:rPr>
              <a:t>sp_rxPredict</a:t>
            </a:r>
            <a:r>
              <a:rPr lang="en-US" sz="2400" b="1" dirty="0">
                <a:solidFill>
                  <a:srgbClr val="EF942F"/>
                </a:solidFill>
              </a:rPr>
              <a:t> </a:t>
            </a:r>
            <a:r>
              <a:rPr lang="en-US" sz="2400" dirty="0">
                <a:solidFill>
                  <a:schemeClr val="tx1">
                    <a:lumMod val="65000"/>
                    <a:lumOff val="35000"/>
                  </a:schemeClr>
                </a:solidFill>
              </a:rPr>
              <a:t>system stored procedure and the CLR extension capabilities in SQL Server for high-performance predictions or scores. </a:t>
            </a:r>
            <a:endParaRPr lang="pl-PL" sz="2400" dirty="0">
              <a:solidFill>
                <a:schemeClr val="tx1">
                  <a:lumMod val="65000"/>
                  <a:lumOff val="35000"/>
                </a:schemeClr>
              </a:solidFill>
            </a:endParaRPr>
          </a:p>
        </p:txBody>
      </p:sp>
      <p:sp>
        <p:nvSpPr>
          <p:cNvPr id="3" name="Rectangle 2">
            <a:extLst>
              <a:ext uri="{FF2B5EF4-FFF2-40B4-BE49-F238E27FC236}">
                <a16:creationId xmlns:a16="http://schemas.microsoft.com/office/drawing/2014/main" id="{C3B3D70C-AC05-41A0-986E-6648D68BA2D0}"/>
              </a:ext>
            </a:extLst>
          </p:cNvPr>
          <p:cNvSpPr/>
          <p:nvPr/>
        </p:nvSpPr>
        <p:spPr>
          <a:xfrm>
            <a:off x="1165030" y="3059668"/>
            <a:ext cx="9598219" cy="2062103"/>
          </a:xfrm>
          <a:prstGeom prst="rect">
            <a:avLst/>
          </a:prstGeom>
        </p:spPr>
        <p:txBody>
          <a:bodyPr wrap="square">
            <a:spAutoFit/>
          </a:bodyPr>
          <a:lstStyle/>
          <a:p>
            <a:r>
              <a:rPr lang="pl-PL" sz="2800" b="1" kern="0" dirty="0">
                <a:solidFill>
                  <a:srgbClr val="EF942F"/>
                </a:solidFill>
                <a:latin typeface="Euphemia"/>
              </a:rPr>
              <a:t>Prerequisites</a:t>
            </a:r>
            <a:endParaRPr lang="en-GB" sz="2800" b="1" kern="0" dirty="0">
              <a:solidFill>
                <a:srgbClr val="EF942F"/>
              </a:solidFill>
              <a:latin typeface="Euphemia"/>
            </a:endParaRPr>
          </a:p>
          <a:p>
            <a:pPr marL="457200" indent="-457200">
              <a:buFont typeface="Arial" panose="020B0604020202020204" pitchFamily="34" charset="0"/>
              <a:buChar char="•"/>
            </a:pPr>
            <a:r>
              <a:rPr lang="pl-PL" sz="2000" b="1" kern="0" dirty="0">
                <a:solidFill>
                  <a:schemeClr val="tx1">
                    <a:lumMod val="65000"/>
                    <a:lumOff val="35000"/>
                  </a:schemeClr>
                </a:solidFill>
                <a:latin typeface="Euphemia"/>
              </a:rPr>
              <a:t>Enabling CLR Integration</a:t>
            </a:r>
            <a:endParaRPr lang="en-GB" sz="2000" b="1" kern="0" dirty="0">
              <a:solidFill>
                <a:schemeClr val="tx1">
                  <a:lumMod val="65000"/>
                  <a:lumOff val="35000"/>
                </a:schemeClr>
              </a:solidFill>
              <a:latin typeface="Euphemia"/>
            </a:endParaRPr>
          </a:p>
          <a:p>
            <a:pPr marL="457200" indent="-457200">
              <a:buFont typeface="Arial" panose="020B0604020202020204" pitchFamily="34" charset="0"/>
              <a:buChar char="•"/>
            </a:pPr>
            <a:r>
              <a:rPr lang="en-US" sz="2000" b="1" kern="0" dirty="0">
                <a:solidFill>
                  <a:schemeClr val="tx1">
                    <a:lumMod val="65000"/>
                    <a:lumOff val="35000"/>
                  </a:schemeClr>
                </a:solidFill>
                <a:latin typeface="Euphemia"/>
              </a:rPr>
              <a:t>Enable the real-time scoring procedure</a:t>
            </a:r>
          </a:p>
          <a:p>
            <a:pPr marL="914400" lvl="1" indent="-457200">
              <a:buFont typeface="Arial" panose="020B0604020202020204" pitchFamily="34" charset="0"/>
              <a:buChar char="•"/>
            </a:pPr>
            <a:r>
              <a:rPr lang="en-US" sz="2000" b="1" kern="0" dirty="0">
                <a:solidFill>
                  <a:schemeClr val="tx1">
                    <a:lumMod val="65000"/>
                    <a:lumOff val="35000"/>
                  </a:schemeClr>
                </a:solidFill>
                <a:latin typeface="Euphemia"/>
              </a:rPr>
              <a:t>cd &lt;</a:t>
            </a:r>
            <a:r>
              <a:rPr lang="en-US" sz="2000" b="1" kern="0" dirty="0" err="1">
                <a:solidFill>
                  <a:schemeClr val="tx1">
                    <a:lumMod val="65000"/>
                    <a:lumOff val="35000"/>
                  </a:schemeClr>
                </a:solidFill>
                <a:latin typeface="Euphemia"/>
              </a:rPr>
              <a:t>SQLInstancePath</a:t>
            </a:r>
            <a:r>
              <a:rPr lang="en-US" sz="2000" b="1" kern="0" dirty="0">
                <a:solidFill>
                  <a:schemeClr val="tx1">
                    <a:lumMod val="65000"/>
                    <a:lumOff val="35000"/>
                  </a:schemeClr>
                </a:solidFill>
                <a:latin typeface="Euphemia"/>
              </a:rPr>
              <a:t>&gt;\R_SERVICES\library\</a:t>
            </a:r>
            <a:r>
              <a:rPr lang="en-US" sz="2000" b="1" kern="0" dirty="0" err="1">
                <a:solidFill>
                  <a:schemeClr val="tx1">
                    <a:lumMod val="65000"/>
                    <a:lumOff val="35000"/>
                  </a:schemeClr>
                </a:solidFill>
                <a:latin typeface="Euphemia"/>
              </a:rPr>
              <a:t>RevoScaleR</a:t>
            </a:r>
            <a:r>
              <a:rPr lang="en-US" sz="2000" b="1" kern="0" dirty="0">
                <a:solidFill>
                  <a:schemeClr val="tx1">
                    <a:lumMod val="65000"/>
                    <a:lumOff val="35000"/>
                  </a:schemeClr>
                </a:solidFill>
                <a:latin typeface="Euphemia"/>
              </a:rPr>
              <a:t>\</a:t>
            </a:r>
            <a:r>
              <a:rPr lang="en-US" sz="2000" b="1" kern="0" dirty="0" err="1">
                <a:solidFill>
                  <a:schemeClr val="tx1">
                    <a:lumMod val="65000"/>
                    <a:lumOff val="35000"/>
                  </a:schemeClr>
                </a:solidFill>
                <a:latin typeface="Euphemia"/>
              </a:rPr>
              <a:t>rxLibs</a:t>
            </a:r>
            <a:r>
              <a:rPr lang="en-US" sz="2000" b="1" kern="0" dirty="0">
                <a:solidFill>
                  <a:schemeClr val="tx1">
                    <a:lumMod val="65000"/>
                    <a:lumOff val="35000"/>
                  </a:schemeClr>
                </a:solidFill>
                <a:latin typeface="Euphemia"/>
              </a:rPr>
              <a:t>\x64\</a:t>
            </a:r>
          </a:p>
          <a:p>
            <a:pPr marL="914400" lvl="1" indent="-457200">
              <a:buFont typeface="Arial" panose="020B0604020202020204" pitchFamily="34" charset="0"/>
              <a:buChar char="•"/>
            </a:pPr>
            <a:r>
              <a:rPr lang="en-US" sz="2000" b="1" kern="0" dirty="0">
                <a:solidFill>
                  <a:schemeClr val="tx1">
                    <a:lumMod val="65000"/>
                    <a:lumOff val="35000"/>
                  </a:schemeClr>
                </a:solidFill>
                <a:latin typeface="Euphemia"/>
              </a:rPr>
              <a:t>RegisterRExt.exe /</a:t>
            </a:r>
            <a:r>
              <a:rPr lang="en-US" sz="2000" b="1" kern="0" dirty="0" err="1">
                <a:solidFill>
                  <a:schemeClr val="tx1">
                    <a:lumMod val="65000"/>
                    <a:lumOff val="35000"/>
                  </a:schemeClr>
                </a:solidFill>
                <a:latin typeface="Euphemia"/>
              </a:rPr>
              <a:t>installRts</a:t>
            </a:r>
            <a:r>
              <a:rPr lang="en-US" sz="2000" b="1" kern="0" dirty="0">
                <a:solidFill>
                  <a:schemeClr val="tx1">
                    <a:lumMod val="65000"/>
                    <a:lumOff val="35000"/>
                  </a:schemeClr>
                </a:solidFill>
                <a:latin typeface="Euphemia"/>
              </a:rPr>
              <a:t> [/</a:t>
            </a:r>
            <a:r>
              <a:rPr lang="en-US" sz="2000" b="1" kern="0" dirty="0" err="1">
                <a:solidFill>
                  <a:schemeClr val="tx1">
                    <a:lumMod val="65000"/>
                    <a:lumOff val="35000"/>
                  </a:schemeClr>
                </a:solidFill>
                <a:latin typeface="Euphemia"/>
              </a:rPr>
              <a:t>instance:name</a:t>
            </a:r>
            <a:r>
              <a:rPr lang="en-US" sz="2000" b="1" kern="0" dirty="0">
                <a:solidFill>
                  <a:schemeClr val="tx1">
                    <a:lumMod val="65000"/>
                    <a:lumOff val="35000"/>
                  </a:schemeClr>
                </a:solidFill>
                <a:latin typeface="Euphemia"/>
              </a:rPr>
              <a:t>] /</a:t>
            </a:r>
            <a:r>
              <a:rPr lang="en-US" sz="2000" b="1" kern="0" dirty="0" err="1">
                <a:solidFill>
                  <a:schemeClr val="tx1">
                    <a:lumMod val="65000"/>
                    <a:lumOff val="35000"/>
                  </a:schemeClr>
                </a:solidFill>
                <a:latin typeface="Euphemia"/>
              </a:rPr>
              <a:t>database:databasename</a:t>
            </a:r>
            <a:endParaRPr lang="en-US" sz="2000" b="1" kern="0" dirty="0">
              <a:solidFill>
                <a:schemeClr val="tx1">
                  <a:lumMod val="65000"/>
                  <a:lumOff val="35000"/>
                </a:schemeClr>
              </a:solidFill>
              <a:latin typeface="Euphemia"/>
            </a:endParaRPr>
          </a:p>
          <a:p>
            <a:pPr marL="457200" indent="-457200">
              <a:buFont typeface="Arial" panose="020B0604020202020204" pitchFamily="34" charset="0"/>
              <a:buChar char="•"/>
            </a:pPr>
            <a:endParaRPr lang="pl-PL" sz="2000" b="1" kern="0" dirty="0">
              <a:solidFill>
                <a:schemeClr val="tx1">
                  <a:lumMod val="65000"/>
                  <a:lumOff val="35000"/>
                </a:schemeClr>
              </a:solidFill>
              <a:latin typeface="Euphemia"/>
            </a:endParaRPr>
          </a:p>
        </p:txBody>
      </p:sp>
      <p:sp>
        <p:nvSpPr>
          <p:cNvPr id="5" name="Rectangle 4">
            <a:extLst>
              <a:ext uri="{FF2B5EF4-FFF2-40B4-BE49-F238E27FC236}">
                <a16:creationId xmlns:a16="http://schemas.microsoft.com/office/drawing/2014/main" id="{4DD6B4DF-572B-444B-BCCE-BD3A6391C193}"/>
              </a:ext>
            </a:extLst>
          </p:cNvPr>
          <p:cNvSpPr/>
          <p:nvPr/>
        </p:nvSpPr>
        <p:spPr>
          <a:xfrm>
            <a:off x="2114550" y="4998547"/>
            <a:ext cx="6096000" cy="923330"/>
          </a:xfrm>
          <a:prstGeom prst="rect">
            <a:avLst/>
          </a:prstGeom>
        </p:spPr>
        <p:txBody>
          <a:bodyPr>
            <a:spAutoFit/>
          </a:bodyPr>
          <a:lstStyle/>
          <a:p>
            <a:r>
              <a:rPr lang="pl-PL" dirty="0">
                <a:solidFill>
                  <a:srgbClr val="0000FF"/>
                </a:solidFill>
                <a:latin typeface="Consolas" panose="020B0609020204030204" pitchFamily="49" charset="0"/>
              </a:rPr>
              <a:t>EXEC</a:t>
            </a:r>
            <a:r>
              <a:rPr lang="pl-PL" dirty="0">
                <a:solidFill>
                  <a:srgbClr val="000000"/>
                </a:solidFill>
                <a:latin typeface="Consolas" panose="020B0609020204030204" pitchFamily="49" charset="0"/>
              </a:rPr>
              <a:t> sp_rxPredict</a:t>
            </a:r>
          </a:p>
          <a:p>
            <a:r>
              <a:rPr lang="pl-PL" dirty="0">
                <a:solidFill>
                  <a:srgbClr val="000000"/>
                </a:solidFill>
                <a:latin typeface="Consolas" panose="020B0609020204030204" pitchFamily="49" charset="0"/>
              </a:rPr>
              <a:t>@model </a:t>
            </a:r>
            <a:r>
              <a:rPr lang="pl-PL" dirty="0">
                <a:solidFill>
                  <a:srgbClr val="808080"/>
                </a:solidFill>
                <a:latin typeface="Consolas" panose="020B0609020204030204" pitchFamily="49" charset="0"/>
              </a:rPr>
              <a:t>=</a:t>
            </a:r>
            <a:r>
              <a:rPr lang="pl-PL"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ML</a:t>
            </a:r>
            <a:r>
              <a:rPr lang="pl-PL" dirty="0">
                <a:solidFill>
                  <a:srgbClr val="000000"/>
                </a:solidFill>
                <a:latin typeface="Consolas" panose="020B0609020204030204" pitchFamily="49" charset="0"/>
              </a:rPr>
              <a:t>model</a:t>
            </a:r>
            <a:r>
              <a:rPr lang="pl-PL" dirty="0">
                <a:solidFill>
                  <a:srgbClr val="808080"/>
                </a:solidFill>
                <a:latin typeface="Consolas" panose="020B0609020204030204" pitchFamily="49" charset="0"/>
              </a:rPr>
              <a:t>,</a:t>
            </a:r>
            <a:endParaRPr lang="pl-PL"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inputData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N'SELECT * FROM data'</a:t>
            </a:r>
            <a:endParaRPr lang="pl-PL" dirty="0"/>
          </a:p>
        </p:txBody>
      </p:sp>
    </p:spTree>
    <p:extLst>
      <p:ext uri="{BB962C8B-B14F-4D97-AF65-F5344CB8AC3E}">
        <p14:creationId xmlns:p14="http://schemas.microsoft.com/office/powerpoint/2010/main" val="16892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78129F-88C7-4AFD-B473-255752BD0890}"/>
              </a:ext>
            </a:extLst>
          </p:cNvPr>
          <p:cNvSpPr>
            <a:spLocks noGrp="1"/>
          </p:cNvSpPr>
          <p:nvPr>
            <p:ph type="body" sz="quarter" idx="13"/>
          </p:nvPr>
        </p:nvSpPr>
        <p:spPr>
          <a:xfrm>
            <a:off x="1178560" y="851348"/>
            <a:ext cx="4657761" cy="957299"/>
          </a:xfrm>
        </p:spPr>
        <p:txBody>
          <a:bodyPr/>
          <a:lstStyle/>
          <a:p>
            <a:r>
              <a:rPr lang="en-GB" sz="4800" b="1" spc="-50" dirty="0">
                <a:solidFill>
                  <a:srgbClr val="EF942F"/>
                </a:solidFill>
                <a:latin typeface="Calibri Light" panose="020F0302020204030204"/>
                <a:ea typeface="+mj-ea"/>
                <a:cs typeface="+mj-cs"/>
              </a:rPr>
              <a:t>Agenda</a:t>
            </a:r>
            <a:endParaRPr lang="pl-PL" sz="4800" b="1" spc="-50" dirty="0">
              <a:solidFill>
                <a:srgbClr val="EF942F"/>
              </a:solidFill>
              <a:latin typeface="Calibri Light" panose="020F0302020204030204"/>
              <a:ea typeface="+mj-ea"/>
              <a:cs typeface="+mj-cs"/>
            </a:endParaRPr>
          </a:p>
        </p:txBody>
      </p:sp>
      <p:sp>
        <p:nvSpPr>
          <p:cNvPr id="5" name="Rectangle 4">
            <a:extLst>
              <a:ext uri="{FF2B5EF4-FFF2-40B4-BE49-F238E27FC236}">
                <a16:creationId xmlns:a16="http://schemas.microsoft.com/office/drawing/2014/main" id="{3E2D7AD4-30A0-4EF0-A3FF-38878DE1BABB}"/>
              </a:ext>
            </a:extLst>
          </p:cNvPr>
          <p:cNvSpPr/>
          <p:nvPr/>
        </p:nvSpPr>
        <p:spPr>
          <a:xfrm>
            <a:off x="1336040" y="1594872"/>
            <a:ext cx="9519920" cy="5139869"/>
          </a:xfrm>
          <a:prstGeom prst="rect">
            <a:avLst/>
          </a:prstGeom>
        </p:spPr>
        <p:txBody>
          <a:bodyPr wrap="square">
            <a:spAutoFit/>
          </a:bodyPr>
          <a:lstStyle/>
          <a:p>
            <a:pPr>
              <a:buFont typeface="Wingdings" panose="05000000000000000000" pitchFamily="2" charset="2"/>
              <a:buChar char="§"/>
            </a:pPr>
            <a:r>
              <a:rPr lang="pl-PL" sz="4000" b="1" dirty="0">
                <a:solidFill>
                  <a:schemeClr val="tx1">
                    <a:lumMod val="65000"/>
                    <a:lumOff val="35000"/>
                  </a:schemeClr>
                </a:solidFill>
              </a:rPr>
              <a:t> </a:t>
            </a:r>
            <a:r>
              <a:rPr lang="en-GB" sz="4000" b="1" dirty="0">
                <a:solidFill>
                  <a:schemeClr val="tx1">
                    <a:lumMod val="65000"/>
                    <a:lumOff val="35000"/>
                  </a:schemeClr>
                </a:solidFill>
              </a:rPr>
              <a:t>ML Server (Services) – History</a:t>
            </a:r>
          </a:p>
          <a:p>
            <a:pPr lvl="1">
              <a:buFont typeface="Wingdings" panose="05000000000000000000" pitchFamily="2" charset="2"/>
              <a:buChar char="§"/>
            </a:pPr>
            <a:r>
              <a:rPr lang="en-GB" sz="4000" b="1" dirty="0">
                <a:solidFill>
                  <a:schemeClr val="tx1">
                    <a:lumMod val="65000"/>
                    <a:lumOff val="35000"/>
                  </a:schemeClr>
                </a:solidFill>
              </a:rPr>
              <a:t>SQL Server - R and Python</a:t>
            </a:r>
          </a:p>
          <a:p>
            <a:pPr>
              <a:buFont typeface="Wingdings" panose="05000000000000000000" pitchFamily="2" charset="2"/>
              <a:buChar char="§"/>
            </a:pPr>
            <a:r>
              <a:rPr lang="en-GB" sz="4000" b="1" dirty="0">
                <a:solidFill>
                  <a:srgbClr val="EF942F"/>
                </a:solidFill>
              </a:rPr>
              <a:t> </a:t>
            </a:r>
            <a:r>
              <a:rPr lang="en-GB" sz="4000" b="1" dirty="0" err="1">
                <a:solidFill>
                  <a:srgbClr val="EF942F"/>
                </a:solidFill>
              </a:rPr>
              <a:t>RevoscaleR</a:t>
            </a:r>
            <a:r>
              <a:rPr lang="en-GB" sz="4000" b="1" dirty="0">
                <a:solidFill>
                  <a:srgbClr val="EF942F"/>
                </a:solidFill>
              </a:rPr>
              <a:t> </a:t>
            </a:r>
            <a:r>
              <a:rPr lang="en-GB" sz="4000" b="1" dirty="0">
                <a:solidFill>
                  <a:schemeClr val="tx1">
                    <a:lumMod val="65000"/>
                    <a:lumOff val="35000"/>
                  </a:schemeClr>
                </a:solidFill>
              </a:rPr>
              <a:t>and </a:t>
            </a:r>
            <a:r>
              <a:rPr lang="en-GB" sz="4000" b="1" dirty="0" err="1">
                <a:solidFill>
                  <a:srgbClr val="EF942F"/>
                </a:solidFill>
              </a:rPr>
              <a:t>RevoscalePy</a:t>
            </a:r>
            <a:endParaRPr lang="en-GB" sz="4000" b="1" dirty="0">
              <a:solidFill>
                <a:srgbClr val="EF942F"/>
              </a:solidFill>
            </a:endParaRPr>
          </a:p>
          <a:p>
            <a:pPr lvl="1">
              <a:buFont typeface="Wingdings" panose="05000000000000000000" pitchFamily="2" charset="2"/>
              <a:buChar char="§"/>
            </a:pPr>
            <a:r>
              <a:rPr lang="pl-PL" sz="4000" b="1" dirty="0">
                <a:solidFill>
                  <a:schemeClr val="tx1">
                    <a:lumMod val="65000"/>
                    <a:lumOff val="35000"/>
                  </a:schemeClr>
                </a:solidFill>
              </a:rPr>
              <a:t> </a:t>
            </a:r>
            <a:r>
              <a:rPr lang="en-GB" sz="4000" b="1" dirty="0">
                <a:solidFill>
                  <a:schemeClr val="tx1">
                    <a:lumMod val="65000"/>
                    <a:lumOff val="35000"/>
                  </a:schemeClr>
                </a:solidFill>
              </a:rPr>
              <a:t>Real-time scoring</a:t>
            </a:r>
          </a:p>
          <a:p>
            <a:pPr lvl="1">
              <a:buFont typeface="Wingdings" panose="05000000000000000000" pitchFamily="2" charset="2"/>
              <a:buChar char="§"/>
            </a:pPr>
            <a:r>
              <a:rPr lang="pl-PL" sz="4000" b="1" dirty="0">
                <a:solidFill>
                  <a:srgbClr val="EF942F"/>
                </a:solidFill>
              </a:rPr>
              <a:t> </a:t>
            </a:r>
            <a:r>
              <a:rPr lang="en-GB" sz="4000" b="1" dirty="0">
                <a:solidFill>
                  <a:srgbClr val="EF942F"/>
                </a:solidFill>
              </a:rPr>
              <a:t>Native scoring</a:t>
            </a:r>
            <a:endParaRPr lang="pl-PL" sz="4000" b="1" dirty="0">
              <a:solidFill>
                <a:srgbClr val="EF942F"/>
              </a:solidFill>
            </a:endParaRPr>
          </a:p>
          <a:p>
            <a:pPr>
              <a:buFont typeface="Wingdings" panose="05000000000000000000" pitchFamily="2" charset="2"/>
              <a:buChar char="§"/>
            </a:pPr>
            <a:r>
              <a:rPr lang="pl-PL" sz="4000" b="1" dirty="0">
                <a:solidFill>
                  <a:srgbClr val="EF942F"/>
                </a:solidFill>
              </a:rPr>
              <a:t>DEMO</a:t>
            </a:r>
            <a:endParaRPr lang="en-GB" sz="4000" b="1" dirty="0">
              <a:solidFill>
                <a:srgbClr val="EF942F"/>
              </a:solidFill>
            </a:endParaRPr>
          </a:p>
          <a:p>
            <a:pPr>
              <a:buFont typeface="Wingdings" panose="05000000000000000000" pitchFamily="2" charset="2"/>
              <a:buChar char="§"/>
            </a:pPr>
            <a:r>
              <a:rPr lang="pl-PL" sz="4000" b="1" dirty="0">
                <a:solidFill>
                  <a:schemeClr val="tx1">
                    <a:lumMod val="65000"/>
                    <a:lumOff val="35000"/>
                  </a:schemeClr>
                </a:solidFill>
              </a:rPr>
              <a:t> </a:t>
            </a:r>
            <a:r>
              <a:rPr lang="en-GB" sz="4000" b="1" dirty="0">
                <a:solidFill>
                  <a:schemeClr val="tx1">
                    <a:lumMod val="65000"/>
                    <a:lumOff val="35000"/>
                  </a:schemeClr>
                </a:solidFill>
              </a:rPr>
              <a:t>Q&amp;A</a:t>
            </a:r>
          </a:p>
          <a:p>
            <a:pPr>
              <a:buFont typeface="Wingdings" panose="05000000000000000000" pitchFamily="2" charset="2"/>
              <a:buChar char="§"/>
            </a:pPr>
            <a:endParaRPr lang="pl-PL" sz="4800" b="1" dirty="0">
              <a:solidFill>
                <a:srgbClr val="EF942F"/>
              </a:solidFill>
            </a:endParaRPr>
          </a:p>
        </p:txBody>
      </p:sp>
    </p:spTree>
    <p:extLst>
      <p:ext uri="{BB962C8B-B14F-4D97-AF65-F5344CB8AC3E}">
        <p14:creationId xmlns:p14="http://schemas.microsoft.com/office/powerpoint/2010/main" val="494625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7D7823-A580-4C8F-BC29-587D8ED801FB}"/>
              </a:ext>
            </a:extLst>
          </p:cNvPr>
          <p:cNvSpPr>
            <a:spLocks noGrp="1"/>
          </p:cNvSpPr>
          <p:nvPr>
            <p:ph type="body" sz="quarter" idx="13"/>
          </p:nvPr>
        </p:nvSpPr>
        <p:spPr/>
        <p:txBody>
          <a:bodyPr/>
          <a:lstStyle/>
          <a:p>
            <a:r>
              <a:rPr lang="en-GB" sz="4800" b="1" spc="-50" dirty="0">
                <a:solidFill>
                  <a:srgbClr val="EF942F"/>
                </a:solidFill>
                <a:latin typeface="Calibri Light" panose="020F0302020204030204"/>
              </a:rPr>
              <a:t>Native Scoring</a:t>
            </a:r>
            <a:endParaRPr lang="pl-PL" sz="4800" b="1" spc="-50" dirty="0">
              <a:solidFill>
                <a:srgbClr val="EF942F"/>
              </a:solidFill>
              <a:latin typeface="Calibri Light" panose="020F0302020204030204"/>
            </a:endParaRPr>
          </a:p>
        </p:txBody>
      </p:sp>
      <p:sp>
        <p:nvSpPr>
          <p:cNvPr id="4" name="TextBox 3">
            <a:extLst>
              <a:ext uri="{FF2B5EF4-FFF2-40B4-BE49-F238E27FC236}">
                <a16:creationId xmlns:a16="http://schemas.microsoft.com/office/drawing/2014/main" id="{0BC875E5-1C60-4069-B4FC-82BAD8DCBE5C}"/>
              </a:ext>
            </a:extLst>
          </p:cNvPr>
          <p:cNvSpPr txBox="1"/>
          <p:nvPr/>
        </p:nvSpPr>
        <p:spPr>
          <a:xfrm>
            <a:off x="894736" y="1873761"/>
            <a:ext cx="6227424" cy="1569660"/>
          </a:xfrm>
          <a:prstGeom prst="rect">
            <a:avLst/>
          </a:prstGeom>
          <a:noFill/>
        </p:spPr>
        <p:txBody>
          <a:bodyPr wrap="square" rtlCol="0">
            <a:spAutoFit/>
          </a:bodyPr>
          <a:lstStyle/>
          <a:p>
            <a:pPr marL="228600">
              <a:defRPr/>
            </a:pPr>
            <a:r>
              <a:rPr lang="en-US" sz="2400" b="1" kern="0" dirty="0">
                <a:solidFill>
                  <a:schemeClr val="tx1">
                    <a:lumMod val="65000"/>
                    <a:lumOff val="35000"/>
                  </a:schemeClr>
                </a:solidFill>
                <a:latin typeface="Euphemia"/>
              </a:rPr>
              <a:t>Uses native C++ libraries from Microsoft can be used for scoring without having to call the R or Python interpreter.</a:t>
            </a:r>
            <a:endParaRPr lang="pl-PL" sz="2400" b="1" kern="0" dirty="0">
              <a:solidFill>
                <a:schemeClr val="tx1">
                  <a:lumMod val="65000"/>
                  <a:lumOff val="35000"/>
                </a:schemeClr>
              </a:solidFill>
              <a:latin typeface="Euphemia"/>
            </a:endParaRPr>
          </a:p>
        </p:txBody>
      </p:sp>
      <p:sp>
        <p:nvSpPr>
          <p:cNvPr id="7" name="Rectangle 6">
            <a:extLst>
              <a:ext uri="{FF2B5EF4-FFF2-40B4-BE49-F238E27FC236}">
                <a16:creationId xmlns:a16="http://schemas.microsoft.com/office/drawing/2014/main" id="{83F3FEA3-7E88-4C79-8C63-B860C9BF3A68}"/>
              </a:ext>
            </a:extLst>
          </p:cNvPr>
          <p:cNvSpPr/>
          <p:nvPr/>
        </p:nvSpPr>
        <p:spPr>
          <a:xfrm>
            <a:off x="1133475" y="3836477"/>
            <a:ext cx="4194097" cy="480131"/>
          </a:xfrm>
          <a:prstGeom prst="rect">
            <a:avLst/>
          </a:prstGeom>
        </p:spPr>
        <p:txBody>
          <a:bodyPr wrap="none">
            <a:spAutoFit/>
          </a:bodyPr>
          <a:lstStyle/>
          <a:p>
            <a:pPr lvl="0">
              <a:lnSpc>
                <a:spcPct val="90000"/>
              </a:lnSpc>
              <a:spcBef>
                <a:spcPts val="1400"/>
              </a:spcBef>
            </a:pPr>
            <a:r>
              <a:rPr lang="pl-PL" sz="2800" b="1" dirty="0">
                <a:solidFill>
                  <a:srgbClr val="EF942F"/>
                </a:solidFill>
                <a:latin typeface="Euphemia"/>
              </a:rPr>
              <a:t>PREDICT</a:t>
            </a:r>
            <a:r>
              <a:rPr lang="pl-PL" sz="2800" dirty="0">
                <a:solidFill>
                  <a:srgbClr val="465562"/>
                </a:solidFill>
                <a:latin typeface="Euphemia"/>
              </a:rPr>
              <a:t> (Transact-SQL)</a:t>
            </a:r>
          </a:p>
        </p:txBody>
      </p:sp>
      <p:pic>
        <p:nvPicPr>
          <p:cNvPr id="8" name="Picture 7">
            <a:extLst>
              <a:ext uri="{FF2B5EF4-FFF2-40B4-BE49-F238E27FC236}">
                <a16:creationId xmlns:a16="http://schemas.microsoft.com/office/drawing/2014/main" id="{76054C48-9460-4BCF-9277-7E801DADE6EE}"/>
              </a:ext>
            </a:extLst>
          </p:cNvPr>
          <p:cNvPicPr>
            <a:picLocks noChangeAspect="1"/>
          </p:cNvPicPr>
          <p:nvPr/>
        </p:nvPicPr>
        <p:blipFill>
          <a:blip r:embed="rId3"/>
          <a:stretch>
            <a:fillRect/>
          </a:stretch>
        </p:blipFill>
        <p:spPr>
          <a:xfrm>
            <a:off x="7301086" y="2005781"/>
            <a:ext cx="3888432" cy="4141525"/>
          </a:xfrm>
          <a:prstGeom prst="rect">
            <a:avLst/>
          </a:prstGeom>
        </p:spPr>
      </p:pic>
      <p:sp>
        <p:nvSpPr>
          <p:cNvPr id="9" name="Rectangle 8">
            <a:extLst>
              <a:ext uri="{FF2B5EF4-FFF2-40B4-BE49-F238E27FC236}">
                <a16:creationId xmlns:a16="http://schemas.microsoft.com/office/drawing/2014/main" id="{B4472369-C200-436B-A90F-9A8D0183A3A7}"/>
              </a:ext>
            </a:extLst>
          </p:cNvPr>
          <p:cNvSpPr/>
          <p:nvPr/>
        </p:nvSpPr>
        <p:spPr>
          <a:xfrm>
            <a:off x="1133475" y="4466845"/>
            <a:ext cx="5829914" cy="1169551"/>
          </a:xfrm>
          <a:prstGeom prst="rect">
            <a:avLst/>
          </a:prstGeom>
        </p:spPr>
        <p:txBody>
          <a:bodyPr wrap="square">
            <a:spAutoFit/>
          </a:bodyPr>
          <a:lstStyle/>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Quality_Pred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QualityP</a:t>
            </a:r>
            <a:endParaRPr lang="en-US" sz="1400" dirty="0">
              <a:solidFill>
                <a:srgbClr val="000000"/>
              </a:solidFill>
              <a:latin typeface="Consolas" panose="020B0609020204030204" pitchFamily="49" charset="0"/>
            </a:endParaRPr>
          </a:p>
          <a:p>
            <a:r>
              <a:rPr lang="pl-PL" sz="1400" dirty="0">
                <a:solidFill>
                  <a:srgbClr val="808080"/>
                </a:solidFill>
                <a:latin typeface="Consolas" panose="020B0609020204030204" pitchFamily="49" charset="0"/>
              </a:rPr>
              <a:t>,</a:t>
            </a:r>
            <a:r>
              <a:rPr lang="pl-PL" sz="1400" dirty="0">
                <a:solidFill>
                  <a:srgbClr val="000000"/>
                </a:solidFill>
                <a:latin typeface="Consolas" panose="020B0609020204030204" pitchFamily="49" charset="0"/>
              </a:rPr>
              <a:t>w</a:t>
            </a:r>
            <a:r>
              <a:rPr lang="pl-PL" sz="1400" dirty="0">
                <a:solidFill>
                  <a:srgbClr val="808080"/>
                </a:solidFill>
                <a:latin typeface="Consolas" panose="020B0609020204030204" pitchFamily="49" charset="0"/>
              </a:rPr>
              <a:t>.*</a:t>
            </a:r>
            <a:r>
              <a:rPr lang="pl-PL"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PREDICT</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MODEL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@model</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DATA</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wines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w</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WITH </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pl-PL" sz="1400" dirty="0">
                <a:solidFill>
                  <a:srgbClr val="000000"/>
                </a:solidFill>
                <a:latin typeface="Consolas" panose="020B0609020204030204" pitchFamily="49" charset="0"/>
              </a:rPr>
              <a:t>Quality_Pred </a:t>
            </a:r>
            <a:r>
              <a:rPr lang="pl-PL" sz="1400" dirty="0">
                <a:solidFill>
                  <a:srgbClr val="0000FF"/>
                </a:solidFill>
                <a:latin typeface="Consolas" panose="020B0609020204030204" pitchFamily="49" charset="0"/>
              </a:rPr>
              <a:t>FLOAT</a:t>
            </a:r>
            <a:endParaRPr lang="pl-PL" sz="1400" dirty="0">
              <a:solidFill>
                <a:srgbClr val="000000"/>
              </a:solidFill>
              <a:latin typeface="Consolas" panose="020B0609020204030204" pitchFamily="49" charset="0"/>
            </a:endParaRPr>
          </a:p>
          <a:p>
            <a:r>
              <a:rPr lang="pl-PL" sz="1400" dirty="0">
                <a:solidFill>
                  <a:srgbClr val="808080"/>
                </a:solidFill>
                <a:latin typeface="Consolas" panose="020B0609020204030204" pitchFamily="49" charset="0"/>
              </a:rPr>
              <a:t>)</a:t>
            </a:r>
            <a:r>
              <a:rPr lang="pl-PL" sz="1400" dirty="0">
                <a:solidFill>
                  <a:srgbClr val="000000"/>
                </a:solidFill>
                <a:latin typeface="Consolas" panose="020B0609020204030204" pitchFamily="49" charset="0"/>
              </a:rPr>
              <a:t> </a:t>
            </a:r>
            <a:r>
              <a:rPr lang="pl-PL" sz="1400" dirty="0">
                <a:solidFill>
                  <a:srgbClr val="0000FF"/>
                </a:solidFill>
                <a:latin typeface="Consolas" panose="020B0609020204030204" pitchFamily="49" charset="0"/>
              </a:rPr>
              <a:t>AS</a:t>
            </a:r>
            <a:r>
              <a:rPr lang="pl-PL" sz="1400" dirty="0">
                <a:solidFill>
                  <a:srgbClr val="000000"/>
                </a:solidFill>
                <a:latin typeface="Consolas" panose="020B0609020204030204" pitchFamily="49" charset="0"/>
              </a:rPr>
              <a:t> p</a:t>
            </a:r>
            <a:r>
              <a:rPr lang="pl-PL" sz="1400" dirty="0">
                <a:solidFill>
                  <a:srgbClr val="808080"/>
                </a:solidFill>
                <a:latin typeface="Consolas" panose="020B0609020204030204" pitchFamily="49" charset="0"/>
              </a:rPr>
              <a:t>;</a:t>
            </a:r>
            <a:endParaRPr lang="pl-PL"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12328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3425-B61E-4E4F-B8FD-C97FE2BC3CC7}"/>
              </a:ext>
            </a:extLst>
          </p:cNvPr>
          <p:cNvSpPr>
            <a:spLocks noGrp="1"/>
          </p:cNvSpPr>
          <p:nvPr>
            <p:ph type="body" sz="quarter" idx="13"/>
          </p:nvPr>
        </p:nvSpPr>
        <p:spPr>
          <a:xfrm>
            <a:off x="792127" y="837145"/>
            <a:ext cx="7742273" cy="957299"/>
          </a:xfrm>
        </p:spPr>
        <p:txBody>
          <a:bodyPr/>
          <a:lstStyle/>
          <a:p>
            <a:r>
              <a:rPr lang="en-GB" sz="4800" b="1" spc="-50" dirty="0">
                <a:solidFill>
                  <a:srgbClr val="EF942F"/>
                </a:solidFill>
                <a:latin typeface="Calibri Light" panose="020F0302020204030204"/>
              </a:rPr>
              <a:t>Native Scoring Limitations</a:t>
            </a:r>
            <a:endParaRPr lang="pl-PL" sz="4800" b="1" spc="-50" dirty="0">
              <a:solidFill>
                <a:srgbClr val="EF942F"/>
              </a:solidFill>
              <a:latin typeface="Calibri Light" panose="020F0302020204030204"/>
            </a:endParaRPr>
          </a:p>
          <a:p>
            <a:endParaRPr lang="pl-PL" dirty="0"/>
          </a:p>
        </p:txBody>
      </p:sp>
      <p:sp>
        <p:nvSpPr>
          <p:cNvPr id="4" name="Rectangle 3">
            <a:extLst>
              <a:ext uri="{FF2B5EF4-FFF2-40B4-BE49-F238E27FC236}">
                <a16:creationId xmlns:a16="http://schemas.microsoft.com/office/drawing/2014/main" id="{7AF0067B-EB25-496B-9609-3BE3CED81110}"/>
              </a:ext>
            </a:extLst>
          </p:cNvPr>
          <p:cNvSpPr/>
          <p:nvPr/>
        </p:nvSpPr>
        <p:spPr>
          <a:xfrm>
            <a:off x="792127" y="1977509"/>
            <a:ext cx="6224781" cy="584775"/>
          </a:xfrm>
          <a:prstGeom prst="rect">
            <a:avLst/>
          </a:prstGeom>
        </p:spPr>
        <p:txBody>
          <a:bodyPr wrap="none">
            <a:spAutoFit/>
          </a:bodyPr>
          <a:lstStyle/>
          <a:p>
            <a:pPr>
              <a:defRPr/>
            </a:pPr>
            <a:r>
              <a:rPr lang="en-US" sz="3200" b="1" kern="0" dirty="0">
                <a:solidFill>
                  <a:schemeClr val="tx1">
                    <a:lumMod val="65000"/>
                    <a:lumOff val="35000"/>
                  </a:schemeClr>
                </a:solidFill>
                <a:latin typeface="Euphemia"/>
              </a:rPr>
              <a:t>Not all models are supported </a:t>
            </a:r>
            <a:endParaRPr lang="pl-PL" sz="3200" b="1" kern="0" dirty="0">
              <a:solidFill>
                <a:schemeClr val="tx1">
                  <a:lumMod val="65000"/>
                  <a:lumOff val="35000"/>
                </a:schemeClr>
              </a:solidFill>
              <a:latin typeface="Euphemia"/>
            </a:endParaRPr>
          </a:p>
        </p:txBody>
      </p:sp>
      <p:sp>
        <p:nvSpPr>
          <p:cNvPr id="5" name="Rectangle 4">
            <a:extLst>
              <a:ext uri="{FF2B5EF4-FFF2-40B4-BE49-F238E27FC236}">
                <a16:creationId xmlns:a16="http://schemas.microsoft.com/office/drawing/2014/main" id="{51101C62-6DB2-47EF-85D8-FA142DAB106A}"/>
              </a:ext>
            </a:extLst>
          </p:cNvPr>
          <p:cNvSpPr/>
          <p:nvPr/>
        </p:nvSpPr>
        <p:spPr>
          <a:xfrm>
            <a:off x="792127" y="2562284"/>
            <a:ext cx="3685624" cy="1077218"/>
          </a:xfrm>
          <a:prstGeom prst="rect">
            <a:avLst/>
          </a:prstGeom>
        </p:spPr>
        <p:txBody>
          <a:bodyPr wrap="none">
            <a:spAutoFit/>
          </a:bodyPr>
          <a:lstStyle/>
          <a:p>
            <a:pPr>
              <a:defRPr/>
            </a:pPr>
            <a:r>
              <a:rPr lang="en-GB" sz="3200" b="1" kern="0" dirty="0">
                <a:solidFill>
                  <a:srgbClr val="EF942F"/>
                </a:solidFill>
                <a:latin typeface="Euphemia"/>
              </a:rPr>
              <a:t>Supported Models</a:t>
            </a:r>
          </a:p>
          <a:p>
            <a:pPr>
              <a:defRPr/>
            </a:pPr>
            <a:endParaRPr lang="pl-PL" sz="3200" b="1" kern="0" dirty="0">
              <a:solidFill>
                <a:srgbClr val="EF942F"/>
              </a:solidFill>
              <a:latin typeface="Euphemia"/>
            </a:endParaRPr>
          </a:p>
        </p:txBody>
      </p:sp>
      <p:sp>
        <p:nvSpPr>
          <p:cNvPr id="7" name="Rectangle 6">
            <a:extLst>
              <a:ext uri="{FF2B5EF4-FFF2-40B4-BE49-F238E27FC236}">
                <a16:creationId xmlns:a16="http://schemas.microsoft.com/office/drawing/2014/main" id="{7CC41EB1-DAAC-4073-89A5-9F3B5FD3D64B}"/>
              </a:ext>
            </a:extLst>
          </p:cNvPr>
          <p:cNvSpPr/>
          <p:nvPr/>
        </p:nvSpPr>
        <p:spPr>
          <a:xfrm>
            <a:off x="1276350" y="3147059"/>
            <a:ext cx="4562475" cy="3136243"/>
          </a:xfrm>
          <a:prstGeom prst="rect">
            <a:avLst/>
          </a:prstGeom>
        </p:spPr>
        <p:txBody>
          <a:bodyPr wrap="square">
            <a:spAutoFit/>
          </a:bodyPr>
          <a:lstStyle/>
          <a:p>
            <a:pPr marL="365760" lvl="1">
              <a:lnSpc>
                <a:spcPct val="90000"/>
              </a:lnSpc>
              <a:spcBef>
                <a:spcPts val="600"/>
              </a:spcBef>
            </a:pPr>
            <a:r>
              <a:rPr lang="en-US" sz="3200" b="1" dirty="0" err="1">
                <a:solidFill>
                  <a:srgbClr val="EF942F"/>
                </a:solidFill>
                <a:latin typeface="Euphemia"/>
              </a:rPr>
              <a:t>RevoscaleR</a:t>
            </a:r>
            <a:r>
              <a:rPr lang="en-US" sz="3200" b="1" dirty="0">
                <a:solidFill>
                  <a:srgbClr val="465562"/>
                </a:solidFill>
                <a:latin typeface="Euphemia"/>
              </a:rPr>
              <a:t> models</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rxLinMod</a:t>
            </a:r>
            <a:r>
              <a:rPr lang="en-US" sz="3200" dirty="0">
                <a:solidFill>
                  <a:srgbClr val="465562"/>
                </a:solidFill>
                <a:latin typeface="Euphemia"/>
              </a:rPr>
              <a:t> </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rxLogit</a:t>
            </a:r>
            <a:r>
              <a:rPr lang="en-US" sz="3200" dirty="0">
                <a:solidFill>
                  <a:srgbClr val="465562"/>
                </a:solidFill>
                <a:latin typeface="Euphemia"/>
              </a:rPr>
              <a:t> </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rxBTrees</a:t>
            </a:r>
            <a:r>
              <a:rPr lang="en-US" sz="3200" dirty="0">
                <a:solidFill>
                  <a:srgbClr val="465562"/>
                </a:solidFill>
                <a:latin typeface="Euphemia"/>
              </a:rPr>
              <a:t> </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rxDtree</a:t>
            </a:r>
            <a:r>
              <a:rPr lang="en-US" sz="3200" dirty="0">
                <a:solidFill>
                  <a:srgbClr val="465562"/>
                </a:solidFill>
                <a:latin typeface="Euphemia"/>
              </a:rPr>
              <a:t> </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rxdForest</a:t>
            </a:r>
            <a:endParaRPr lang="en-US" sz="3200" dirty="0">
              <a:solidFill>
                <a:srgbClr val="465562"/>
              </a:solidFill>
              <a:latin typeface="Euphemia"/>
            </a:endParaRPr>
          </a:p>
        </p:txBody>
      </p:sp>
      <p:sp>
        <p:nvSpPr>
          <p:cNvPr id="8" name="Rectangle 7">
            <a:extLst>
              <a:ext uri="{FF2B5EF4-FFF2-40B4-BE49-F238E27FC236}">
                <a16:creationId xmlns:a16="http://schemas.microsoft.com/office/drawing/2014/main" id="{AF175FF6-BDA5-43E4-AB1E-48F65F0F50DD}"/>
              </a:ext>
            </a:extLst>
          </p:cNvPr>
          <p:cNvSpPr/>
          <p:nvPr/>
        </p:nvSpPr>
        <p:spPr>
          <a:xfrm>
            <a:off x="6253162" y="3147059"/>
            <a:ext cx="4562475" cy="3136243"/>
          </a:xfrm>
          <a:prstGeom prst="rect">
            <a:avLst/>
          </a:prstGeom>
        </p:spPr>
        <p:txBody>
          <a:bodyPr wrap="square">
            <a:spAutoFit/>
          </a:bodyPr>
          <a:lstStyle/>
          <a:p>
            <a:pPr marL="365760" lvl="1">
              <a:lnSpc>
                <a:spcPct val="90000"/>
              </a:lnSpc>
              <a:spcBef>
                <a:spcPts val="600"/>
              </a:spcBef>
            </a:pPr>
            <a:r>
              <a:rPr lang="en-US" sz="3200" b="1" dirty="0" err="1">
                <a:solidFill>
                  <a:srgbClr val="EF942F"/>
                </a:solidFill>
                <a:latin typeface="Euphemia"/>
              </a:rPr>
              <a:t>Revoscalepy</a:t>
            </a:r>
            <a:r>
              <a:rPr lang="en-US" sz="3200" b="1" dirty="0">
                <a:solidFill>
                  <a:srgbClr val="465562"/>
                </a:solidFill>
                <a:latin typeface="Euphemia"/>
              </a:rPr>
              <a:t> models</a:t>
            </a: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rx_lin_mod</a:t>
            </a:r>
            <a:endParaRPr lang="en-US" sz="3200" dirty="0">
              <a:solidFill>
                <a:srgbClr val="465562"/>
              </a:solidFill>
              <a:latin typeface="Euphemia"/>
            </a:endParaRP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rx_logit</a:t>
            </a:r>
            <a:endParaRPr lang="en-US" sz="3200" dirty="0">
              <a:solidFill>
                <a:srgbClr val="465562"/>
              </a:solidFill>
              <a:latin typeface="Euphemia"/>
            </a:endParaRP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rx_btrees</a:t>
            </a:r>
            <a:endParaRPr lang="en-US" sz="3200" dirty="0">
              <a:solidFill>
                <a:srgbClr val="465562"/>
              </a:solidFill>
              <a:latin typeface="Euphemia"/>
            </a:endParaRP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rx_dtree</a:t>
            </a:r>
            <a:endParaRPr lang="en-US" sz="3200" dirty="0">
              <a:solidFill>
                <a:srgbClr val="465562"/>
              </a:solidFill>
              <a:latin typeface="Euphemia"/>
            </a:endParaRPr>
          </a:p>
          <a:p>
            <a:pPr marL="822960" lvl="1" indent="-457200">
              <a:lnSpc>
                <a:spcPct val="90000"/>
              </a:lnSpc>
              <a:spcBef>
                <a:spcPts val="600"/>
              </a:spcBef>
              <a:buFont typeface="Arial" panose="020B0604020202020204" pitchFamily="34" charset="0"/>
              <a:buChar char="•"/>
            </a:pPr>
            <a:r>
              <a:rPr lang="en-US" sz="3200" dirty="0" err="1">
                <a:solidFill>
                  <a:srgbClr val="465562"/>
                </a:solidFill>
                <a:latin typeface="Euphemia"/>
              </a:rPr>
              <a:t>rx_dforest</a:t>
            </a:r>
            <a:endParaRPr lang="en-US" sz="3200" dirty="0">
              <a:solidFill>
                <a:srgbClr val="465562"/>
              </a:solidFill>
              <a:latin typeface="Euphemia"/>
            </a:endParaRPr>
          </a:p>
        </p:txBody>
      </p:sp>
    </p:spTree>
    <p:extLst>
      <p:ext uri="{BB962C8B-B14F-4D97-AF65-F5344CB8AC3E}">
        <p14:creationId xmlns:p14="http://schemas.microsoft.com/office/powerpoint/2010/main" val="312442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6C6344-53FA-42B9-B2FE-E83DD7E733D3}"/>
              </a:ext>
            </a:extLst>
          </p:cNvPr>
          <p:cNvSpPr>
            <a:spLocks noGrp="1"/>
          </p:cNvSpPr>
          <p:nvPr>
            <p:ph type="body" sz="quarter" idx="13"/>
          </p:nvPr>
        </p:nvSpPr>
        <p:spPr/>
        <p:txBody>
          <a:bodyPr/>
          <a:lstStyle/>
          <a:p>
            <a:r>
              <a:rPr lang="en-GB" sz="4800" b="1" spc="-50" dirty="0">
                <a:solidFill>
                  <a:srgbClr val="EF942F"/>
                </a:solidFill>
                <a:latin typeface="Calibri Light" panose="020F0302020204030204"/>
              </a:rPr>
              <a:t>Why </a:t>
            </a:r>
            <a:r>
              <a:rPr lang="en-GB" sz="4800" b="1" spc="-50" dirty="0" err="1">
                <a:solidFill>
                  <a:srgbClr val="EF942F"/>
                </a:solidFill>
                <a:latin typeface="Calibri Light" panose="020F0302020204030204"/>
              </a:rPr>
              <a:t>Revoscale</a:t>
            </a:r>
            <a:r>
              <a:rPr lang="en-GB" sz="4800" b="1" spc="-50" dirty="0">
                <a:solidFill>
                  <a:srgbClr val="EF942F"/>
                </a:solidFill>
                <a:latin typeface="Calibri Light" panose="020F0302020204030204"/>
              </a:rPr>
              <a:t> ?</a:t>
            </a:r>
            <a:endParaRPr lang="pl-PL" sz="4800" b="1" spc="-50" dirty="0">
              <a:solidFill>
                <a:srgbClr val="EF942F"/>
              </a:solidFill>
              <a:latin typeface="Calibri Light" panose="020F0302020204030204"/>
            </a:endParaRPr>
          </a:p>
        </p:txBody>
      </p:sp>
      <p:sp>
        <p:nvSpPr>
          <p:cNvPr id="4" name="Rectangle 3">
            <a:extLst>
              <a:ext uri="{FF2B5EF4-FFF2-40B4-BE49-F238E27FC236}">
                <a16:creationId xmlns:a16="http://schemas.microsoft.com/office/drawing/2014/main" id="{4A987163-1605-49AF-A3A0-70878F102870}"/>
              </a:ext>
            </a:extLst>
          </p:cNvPr>
          <p:cNvSpPr/>
          <p:nvPr/>
        </p:nvSpPr>
        <p:spPr>
          <a:xfrm>
            <a:off x="1388753" y="2499983"/>
            <a:ext cx="4233851" cy="830997"/>
          </a:xfrm>
          <a:prstGeom prst="rect">
            <a:avLst/>
          </a:prstGeom>
        </p:spPr>
        <p:txBody>
          <a:bodyPr wrap="none">
            <a:spAutoFit/>
          </a:bodyPr>
          <a:lstStyle/>
          <a:p>
            <a:r>
              <a:rPr lang="pl-PL" sz="4800" b="1" dirty="0">
                <a:solidFill>
                  <a:schemeClr val="tx1">
                    <a:lumMod val="65000"/>
                    <a:lumOff val="35000"/>
                  </a:schemeClr>
                </a:solidFill>
              </a:rPr>
              <a:t>What is WODA?</a:t>
            </a:r>
          </a:p>
        </p:txBody>
      </p:sp>
      <p:sp>
        <p:nvSpPr>
          <p:cNvPr id="6" name="Rectangle 5">
            <a:extLst>
              <a:ext uri="{FF2B5EF4-FFF2-40B4-BE49-F238E27FC236}">
                <a16:creationId xmlns:a16="http://schemas.microsoft.com/office/drawing/2014/main" id="{9B8EE864-EA34-44D1-90DE-1774D207908F}"/>
              </a:ext>
            </a:extLst>
          </p:cNvPr>
          <p:cNvSpPr/>
          <p:nvPr/>
        </p:nvSpPr>
        <p:spPr>
          <a:xfrm>
            <a:off x="1969523" y="3574501"/>
            <a:ext cx="9860841" cy="923330"/>
          </a:xfrm>
          <a:prstGeom prst="rect">
            <a:avLst/>
          </a:prstGeom>
        </p:spPr>
        <p:txBody>
          <a:bodyPr wrap="none">
            <a:spAutoFit/>
          </a:bodyPr>
          <a:lstStyle/>
          <a:p>
            <a:r>
              <a:rPr lang="en-US" sz="5400" b="1" dirty="0">
                <a:solidFill>
                  <a:srgbClr val="EF942F"/>
                </a:solidFill>
              </a:rPr>
              <a:t>Write Once and Deploy Anywhere</a:t>
            </a:r>
            <a:endParaRPr lang="pl-PL" sz="5400" b="1" dirty="0">
              <a:solidFill>
                <a:srgbClr val="EF942F"/>
              </a:solidFill>
            </a:endParaRPr>
          </a:p>
        </p:txBody>
      </p:sp>
    </p:spTree>
    <p:extLst>
      <p:ext uri="{BB962C8B-B14F-4D97-AF65-F5344CB8AC3E}">
        <p14:creationId xmlns:p14="http://schemas.microsoft.com/office/powerpoint/2010/main" val="420800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6D8A-933B-4BD0-8226-3BE3135DB2E2}"/>
              </a:ext>
            </a:extLst>
          </p:cNvPr>
          <p:cNvSpPr txBox="1"/>
          <p:nvPr/>
        </p:nvSpPr>
        <p:spPr>
          <a:xfrm>
            <a:off x="2895600" y="2718036"/>
            <a:ext cx="3292889" cy="1421928"/>
          </a:xfrm>
          <a:prstGeom prst="rect">
            <a:avLst/>
          </a:prstGeom>
          <a:noFill/>
        </p:spPr>
        <p:txBody>
          <a:bodyPr wrap="none" rtlCol="0">
            <a:spAutoFit/>
          </a:bodyPr>
          <a:lstStyle/>
          <a:p>
            <a:pPr>
              <a:lnSpc>
                <a:spcPct val="90000"/>
              </a:lnSpc>
              <a:spcBef>
                <a:spcPts val="1000"/>
              </a:spcBef>
            </a:pPr>
            <a:r>
              <a:rPr lang="en-GB" sz="9600" b="1" spc="-50" dirty="0">
                <a:solidFill>
                  <a:srgbClr val="EF942F"/>
                </a:solidFill>
                <a:latin typeface="Calibri Light" panose="020F0302020204030204"/>
              </a:rPr>
              <a:t>DEMO</a:t>
            </a:r>
            <a:endParaRPr lang="pl-PL" sz="9600" b="1" spc="-50" dirty="0">
              <a:solidFill>
                <a:srgbClr val="EF942F"/>
              </a:solidFill>
              <a:latin typeface="Calibri Light" panose="020F0302020204030204"/>
            </a:endParaRPr>
          </a:p>
        </p:txBody>
      </p:sp>
    </p:spTree>
    <p:extLst>
      <p:ext uri="{BB962C8B-B14F-4D97-AF65-F5344CB8AC3E}">
        <p14:creationId xmlns:p14="http://schemas.microsoft.com/office/powerpoint/2010/main" val="184673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6D8A-933B-4BD0-8226-3BE3135DB2E2}"/>
              </a:ext>
            </a:extLst>
          </p:cNvPr>
          <p:cNvSpPr txBox="1"/>
          <p:nvPr/>
        </p:nvSpPr>
        <p:spPr>
          <a:xfrm>
            <a:off x="2895600" y="2718036"/>
            <a:ext cx="2996333" cy="1421928"/>
          </a:xfrm>
          <a:prstGeom prst="rect">
            <a:avLst/>
          </a:prstGeom>
          <a:noFill/>
        </p:spPr>
        <p:txBody>
          <a:bodyPr wrap="none" rtlCol="0">
            <a:spAutoFit/>
          </a:bodyPr>
          <a:lstStyle/>
          <a:p>
            <a:pPr>
              <a:lnSpc>
                <a:spcPct val="90000"/>
              </a:lnSpc>
              <a:spcBef>
                <a:spcPts val="1000"/>
              </a:spcBef>
            </a:pPr>
            <a:r>
              <a:rPr lang="en-GB" sz="9600" b="1" spc="-50" dirty="0">
                <a:solidFill>
                  <a:srgbClr val="EF942F"/>
                </a:solidFill>
                <a:latin typeface="Calibri Light" panose="020F0302020204030204"/>
              </a:rPr>
              <a:t>Q &amp; A</a:t>
            </a:r>
            <a:endParaRPr lang="pl-PL" sz="9600" b="1" spc="-50" dirty="0">
              <a:solidFill>
                <a:srgbClr val="EF942F"/>
              </a:solidFill>
              <a:latin typeface="Calibri Light" panose="020F0302020204030204"/>
            </a:endParaRPr>
          </a:p>
        </p:txBody>
      </p:sp>
    </p:spTree>
    <p:extLst>
      <p:ext uri="{BB962C8B-B14F-4D97-AF65-F5344CB8AC3E}">
        <p14:creationId xmlns:p14="http://schemas.microsoft.com/office/powerpoint/2010/main" val="197551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BFF23C-168F-412E-A2C2-FCECE0BD003B}"/>
              </a:ext>
            </a:extLst>
          </p:cNvPr>
          <p:cNvSpPr>
            <a:spLocks noGrp="1"/>
          </p:cNvSpPr>
          <p:nvPr>
            <p:ph type="body" sz="quarter" idx="13"/>
          </p:nvPr>
        </p:nvSpPr>
        <p:spPr/>
        <p:txBody>
          <a:bodyPr/>
          <a:lstStyle/>
          <a:p>
            <a:r>
              <a:rPr lang="en-GB" sz="4800" b="1" spc="-50" dirty="0">
                <a:solidFill>
                  <a:srgbClr val="EF942F"/>
                </a:solidFill>
                <a:latin typeface="Calibri Light" panose="020F0302020204030204"/>
                <a:ea typeface="+mj-ea"/>
                <a:cs typeface="+mj-cs"/>
              </a:rPr>
              <a:t>Resources</a:t>
            </a:r>
            <a:endParaRPr lang="pl-PL" sz="4800" b="1" spc="-50" dirty="0">
              <a:solidFill>
                <a:srgbClr val="EF942F"/>
              </a:solidFill>
              <a:latin typeface="Calibri Light" panose="020F0302020204030204"/>
              <a:ea typeface="+mj-ea"/>
              <a:cs typeface="+mj-cs"/>
            </a:endParaRPr>
          </a:p>
        </p:txBody>
      </p:sp>
      <p:sp>
        <p:nvSpPr>
          <p:cNvPr id="6" name="Rectangle 5">
            <a:extLst>
              <a:ext uri="{FF2B5EF4-FFF2-40B4-BE49-F238E27FC236}">
                <a16:creationId xmlns:a16="http://schemas.microsoft.com/office/drawing/2014/main" id="{2784AA54-E152-4856-BC65-FF609C1068CB}"/>
              </a:ext>
            </a:extLst>
          </p:cNvPr>
          <p:cNvSpPr/>
          <p:nvPr/>
        </p:nvSpPr>
        <p:spPr>
          <a:xfrm>
            <a:off x="1542742" y="1698416"/>
            <a:ext cx="10039658" cy="160043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l-PL" sz="2000" b="1" i="0" u="none" strike="noStrike" kern="0" cap="none" spc="0" normalizeH="0" baseline="0" noProof="0" dirty="0">
                <a:ln>
                  <a:noFill/>
                </a:ln>
                <a:solidFill>
                  <a:srgbClr val="EF942F"/>
                </a:solidFill>
                <a:effectLst/>
                <a:uLnTx/>
                <a:uFillTx/>
              </a:rPr>
              <a:t>My examples (and demos)</a:t>
            </a:r>
            <a:endParaRPr kumimoji="0" lang="pl-PL" sz="2000" b="1" i="0" u="none" strike="noStrike" kern="0" cap="none" spc="0" normalizeH="0" baseline="0" noProof="0" dirty="0">
              <a:ln>
                <a:noFill/>
              </a:ln>
              <a:solidFill>
                <a:srgbClr val="EF942F"/>
              </a:solidFill>
              <a:effectLst/>
              <a:uLnTx/>
              <a:uFillTx/>
              <a:hlinkClick r:id="rId2">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defRPr/>
            </a:pPr>
            <a:r>
              <a:rPr lang="pl-PL" kern="0" dirty="0">
                <a:solidFill>
                  <a:prstClr val="black"/>
                </a:solidFill>
                <a:hlinkClick r:id="rId3"/>
              </a:rPr>
              <a:t>https://github.com/cloud4yourdata/demos/tree/master/4DevKatowice2018</a:t>
            </a:r>
            <a:r>
              <a:rPr lang="pl-PL" kern="0" dirty="0">
                <a:solidFill>
                  <a:prstClr val="black"/>
                </a:solidFill>
              </a:rPr>
              <a:t> </a:t>
            </a:r>
            <a:endParaRPr lang="en-GB" kern="0" dirty="0">
              <a:solidFill>
                <a:prstClr val="black"/>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pl-PL" sz="2000" b="1" i="0" u="none" strike="noStrike" kern="0" cap="none" spc="0" normalizeH="0" baseline="0" noProof="0" dirty="0">
                <a:ln>
                  <a:noFill/>
                </a:ln>
                <a:solidFill>
                  <a:srgbClr val="EF942F"/>
                </a:solidFill>
                <a:effectLst/>
                <a:uLnTx/>
                <a:uFillTx/>
              </a:rPr>
              <a:t>Documentation</a:t>
            </a:r>
            <a:endParaRPr kumimoji="0" lang="en-GB" sz="2000" b="1" i="0" u="none" strike="noStrike" kern="0" cap="none" spc="0" normalizeH="0" baseline="0" noProof="0" dirty="0">
              <a:ln>
                <a:noFill/>
              </a:ln>
              <a:solidFill>
                <a:srgbClr val="EF942F"/>
              </a:solidFill>
              <a:effectLst/>
              <a:uLnTx/>
              <a:uFillTx/>
            </a:endParaRPr>
          </a:p>
          <a:p>
            <a:pPr marL="342900" lvl="0" indent="-342900">
              <a:buFont typeface="Arial" panose="020B0604020202020204" pitchFamily="34" charset="0"/>
              <a:buChar char="•"/>
              <a:defRPr/>
            </a:pPr>
            <a:r>
              <a:rPr lang="en-GB" sz="2000" kern="0" dirty="0">
                <a:solidFill>
                  <a:schemeClr val="tx1">
                    <a:lumMod val="65000"/>
                    <a:lumOff val="35000"/>
                  </a:schemeClr>
                </a:solidFill>
                <a:hlinkClick r:id="rId4">
                  <a:extLst>
                    <a:ext uri="{A12FA001-AC4F-418D-AE19-62706E023703}">
                      <ahyp:hlinkClr xmlns:ahyp="http://schemas.microsoft.com/office/drawing/2018/hyperlinkcolor" val="tx"/>
                    </a:ext>
                  </a:extLst>
                </a:hlinkClick>
              </a:rPr>
              <a:t>https://docs.microsoft.com/en-us/machine-learning-server/</a:t>
            </a:r>
            <a:endParaRPr lang="en-GB" sz="2000" kern="0" dirty="0">
              <a:solidFill>
                <a:schemeClr val="tx1">
                  <a:lumMod val="65000"/>
                  <a:lumOff val="35000"/>
                </a:schemeClr>
              </a:solidFill>
            </a:endParaRPr>
          </a:p>
          <a:p>
            <a:pPr>
              <a:defRPr/>
            </a:pPr>
            <a:r>
              <a:rPr lang="en-GB" sz="2000" b="1" kern="0" dirty="0">
                <a:solidFill>
                  <a:srgbClr val="EF942F"/>
                </a:solidFill>
              </a:rPr>
              <a:t>Books</a:t>
            </a:r>
          </a:p>
        </p:txBody>
      </p:sp>
      <p:pic>
        <p:nvPicPr>
          <p:cNvPr id="1026" name="Picture 2" descr="SQL Server 2017 Machine Learning Services with R: Data exploration, modeling, and advanced analytics by [Kastrun, Tomaz, Koesmarno, Julie]">
            <a:extLst>
              <a:ext uri="{FF2B5EF4-FFF2-40B4-BE49-F238E27FC236}">
                <a16:creationId xmlns:a16="http://schemas.microsoft.com/office/drawing/2014/main" id="{6C27F868-D284-417C-A880-5AB6870310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969" y="3298854"/>
            <a:ext cx="2550094" cy="314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3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336D8A-933B-4BD0-8226-3BE3135DB2E2}"/>
              </a:ext>
            </a:extLst>
          </p:cNvPr>
          <p:cNvSpPr txBox="1"/>
          <p:nvPr/>
        </p:nvSpPr>
        <p:spPr>
          <a:xfrm>
            <a:off x="1666240" y="2718036"/>
            <a:ext cx="6273641" cy="1421928"/>
          </a:xfrm>
          <a:prstGeom prst="rect">
            <a:avLst/>
          </a:prstGeom>
          <a:noFill/>
        </p:spPr>
        <p:txBody>
          <a:bodyPr wrap="none" rtlCol="0">
            <a:spAutoFit/>
          </a:bodyPr>
          <a:lstStyle/>
          <a:p>
            <a:pPr>
              <a:lnSpc>
                <a:spcPct val="90000"/>
              </a:lnSpc>
              <a:spcBef>
                <a:spcPts val="1000"/>
              </a:spcBef>
            </a:pPr>
            <a:r>
              <a:rPr lang="en-GB" sz="9600" b="1" spc="-50" dirty="0">
                <a:solidFill>
                  <a:srgbClr val="EF942F"/>
                </a:solidFill>
                <a:latin typeface="Calibri Light" panose="020F0302020204030204"/>
              </a:rPr>
              <a:t>THANK YOU!</a:t>
            </a:r>
            <a:endParaRPr lang="pl-PL" sz="9600" b="1" spc="-50" dirty="0">
              <a:solidFill>
                <a:srgbClr val="EF942F"/>
              </a:solidFill>
              <a:latin typeface="Calibri Light" panose="020F0302020204030204"/>
            </a:endParaRPr>
          </a:p>
        </p:txBody>
      </p:sp>
      <p:sp>
        <p:nvSpPr>
          <p:cNvPr id="2" name="TextBox 1">
            <a:extLst>
              <a:ext uri="{FF2B5EF4-FFF2-40B4-BE49-F238E27FC236}">
                <a16:creationId xmlns:a16="http://schemas.microsoft.com/office/drawing/2014/main" id="{976F5A5E-BEFB-48D2-98AE-2EA0E2515E40}"/>
              </a:ext>
            </a:extLst>
          </p:cNvPr>
          <p:cNvSpPr txBox="1"/>
          <p:nvPr/>
        </p:nvSpPr>
        <p:spPr>
          <a:xfrm>
            <a:off x="1957705" y="4139964"/>
            <a:ext cx="4504759" cy="461665"/>
          </a:xfrm>
          <a:prstGeom prst="rect">
            <a:avLst/>
          </a:prstGeom>
          <a:noFill/>
        </p:spPr>
        <p:txBody>
          <a:bodyPr wrap="none" rtlCol="0">
            <a:spAutoFit/>
          </a:bodyPr>
          <a:lstStyle/>
          <a:p>
            <a:r>
              <a:rPr lang="en-GB" sz="2400" dirty="0">
                <a:hlinkClick r:id="rId2"/>
              </a:rPr>
              <a:t>tkrawczyk@future-processing.com</a:t>
            </a:r>
            <a:endParaRPr lang="en-GB" sz="2400" dirty="0"/>
          </a:p>
        </p:txBody>
      </p:sp>
    </p:spTree>
    <p:extLst>
      <p:ext uri="{BB962C8B-B14F-4D97-AF65-F5344CB8AC3E}">
        <p14:creationId xmlns:p14="http://schemas.microsoft.com/office/powerpoint/2010/main" val="158078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1EE595-48FC-40D9-9D2B-B2D0DE532BC1}"/>
              </a:ext>
            </a:extLst>
          </p:cNvPr>
          <p:cNvSpPr>
            <a:spLocks noGrp="1"/>
          </p:cNvSpPr>
          <p:nvPr>
            <p:ph type="body" sz="quarter" idx="13"/>
          </p:nvPr>
        </p:nvSpPr>
        <p:spPr/>
        <p:txBody>
          <a:bodyPr/>
          <a:lstStyle/>
          <a:p>
            <a:r>
              <a:rPr lang="en-GB" sz="4800" b="1" spc="-50" dirty="0">
                <a:solidFill>
                  <a:srgbClr val="EF942F"/>
                </a:solidFill>
                <a:latin typeface="Calibri Light" panose="020F0302020204030204"/>
                <a:ea typeface="+mj-ea"/>
                <a:cs typeface="+mj-cs"/>
              </a:rPr>
              <a:t>Machine Learning</a:t>
            </a:r>
            <a:endParaRPr lang="pl-PL" sz="4800" b="1" spc="-50" dirty="0">
              <a:solidFill>
                <a:srgbClr val="EF942F"/>
              </a:solidFill>
              <a:latin typeface="Calibri Light" panose="020F0302020204030204"/>
              <a:ea typeface="+mj-ea"/>
              <a:cs typeface="+mj-cs"/>
            </a:endParaRPr>
          </a:p>
        </p:txBody>
      </p:sp>
      <p:pic>
        <p:nvPicPr>
          <p:cNvPr id="1026" name="Picture 2" descr="Traditional vs machine learning programming paradigms">
            <a:extLst>
              <a:ext uri="{FF2B5EF4-FFF2-40B4-BE49-F238E27FC236}">
                <a16:creationId xmlns:a16="http://schemas.microsoft.com/office/drawing/2014/main" id="{79D618C6-6BE7-478E-8B4D-8CF1CB281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747838"/>
            <a:ext cx="6391275" cy="48190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1B8E5A-9973-4FB2-BC07-6E80AAD39BBC}"/>
              </a:ext>
            </a:extLst>
          </p:cNvPr>
          <p:cNvSpPr txBox="1"/>
          <p:nvPr/>
        </p:nvSpPr>
        <p:spPr>
          <a:xfrm>
            <a:off x="6811140" y="1747838"/>
            <a:ext cx="5228483" cy="3046988"/>
          </a:xfrm>
          <a:prstGeom prst="rect">
            <a:avLst/>
          </a:prstGeom>
          <a:noFill/>
        </p:spPr>
        <p:txBody>
          <a:bodyPr wrap="none" rtlCol="0">
            <a:spAutoFit/>
          </a:bodyPr>
          <a:lstStyle/>
          <a:p>
            <a:r>
              <a:rPr lang="en-GB" sz="2400" b="1" dirty="0">
                <a:solidFill>
                  <a:srgbClr val="EF942F"/>
                </a:solidFill>
              </a:rPr>
              <a:t>Problems solved by Machine Learning</a:t>
            </a:r>
          </a:p>
          <a:p>
            <a:pPr marL="342900" indent="-342900">
              <a:buFont typeface="Arial" panose="020B0604020202020204" pitchFamily="34" charset="0"/>
              <a:buChar char="•"/>
            </a:pPr>
            <a:r>
              <a:rPr lang="en-GB" sz="2400" b="1" dirty="0">
                <a:solidFill>
                  <a:schemeClr val="tx1">
                    <a:lumMod val="65000"/>
                    <a:lumOff val="35000"/>
                  </a:schemeClr>
                </a:solidFill>
              </a:rPr>
              <a:t>Spam detection</a:t>
            </a:r>
          </a:p>
          <a:p>
            <a:pPr marL="342900" indent="-342900">
              <a:buFont typeface="Arial" panose="020B0604020202020204" pitchFamily="34" charset="0"/>
              <a:buChar char="•"/>
            </a:pPr>
            <a:r>
              <a:rPr lang="pl-PL" sz="2400" b="1" dirty="0">
                <a:solidFill>
                  <a:schemeClr val="tx1">
                    <a:lumMod val="65000"/>
                    <a:lumOff val="35000"/>
                  </a:schemeClr>
                </a:solidFill>
              </a:rPr>
              <a:t>Product recommendation</a:t>
            </a:r>
            <a:endParaRPr lang="en-GB" sz="2400" b="1" dirty="0">
              <a:solidFill>
                <a:schemeClr val="tx1">
                  <a:lumMod val="65000"/>
                  <a:lumOff val="35000"/>
                </a:schemeClr>
              </a:solidFill>
            </a:endParaRPr>
          </a:p>
          <a:p>
            <a:pPr marL="342900" indent="-342900">
              <a:buFont typeface="Arial" panose="020B0604020202020204" pitchFamily="34" charset="0"/>
              <a:buChar char="•"/>
            </a:pPr>
            <a:r>
              <a:rPr lang="pl-PL" sz="2400" b="1" dirty="0">
                <a:solidFill>
                  <a:schemeClr val="tx1">
                    <a:lumMod val="65000"/>
                    <a:lumOff val="35000"/>
                  </a:schemeClr>
                </a:solidFill>
              </a:rPr>
              <a:t>Medical Diagnosis</a:t>
            </a:r>
            <a:endParaRPr lang="en-GB" sz="2400" b="1" dirty="0">
              <a:solidFill>
                <a:schemeClr val="tx1">
                  <a:lumMod val="65000"/>
                  <a:lumOff val="35000"/>
                </a:schemeClr>
              </a:solidFill>
            </a:endParaRPr>
          </a:p>
          <a:p>
            <a:pPr marL="342900" indent="-342900">
              <a:buFont typeface="Arial" panose="020B0604020202020204" pitchFamily="34" charset="0"/>
              <a:buChar char="•"/>
            </a:pPr>
            <a:r>
              <a:rPr lang="pl-PL" sz="2400" b="1" dirty="0">
                <a:solidFill>
                  <a:schemeClr val="tx1">
                    <a:lumMod val="65000"/>
                    <a:lumOff val="35000"/>
                  </a:schemeClr>
                </a:solidFill>
              </a:rPr>
              <a:t>Predictive maintenance</a:t>
            </a:r>
            <a:endParaRPr lang="en-GB" sz="2400" b="1" dirty="0">
              <a:solidFill>
                <a:schemeClr val="tx1">
                  <a:lumMod val="65000"/>
                  <a:lumOff val="35000"/>
                </a:schemeClr>
              </a:solidFill>
            </a:endParaRPr>
          </a:p>
          <a:p>
            <a:pPr marL="342900" indent="-342900">
              <a:buFont typeface="Arial" panose="020B0604020202020204" pitchFamily="34" charset="0"/>
              <a:buChar char="•"/>
            </a:pPr>
            <a:r>
              <a:rPr lang="pl-PL" sz="2400" b="1" dirty="0">
                <a:solidFill>
                  <a:schemeClr val="tx1">
                    <a:lumMod val="65000"/>
                    <a:lumOff val="35000"/>
                  </a:schemeClr>
                </a:solidFill>
              </a:rPr>
              <a:t>Financial analysis</a:t>
            </a:r>
            <a:endParaRPr lang="en-GB" sz="2400" b="1" dirty="0">
              <a:solidFill>
                <a:schemeClr val="tx1">
                  <a:lumMod val="65000"/>
                  <a:lumOff val="35000"/>
                </a:schemeClr>
              </a:solidFill>
            </a:endParaRPr>
          </a:p>
          <a:p>
            <a:pPr marL="342900" indent="-342900">
              <a:buFont typeface="Arial" panose="020B0604020202020204" pitchFamily="34" charset="0"/>
              <a:buChar char="•"/>
            </a:pPr>
            <a:r>
              <a:rPr lang="pl-PL" sz="2400" b="1" dirty="0">
                <a:solidFill>
                  <a:schemeClr val="tx1">
                    <a:lumMod val="65000"/>
                    <a:lumOff val="35000"/>
                  </a:schemeClr>
                </a:solidFill>
              </a:rPr>
              <a:t>Image recognition (Computer Vision)</a:t>
            </a:r>
            <a:endParaRPr lang="en-GB" sz="2400" b="1" dirty="0">
              <a:solidFill>
                <a:schemeClr val="tx1">
                  <a:lumMod val="65000"/>
                  <a:lumOff val="35000"/>
                </a:schemeClr>
              </a:solidFill>
            </a:endParaRPr>
          </a:p>
          <a:p>
            <a:pPr marL="342900" indent="-342900">
              <a:buFont typeface="Arial" panose="020B0604020202020204" pitchFamily="34" charset="0"/>
              <a:buChar char="•"/>
            </a:pPr>
            <a:r>
              <a:rPr lang="en-GB" sz="2400" b="1" dirty="0">
                <a:solidFill>
                  <a:schemeClr val="tx1">
                    <a:lumMod val="65000"/>
                    <a:lumOff val="35000"/>
                  </a:schemeClr>
                </a:solidFill>
              </a:rPr>
              <a:t>Speech recognition</a:t>
            </a:r>
            <a:endParaRPr lang="pl-PL" sz="2400" b="1" dirty="0">
              <a:solidFill>
                <a:schemeClr val="tx1">
                  <a:lumMod val="65000"/>
                  <a:lumOff val="35000"/>
                </a:schemeClr>
              </a:solidFill>
            </a:endParaRPr>
          </a:p>
        </p:txBody>
      </p:sp>
    </p:spTree>
    <p:extLst>
      <p:ext uri="{BB962C8B-B14F-4D97-AF65-F5344CB8AC3E}">
        <p14:creationId xmlns:p14="http://schemas.microsoft.com/office/powerpoint/2010/main" val="65049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784F6-8C55-4253-B40C-511F1D9834CA}"/>
              </a:ext>
            </a:extLst>
          </p:cNvPr>
          <p:cNvSpPr>
            <a:spLocks noGrp="1"/>
          </p:cNvSpPr>
          <p:nvPr>
            <p:ph type="body" sz="quarter" idx="13"/>
          </p:nvPr>
        </p:nvSpPr>
        <p:spPr/>
        <p:txBody>
          <a:bodyPr/>
          <a:lstStyle/>
          <a:p>
            <a:r>
              <a:rPr lang="en-GB" sz="4800" b="1" spc="-50" dirty="0">
                <a:solidFill>
                  <a:srgbClr val="EF942F"/>
                </a:solidFill>
                <a:latin typeface="Calibri Light" panose="020F0302020204030204"/>
                <a:ea typeface="+mj-ea"/>
                <a:cs typeface="+mj-cs"/>
              </a:rPr>
              <a:t>ML and Real World</a:t>
            </a:r>
            <a:endParaRPr lang="pl-PL" sz="4800" b="1" spc="-50" dirty="0">
              <a:solidFill>
                <a:srgbClr val="EF942F"/>
              </a:solidFill>
              <a:latin typeface="Calibri Light" panose="020F0302020204030204"/>
              <a:ea typeface="+mj-ea"/>
              <a:cs typeface="+mj-cs"/>
            </a:endParaRPr>
          </a:p>
        </p:txBody>
      </p:sp>
      <p:sp>
        <p:nvSpPr>
          <p:cNvPr id="3" name="Flowchart: Magnetic Disk 2">
            <a:extLst>
              <a:ext uri="{FF2B5EF4-FFF2-40B4-BE49-F238E27FC236}">
                <a16:creationId xmlns:a16="http://schemas.microsoft.com/office/drawing/2014/main" id="{6372E25E-58BE-4264-8370-2CB3985F079C}"/>
              </a:ext>
            </a:extLst>
          </p:cNvPr>
          <p:cNvSpPr/>
          <p:nvPr/>
        </p:nvSpPr>
        <p:spPr>
          <a:xfrm>
            <a:off x="4246482" y="2017808"/>
            <a:ext cx="1200150" cy="1685925"/>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Databases</a:t>
            </a:r>
          </a:p>
          <a:p>
            <a:pPr algn="ctr"/>
            <a:r>
              <a:rPr lang="en-GB" dirty="0"/>
              <a:t>Data</a:t>
            </a:r>
            <a:endParaRPr lang="pl-PL" dirty="0"/>
          </a:p>
        </p:txBody>
      </p:sp>
      <p:sp>
        <p:nvSpPr>
          <p:cNvPr id="4" name="Rectangle: Rounded Corners 3">
            <a:extLst>
              <a:ext uri="{FF2B5EF4-FFF2-40B4-BE49-F238E27FC236}">
                <a16:creationId xmlns:a16="http://schemas.microsoft.com/office/drawing/2014/main" id="{C1DF6168-B2A2-4E9C-A51E-E74DD26B6B1A}"/>
              </a:ext>
            </a:extLst>
          </p:cNvPr>
          <p:cNvSpPr/>
          <p:nvPr/>
        </p:nvSpPr>
        <p:spPr>
          <a:xfrm>
            <a:off x="8235869" y="2081353"/>
            <a:ext cx="2609850" cy="14954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Application</a:t>
            </a:r>
            <a:endParaRPr lang="pl-PL" dirty="0"/>
          </a:p>
        </p:txBody>
      </p:sp>
      <p:pic>
        <p:nvPicPr>
          <p:cNvPr id="24" name="Picture 23">
            <a:extLst>
              <a:ext uri="{FF2B5EF4-FFF2-40B4-BE49-F238E27FC236}">
                <a16:creationId xmlns:a16="http://schemas.microsoft.com/office/drawing/2014/main" id="{57196FB8-CE30-4ED0-963A-B49D76227EB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78041" y="4140766"/>
            <a:ext cx="1143544" cy="1143544"/>
          </a:xfrm>
          <a:prstGeom prst="rect">
            <a:avLst/>
          </a:prstGeom>
        </p:spPr>
      </p:pic>
      <p:pic>
        <p:nvPicPr>
          <p:cNvPr id="27" name="Picture 26">
            <a:extLst>
              <a:ext uri="{FF2B5EF4-FFF2-40B4-BE49-F238E27FC236}">
                <a16:creationId xmlns:a16="http://schemas.microsoft.com/office/drawing/2014/main" id="{E2929C9F-FA99-4FF1-B62A-53AA0D25E0E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29649" y="4381555"/>
            <a:ext cx="1828801" cy="1828801"/>
          </a:xfrm>
          <a:prstGeom prst="rect">
            <a:avLst/>
          </a:prstGeom>
        </p:spPr>
      </p:pic>
      <p:cxnSp>
        <p:nvCxnSpPr>
          <p:cNvPr id="29" name="Straight Connector 28">
            <a:extLst>
              <a:ext uri="{FF2B5EF4-FFF2-40B4-BE49-F238E27FC236}">
                <a16:creationId xmlns:a16="http://schemas.microsoft.com/office/drawing/2014/main" id="{0CDDCCB6-4140-489A-96C6-871B361EAEC2}"/>
              </a:ext>
            </a:extLst>
          </p:cNvPr>
          <p:cNvCxnSpPr>
            <a:cxnSpLocks/>
            <a:stCxn id="3" idx="4"/>
            <a:endCxn id="4" idx="1"/>
          </p:cNvCxnSpPr>
          <p:nvPr/>
        </p:nvCxnSpPr>
        <p:spPr>
          <a:xfrm flipV="1">
            <a:off x="5446632" y="2829066"/>
            <a:ext cx="2789237" cy="31705"/>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33" name="Straight Connector 32">
            <a:extLst>
              <a:ext uri="{FF2B5EF4-FFF2-40B4-BE49-F238E27FC236}">
                <a16:creationId xmlns:a16="http://schemas.microsoft.com/office/drawing/2014/main" id="{7871547D-FBB9-4F84-99CD-DAFFAC82AC32}"/>
              </a:ext>
            </a:extLst>
          </p:cNvPr>
          <p:cNvCxnSpPr>
            <a:cxnSpLocks/>
            <a:stCxn id="24" idx="0"/>
            <a:endCxn id="3" idx="3"/>
          </p:cNvCxnSpPr>
          <p:nvPr/>
        </p:nvCxnSpPr>
        <p:spPr>
          <a:xfrm flipH="1" flipV="1">
            <a:off x="4846557" y="3703733"/>
            <a:ext cx="3256" cy="437033"/>
          </a:xfrm>
          <a:prstGeom prst="line">
            <a:avLst/>
          </a:prstGeom>
          <a:noFill/>
          <a:ln w="25400" cap="flat" cmpd="sng" algn="ctr">
            <a:solidFill>
              <a:srgbClr val="C00000"/>
            </a:solidFill>
            <a:prstDash val="solid"/>
            <a:headEnd type="triangle"/>
            <a:tailEnd type="triangle"/>
          </a:ln>
          <a:effectLst>
            <a:outerShdw blurRad="40000" dist="20000" dir="5400000" rotWithShape="0">
              <a:srgbClr val="000000">
                <a:alpha val="38000"/>
              </a:srgbClr>
            </a:outerShdw>
          </a:effectLst>
        </p:spPr>
      </p:cxnSp>
      <p:grpSp>
        <p:nvGrpSpPr>
          <p:cNvPr id="63" name="Group 62">
            <a:extLst>
              <a:ext uri="{FF2B5EF4-FFF2-40B4-BE49-F238E27FC236}">
                <a16:creationId xmlns:a16="http://schemas.microsoft.com/office/drawing/2014/main" id="{80011C95-3F80-4953-8E3A-260EB1655379}"/>
              </a:ext>
            </a:extLst>
          </p:cNvPr>
          <p:cNvGrpSpPr/>
          <p:nvPr/>
        </p:nvGrpSpPr>
        <p:grpSpPr>
          <a:xfrm>
            <a:off x="881622" y="2563136"/>
            <a:ext cx="2502739" cy="1666531"/>
            <a:chOff x="881622" y="2563136"/>
            <a:chExt cx="2502739" cy="1666531"/>
          </a:xfrm>
        </p:grpSpPr>
        <p:pic>
          <p:nvPicPr>
            <p:cNvPr id="43" name="Picture 2" descr="https://cdn-images-1.medium.com/max/1000/1*PAqzvCxPjpDN8RC9HQw45w.jpeg">
              <a:extLst>
                <a:ext uri="{FF2B5EF4-FFF2-40B4-BE49-F238E27FC236}">
                  <a16:creationId xmlns:a16="http://schemas.microsoft.com/office/drawing/2014/main" id="{BB3B1569-BC17-4566-A432-8CCA100C45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622" y="2563136"/>
              <a:ext cx="2502739" cy="1151260"/>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43">
              <a:extLst>
                <a:ext uri="{FF2B5EF4-FFF2-40B4-BE49-F238E27FC236}">
                  <a16:creationId xmlns:a16="http://schemas.microsoft.com/office/drawing/2014/main" id="{FCF687AC-CBBB-4142-992F-27CB9608DF65}"/>
                </a:ext>
              </a:extLst>
            </p:cNvPr>
            <p:cNvCxnSpPr>
              <a:cxnSpLocks/>
            </p:cNvCxnSpPr>
            <p:nvPr/>
          </p:nvCxnSpPr>
          <p:spPr>
            <a:xfrm flipV="1">
              <a:off x="1909853" y="3744347"/>
              <a:ext cx="0" cy="485320"/>
            </a:xfrm>
            <a:prstGeom prst="line">
              <a:avLst/>
            </a:prstGeom>
            <a:noFill/>
            <a:ln w="25400" cap="flat" cmpd="sng" algn="ctr">
              <a:solidFill>
                <a:srgbClr val="C00000"/>
              </a:solidFill>
              <a:prstDash val="solid"/>
              <a:headEnd type="triangle"/>
              <a:tailEnd type="triangle"/>
            </a:ln>
            <a:effectLst>
              <a:outerShdw blurRad="40000" dist="20000" dir="5400000" rotWithShape="0">
                <a:srgbClr val="000000">
                  <a:alpha val="38000"/>
                </a:srgbClr>
              </a:outerShdw>
            </a:effectLst>
          </p:spPr>
        </p:cxnSp>
      </p:grpSp>
      <p:cxnSp>
        <p:nvCxnSpPr>
          <p:cNvPr id="52" name="Straight Connector 51">
            <a:extLst>
              <a:ext uri="{FF2B5EF4-FFF2-40B4-BE49-F238E27FC236}">
                <a16:creationId xmlns:a16="http://schemas.microsoft.com/office/drawing/2014/main" id="{F34843F1-021E-4AFA-8590-BB3B7C47387F}"/>
              </a:ext>
            </a:extLst>
          </p:cNvPr>
          <p:cNvCxnSpPr>
            <a:cxnSpLocks/>
          </p:cNvCxnSpPr>
          <p:nvPr/>
        </p:nvCxnSpPr>
        <p:spPr>
          <a:xfrm flipV="1">
            <a:off x="9692640" y="3576778"/>
            <a:ext cx="0" cy="995902"/>
          </a:xfrm>
          <a:prstGeom prst="line">
            <a:avLst/>
          </a:prstGeom>
          <a:noFill/>
          <a:ln w="25400" cap="flat" cmpd="sng" algn="ctr">
            <a:solidFill>
              <a:srgbClr val="C00000"/>
            </a:solidFill>
            <a:prstDash val="solid"/>
            <a:headEnd type="triangle"/>
            <a:tailEnd type="triangle"/>
          </a:ln>
          <a:effectLst>
            <a:outerShdw blurRad="40000" dist="20000" dir="5400000" rotWithShape="0">
              <a:srgbClr val="000000">
                <a:alpha val="38000"/>
              </a:srgbClr>
            </a:outerShdw>
          </a:effectLst>
        </p:spPr>
      </p:cxnSp>
      <p:sp>
        <p:nvSpPr>
          <p:cNvPr id="53" name="TextBox 52">
            <a:extLst>
              <a:ext uri="{FF2B5EF4-FFF2-40B4-BE49-F238E27FC236}">
                <a16:creationId xmlns:a16="http://schemas.microsoft.com/office/drawing/2014/main" id="{5BCB561F-9DC7-475E-AC97-5C91D8638271}"/>
              </a:ext>
            </a:extLst>
          </p:cNvPr>
          <p:cNvSpPr txBox="1"/>
          <p:nvPr/>
        </p:nvSpPr>
        <p:spPr>
          <a:xfrm>
            <a:off x="4072769" y="5128336"/>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black">
                    <a:lumMod val="65000"/>
                    <a:lumOff val="35000"/>
                  </a:prstClr>
                </a:solidFill>
                <a:effectLst/>
                <a:uLnTx/>
                <a:uFillTx/>
              </a:rPr>
              <a:t>DBA</a:t>
            </a:r>
          </a:p>
        </p:txBody>
      </p:sp>
      <p:sp>
        <p:nvSpPr>
          <p:cNvPr id="54" name="TextBox 53">
            <a:extLst>
              <a:ext uri="{FF2B5EF4-FFF2-40B4-BE49-F238E27FC236}">
                <a16:creationId xmlns:a16="http://schemas.microsoft.com/office/drawing/2014/main" id="{F63ABEE9-714F-4B46-A966-0D5C04670892}"/>
              </a:ext>
            </a:extLst>
          </p:cNvPr>
          <p:cNvSpPr txBox="1"/>
          <p:nvPr/>
        </p:nvSpPr>
        <p:spPr>
          <a:xfrm>
            <a:off x="8763750" y="6091477"/>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black">
                    <a:lumMod val="65000"/>
                    <a:lumOff val="35000"/>
                  </a:prstClr>
                </a:solidFill>
                <a:effectLst/>
                <a:uLnTx/>
                <a:uFillTx/>
              </a:rPr>
              <a:t>Developers</a:t>
            </a:r>
          </a:p>
        </p:txBody>
      </p:sp>
      <p:grpSp>
        <p:nvGrpSpPr>
          <p:cNvPr id="64" name="Group 63">
            <a:extLst>
              <a:ext uri="{FF2B5EF4-FFF2-40B4-BE49-F238E27FC236}">
                <a16:creationId xmlns:a16="http://schemas.microsoft.com/office/drawing/2014/main" id="{09205458-7390-482C-9DCE-24CF5C029C2C}"/>
              </a:ext>
            </a:extLst>
          </p:cNvPr>
          <p:cNvGrpSpPr/>
          <p:nvPr/>
        </p:nvGrpSpPr>
        <p:grpSpPr>
          <a:xfrm>
            <a:off x="964387" y="4462768"/>
            <a:ext cx="1739027" cy="1939674"/>
            <a:chOff x="1004331" y="4350186"/>
            <a:chExt cx="1739027" cy="1939674"/>
          </a:xfrm>
        </p:grpSpPr>
        <p:pic>
          <p:nvPicPr>
            <p:cNvPr id="21" name="Picture 20">
              <a:extLst>
                <a:ext uri="{FF2B5EF4-FFF2-40B4-BE49-F238E27FC236}">
                  <a16:creationId xmlns:a16="http://schemas.microsoft.com/office/drawing/2014/main" id="{CA592A9A-9905-4A8B-9177-610AE9EB5B6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04331" y="4350186"/>
              <a:ext cx="1739027" cy="1739027"/>
            </a:xfrm>
            <a:prstGeom prst="rect">
              <a:avLst/>
            </a:prstGeom>
          </p:spPr>
        </p:pic>
        <p:sp>
          <p:nvSpPr>
            <p:cNvPr id="55" name="TextBox 54">
              <a:extLst>
                <a:ext uri="{FF2B5EF4-FFF2-40B4-BE49-F238E27FC236}">
                  <a16:creationId xmlns:a16="http://schemas.microsoft.com/office/drawing/2014/main" id="{BBADF202-7E20-498E-8703-22C4DCF97B5F}"/>
                </a:ext>
              </a:extLst>
            </p:cNvPr>
            <p:cNvSpPr txBox="1"/>
            <p:nvPr/>
          </p:nvSpPr>
          <p:spPr>
            <a:xfrm>
              <a:off x="1111107" y="6052103"/>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black">
                      <a:lumMod val="65000"/>
                      <a:lumOff val="35000"/>
                    </a:prstClr>
                  </a:solidFill>
                  <a:effectLst/>
                  <a:uLnTx/>
                  <a:uFillTx/>
                </a:rPr>
                <a:t>Data Scientist</a:t>
              </a:r>
            </a:p>
          </p:txBody>
        </p:sp>
      </p:grpSp>
      <p:grpSp>
        <p:nvGrpSpPr>
          <p:cNvPr id="60" name="Group 59">
            <a:extLst>
              <a:ext uri="{FF2B5EF4-FFF2-40B4-BE49-F238E27FC236}">
                <a16:creationId xmlns:a16="http://schemas.microsoft.com/office/drawing/2014/main" id="{7536FC57-5B97-4A71-A400-02F03C5A927E}"/>
              </a:ext>
            </a:extLst>
          </p:cNvPr>
          <p:cNvGrpSpPr/>
          <p:nvPr/>
        </p:nvGrpSpPr>
        <p:grpSpPr>
          <a:xfrm>
            <a:off x="2525713" y="4901783"/>
            <a:ext cx="1724025" cy="317917"/>
            <a:chOff x="2525713" y="4901783"/>
            <a:chExt cx="1724025" cy="317917"/>
          </a:xfrm>
        </p:grpSpPr>
        <p:cxnSp>
          <p:nvCxnSpPr>
            <p:cNvPr id="36" name="Straight Connector 35">
              <a:extLst>
                <a:ext uri="{FF2B5EF4-FFF2-40B4-BE49-F238E27FC236}">
                  <a16:creationId xmlns:a16="http://schemas.microsoft.com/office/drawing/2014/main" id="{33B41305-B10B-4166-BD3B-918B51EF5508}"/>
                </a:ext>
              </a:extLst>
            </p:cNvPr>
            <p:cNvCxnSpPr>
              <a:cxnSpLocks/>
            </p:cNvCxnSpPr>
            <p:nvPr/>
          </p:nvCxnSpPr>
          <p:spPr>
            <a:xfrm>
              <a:off x="2525713" y="5219700"/>
              <a:ext cx="1724025" cy="0"/>
            </a:xfrm>
            <a:prstGeom prst="line">
              <a:avLst/>
            </a:prstGeom>
            <a:noFill/>
            <a:ln w="25400" cap="flat" cmpd="sng" algn="ctr">
              <a:solidFill>
                <a:srgbClr val="C00000"/>
              </a:solidFill>
              <a:prstDash val="solid"/>
              <a:headEnd type="triangle"/>
              <a:tailEnd type="none"/>
            </a:ln>
            <a:effectLst>
              <a:outerShdw blurRad="40000" dist="20000" dir="5400000" rotWithShape="0">
                <a:srgbClr val="000000">
                  <a:alpha val="38000"/>
                </a:srgbClr>
              </a:outerShdw>
            </a:effectLst>
          </p:spPr>
        </p:cxnSp>
        <p:sp>
          <p:nvSpPr>
            <p:cNvPr id="56" name="TextBox 55">
              <a:extLst>
                <a:ext uri="{FF2B5EF4-FFF2-40B4-BE49-F238E27FC236}">
                  <a16:creationId xmlns:a16="http://schemas.microsoft.com/office/drawing/2014/main" id="{C33F405F-A633-4075-95EB-D1C19A402224}"/>
                </a:ext>
              </a:extLst>
            </p:cNvPr>
            <p:cNvSpPr txBox="1"/>
            <p:nvPr/>
          </p:nvSpPr>
          <p:spPr>
            <a:xfrm>
              <a:off x="2607228" y="4901783"/>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050" b="1" i="0" u="none" strike="noStrike" kern="0" cap="none" spc="0" normalizeH="0" baseline="0" noProof="0" dirty="0">
                  <a:ln>
                    <a:noFill/>
                  </a:ln>
                  <a:solidFill>
                    <a:prstClr val="black">
                      <a:lumMod val="65000"/>
                      <a:lumOff val="35000"/>
                    </a:prstClr>
                  </a:solidFill>
                  <a:effectLst/>
                  <a:uLnTx/>
                  <a:uFillTx/>
                </a:rPr>
                <a:t>Data</a:t>
              </a:r>
            </a:p>
          </p:txBody>
        </p:sp>
      </p:grpSp>
      <p:grpSp>
        <p:nvGrpSpPr>
          <p:cNvPr id="61" name="Group 60">
            <a:extLst>
              <a:ext uri="{FF2B5EF4-FFF2-40B4-BE49-F238E27FC236}">
                <a16:creationId xmlns:a16="http://schemas.microsoft.com/office/drawing/2014/main" id="{C7ADAFE4-006C-4DB4-9E49-2F134BD60597}"/>
              </a:ext>
            </a:extLst>
          </p:cNvPr>
          <p:cNvGrpSpPr/>
          <p:nvPr/>
        </p:nvGrpSpPr>
        <p:grpSpPr>
          <a:xfrm>
            <a:off x="2522349" y="5420348"/>
            <a:ext cx="1724024" cy="260860"/>
            <a:chOff x="2522349" y="5420348"/>
            <a:chExt cx="1724024" cy="260860"/>
          </a:xfrm>
        </p:grpSpPr>
        <p:cxnSp>
          <p:nvCxnSpPr>
            <p:cNvPr id="45" name="Straight Connector 44">
              <a:extLst>
                <a:ext uri="{FF2B5EF4-FFF2-40B4-BE49-F238E27FC236}">
                  <a16:creationId xmlns:a16="http://schemas.microsoft.com/office/drawing/2014/main" id="{2C15229F-2115-4D85-A1F1-676E24EAC89D}"/>
                </a:ext>
              </a:extLst>
            </p:cNvPr>
            <p:cNvCxnSpPr>
              <a:cxnSpLocks/>
            </p:cNvCxnSpPr>
            <p:nvPr/>
          </p:nvCxnSpPr>
          <p:spPr>
            <a:xfrm flipH="1">
              <a:off x="2522349" y="5681208"/>
              <a:ext cx="1724024" cy="0"/>
            </a:xfrm>
            <a:prstGeom prst="line">
              <a:avLst/>
            </a:prstGeom>
            <a:noFill/>
            <a:ln w="25400" cap="flat" cmpd="sng" algn="ctr">
              <a:solidFill>
                <a:srgbClr val="C00000"/>
              </a:solidFill>
              <a:prstDash val="solid"/>
              <a:headEnd type="triangle"/>
              <a:tailEnd type="none"/>
            </a:ln>
            <a:effectLst>
              <a:outerShdw blurRad="40000" dist="20000" dir="5400000" rotWithShape="0">
                <a:srgbClr val="000000">
                  <a:alpha val="38000"/>
                </a:srgbClr>
              </a:outerShdw>
            </a:effectLst>
          </p:spPr>
        </p:cxnSp>
        <p:sp>
          <p:nvSpPr>
            <p:cNvPr id="57" name="TextBox 56">
              <a:extLst>
                <a:ext uri="{FF2B5EF4-FFF2-40B4-BE49-F238E27FC236}">
                  <a16:creationId xmlns:a16="http://schemas.microsoft.com/office/drawing/2014/main" id="{BC79B412-2E54-43D3-8663-B13EF699BE1E}"/>
                </a:ext>
              </a:extLst>
            </p:cNvPr>
            <p:cNvSpPr txBox="1"/>
            <p:nvPr/>
          </p:nvSpPr>
          <p:spPr>
            <a:xfrm>
              <a:off x="2607228" y="5420348"/>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GB" sz="1050" b="1" kern="0" dirty="0">
                  <a:solidFill>
                    <a:prstClr val="black">
                      <a:lumMod val="65000"/>
                      <a:lumOff val="35000"/>
                    </a:prstClr>
                  </a:solidFill>
                </a:rPr>
                <a:t>Model</a:t>
              </a:r>
              <a:endParaRPr kumimoji="0" lang="en-GB" sz="1050" b="1" i="0" u="none" strike="noStrike" kern="0" cap="none" spc="0" normalizeH="0" baseline="0" noProof="0" dirty="0">
                <a:ln>
                  <a:noFill/>
                </a:ln>
                <a:solidFill>
                  <a:prstClr val="black">
                    <a:lumMod val="65000"/>
                    <a:lumOff val="35000"/>
                  </a:prstClr>
                </a:solidFill>
                <a:effectLst/>
                <a:uLnTx/>
                <a:uFillTx/>
              </a:endParaRPr>
            </a:p>
          </p:txBody>
        </p:sp>
      </p:grpSp>
      <p:grpSp>
        <p:nvGrpSpPr>
          <p:cNvPr id="62" name="Group 61">
            <a:extLst>
              <a:ext uri="{FF2B5EF4-FFF2-40B4-BE49-F238E27FC236}">
                <a16:creationId xmlns:a16="http://schemas.microsoft.com/office/drawing/2014/main" id="{CED64ADD-4AF1-4D8D-B4BC-DA72F242ABD6}"/>
              </a:ext>
            </a:extLst>
          </p:cNvPr>
          <p:cNvGrpSpPr/>
          <p:nvPr/>
        </p:nvGrpSpPr>
        <p:grpSpPr>
          <a:xfrm>
            <a:off x="5449888" y="4977040"/>
            <a:ext cx="3179761" cy="318916"/>
            <a:chOff x="5449888" y="4977040"/>
            <a:chExt cx="3179761" cy="318916"/>
          </a:xfrm>
        </p:grpSpPr>
        <p:cxnSp>
          <p:nvCxnSpPr>
            <p:cNvPr id="49" name="Straight Connector 48">
              <a:extLst>
                <a:ext uri="{FF2B5EF4-FFF2-40B4-BE49-F238E27FC236}">
                  <a16:creationId xmlns:a16="http://schemas.microsoft.com/office/drawing/2014/main" id="{221DC313-ACB8-46AA-A75F-4E323C7FDD09}"/>
                </a:ext>
              </a:extLst>
            </p:cNvPr>
            <p:cNvCxnSpPr>
              <a:cxnSpLocks/>
              <a:stCxn id="27" idx="1"/>
            </p:cNvCxnSpPr>
            <p:nvPr/>
          </p:nvCxnSpPr>
          <p:spPr>
            <a:xfrm flipH="1" flipV="1">
              <a:off x="5449888" y="5295955"/>
              <a:ext cx="3179761" cy="1"/>
            </a:xfrm>
            <a:prstGeom prst="line">
              <a:avLst/>
            </a:prstGeom>
            <a:noFill/>
            <a:ln w="25400" cap="flat" cmpd="sng" algn="ctr">
              <a:solidFill>
                <a:srgbClr val="C00000"/>
              </a:solidFill>
              <a:prstDash val="solid"/>
              <a:headEnd type="triangle"/>
              <a:tailEnd type="none"/>
            </a:ln>
            <a:effectLst>
              <a:outerShdw blurRad="40000" dist="20000" dir="5400000" rotWithShape="0">
                <a:srgbClr val="000000">
                  <a:alpha val="38000"/>
                </a:srgbClr>
              </a:outerShdw>
            </a:effectLst>
          </p:spPr>
        </p:cxnSp>
        <p:sp>
          <p:nvSpPr>
            <p:cNvPr id="58" name="TextBox 57">
              <a:extLst>
                <a:ext uri="{FF2B5EF4-FFF2-40B4-BE49-F238E27FC236}">
                  <a16:creationId xmlns:a16="http://schemas.microsoft.com/office/drawing/2014/main" id="{39975EA1-215F-4D99-A552-47886AA424E1}"/>
                </a:ext>
              </a:extLst>
            </p:cNvPr>
            <p:cNvSpPr txBox="1"/>
            <p:nvPr/>
          </p:nvSpPr>
          <p:spPr>
            <a:xfrm>
              <a:off x="6262724" y="4977040"/>
              <a:ext cx="1554088" cy="237757"/>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GB" sz="1050" b="1" kern="0" dirty="0">
                  <a:solidFill>
                    <a:prstClr val="black">
                      <a:lumMod val="65000"/>
                      <a:lumOff val="35000"/>
                    </a:prstClr>
                  </a:solidFill>
                </a:rPr>
                <a:t>Model</a:t>
              </a:r>
              <a:endParaRPr kumimoji="0" lang="en-GB" sz="1050" b="1" i="0" u="none" strike="noStrike" kern="0" cap="none" spc="0" normalizeH="0" baseline="0" noProof="0" dirty="0">
                <a:ln>
                  <a:noFill/>
                </a:ln>
                <a:solidFill>
                  <a:prstClr val="black">
                    <a:lumMod val="65000"/>
                    <a:lumOff val="35000"/>
                  </a:prstClr>
                </a:solidFill>
                <a:effectLst/>
                <a:uLnTx/>
                <a:uFillTx/>
              </a:endParaRPr>
            </a:p>
          </p:txBody>
        </p:sp>
      </p:grpSp>
      <p:sp>
        <p:nvSpPr>
          <p:cNvPr id="59" name="Rectangle 58">
            <a:extLst>
              <a:ext uri="{FF2B5EF4-FFF2-40B4-BE49-F238E27FC236}">
                <a16:creationId xmlns:a16="http://schemas.microsoft.com/office/drawing/2014/main" id="{06F94B26-A3E0-46E5-B2C4-FC014B22C108}"/>
              </a:ext>
            </a:extLst>
          </p:cNvPr>
          <p:cNvSpPr/>
          <p:nvPr/>
        </p:nvSpPr>
        <p:spPr>
          <a:xfrm>
            <a:off x="10826031" y="4572680"/>
            <a:ext cx="723275" cy="1446550"/>
          </a:xfrm>
          <a:prstGeom prst="rect">
            <a:avLst/>
          </a:prstGeom>
        </p:spPr>
        <p:txBody>
          <a:bodyPr wrap="none">
            <a:spAutoFit/>
          </a:bodyPr>
          <a:lstStyle/>
          <a:p>
            <a:r>
              <a:rPr lang="en-GB" sz="8800" b="1" dirty="0">
                <a:solidFill>
                  <a:schemeClr val="tx1">
                    <a:lumMod val="65000"/>
                    <a:lumOff val="35000"/>
                  </a:schemeClr>
                </a:solidFill>
                <a:latin typeface="Euphemia"/>
              </a:rPr>
              <a:t>?</a:t>
            </a:r>
            <a:endParaRPr lang="pl-PL" sz="8800" dirty="0">
              <a:solidFill>
                <a:schemeClr val="tx1">
                  <a:lumMod val="65000"/>
                  <a:lumOff val="35000"/>
                </a:schemeClr>
              </a:solidFill>
            </a:endParaRPr>
          </a:p>
        </p:txBody>
      </p:sp>
      <p:grpSp>
        <p:nvGrpSpPr>
          <p:cNvPr id="30" name="Group 29">
            <a:extLst>
              <a:ext uri="{FF2B5EF4-FFF2-40B4-BE49-F238E27FC236}">
                <a16:creationId xmlns:a16="http://schemas.microsoft.com/office/drawing/2014/main" id="{A502AFB0-B938-4A5C-8A60-3B003DC07B02}"/>
              </a:ext>
            </a:extLst>
          </p:cNvPr>
          <p:cNvGrpSpPr/>
          <p:nvPr/>
        </p:nvGrpSpPr>
        <p:grpSpPr>
          <a:xfrm>
            <a:off x="4278041" y="5274701"/>
            <a:ext cx="1143544" cy="1265463"/>
            <a:chOff x="1004331" y="4350186"/>
            <a:chExt cx="1739027" cy="2095651"/>
          </a:xfrm>
        </p:grpSpPr>
        <p:pic>
          <p:nvPicPr>
            <p:cNvPr id="31" name="Picture 30">
              <a:extLst>
                <a:ext uri="{FF2B5EF4-FFF2-40B4-BE49-F238E27FC236}">
                  <a16:creationId xmlns:a16="http://schemas.microsoft.com/office/drawing/2014/main" id="{43319581-072F-4E7E-A66F-D25F2316FD1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04331" y="4350186"/>
              <a:ext cx="1739027" cy="1739027"/>
            </a:xfrm>
            <a:prstGeom prst="rect">
              <a:avLst/>
            </a:prstGeom>
          </p:spPr>
        </p:pic>
        <p:sp>
          <p:nvSpPr>
            <p:cNvPr id="32" name="TextBox 31">
              <a:extLst>
                <a:ext uri="{FF2B5EF4-FFF2-40B4-BE49-F238E27FC236}">
                  <a16:creationId xmlns:a16="http://schemas.microsoft.com/office/drawing/2014/main" id="{C31D4F9A-192F-41DB-9FAA-B5E8408A10C3}"/>
                </a:ext>
              </a:extLst>
            </p:cNvPr>
            <p:cNvSpPr txBox="1"/>
            <p:nvPr/>
          </p:nvSpPr>
          <p:spPr>
            <a:xfrm>
              <a:off x="1111106" y="6052103"/>
              <a:ext cx="1554087" cy="393734"/>
            </a:xfrm>
            <a:prstGeom prst="rect">
              <a:avLst/>
            </a:prstGeom>
            <a:noFill/>
          </p:spPr>
          <p:txBody>
            <a:bodyPr wrap="square"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lang="en-GB" sz="1050" b="1" kern="0" dirty="0">
                  <a:solidFill>
                    <a:prstClr val="black">
                      <a:lumMod val="65000"/>
                      <a:lumOff val="35000"/>
                    </a:prstClr>
                  </a:solidFill>
                </a:rPr>
                <a:t>BA</a:t>
              </a:r>
              <a:endParaRPr kumimoji="0" lang="en-GB" sz="1050" b="1" i="0" u="none" strike="noStrike" kern="0" cap="none" spc="0" normalizeH="0" baseline="0" noProof="0" dirty="0">
                <a:ln>
                  <a:noFill/>
                </a:ln>
                <a:solidFill>
                  <a:prstClr val="black">
                    <a:lumMod val="65000"/>
                    <a:lumOff val="35000"/>
                  </a:prstClr>
                </a:solidFill>
                <a:effectLst/>
                <a:uLnTx/>
                <a:uFillTx/>
              </a:endParaRPr>
            </a:p>
          </p:txBody>
        </p:sp>
      </p:grpSp>
    </p:spTree>
    <p:extLst>
      <p:ext uri="{BB962C8B-B14F-4D97-AF65-F5344CB8AC3E}">
        <p14:creationId xmlns:p14="http://schemas.microsoft.com/office/powerpoint/2010/main" val="391702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1000"/>
                                        <p:tgtEl>
                                          <p:spTgt spid="60"/>
                                        </p:tgtEl>
                                      </p:cBhvr>
                                    </p:animEffect>
                                    <p:anim calcmode="lin" valueType="num">
                                      <p:cBhvr>
                                        <p:cTn id="15" dur="1000" fill="hold"/>
                                        <p:tgtEl>
                                          <p:spTgt spid="60"/>
                                        </p:tgtEl>
                                        <p:attrNameLst>
                                          <p:attrName>ppt_x</p:attrName>
                                        </p:attrNameLst>
                                      </p:cBhvr>
                                      <p:tavLst>
                                        <p:tav tm="0">
                                          <p:val>
                                            <p:strVal val="#ppt_x"/>
                                          </p:val>
                                        </p:tav>
                                        <p:tav tm="100000">
                                          <p:val>
                                            <p:strVal val="#ppt_x"/>
                                          </p:val>
                                        </p:tav>
                                      </p:tavLst>
                                    </p:anim>
                                    <p:anim calcmode="lin" valueType="num">
                                      <p:cBhvr>
                                        <p:cTn id="1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1000"/>
                                        <p:tgtEl>
                                          <p:spTgt spid="63"/>
                                        </p:tgtEl>
                                      </p:cBhvr>
                                    </p:animEffect>
                                    <p:anim calcmode="lin" valueType="num">
                                      <p:cBhvr>
                                        <p:cTn id="29" dur="1000" fill="hold"/>
                                        <p:tgtEl>
                                          <p:spTgt spid="63"/>
                                        </p:tgtEl>
                                        <p:attrNameLst>
                                          <p:attrName>ppt_x</p:attrName>
                                        </p:attrNameLst>
                                      </p:cBhvr>
                                      <p:tavLst>
                                        <p:tav tm="0">
                                          <p:val>
                                            <p:strVal val="#ppt_x"/>
                                          </p:val>
                                        </p:tav>
                                        <p:tav tm="100000">
                                          <p:val>
                                            <p:strVal val="#ppt_x"/>
                                          </p:val>
                                        </p:tav>
                                      </p:tavLst>
                                    </p:anim>
                                    <p:anim calcmode="lin" valueType="num">
                                      <p:cBhvr>
                                        <p:cTn id="30"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1000"/>
                                        <p:tgtEl>
                                          <p:spTgt spid="61"/>
                                        </p:tgtEl>
                                      </p:cBhvr>
                                    </p:animEffect>
                                    <p:anim calcmode="lin" valueType="num">
                                      <p:cBhvr>
                                        <p:cTn id="36" dur="1000" fill="hold"/>
                                        <p:tgtEl>
                                          <p:spTgt spid="61"/>
                                        </p:tgtEl>
                                        <p:attrNameLst>
                                          <p:attrName>ppt_x</p:attrName>
                                        </p:attrNameLst>
                                      </p:cBhvr>
                                      <p:tavLst>
                                        <p:tav tm="0">
                                          <p:val>
                                            <p:strVal val="#ppt_x"/>
                                          </p:val>
                                        </p:tav>
                                        <p:tav tm="100000">
                                          <p:val>
                                            <p:strVal val="#ppt_x"/>
                                          </p:val>
                                        </p:tav>
                                      </p:tavLst>
                                    </p:anim>
                                    <p:anim calcmode="lin" valueType="num">
                                      <p:cBhvr>
                                        <p:cTn id="37"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1000"/>
                                        <p:tgtEl>
                                          <p:spTgt spid="62"/>
                                        </p:tgtEl>
                                      </p:cBhvr>
                                    </p:animEffect>
                                    <p:anim calcmode="lin" valueType="num">
                                      <p:cBhvr>
                                        <p:cTn id="43" dur="1000" fill="hold"/>
                                        <p:tgtEl>
                                          <p:spTgt spid="62"/>
                                        </p:tgtEl>
                                        <p:attrNameLst>
                                          <p:attrName>ppt_x</p:attrName>
                                        </p:attrNameLst>
                                      </p:cBhvr>
                                      <p:tavLst>
                                        <p:tav tm="0">
                                          <p:val>
                                            <p:strVal val="#ppt_x"/>
                                          </p:val>
                                        </p:tav>
                                        <p:tav tm="100000">
                                          <p:val>
                                            <p:strVal val="#ppt_x"/>
                                          </p:val>
                                        </p:tav>
                                      </p:tavLst>
                                    </p:anim>
                                    <p:anim calcmode="lin" valueType="num">
                                      <p:cBhvr>
                                        <p:cTn id="4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1000"/>
                                        <p:tgtEl>
                                          <p:spTgt spid="59"/>
                                        </p:tgtEl>
                                      </p:cBhvr>
                                    </p:animEffect>
                                    <p:anim calcmode="lin" valueType="num">
                                      <p:cBhvr>
                                        <p:cTn id="50" dur="1000" fill="hold"/>
                                        <p:tgtEl>
                                          <p:spTgt spid="59"/>
                                        </p:tgtEl>
                                        <p:attrNameLst>
                                          <p:attrName>ppt_x</p:attrName>
                                        </p:attrNameLst>
                                      </p:cBhvr>
                                      <p:tavLst>
                                        <p:tav tm="0">
                                          <p:val>
                                            <p:strVal val="#ppt_x"/>
                                          </p:val>
                                        </p:tav>
                                        <p:tav tm="100000">
                                          <p:val>
                                            <p:strVal val="#ppt_x"/>
                                          </p:val>
                                        </p:tav>
                                      </p:tavLst>
                                    </p:anim>
                                    <p:anim calcmode="lin" valueType="num">
                                      <p:cBhvr>
                                        <p:cTn id="5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659CE4-B9CC-46F6-A468-3FA5DECA229D}"/>
              </a:ext>
            </a:extLst>
          </p:cNvPr>
          <p:cNvSpPr>
            <a:spLocks noGrp="1"/>
          </p:cNvSpPr>
          <p:nvPr>
            <p:ph type="body" sz="quarter" idx="13"/>
          </p:nvPr>
        </p:nvSpPr>
        <p:spPr>
          <a:xfrm>
            <a:off x="792127" y="857465"/>
            <a:ext cx="6846923" cy="957299"/>
          </a:xfrm>
        </p:spPr>
        <p:txBody>
          <a:bodyPr/>
          <a:lstStyle/>
          <a:p>
            <a:r>
              <a:rPr lang="en-GB" sz="4800" b="1" spc="-50" dirty="0">
                <a:solidFill>
                  <a:srgbClr val="EF942F"/>
                </a:solidFill>
                <a:latin typeface="Calibri Light" panose="020F0302020204030204"/>
                <a:ea typeface="+mj-ea"/>
                <a:cs typeface="+mj-cs"/>
              </a:rPr>
              <a:t>ML – Python and R</a:t>
            </a:r>
            <a:endParaRPr lang="pl-PL" sz="4800" b="1" spc="-50" dirty="0">
              <a:solidFill>
                <a:srgbClr val="EF942F"/>
              </a:solidFill>
              <a:latin typeface="Calibri Light" panose="020F0302020204030204"/>
              <a:ea typeface="+mj-ea"/>
              <a:cs typeface="+mj-cs"/>
            </a:endParaRPr>
          </a:p>
        </p:txBody>
      </p:sp>
      <p:pic>
        <p:nvPicPr>
          <p:cNvPr id="3" name="Picture 2" descr="Google Trends Python R Data Science Machine Learning 2012 2017">
            <a:extLst>
              <a:ext uri="{FF2B5EF4-FFF2-40B4-BE49-F238E27FC236}">
                <a16:creationId xmlns:a16="http://schemas.microsoft.com/office/drawing/2014/main" id="{B552742F-EE87-4AC8-A1AC-BAE02D09C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67" y="1849962"/>
            <a:ext cx="6408712" cy="2810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E4BDAE-5063-4940-8C48-655945E228C5}"/>
              </a:ext>
            </a:extLst>
          </p:cNvPr>
          <p:cNvSpPr txBox="1"/>
          <p:nvPr/>
        </p:nvSpPr>
        <p:spPr>
          <a:xfrm>
            <a:off x="3112207" y="4660640"/>
            <a:ext cx="5632632" cy="276999"/>
          </a:xfrm>
          <a:prstGeom prst="rect">
            <a:avLst/>
          </a:prstGeom>
          <a:noFill/>
        </p:spPr>
        <p:txBody>
          <a:bodyPr wrap="none" rtlCol="0">
            <a:spAutoFit/>
          </a:bodyPr>
          <a:lstStyle/>
          <a:p>
            <a:r>
              <a:rPr lang="pl-PL" sz="1200" dirty="0">
                <a:solidFill>
                  <a:srgbClr val="00B0F0"/>
                </a:solidFill>
                <a:hlinkClick r:id="rId4"/>
              </a:rPr>
              <a:t>https://www.kdnuggets.com/2017/09/python-vs-r-data-science-machine-learning.html</a:t>
            </a:r>
            <a:endParaRPr lang="pl-PL" sz="1200" dirty="0">
              <a:solidFill>
                <a:srgbClr val="00B0F0"/>
              </a:solidFill>
            </a:endParaRPr>
          </a:p>
        </p:txBody>
      </p:sp>
      <p:sp>
        <p:nvSpPr>
          <p:cNvPr id="5" name="Rectangle 4">
            <a:extLst>
              <a:ext uri="{FF2B5EF4-FFF2-40B4-BE49-F238E27FC236}">
                <a16:creationId xmlns:a16="http://schemas.microsoft.com/office/drawing/2014/main" id="{18FD1225-4E74-4B1B-BE15-C2ABA265B817}"/>
              </a:ext>
            </a:extLst>
          </p:cNvPr>
          <p:cNvSpPr/>
          <p:nvPr/>
        </p:nvSpPr>
        <p:spPr>
          <a:xfrm>
            <a:off x="2219003" y="5238993"/>
            <a:ext cx="8640960" cy="944874"/>
          </a:xfrm>
          <a:prstGeom prst="rect">
            <a:avLst/>
          </a:prstGeom>
        </p:spPr>
        <p:txBody>
          <a:bodyPr wrap="square">
            <a:spAutoFit/>
          </a:bodyPr>
          <a:lstStyle/>
          <a:p>
            <a:pPr marL="365760" lvl="1">
              <a:lnSpc>
                <a:spcPct val="90000"/>
              </a:lnSpc>
              <a:spcBef>
                <a:spcPts val="600"/>
              </a:spcBef>
            </a:pPr>
            <a:r>
              <a:rPr lang="en-US" sz="2800" b="1" dirty="0">
                <a:solidFill>
                  <a:srgbClr val="EF942F"/>
                </a:solidFill>
                <a:latin typeface="Euphemia"/>
              </a:rPr>
              <a:t>R language is a golden child </a:t>
            </a:r>
            <a:r>
              <a:rPr lang="en-US" sz="2800" b="1" dirty="0">
                <a:solidFill>
                  <a:schemeClr val="tx1">
                    <a:lumMod val="65000"/>
                    <a:lumOff val="35000"/>
                  </a:schemeClr>
                </a:solidFill>
                <a:latin typeface="Euphemia"/>
              </a:rPr>
              <a:t>of machine learning </a:t>
            </a:r>
          </a:p>
          <a:p>
            <a:pPr marL="365760" lvl="1">
              <a:lnSpc>
                <a:spcPct val="90000"/>
              </a:lnSpc>
              <a:spcBef>
                <a:spcPts val="600"/>
              </a:spcBef>
            </a:pPr>
            <a:r>
              <a:rPr lang="en-US" sz="2800" b="1" dirty="0">
                <a:solidFill>
                  <a:srgbClr val="EF942F"/>
                </a:solidFill>
                <a:latin typeface="Euphemia"/>
              </a:rPr>
              <a:t>Python is a king </a:t>
            </a:r>
            <a:r>
              <a:rPr lang="en-US" sz="2800" b="1" dirty="0">
                <a:solidFill>
                  <a:schemeClr val="tx1">
                    <a:lumMod val="65000"/>
                    <a:lumOff val="35000"/>
                  </a:schemeClr>
                </a:solidFill>
                <a:latin typeface="Euphemia"/>
              </a:rPr>
              <a:t>of machine learning</a:t>
            </a:r>
            <a:endParaRPr lang="pl-PL" sz="2800" b="1" dirty="0">
              <a:solidFill>
                <a:schemeClr val="tx1">
                  <a:lumMod val="65000"/>
                  <a:lumOff val="35000"/>
                </a:schemeClr>
              </a:solidFill>
              <a:latin typeface="Euphemia"/>
            </a:endParaRPr>
          </a:p>
        </p:txBody>
      </p:sp>
    </p:spTree>
    <p:extLst>
      <p:ext uri="{BB962C8B-B14F-4D97-AF65-F5344CB8AC3E}">
        <p14:creationId xmlns:p14="http://schemas.microsoft.com/office/powerpoint/2010/main" val="139455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E2E1CB-F92C-477E-8BB9-97562BCD2C2D}"/>
              </a:ext>
            </a:extLst>
          </p:cNvPr>
          <p:cNvSpPr>
            <a:spLocks noGrp="1"/>
          </p:cNvSpPr>
          <p:nvPr>
            <p:ph type="body" sz="quarter" idx="13"/>
          </p:nvPr>
        </p:nvSpPr>
        <p:spPr>
          <a:xfrm>
            <a:off x="563527" y="828890"/>
            <a:ext cx="4657761" cy="957299"/>
          </a:xfrm>
        </p:spPr>
        <p:txBody>
          <a:bodyPr/>
          <a:lstStyle/>
          <a:p>
            <a:r>
              <a:rPr lang="en-GB" sz="4800" b="1" spc="-50" dirty="0">
                <a:solidFill>
                  <a:srgbClr val="EF942F"/>
                </a:solidFill>
                <a:latin typeface="Calibri Light" panose="020F0302020204030204"/>
                <a:ea typeface="+mj-ea"/>
                <a:cs typeface="+mj-cs"/>
              </a:rPr>
              <a:t>R Language</a:t>
            </a:r>
            <a:endParaRPr lang="pl-PL" sz="4800" b="1" spc="-50" dirty="0">
              <a:solidFill>
                <a:srgbClr val="EF942F"/>
              </a:solidFill>
              <a:latin typeface="Calibri Light" panose="020F0302020204030204"/>
              <a:ea typeface="+mj-ea"/>
              <a:cs typeface="+mj-cs"/>
            </a:endParaRPr>
          </a:p>
        </p:txBody>
      </p:sp>
      <p:pic>
        <p:nvPicPr>
          <p:cNvPr id="3" name="Obraz 5">
            <a:extLst>
              <a:ext uri="{FF2B5EF4-FFF2-40B4-BE49-F238E27FC236}">
                <a16:creationId xmlns:a16="http://schemas.microsoft.com/office/drawing/2014/main" id="{310256EA-125D-43E1-BC92-751D4158DC47}"/>
              </a:ext>
            </a:extLst>
          </p:cNvPr>
          <p:cNvPicPr>
            <a:picLocks noChangeAspect="1"/>
          </p:cNvPicPr>
          <p:nvPr/>
        </p:nvPicPr>
        <p:blipFill>
          <a:blip r:embed="rId3"/>
          <a:stretch>
            <a:fillRect/>
          </a:stretch>
        </p:blipFill>
        <p:spPr>
          <a:xfrm>
            <a:off x="8930163" y="4810125"/>
            <a:ext cx="1723073" cy="1371600"/>
          </a:xfrm>
          <a:prstGeom prst="rect">
            <a:avLst/>
          </a:prstGeom>
        </p:spPr>
      </p:pic>
      <p:sp>
        <p:nvSpPr>
          <p:cNvPr id="5" name="Rectangle 4">
            <a:extLst>
              <a:ext uri="{FF2B5EF4-FFF2-40B4-BE49-F238E27FC236}">
                <a16:creationId xmlns:a16="http://schemas.microsoft.com/office/drawing/2014/main" id="{2B2A53D7-E308-48A5-A547-7A4D23674651}"/>
              </a:ext>
            </a:extLst>
          </p:cNvPr>
          <p:cNvSpPr/>
          <p:nvPr/>
        </p:nvSpPr>
        <p:spPr>
          <a:xfrm>
            <a:off x="1028700" y="1781724"/>
            <a:ext cx="6096000" cy="4801314"/>
          </a:xfrm>
          <a:prstGeom prst="rect">
            <a:avLst/>
          </a:prstGeom>
        </p:spPr>
        <p:txBody>
          <a:bodyPr>
            <a:spAutoFit/>
          </a:bodyPr>
          <a:lstStyle/>
          <a:p>
            <a:pPr marL="285750" indent="-285750">
              <a:buFont typeface="Arial" panose="020B0604020202020204" pitchFamily="34" charset="0"/>
              <a:buChar char="•"/>
            </a:pPr>
            <a:r>
              <a:rPr lang="pl-PL" sz="2400" b="1" dirty="0">
                <a:solidFill>
                  <a:srgbClr val="EF942F"/>
                </a:solidFill>
              </a:rPr>
              <a:t>Language </a:t>
            </a:r>
            <a:endParaRPr lang="en-US" sz="2400" b="1" dirty="0">
              <a:solidFill>
                <a:srgbClr val="EF942F"/>
              </a:solidFill>
            </a:endParaRPr>
          </a:p>
          <a:p>
            <a:pPr marL="742950" lvl="1" indent="-285750">
              <a:buFont typeface="Arial" panose="020B0604020202020204" pitchFamily="34" charset="0"/>
              <a:buChar char="•"/>
            </a:pPr>
            <a:r>
              <a:rPr lang="en-US" sz="2400" b="1" dirty="0">
                <a:solidFill>
                  <a:schemeClr val="tx1">
                    <a:lumMod val="65000"/>
                    <a:lumOff val="35000"/>
                  </a:schemeClr>
                </a:solidFill>
              </a:rPr>
              <a:t>Statistics programming language</a:t>
            </a:r>
          </a:p>
          <a:p>
            <a:pPr marL="742950" lvl="1" indent="-285750">
              <a:buFont typeface="Arial" panose="020B0604020202020204" pitchFamily="34" charset="0"/>
              <a:buChar char="•"/>
            </a:pPr>
            <a:r>
              <a:rPr lang="en-US" sz="2400" b="1" dirty="0">
                <a:solidFill>
                  <a:schemeClr val="tx1">
                    <a:lumMod val="65000"/>
                    <a:lumOff val="35000"/>
                  </a:schemeClr>
                </a:solidFill>
              </a:rPr>
              <a:t>Data visualization tool</a:t>
            </a:r>
          </a:p>
          <a:p>
            <a:pPr marL="742950" lvl="1" indent="-285750">
              <a:buFont typeface="Arial" panose="020B0604020202020204" pitchFamily="34" charset="0"/>
              <a:buChar char="•"/>
            </a:pPr>
            <a:r>
              <a:rPr lang="en-US" sz="2400" b="1" dirty="0">
                <a:solidFill>
                  <a:schemeClr val="tx1">
                    <a:lumMod val="65000"/>
                    <a:lumOff val="35000"/>
                  </a:schemeClr>
                </a:solidFill>
              </a:rPr>
              <a:t>Open source</a:t>
            </a:r>
          </a:p>
          <a:p>
            <a:pPr marL="285750" indent="-285750">
              <a:buFont typeface="Arial" panose="020B0604020202020204" pitchFamily="34" charset="0"/>
              <a:buChar char="•"/>
            </a:pPr>
            <a:r>
              <a:rPr lang="pl-PL" sz="2400" b="1" dirty="0">
                <a:solidFill>
                  <a:srgbClr val="EF942F"/>
                </a:solidFill>
              </a:rPr>
              <a:t>Community </a:t>
            </a:r>
            <a:endParaRPr lang="en-GB" sz="2400" b="1" dirty="0">
              <a:solidFill>
                <a:srgbClr val="EF942F"/>
              </a:solidFill>
            </a:endParaRPr>
          </a:p>
          <a:p>
            <a:pPr marL="742950" lvl="1" indent="-285750">
              <a:buFont typeface="Arial" panose="020B0604020202020204" pitchFamily="34" charset="0"/>
              <a:buChar char="•"/>
            </a:pPr>
            <a:r>
              <a:rPr lang="en-US" sz="2400" b="1" dirty="0">
                <a:solidFill>
                  <a:schemeClr val="tx1">
                    <a:lumMod val="65000"/>
                    <a:lumOff val="35000"/>
                  </a:schemeClr>
                </a:solidFill>
              </a:rPr>
              <a:t>2.5+M users</a:t>
            </a:r>
          </a:p>
          <a:p>
            <a:pPr marL="742950" lvl="1" indent="-285750">
              <a:buFont typeface="Arial" panose="020B0604020202020204" pitchFamily="34" charset="0"/>
              <a:buChar char="•"/>
            </a:pPr>
            <a:r>
              <a:rPr lang="en-US" sz="2400" b="1" dirty="0">
                <a:solidFill>
                  <a:schemeClr val="tx1">
                    <a:lumMod val="65000"/>
                    <a:lumOff val="35000"/>
                  </a:schemeClr>
                </a:solidFill>
              </a:rPr>
              <a:t>Taught in most universities</a:t>
            </a:r>
          </a:p>
          <a:p>
            <a:pPr marL="742950" lvl="1" indent="-285750">
              <a:buFont typeface="Arial" panose="020B0604020202020204" pitchFamily="34" charset="0"/>
              <a:buChar char="•"/>
            </a:pPr>
            <a:r>
              <a:rPr lang="en-US" sz="2400" b="1" dirty="0">
                <a:solidFill>
                  <a:schemeClr val="tx1">
                    <a:lumMod val="65000"/>
                    <a:lumOff val="35000"/>
                  </a:schemeClr>
                </a:solidFill>
              </a:rPr>
              <a:t>Popular with new and recent grads</a:t>
            </a:r>
          </a:p>
          <a:p>
            <a:pPr marL="742950" lvl="1" indent="-285750">
              <a:buFont typeface="Arial" panose="020B0604020202020204" pitchFamily="34" charset="0"/>
              <a:buChar char="•"/>
            </a:pPr>
            <a:r>
              <a:rPr lang="en-US" sz="2400" b="1" dirty="0">
                <a:solidFill>
                  <a:schemeClr val="tx1">
                    <a:lumMod val="65000"/>
                    <a:lumOff val="35000"/>
                  </a:schemeClr>
                </a:solidFill>
              </a:rPr>
              <a:t>Thriving user groups worldwide</a:t>
            </a:r>
          </a:p>
          <a:p>
            <a:pPr marL="342900" indent="-342900">
              <a:buFont typeface="Arial" panose="020B0604020202020204" pitchFamily="34" charset="0"/>
              <a:buChar char="•"/>
            </a:pPr>
            <a:r>
              <a:rPr lang="pl-PL" sz="2400" b="1" dirty="0">
                <a:solidFill>
                  <a:srgbClr val="EF942F"/>
                </a:solidFill>
              </a:rPr>
              <a:t>Ecosystem </a:t>
            </a:r>
            <a:endParaRPr lang="en-GB" sz="2400" b="1" dirty="0">
              <a:solidFill>
                <a:srgbClr val="EF942F"/>
              </a:solidFill>
            </a:endParaRPr>
          </a:p>
          <a:p>
            <a:pPr marL="800100" lvl="1" indent="-342900">
              <a:buFont typeface="Arial" panose="020B0604020202020204" pitchFamily="34" charset="0"/>
              <a:buChar char="•"/>
            </a:pPr>
            <a:r>
              <a:rPr lang="pl-PL" sz="2400" b="1" dirty="0">
                <a:solidFill>
                  <a:schemeClr val="tx1">
                    <a:lumMod val="65000"/>
                    <a:lumOff val="35000"/>
                  </a:schemeClr>
                </a:solidFill>
              </a:rPr>
              <a:t>10,000+ packages in CRAN</a:t>
            </a:r>
            <a:br>
              <a:rPr lang="pl-PL" sz="2400" b="1" dirty="0">
                <a:solidFill>
                  <a:srgbClr val="EF942F"/>
                </a:solidFill>
              </a:rPr>
            </a:br>
            <a:endParaRPr lang="en-US" sz="2400" b="1" dirty="0">
              <a:solidFill>
                <a:srgbClr val="EF942F"/>
              </a:solidFill>
            </a:endParaRPr>
          </a:p>
          <a:p>
            <a:endParaRPr lang="pl-PL" dirty="0"/>
          </a:p>
        </p:txBody>
      </p:sp>
      <p:sp>
        <p:nvSpPr>
          <p:cNvPr id="8" name="Rectangle 7">
            <a:extLst>
              <a:ext uri="{FF2B5EF4-FFF2-40B4-BE49-F238E27FC236}">
                <a16:creationId xmlns:a16="http://schemas.microsoft.com/office/drawing/2014/main" id="{62EF1FC4-FDF7-47EF-BDAD-A227AEA43205}"/>
              </a:ext>
            </a:extLst>
          </p:cNvPr>
          <p:cNvSpPr/>
          <p:nvPr/>
        </p:nvSpPr>
        <p:spPr>
          <a:xfrm>
            <a:off x="7124700" y="1838239"/>
            <a:ext cx="4556312" cy="2739211"/>
          </a:xfrm>
          <a:prstGeom prst="rect">
            <a:avLst/>
          </a:prstGeom>
        </p:spPr>
        <p:txBody>
          <a:bodyPr wrap="none">
            <a:spAutoFit/>
          </a:bodyPr>
          <a:lstStyle/>
          <a:p>
            <a:pPr lvl="1"/>
            <a:r>
              <a:rPr lang="pl-PL" sz="2800" b="1" dirty="0">
                <a:solidFill>
                  <a:srgbClr val="EF942F"/>
                </a:solidFill>
              </a:rPr>
              <a:t>Challenges</a:t>
            </a:r>
            <a:r>
              <a:rPr lang="pl-PL" sz="2400" b="1" dirty="0">
                <a:solidFill>
                  <a:srgbClr val="EF942F"/>
                </a:solidFill>
              </a:rPr>
              <a:t> of using R</a:t>
            </a:r>
            <a:endParaRPr lang="en-GB" sz="2400" b="1" dirty="0">
              <a:solidFill>
                <a:srgbClr val="EF942F"/>
              </a:solidFill>
            </a:endParaRPr>
          </a:p>
          <a:p>
            <a:pPr marL="800100" lvl="1" indent="-342900">
              <a:buFont typeface="Arial" panose="020B0604020202020204" pitchFamily="34" charset="0"/>
              <a:buChar char="•"/>
            </a:pPr>
            <a:r>
              <a:rPr lang="pl-PL" sz="2400" b="1" dirty="0">
                <a:solidFill>
                  <a:schemeClr val="tx1">
                    <a:lumMod val="65000"/>
                    <a:lumOff val="35000"/>
                  </a:schemeClr>
                </a:solidFill>
              </a:rPr>
              <a:t>Data movement</a:t>
            </a:r>
            <a:endParaRPr lang="en-GB" sz="2400" b="1" dirty="0">
              <a:solidFill>
                <a:schemeClr val="tx1">
                  <a:lumMod val="65000"/>
                  <a:lumOff val="35000"/>
                </a:schemeClr>
              </a:solidFill>
            </a:endParaRPr>
          </a:p>
          <a:p>
            <a:pPr marL="800100" lvl="1" indent="-342900">
              <a:buFont typeface="Arial" panose="020B0604020202020204" pitchFamily="34" charset="0"/>
              <a:buChar char="•"/>
            </a:pPr>
            <a:r>
              <a:rPr lang="pl-PL" sz="2400" b="1" dirty="0">
                <a:solidFill>
                  <a:schemeClr val="tx1">
                    <a:lumMod val="65000"/>
                    <a:lumOff val="35000"/>
                  </a:schemeClr>
                </a:solidFill>
              </a:rPr>
              <a:t>Deployment</a:t>
            </a:r>
            <a:endParaRPr lang="en-GB" sz="2400" b="1" dirty="0">
              <a:solidFill>
                <a:schemeClr val="tx1">
                  <a:lumMod val="65000"/>
                  <a:lumOff val="35000"/>
                </a:schemeClr>
              </a:solidFill>
            </a:endParaRPr>
          </a:p>
          <a:p>
            <a:pPr marL="800100" lvl="1" indent="-342900">
              <a:buFont typeface="Arial" panose="020B0604020202020204" pitchFamily="34" charset="0"/>
              <a:buChar char="•"/>
            </a:pPr>
            <a:r>
              <a:rPr lang="pl-PL" sz="2400" b="1" dirty="0">
                <a:solidFill>
                  <a:srgbClr val="EF942F"/>
                </a:solidFill>
              </a:rPr>
              <a:t>Scale and performance</a:t>
            </a:r>
            <a:endParaRPr lang="en-GB" sz="2400" b="1" dirty="0">
              <a:solidFill>
                <a:srgbClr val="EF942F"/>
              </a:solidFill>
            </a:endParaRPr>
          </a:p>
          <a:p>
            <a:pPr marL="1257300" lvl="2" indent="-342900">
              <a:buFont typeface="Arial" panose="020B0604020202020204" pitchFamily="34" charset="0"/>
              <a:buChar char="•"/>
            </a:pPr>
            <a:r>
              <a:rPr lang="en-US" sz="2400" b="1" dirty="0">
                <a:solidFill>
                  <a:srgbClr val="EF942F"/>
                </a:solidFill>
              </a:rPr>
              <a:t>R needs data in memory</a:t>
            </a:r>
          </a:p>
          <a:p>
            <a:pPr marL="1257300" lvl="2" indent="-342900">
              <a:buFont typeface="Arial" panose="020B0604020202020204" pitchFamily="34" charset="0"/>
              <a:buChar char="•"/>
            </a:pPr>
            <a:r>
              <a:rPr lang="pl-PL" sz="2400" b="1" dirty="0">
                <a:solidFill>
                  <a:srgbClr val="EF942F"/>
                </a:solidFill>
              </a:rPr>
              <a:t>R is single threaded</a:t>
            </a:r>
          </a:p>
          <a:p>
            <a:pPr lvl="2"/>
            <a:endParaRPr lang="pl-PL" sz="2400" b="1" dirty="0">
              <a:solidFill>
                <a:srgbClr val="EF942F"/>
              </a:solidFill>
            </a:endParaRPr>
          </a:p>
        </p:txBody>
      </p:sp>
    </p:spTree>
    <p:extLst>
      <p:ext uri="{BB962C8B-B14F-4D97-AF65-F5344CB8AC3E}">
        <p14:creationId xmlns:p14="http://schemas.microsoft.com/office/powerpoint/2010/main" val="7043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BA799-D74F-4FDE-BDEC-B085332FC8A7}"/>
              </a:ext>
            </a:extLst>
          </p:cNvPr>
          <p:cNvSpPr>
            <a:spLocks noGrp="1"/>
          </p:cNvSpPr>
          <p:nvPr>
            <p:ph type="body" sz="quarter" idx="13"/>
          </p:nvPr>
        </p:nvSpPr>
        <p:spPr>
          <a:xfrm>
            <a:off x="792126" y="857465"/>
            <a:ext cx="9475823" cy="957299"/>
          </a:xfrm>
        </p:spPr>
        <p:txBody>
          <a:bodyPr/>
          <a:lstStyle/>
          <a:p>
            <a:r>
              <a:rPr lang="en-GB" sz="4800" b="1" spc="-50" dirty="0">
                <a:solidFill>
                  <a:srgbClr val="EF942F"/>
                </a:solidFill>
                <a:latin typeface="Calibri Light" panose="020F0302020204030204"/>
                <a:ea typeface="+mj-ea"/>
                <a:cs typeface="+mj-cs"/>
              </a:rPr>
              <a:t>R Language – Revolution Analytics</a:t>
            </a:r>
            <a:endParaRPr lang="pl-PL" sz="4800" b="1" spc="-50" dirty="0">
              <a:solidFill>
                <a:srgbClr val="EF942F"/>
              </a:solidFill>
              <a:latin typeface="Calibri Light" panose="020F0302020204030204"/>
              <a:ea typeface="+mj-ea"/>
              <a:cs typeface="+mj-cs"/>
            </a:endParaRPr>
          </a:p>
          <a:p>
            <a:endParaRPr lang="pl-PL" dirty="0"/>
          </a:p>
        </p:txBody>
      </p:sp>
      <p:pic>
        <p:nvPicPr>
          <p:cNvPr id="3" name="Picture 2" descr="Znalezione obrazy dla zapytania revolution analytics">
            <a:extLst>
              <a:ext uri="{FF2B5EF4-FFF2-40B4-BE49-F238E27FC236}">
                <a16:creationId xmlns:a16="http://schemas.microsoft.com/office/drawing/2014/main" id="{32E3887C-48E6-4D75-9D9D-7F65B1008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2824" y="5505572"/>
            <a:ext cx="2667000" cy="6382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0E53DE3-BC61-453A-AD87-0604C4463B48}"/>
              </a:ext>
            </a:extLst>
          </p:cNvPr>
          <p:cNvSpPr/>
          <p:nvPr/>
        </p:nvSpPr>
        <p:spPr>
          <a:xfrm>
            <a:off x="1261726" y="2177534"/>
            <a:ext cx="7269682" cy="2308324"/>
          </a:xfrm>
          <a:prstGeom prst="rect">
            <a:avLst/>
          </a:prstGeom>
        </p:spPr>
        <p:txBody>
          <a:bodyPr wrap="none">
            <a:spAutoFit/>
          </a:bodyPr>
          <a:lstStyle/>
          <a:p>
            <a:pPr marL="285750" indent="-285750">
              <a:buFont typeface="Arial" panose="020B0604020202020204" pitchFamily="34" charset="0"/>
              <a:buChar char="•"/>
            </a:pPr>
            <a:r>
              <a:rPr lang="pl-PL" sz="2400" b="1" dirty="0">
                <a:solidFill>
                  <a:srgbClr val="EF942F"/>
                </a:solidFill>
              </a:rPr>
              <a:t>Revolution R Open</a:t>
            </a:r>
            <a:r>
              <a:rPr lang="en-GB" sz="2400" b="1" dirty="0">
                <a:solidFill>
                  <a:srgbClr val="EF942F"/>
                </a:solidFill>
              </a:rPr>
              <a:t> </a:t>
            </a:r>
          </a:p>
          <a:p>
            <a:pPr marL="742950" lvl="1" indent="-285750">
              <a:buFont typeface="Arial" panose="020B0604020202020204" pitchFamily="34" charset="0"/>
              <a:buChar char="•"/>
            </a:pPr>
            <a:r>
              <a:rPr lang="en-US" sz="2400" b="1" dirty="0">
                <a:solidFill>
                  <a:schemeClr val="tx1">
                    <a:lumMod val="65000"/>
                    <a:lumOff val="35000"/>
                  </a:schemeClr>
                </a:solidFill>
              </a:rPr>
              <a:t>Free and open source R distribution</a:t>
            </a:r>
          </a:p>
          <a:p>
            <a:pPr marL="742950" lvl="1" indent="-285750">
              <a:buFont typeface="Arial" panose="020B0604020202020204" pitchFamily="34" charset="0"/>
              <a:buChar char="•"/>
            </a:pPr>
            <a:r>
              <a:rPr lang="en-US" sz="2400" b="1" dirty="0">
                <a:solidFill>
                  <a:schemeClr val="tx1">
                    <a:lumMod val="65000"/>
                    <a:lumOff val="35000"/>
                  </a:schemeClr>
                </a:solidFill>
              </a:rPr>
              <a:t>Enhanced and distributed by Revolution Analytics</a:t>
            </a:r>
          </a:p>
          <a:p>
            <a:pPr marL="285750" indent="-285750">
              <a:buFont typeface="Arial" panose="020B0604020202020204" pitchFamily="34" charset="0"/>
              <a:buChar char="•"/>
            </a:pPr>
            <a:r>
              <a:rPr lang="en-US" sz="2400" b="1" dirty="0">
                <a:solidFill>
                  <a:srgbClr val="EF942F"/>
                </a:solidFill>
              </a:rPr>
              <a:t>Revolution R Enterprise</a:t>
            </a:r>
          </a:p>
          <a:p>
            <a:pPr marL="742950" lvl="1" indent="-285750">
              <a:buFont typeface="Arial" panose="020B0604020202020204" pitchFamily="34" charset="0"/>
              <a:buChar char="•"/>
            </a:pPr>
            <a:r>
              <a:rPr lang="en-US" sz="2400" b="1" dirty="0">
                <a:solidFill>
                  <a:schemeClr val="tx1">
                    <a:lumMod val="65000"/>
                    <a:lumOff val="35000"/>
                  </a:schemeClr>
                </a:solidFill>
              </a:rPr>
              <a:t>Secure, Scalable and Supported Distribution of R</a:t>
            </a:r>
          </a:p>
          <a:p>
            <a:pPr marL="285750" indent="-285750">
              <a:buFont typeface="Arial" panose="020B0604020202020204" pitchFamily="34" charset="0"/>
              <a:buChar char="•"/>
            </a:pPr>
            <a:endParaRPr lang="pl-PL" sz="2400" b="1" dirty="0">
              <a:solidFill>
                <a:srgbClr val="EF942F"/>
              </a:solidFill>
            </a:endParaRPr>
          </a:p>
        </p:txBody>
      </p:sp>
      <p:sp>
        <p:nvSpPr>
          <p:cNvPr id="6" name="Rectangle 5">
            <a:extLst>
              <a:ext uri="{FF2B5EF4-FFF2-40B4-BE49-F238E27FC236}">
                <a16:creationId xmlns:a16="http://schemas.microsoft.com/office/drawing/2014/main" id="{A08C0309-0DE5-4438-AE1C-D1815BC1E48D}"/>
              </a:ext>
            </a:extLst>
          </p:cNvPr>
          <p:cNvSpPr/>
          <p:nvPr/>
        </p:nvSpPr>
        <p:spPr>
          <a:xfrm>
            <a:off x="1261726" y="4255025"/>
            <a:ext cx="8329331" cy="1569660"/>
          </a:xfrm>
          <a:prstGeom prst="rect">
            <a:avLst/>
          </a:prstGeom>
        </p:spPr>
        <p:txBody>
          <a:bodyPr wrap="none">
            <a:spAutoFit/>
          </a:bodyPr>
          <a:lstStyle/>
          <a:p>
            <a:pPr marL="285750" indent="-285750">
              <a:buFont typeface="Arial" panose="020B0604020202020204" pitchFamily="34" charset="0"/>
              <a:buChar char="•"/>
            </a:pPr>
            <a:r>
              <a:rPr lang="en-GB" sz="2400" b="1" dirty="0">
                <a:solidFill>
                  <a:srgbClr val="EF942F"/>
                </a:solidFill>
              </a:rPr>
              <a:t> On January 23, 2015 Revolution Analytics “joined” Microsoft</a:t>
            </a:r>
          </a:p>
          <a:p>
            <a:pPr marL="742950" lvl="1" indent="-285750">
              <a:buFont typeface="Arial" panose="020B0604020202020204" pitchFamily="34" charset="0"/>
              <a:buChar char="•"/>
            </a:pPr>
            <a:r>
              <a:rPr lang="en-GB" sz="2400" b="1" dirty="0">
                <a:solidFill>
                  <a:schemeClr val="tx1">
                    <a:lumMod val="65000"/>
                    <a:lumOff val="35000"/>
                  </a:schemeClr>
                </a:solidFill>
              </a:rPr>
              <a:t>Microsoft R Open</a:t>
            </a:r>
          </a:p>
          <a:p>
            <a:pPr marL="742950" lvl="1" indent="-285750">
              <a:buFont typeface="Arial" panose="020B0604020202020204" pitchFamily="34" charset="0"/>
              <a:buChar char="•"/>
            </a:pPr>
            <a:r>
              <a:rPr lang="en-GB" sz="2400" b="1" dirty="0">
                <a:solidFill>
                  <a:schemeClr val="tx1">
                    <a:lumMod val="65000"/>
                    <a:lumOff val="35000"/>
                  </a:schemeClr>
                </a:solidFill>
                <a:hlinkClick r:id="rId4">
                  <a:extLst>
                    <a:ext uri="{A12FA001-AC4F-418D-AE19-62706E023703}">
                      <ahyp:hlinkClr xmlns:ahyp="http://schemas.microsoft.com/office/drawing/2018/hyperlinkcolor" val="tx"/>
                    </a:ext>
                  </a:extLst>
                </a:hlinkClick>
              </a:rPr>
              <a:t>MRAN - https://mran.microsoft.com/ </a:t>
            </a:r>
            <a:endParaRPr lang="en-GB" sz="2400" b="1" dirty="0">
              <a:solidFill>
                <a:schemeClr val="tx1">
                  <a:lumMod val="65000"/>
                  <a:lumOff val="35000"/>
                </a:schemeClr>
              </a:solidFill>
            </a:endParaRPr>
          </a:p>
          <a:p>
            <a:pPr marL="742950" lvl="1" indent="-285750">
              <a:buFont typeface="Arial" panose="020B0604020202020204" pitchFamily="34" charset="0"/>
              <a:buChar char="•"/>
            </a:pPr>
            <a:r>
              <a:rPr lang="en-GB" sz="2400" b="1" dirty="0">
                <a:solidFill>
                  <a:schemeClr val="tx1">
                    <a:lumMod val="65000"/>
                    <a:lumOff val="35000"/>
                  </a:schemeClr>
                </a:solidFill>
              </a:rPr>
              <a:t>Microsoft R Server –Machine Learning Server</a:t>
            </a:r>
          </a:p>
        </p:txBody>
      </p:sp>
    </p:spTree>
    <p:extLst>
      <p:ext uri="{BB962C8B-B14F-4D97-AF65-F5344CB8AC3E}">
        <p14:creationId xmlns:p14="http://schemas.microsoft.com/office/powerpoint/2010/main" val="35145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320855-5212-426C-9954-99A3650243BD}"/>
              </a:ext>
            </a:extLst>
          </p:cNvPr>
          <p:cNvSpPr>
            <a:spLocks noGrp="1"/>
          </p:cNvSpPr>
          <p:nvPr>
            <p:ph type="body" sz="quarter" idx="13"/>
          </p:nvPr>
        </p:nvSpPr>
        <p:spPr>
          <a:xfrm>
            <a:off x="792127" y="857465"/>
            <a:ext cx="11123648" cy="957299"/>
          </a:xfrm>
        </p:spPr>
        <p:txBody>
          <a:bodyPr/>
          <a:lstStyle/>
          <a:p>
            <a:r>
              <a:rPr lang="en-US" sz="4800" b="1" spc="-50" dirty="0">
                <a:solidFill>
                  <a:srgbClr val="EF942F"/>
                </a:solidFill>
                <a:latin typeface="Calibri Light" panose="020F0302020204030204"/>
                <a:ea typeface="+mj-ea"/>
                <a:cs typeface="+mj-cs"/>
              </a:rPr>
              <a:t>History </a:t>
            </a:r>
          </a:p>
          <a:p>
            <a:pPr>
              <a:lnSpc>
                <a:spcPct val="100000"/>
              </a:lnSpc>
              <a:spcBef>
                <a:spcPts val="0"/>
              </a:spcBef>
              <a:defRPr/>
            </a:pPr>
            <a:br>
              <a:rPr lang="en-US" sz="1800" kern="0" dirty="0">
                <a:solidFill>
                  <a:prstClr val="black"/>
                </a:solidFill>
                <a:latin typeface="+mn-lt"/>
              </a:rPr>
            </a:br>
            <a:endParaRPr lang="pl-PL" sz="1800" kern="0" dirty="0">
              <a:solidFill>
                <a:prstClr val="black"/>
              </a:solidFill>
              <a:latin typeface="+mn-lt"/>
            </a:endParaRPr>
          </a:p>
        </p:txBody>
      </p:sp>
      <p:sp>
        <p:nvSpPr>
          <p:cNvPr id="3" name="TextBox 2">
            <a:extLst>
              <a:ext uri="{FF2B5EF4-FFF2-40B4-BE49-F238E27FC236}">
                <a16:creationId xmlns:a16="http://schemas.microsoft.com/office/drawing/2014/main" id="{1CC36C39-08DD-4FB5-ABA7-F90FE66C86AA}"/>
              </a:ext>
            </a:extLst>
          </p:cNvPr>
          <p:cNvSpPr txBox="1"/>
          <p:nvPr/>
        </p:nvSpPr>
        <p:spPr>
          <a:xfrm>
            <a:off x="1090459" y="2160386"/>
            <a:ext cx="7345619" cy="2739211"/>
          </a:xfrm>
          <a:prstGeom prst="rect">
            <a:avLst/>
          </a:prstGeom>
          <a:noFill/>
        </p:spPr>
        <p:txBody>
          <a:bodyPr wrap="square" rtlCol="0">
            <a:spAutoFit/>
          </a:bodyPr>
          <a:lstStyle/>
          <a:p>
            <a:pPr marL="342900" indent="-342900">
              <a:lnSpc>
                <a:spcPct val="100000"/>
              </a:lnSpc>
              <a:spcBef>
                <a:spcPts val="0"/>
              </a:spcBef>
              <a:buFont typeface="Arial" panose="020B0604020202020204" pitchFamily="34" charset="0"/>
              <a:buChar char="•"/>
              <a:defRPr/>
            </a:pPr>
            <a:r>
              <a:rPr lang="en-US" sz="3600" b="1" kern="0" dirty="0">
                <a:solidFill>
                  <a:schemeClr val="tx1">
                    <a:lumMod val="65000"/>
                    <a:lumOff val="35000"/>
                  </a:schemeClr>
                </a:solidFill>
                <a:latin typeface="Euphemia"/>
              </a:rPr>
              <a:t>MS SQL Server 2016</a:t>
            </a:r>
          </a:p>
          <a:p>
            <a:pPr marL="1257300" lvl="1" indent="-571500">
              <a:buFont typeface="Arial" panose="020B0604020202020204" pitchFamily="34" charset="0"/>
              <a:buChar char="•"/>
              <a:defRPr/>
            </a:pPr>
            <a:r>
              <a:rPr lang="en-US" sz="3600" b="1" kern="0" dirty="0">
                <a:solidFill>
                  <a:srgbClr val="EF942F"/>
                </a:solidFill>
                <a:latin typeface="Euphemia"/>
              </a:rPr>
              <a:t>R in SQL </a:t>
            </a:r>
            <a:r>
              <a:rPr lang="en-US" sz="3600" b="1" kern="0" dirty="0">
                <a:solidFill>
                  <a:schemeClr val="tx1">
                    <a:lumMod val="65000"/>
                    <a:lumOff val="35000"/>
                  </a:schemeClr>
                </a:solidFill>
                <a:latin typeface="Euphemia"/>
              </a:rPr>
              <a:t>Server 2016</a:t>
            </a:r>
          </a:p>
          <a:p>
            <a:pPr marL="800100" indent="-571500">
              <a:buFont typeface="Arial" panose="020B0604020202020204" pitchFamily="34" charset="0"/>
              <a:buChar char="•"/>
              <a:defRPr/>
            </a:pPr>
            <a:r>
              <a:rPr lang="en-US" sz="3600" b="1" kern="0" dirty="0">
                <a:solidFill>
                  <a:schemeClr val="tx1">
                    <a:lumMod val="65000"/>
                    <a:lumOff val="35000"/>
                  </a:schemeClr>
                </a:solidFill>
                <a:latin typeface="Euphemia"/>
              </a:rPr>
              <a:t>Microsoft R Server</a:t>
            </a:r>
          </a:p>
          <a:p>
            <a:pPr marL="800100" indent="-571500">
              <a:buFont typeface="Arial" panose="020B0604020202020204" pitchFamily="34" charset="0"/>
              <a:buChar char="•"/>
              <a:defRPr/>
            </a:pPr>
            <a:r>
              <a:rPr lang="en-US" sz="3600" b="1" kern="0" dirty="0" err="1">
                <a:solidFill>
                  <a:srgbClr val="EF942F"/>
                </a:solidFill>
                <a:latin typeface="Euphemia"/>
              </a:rPr>
              <a:t>RevoscaleR</a:t>
            </a:r>
            <a:r>
              <a:rPr lang="en-US" sz="3600" b="1" kern="0" dirty="0">
                <a:solidFill>
                  <a:schemeClr val="tx1">
                    <a:lumMod val="65000"/>
                    <a:lumOff val="35000"/>
                  </a:schemeClr>
                </a:solidFill>
                <a:latin typeface="Euphemia"/>
              </a:rPr>
              <a:t> package</a:t>
            </a:r>
          </a:p>
          <a:p>
            <a:pPr marL="800100" indent="-571500">
              <a:buFont typeface="Arial" panose="020B0604020202020204" pitchFamily="34" charset="0"/>
              <a:buChar char="•"/>
              <a:defRPr/>
            </a:pPr>
            <a:r>
              <a:rPr lang="en-US" sz="2800" b="1" kern="0" dirty="0">
                <a:solidFill>
                  <a:schemeClr val="tx1">
                    <a:lumMod val="65000"/>
                    <a:lumOff val="35000"/>
                  </a:schemeClr>
                </a:solidFill>
                <a:latin typeface="Euphemia"/>
                <a:hlinkClick r:id="rId3">
                  <a:extLst>
                    <a:ext uri="{A12FA001-AC4F-418D-AE19-62706E023703}">
                      <ahyp:hlinkClr xmlns:ahyp="http://schemas.microsoft.com/office/drawing/2018/hyperlinkcolor" val="tx"/>
                    </a:ext>
                  </a:extLst>
                </a:hlinkClick>
              </a:rPr>
              <a:t>https://mran.microsoft.com/packages</a:t>
            </a:r>
            <a:endParaRPr lang="pl-PL" sz="2800" b="1" kern="0" dirty="0">
              <a:solidFill>
                <a:schemeClr val="tx1">
                  <a:lumMod val="65000"/>
                  <a:lumOff val="35000"/>
                </a:schemeClr>
              </a:solidFill>
              <a:latin typeface="Euphemia"/>
            </a:endParaRPr>
          </a:p>
        </p:txBody>
      </p:sp>
      <p:pic>
        <p:nvPicPr>
          <p:cNvPr id="4" name="Obraz 7">
            <a:extLst>
              <a:ext uri="{FF2B5EF4-FFF2-40B4-BE49-F238E27FC236}">
                <a16:creationId xmlns:a16="http://schemas.microsoft.com/office/drawing/2014/main" id="{19001618-6172-4F75-B570-61C4BC7073E0}"/>
              </a:ext>
            </a:extLst>
          </p:cNvPr>
          <p:cNvPicPr>
            <a:picLocks noChangeAspect="1"/>
          </p:cNvPicPr>
          <p:nvPr/>
        </p:nvPicPr>
        <p:blipFill>
          <a:blip r:embed="rId4"/>
          <a:stretch>
            <a:fillRect/>
          </a:stretch>
        </p:blipFill>
        <p:spPr>
          <a:xfrm>
            <a:off x="7784184" y="2268071"/>
            <a:ext cx="3317357" cy="1680220"/>
          </a:xfrm>
          <a:prstGeom prst="rect">
            <a:avLst/>
          </a:prstGeom>
        </p:spPr>
      </p:pic>
      <p:pic>
        <p:nvPicPr>
          <p:cNvPr id="5" name="Obraz 5">
            <a:extLst>
              <a:ext uri="{FF2B5EF4-FFF2-40B4-BE49-F238E27FC236}">
                <a16:creationId xmlns:a16="http://schemas.microsoft.com/office/drawing/2014/main" id="{48E7BEB2-ABE0-4685-A8A0-9D0AC97FA007}"/>
              </a:ext>
            </a:extLst>
          </p:cNvPr>
          <p:cNvPicPr>
            <a:picLocks noChangeAspect="1"/>
          </p:cNvPicPr>
          <p:nvPr/>
        </p:nvPicPr>
        <p:blipFill>
          <a:blip r:embed="rId5"/>
          <a:stretch>
            <a:fillRect/>
          </a:stretch>
        </p:blipFill>
        <p:spPr>
          <a:xfrm>
            <a:off x="9378468" y="3788550"/>
            <a:ext cx="1723073" cy="1371600"/>
          </a:xfrm>
          <a:prstGeom prst="rect">
            <a:avLst/>
          </a:prstGeom>
        </p:spPr>
      </p:pic>
    </p:spTree>
    <p:extLst>
      <p:ext uri="{BB962C8B-B14F-4D97-AF65-F5344CB8AC3E}">
        <p14:creationId xmlns:p14="http://schemas.microsoft.com/office/powerpoint/2010/main" val="126953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320855-5212-426C-9954-99A3650243BD}"/>
              </a:ext>
            </a:extLst>
          </p:cNvPr>
          <p:cNvSpPr>
            <a:spLocks noGrp="1"/>
          </p:cNvSpPr>
          <p:nvPr>
            <p:ph type="body" sz="quarter" idx="13"/>
          </p:nvPr>
        </p:nvSpPr>
        <p:spPr>
          <a:xfrm>
            <a:off x="792127" y="857465"/>
            <a:ext cx="11123648" cy="957299"/>
          </a:xfrm>
        </p:spPr>
        <p:txBody>
          <a:bodyPr/>
          <a:lstStyle/>
          <a:p>
            <a:r>
              <a:rPr lang="en-US" sz="4800" b="1" spc="-50" dirty="0">
                <a:solidFill>
                  <a:srgbClr val="EF942F"/>
                </a:solidFill>
                <a:latin typeface="Calibri Light" panose="020F0302020204030204"/>
              </a:rPr>
              <a:t>History</a:t>
            </a:r>
            <a:br>
              <a:rPr lang="en-US" sz="1800" kern="0" dirty="0">
                <a:solidFill>
                  <a:prstClr val="black"/>
                </a:solidFill>
                <a:latin typeface="+mn-lt"/>
              </a:rPr>
            </a:br>
            <a:endParaRPr lang="pl-PL" sz="1800" kern="0" dirty="0">
              <a:solidFill>
                <a:prstClr val="black"/>
              </a:solidFill>
              <a:latin typeface="+mn-lt"/>
            </a:endParaRPr>
          </a:p>
        </p:txBody>
      </p:sp>
      <p:sp>
        <p:nvSpPr>
          <p:cNvPr id="3" name="TextBox 2">
            <a:extLst>
              <a:ext uri="{FF2B5EF4-FFF2-40B4-BE49-F238E27FC236}">
                <a16:creationId xmlns:a16="http://schemas.microsoft.com/office/drawing/2014/main" id="{1CC36C39-08DD-4FB5-ABA7-F90FE66C86AA}"/>
              </a:ext>
            </a:extLst>
          </p:cNvPr>
          <p:cNvSpPr txBox="1"/>
          <p:nvPr/>
        </p:nvSpPr>
        <p:spPr>
          <a:xfrm>
            <a:off x="1100291" y="2186627"/>
            <a:ext cx="7345619" cy="3477875"/>
          </a:xfrm>
          <a:prstGeom prst="rect">
            <a:avLst/>
          </a:prstGeom>
          <a:noFill/>
        </p:spPr>
        <p:txBody>
          <a:bodyPr wrap="square" rtlCol="0">
            <a:spAutoFit/>
          </a:bodyPr>
          <a:lstStyle/>
          <a:p>
            <a:pPr marL="342900" indent="-342900">
              <a:buFont typeface="Arial" panose="020B0604020202020204" pitchFamily="34" charset="0"/>
              <a:buChar char="•"/>
              <a:defRPr/>
            </a:pPr>
            <a:r>
              <a:rPr lang="pl-PL" sz="3200" b="1" kern="0" dirty="0">
                <a:solidFill>
                  <a:schemeClr val="tx1">
                    <a:lumMod val="65000"/>
                    <a:lumOff val="35000"/>
                  </a:schemeClr>
                </a:solidFill>
                <a:latin typeface="Euphemia"/>
              </a:rPr>
              <a:t>MS SQL Server 2017</a:t>
            </a:r>
          </a:p>
          <a:p>
            <a:pPr marL="800100" lvl="1" indent="-342900">
              <a:buFont typeface="Arial" panose="020B0604020202020204" pitchFamily="34" charset="0"/>
              <a:buChar char="•"/>
              <a:defRPr/>
            </a:pPr>
            <a:r>
              <a:rPr lang="pl-PL" sz="3200" b="1" kern="0" dirty="0">
                <a:solidFill>
                  <a:srgbClr val="EF942F"/>
                </a:solidFill>
                <a:latin typeface="Euphemia"/>
              </a:rPr>
              <a:t>Python in SQL </a:t>
            </a:r>
            <a:r>
              <a:rPr lang="pl-PL" sz="3200" b="1" kern="0" dirty="0">
                <a:solidFill>
                  <a:schemeClr val="tx1">
                    <a:lumMod val="65000"/>
                    <a:lumOff val="35000"/>
                  </a:schemeClr>
                </a:solidFill>
                <a:latin typeface="Euphemia"/>
              </a:rPr>
              <a:t>Server 2017</a:t>
            </a:r>
          </a:p>
          <a:p>
            <a:pPr marL="342900" indent="-342900">
              <a:buFont typeface="Arial" panose="020B0604020202020204" pitchFamily="34" charset="0"/>
              <a:buChar char="•"/>
              <a:defRPr/>
            </a:pPr>
            <a:r>
              <a:rPr lang="pl-PL" sz="3200" b="1" kern="0" dirty="0">
                <a:solidFill>
                  <a:schemeClr val="tx1">
                    <a:lumMod val="65000"/>
                    <a:lumOff val="35000"/>
                  </a:schemeClr>
                </a:solidFill>
                <a:latin typeface="Euphemia"/>
              </a:rPr>
              <a:t>Microsoft R Server -&gt; </a:t>
            </a:r>
            <a:r>
              <a:rPr lang="pl-PL" sz="3200" b="1" kern="0" dirty="0">
                <a:solidFill>
                  <a:srgbClr val="EF942F"/>
                </a:solidFill>
                <a:latin typeface="Euphemia"/>
              </a:rPr>
              <a:t>Machine Learning Server</a:t>
            </a:r>
            <a:r>
              <a:rPr lang="pl-PL" sz="3200" b="1" kern="0" dirty="0">
                <a:solidFill>
                  <a:schemeClr val="tx1">
                    <a:lumMod val="65000"/>
                    <a:lumOff val="35000"/>
                  </a:schemeClr>
                </a:solidFill>
                <a:latin typeface="Euphemia"/>
              </a:rPr>
              <a:t> (Services)</a:t>
            </a:r>
          </a:p>
          <a:p>
            <a:pPr marL="342900" indent="-342900">
              <a:buFont typeface="Arial" panose="020B0604020202020204" pitchFamily="34" charset="0"/>
              <a:buChar char="•"/>
              <a:defRPr/>
            </a:pPr>
            <a:r>
              <a:rPr lang="pl-PL" sz="3200" b="1" kern="0" dirty="0">
                <a:solidFill>
                  <a:srgbClr val="EF942F"/>
                </a:solidFill>
                <a:latin typeface="Euphemia"/>
              </a:rPr>
              <a:t>Revo</a:t>
            </a:r>
            <a:r>
              <a:rPr lang="en-GB" sz="3200" b="1" kern="0" dirty="0">
                <a:solidFill>
                  <a:srgbClr val="EF942F"/>
                </a:solidFill>
                <a:latin typeface="Euphemia"/>
              </a:rPr>
              <a:t>s</a:t>
            </a:r>
            <a:r>
              <a:rPr lang="pl-PL" sz="3200" b="1" kern="0" dirty="0">
                <a:solidFill>
                  <a:srgbClr val="EF942F"/>
                </a:solidFill>
                <a:latin typeface="Euphemia"/>
              </a:rPr>
              <a:t>calePy</a:t>
            </a:r>
          </a:p>
          <a:p>
            <a:pPr marL="342900" indent="-342900">
              <a:buFont typeface="Arial" panose="020B0604020202020204" pitchFamily="34" charset="0"/>
              <a:buChar char="•"/>
              <a:defRPr/>
            </a:pPr>
            <a:r>
              <a:rPr lang="pl-PL" sz="3200" b="1" kern="0" dirty="0">
                <a:solidFill>
                  <a:srgbClr val="EF942F"/>
                </a:solidFill>
                <a:latin typeface="Euphemia"/>
              </a:rPr>
              <a:t>Microsoftml</a:t>
            </a:r>
            <a:r>
              <a:rPr lang="pl-PL" sz="3200" b="1" kern="0" dirty="0">
                <a:solidFill>
                  <a:schemeClr val="tx1">
                    <a:lumMod val="65000"/>
                    <a:lumOff val="35000"/>
                  </a:schemeClr>
                </a:solidFill>
                <a:latin typeface="Euphemia"/>
              </a:rPr>
              <a:t> for Python</a:t>
            </a:r>
          </a:p>
          <a:p>
            <a:pPr marL="342900" indent="-342900">
              <a:lnSpc>
                <a:spcPct val="100000"/>
              </a:lnSpc>
              <a:spcBef>
                <a:spcPts val="0"/>
              </a:spcBef>
              <a:buFont typeface="Arial" panose="020B0604020202020204" pitchFamily="34" charset="0"/>
              <a:buChar char="•"/>
              <a:defRPr/>
            </a:pPr>
            <a:endParaRPr lang="pl-PL" sz="2800" b="1" kern="0" dirty="0">
              <a:solidFill>
                <a:schemeClr val="tx1">
                  <a:lumMod val="65000"/>
                  <a:lumOff val="35000"/>
                </a:schemeClr>
              </a:solidFill>
              <a:latin typeface="Euphemia"/>
            </a:endParaRPr>
          </a:p>
        </p:txBody>
      </p:sp>
      <p:pic>
        <p:nvPicPr>
          <p:cNvPr id="6" name="Picture 5">
            <a:extLst>
              <a:ext uri="{FF2B5EF4-FFF2-40B4-BE49-F238E27FC236}">
                <a16:creationId xmlns:a16="http://schemas.microsoft.com/office/drawing/2014/main" id="{C261679D-2E78-498C-ACBA-48FB500DBDA6}"/>
              </a:ext>
            </a:extLst>
          </p:cNvPr>
          <p:cNvPicPr>
            <a:picLocks noChangeAspect="1"/>
          </p:cNvPicPr>
          <p:nvPr/>
        </p:nvPicPr>
        <p:blipFill>
          <a:blip r:embed="rId3"/>
          <a:stretch>
            <a:fillRect/>
          </a:stretch>
        </p:blipFill>
        <p:spPr>
          <a:xfrm>
            <a:off x="8276897" y="2186627"/>
            <a:ext cx="3087709" cy="1729117"/>
          </a:xfrm>
          <a:prstGeom prst="rect">
            <a:avLst/>
          </a:prstGeom>
        </p:spPr>
      </p:pic>
      <p:pic>
        <p:nvPicPr>
          <p:cNvPr id="7" name="Picture 6">
            <a:extLst>
              <a:ext uri="{FF2B5EF4-FFF2-40B4-BE49-F238E27FC236}">
                <a16:creationId xmlns:a16="http://schemas.microsoft.com/office/drawing/2014/main" id="{9B9DA97E-22AC-4915-BFED-79D8EEF42EC9}"/>
              </a:ext>
            </a:extLst>
          </p:cNvPr>
          <p:cNvPicPr>
            <a:picLocks noChangeAspect="1"/>
          </p:cNvPicPr>
          <p:nvPr/>
        </p:nvPicPr>
        <p:blipFill>
          <a:blip r:embed="rId4"/>
          <a:stretch>
            <a:fillRect/>
          </a:stretch>
        </p:blipFill>
        <p:spPr>
          <a:xfrm>
            <a:off x="9572625" y="4643283"/>
            <a:ext cx="2619375" cy="1752600"/>
          </a:xfrm>
          <a:prstGeom prst="rect">
            <a:avLst/>
          </a:prstGeom>
        </p:spPr>
      </p:pic>
      <p:pic>
        <p:nvPicPr>
          <p:cNvPr id="8" name="Obraz 5">
            <a:extLst>
              <a:ext uri="{FF2B5EF4-FFF2-40B4-BE49-F238E27FC236}">
                <a16:creationId xmlns:a16="http://schemas.microsoft.com/office/drawing/2014/main" id="{CD8F6B26-BD39-46DA-926D-88A42292D31D}"/>
              </a:ext>
            </a:extLst>
          </p:cNvPr>
          <p:cNvPicPr>
            <a:picLocks noChangeAspect="1"/>
          </p:cNvPicPr>
          <p:nvPr/>
        </p:nvPicPr>
        <p:blipFill>
          <a:blip r:embed="rId5"/>
          <a:stretch>
            <a:fillRect/>
          </a:stretch>
        </p:blipFill>
        <p:spPr>
          <a:xfrm>
            <a:off x="8298991" y="3694423"/>
            <a:ext cx="1723073" cy="1371600"/>
          </a:xfrm>
          <a:prstGeom prst="rect">
            <a:avLst/>
          </a:prstGeom>
        </p:spPr>
      </p:pic>
    </p:spTree>
    <p:extLst>
      <p:ext uri="{BB962C8B-B14F-4D97-AF65-F5344CB8AC3E}">
        <p14:creationId xmlns:p14="http://schemas.microsoft.com/office/powerpoint/2010/main" val="2141656791"/>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a:themeElements>
    <a:clrScheme name="FP_Brand">
      <a:dk1>
        <a:sysClr val="windowText" lastClr="000000"/>
      </a:dk1>
      <a:lt1>
        <a:srgbClr val="FFFFFF"/>
      </a:lt1>
      <a:dk2>
        <a:srgbClr val="FFFFFF"/>
      </a:dk2>
      <a:lt2>
        <a:srgbClr val="262626"/>
      </a:lt2>
      <a:accent1>
        <a:srgbClr val="FFA000"/>
      </a:accent1>
      <a:accent2>
        <a:srgbClr val="FF5F00"/>
      </a:accent2>
      <a:accent3>
        <a:srgbClr val="00B9E7"/>
      </a:accent3>
      <a:accent4>
        <a:srgbClr val="3777BC"/>
      </a:accent4>
      <a:accent5>
        <a:srgbClr val="A44082"/>
      </a:accent5>
      <a:accent6>
        <a:srgbClr val="5E2E86"/>
      </a:accent6>
      <a:hlink>
        <a:srgbClr val="FF5F00"/>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V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24212</TotalTime>
  <Words>1611</Words>
  <Application>Microsoft Office PowerPoint</Application>
  <PresentationFormat>Widescreen</PresentationFormat>
  <Paragraphs>248</Paragraphs>
  <Slides>26</Slides>
  <Notes>20</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Arial</vt:lpstr>
      <vt:lpstr>Bahnschrift SemiBold</vt:lpstr>
      <vt:lpstr>Calibri</vt:lpstr>
      <vt:lpstr>Calibri Light</vt:lpstr>
      <vt:lpstr>Consolas</vt:lpstr>
      <vt:lpstr>Euphemia</vt:lpstr>
      <vt:lpstr>Malleable-FP</vt:lpstr>
      <vt:lpstr>Malleable-FP Thin</vt:lpstr>
      <vt:lpstr>Wingdings</vt:lpstr>
      <vt:lpstr>COVER</vt:lpstr>
      <vt:lpstr>CONTENT</vt:lpstr>
      <vt:lpstr>1_COVER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Sitko</dc:creator>
  <cp:lastModifiedBy>tkrawczyk</cp:lastModifiedBy>
  <cp:revision>560</cp:revision>
  <dcterms:created xsi:type="dcterms:W3CDTF">2016-06-22T10:14:21Z</dcterms:created>
  <dcterms:modified xsi:type="dcterms:W3CDTF">2018-11-06T06:12:38Z</dcterms:modified>
</cp:coreProperties>
</file>