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4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260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11" r:id="rId15"/>
    <p:sldId id="302" r:id="rId16"/>
    <p:sldId id="303" r:id="rId17"/>
    <p:sldId id="304" r:id="rId18"/>
    <p:sldId id="310" r:id="rId19"/>
    <p:sldId id="305" r:id="rId20"/>
    <p:sldId id="306" r:id="rId21"/>
    <p:sldId id="307" r:id="rId22"/>
    <p:sldId id="308" r:id="rId23"/>
    <p:sldId id="309" r:id="rId24"/>
    <p:sldId id="258" r:id="rId25"/>
    <p:sldId id="312" r:id="rId26"/>
    <p:sldId id="276" r:id="rId27"/>
    <p:sldId id="28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42F"/>
    <a:srgbClr val="FFA000"/>
    <a:srgbClr val="FF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3151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C663B-D5C9-40A9-AFE1-CEBCAD93A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2292" y="1699129"/>
            <a:ext cx="6564635" cy="1729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PRESENTATION TITLE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9FD033-0A64-42AE-A49D-D8C613FD2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2292" y="3638765"/>
            <a:ext cx="6564635" cy="1047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127" y="857465"/>
            <a:ext cx="465776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spc="300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1169039" y="20280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990600" y="27078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17BC9C4-993B-446E-9C75-59A985BD9500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453993C-1DBA-4DA2-9573-45A4DB872E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3F30181-981F-4986-878F-0793602CDC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85920" y="898136"/>
            <a:ext cx="6038473" cy="53910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A2E8E05-9D4E-472B-BFAB-D6E0718F74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08074" y="499731"/>
            <a:ext cx="734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Malleable-FP Thin" panose="00000500000000000000" pitchFamily="50" charset="0"/>
              </a:rPr>
              <a:t>.NET + Big Data</a:t>
            </a:r>
            <a:endParaRPr lang="en-US" sz="1400" b="0" spc="0" dirty="0">
              <a:solidFill>
                <a:schemeClr val="tx1">
                  <a:lumMod val="50000"/>
                  <a:lumOff val="50000"/>
                </a:schemeClr>
              </a:solidFill>
              <a:latin typeface="Malleable-FP Thin" panose="00000500000000000000" pitchFamily="50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45238" y="1646782"/>
            <a:ext cx="6635276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microsoft.com/azuredatalake/" TargetMode="External"/><Relationship Id="rId13" Type="http://schemas.openxmlformats.org/officeDocument/2006/relationships/hyperlink" Target="https://www.youtube.com/results?search_query=U-SQL" TargetMode="External"/><Relationship Id="rId3" Type="http://schemas.openxmlformats.org/officeDocument/2006/relationships/hyperlink" Target="https://github.com/cloud4yourdata/demos/tree/master/4DevKrakow2018" TargetMode="External"/><Relationship Id="rId7" Type="http://schemas.openxmlformats.org/officeDocument/2006/relationships/hyperlink" Target="http://blogs.msdn.microsoft.com/mrys/" TargetMode="External"/><Relationship Id="rId12" Type="http://schemas.openxmlformats.org/officeDocument/2006/relationships/hyperlink" Target="https://channel9.msdn.com/Search?term=U-SQL#ch9Search" TargetMode="External"/><Relationship Id="rId2" Type="http://schemas.openxmlformats.org/officeDocument/2006/relationships/hyperlink" Target="https://github.com/cloud4yourdata/usql/tree/devel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sql.io/" TargetMode="External"/><Relationship Id="rId11" Type="http://schemas.openxmlformats.org/officeDocument/2006/relationships/hyperlink" Target="https://msdn.microsoft.com/en-us/magazine/mt614251" TargetMode="External"/><Relationship Id="rId5" Type="http://schemas.openxmlformats.org/officeDocument/2006/relationships/hyperlink" Target="http://aka.ms/AzureDataLake" TargetMode="External"/><Relationship Id="rId10" Type="http://schemas.openxmlformats.org/officeDocument/2006/relationships/hyperlink" Target="https://azure.microsoft.com/enus/documentation/services/data-lake-analytics/" TargetMode="External"/><Relationship Id="rId4" Type="http://schemas.openxmlformats.org/officeDocument/2006/relationships/hyperlink" Target="https://github.com/cloud4yourdata/usql/" TargetMode="External"/><Relationship Id="rId9" Type="http://schemas.openxmlformats.org/officeDocument/2006/relationships/hyperlink" Target="http://aka.ms/usql_referenc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tkrawczyk@future-processing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7299" y="2258675"/>
            <a:ext cx="7038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Przenieś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swój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400" b="1" dirty="0" err="1">
                <a:solidFill>
                  <a:srgbClr val="EF942F"/>
                </a:solidFill>
              </a:rPr>
              <a:t>.Net</a:t>
            </a:r>
            <a:r>
              <a:rPr lang="en-GB" sz="4400" b="1" dirty="0">
                <a:solidFill>
                  <a:srgbClr val="EF942F"/>
                </a:solidFill>
              </a:rPr>
              <a:t> Code</a:t>
            </a:r>
            <a:r>
              <a:rPr lang="pl-PL" sz="4400" b="1" dirty="0">
                <a:solidFill>
                  <a:srgbClr val="EF942F"/>
                </a:solidFill>
              </a:rPr>
              <a:t> </a:t>
            </a:r>
            <a:br>
              <a:rPr lang="pl-PL" sz="4400" b="1" spc="300" dirty="0"/>
            </a:br>
            <a:r>
              <a:rPr lang="pl-PL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pl-PL" sz="4400" b="1" spc="300" dirty="0"/>
              <a:t> </a:t>
            </a:r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rozwiązań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4400" b="1" dirty="0">
                <a:solidFill>
                  <a:srgbClr val="EF942F"/>
                </a:solidFill>
              </a:rPr>
              <a:t>Big Data</a:t>
            </a:r>
            <a:endParaRPr lang="en-US" sz="4400" b="1" dirty="0">
              <a:solidFill>
                <a:srgbClr val="EF942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2290" y="4103897"/>
            <a:ext cx="53966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F942F"/>
                </a:solidFill>
              </a:rPr>
              <a:t>Kraków 2018.10.15 </a:t>
            </a:r>
          </a:p>
          <a:p>
            <a:endParaRPr lang="en-US" sz="2000" dirty="0">
              <a:latin typeface="Malleable-FP" panose="00000500000000000000" pitchFamily="50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Authors:</a:t>
            </a:r>
          </a:p>
          <a:p>
            <a:r>
              <a:rPr lang="en-US" sz="2000" dirty="0">
                <a:latin typeface="Malleable-FP" panose="00000500000000000000" pitchFamily="50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Tomasz Krawczyk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	</a:t>
            </a:r>
            <a:br>
              <a:rPr lang="en-US" sz="2000" dirty="0">
                <a:latin typeface="Malleable-FP Thin" panose="00000500000000000000" pitchFamily="50" charset="0"/>
              </a:rPr>
            </a:br>
            <a:endParaRPr lang="en-US" sz="2000" dirty="0">
              <a:latin typeface="Malleable-FP Thin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DA98D4-51AC-4413-9766-5E994C884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0"/>
            <a:ext cx="4298825" cy="2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F20BFE-D829-428A-834F-516B399A4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018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U–SQL </a:t>
            </a:r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- new language for Big Data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5DE4FEA-8876-4E09-8657-EAF4DD9C0948}"/>
              </a:ext>
            </a:extLst>
          </p:cNvPr>
          <p:cNvSpPr txBox="1">
            <a:spLocks/>
          </p:cNvSpPr>
          <p:nvPr/>
        </p:nvSpPr>
        <p:spPr>
          <a:xfrm>
            <a:off x="1152525" y="2057406"/>
            <a:ext cx="52768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Familiar syntax to millions of SQL &amp; .NET developers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Unifies declarative nature of SQL with the imperative power of C#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Unifies structured, semi-structured and unstructured data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Distributed query support over all data</a:t>
            </a:r>
          </a:p>
          <a:p>
            <a:pPr marL="257168" marR="0" lvl="0" indent="-257168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l-PL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DFCF6-645B-4C10-8B1C-EC901C8C06F6}"/>
              </a:ext>
            </a:extLst>
          </p:cNvPr>
          <p:cNvSpPr/>
          <p:nvPr/>
        </p:nvSpPr>
        <p:spPr>
          <a:xfrm>
            <a:off x="1485620" y="5381904"/>
            <a:ext cx="6843577" cy="85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SQL </a:t>
            </a:r>
            <a:r>
              <a:rPr kumimoji="0" lang="en-GB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DECLARATIVITY </a:t>
            </a:r>
            <a:r>
              <a:rPr kumimoji="0" lang="en-GB" sz="195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+ </a:t>
            </a: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C# </a:t>
            </a:r>
            <a:r>
              <a:rPr kumimoji="0" lang="en-GB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EXTENSIBILITY =</a:t>
            </a: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 </a:t>
            </a:r>
            <a:r>
              <a:rPr kumimoji="0" lang="en-GB" sz="36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U-SQL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" name="Dowolny kształt: kształt 8">
            <a:extLst>
              <a:ext uri="{FF2B5EF4-FFF2-40B4-BE49-F238E27FC236}">
                <a16:creationId xmlns:a16="http://schemas.microsoft.com/office/drawing/2014/main" id="{08948D99-BA64-43A9-8476-96A624BFE4F7}"/>
              </a:ext>
            </a:extLst>
          </p:cNvPr>
          <p:cNvSpPr/>
          <p:nvPr/>
        </p:nvSpPr>
        <p:spPr>
          <a:xfrm>
            <a:off x="8383217" y="2501882"/>
            <a:ext cx="1873009" cy="1861577"/>
          </a:xfrm>
          <a:custGeom>
            <a:avLst/>
            <a:gdLst>
              <a:gd name="connsiteX0" fmla="*/ 0 w 3304270"/>
              <a:gd name="connsiteY0" fmla="*/ 1719899 h 3439797"/>
              <a:gd name="connsiteX1" fmla="*/ 1652135 w 3304270"/>
              <a:gd name="connsiteY1" fmla="*/ 0 h 3439797"/>
              <a:gd name="connsiteX2" fmla="*/ 3304270 w 3304270"/>
              <a:gd name="connsiteY2" fmla="*/ 1719899 h 3439797"/>
              <a:gd name="connsiteX3" fmla="*/ 1652135 w 3304270"/>
              <a:gd name="connsiteY3" fmla="*/ 3439798 h 3439797"/>
              <a:gd name="connsiteX4" fmla="*/ 0 w 3304270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4270" h="3439797">
                <a:moveTo>
                  <a:pt x="0" y="1719899"/>
                </a:moveTo>
                <a:cubicBezTo>
                  <a:pt x="0" y="770025"/>
                  <a:pt x="739686" y="0"/>
                  <a:pt x="1652135" y="0"/>
                </a:cubicBezTo>
                <a:cubicBezTo>
                  <a:pt x="2564584" y="0"/>
                  <a:pt x="3304270" y="770025"/>
                  <a:pt x="3304270" y="1719899"/>
                </a:cubicBezTo>
                <a:cubicBezTo>
                  <a:pt x="3304270" y="2669773"/>
                  <a:pt x="2564584" y="3439798"/>
                  <a:pt x="1652135" y="3439798"/>
                </a:cubicBezTo>
                <a:cubicBezTo>
                  <a:pt x="739686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86021" tIns="347377" rIns="286021" bIns="1414324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SCOPE</a:t>
            </a:r>
            <a:endParaRPr lang="en-US" sz="1200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9" name="Dowolny kształt: kształt 11">
            <a:extLst>
              <a:ext uri="{FF2B5EF4-FFF2-40B4-BE49-F238E27FC236}">
                <a16:creationId xmlns:a16="http://schemas.microsoft.com/office/drawing/2014/main" id="{8BD9CAEF-A1F7-48E7-BAA9-A90035305E77}"/>
              </a:ext>
            </a:extLst>
          </p:cNvPr>
          <p:cNvSpPr/>
          <p:nvPr/>
        </p:nvSpPr>
        <p:spPr>
          <a:xfrm>
            <a:off x="7626936" y="3042083"/>
            <a:ext cx="1944722" cy="1944722"/>
          </a:xfrm>
          <a:custGeom>
            <a:avLst/>
            <a:gdLst>
              <a:gd name="connsiteX0" fmla="*/ 0 w 3167759"/>
              <a:gd name="connsiteY0" fmla="*/ 1582513 h 3165025"/>
              <a:gd name="connsiteX1" fmla="*/ 1583880 w 3167759"/>
              <a:gd name="connsiteY1" fmla="*/ 0 h 3165025"/>
              <a:gd name="connsiteX2" fmla="*/ 3167760 w 3167759"/>
              <a:gd name="connsiteY2" fmla="*/ 1582513 h 3165025"/>
              <a:gd name="connsiteX3" fmla="*/ 1583880 w 3167759"/>
              <a:gd name="connsiteY3" fmla="*/ 3165026 h 3165025"/>
              <a:gd name="connsiteX4" fmla="*/ 0 w 3167759"/>
              <a:gd name="connsiteY4" fmla="*/ 1582513 h 316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759" h="3165025">
                <a:moveTo>
                  <a:pt x="0" y="1582513"/>
                </a:moveTo>
                <a:cubicBezTo>
                  <a:pt x="0" y="708515"/>
                  <a:pt x="709127" y="0"/>
                  <a:pt x="1583880" y="0"/>
                </a:cubicBezTo>
                <a:cubicBezTo>
                  <a:pt x="2458633" y="0"/>
                  <a:pt x="3167760" y="708515"/>
                  <a:pt x="3167760" y="1582513"/>
                </a:cubicBezTo>
                <a:cubicBezTo>
                  <a:pt x="3167760" y="2456511"/>
                  <a:pt x="2458633" y="3165026"/>
                  <a:pt x="1583880" y="3165026"/>
                </a:cubicBezTo>
                <a:cubicBezTo>
                  <a:pt x="709127" y="3165026"/>
                  <a:pt x="0" y="2456511"/>
                  <a:pt x="0" y="1582513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82803" tIns="273968" rIns="1279621" bIns="273968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T-SQL/ ANSI SQL</a:t>
            </a:r>
          </a:p>
        </p:txBody>
      </p:sp>
      <p:sp>
        <p:nvSpPr>
          <p:cNvPr id="10" name="Dowolny kształt: kształt 9">
            <a:extLst>
              <a:ext uri="{FF2B5EF4-FFF2-40B4-BE49-F238E27FC236}">
                <a16:creationId xmlns:a16="http://schemas.microsoft.com/office/drawing/2014/main" id="{16A768C3-183A-4D56-8D4F-266B2B17755E}"/>
              </a:ext>
            </a:extLst>
          </p:cNvPr>
          <p:cNvSpPr/>
          <p:nvPr/>
        </p:nvSpPr>
        <p:spPr>
          <a:xfrm>
            <a:off x="9032764" y="3147767"/>
            <a:ext cx="1889396" cy="1839038"/>
          </a:xfrm>
          <a:custGeom>
            <a:avLst/>
            <a:gdLst>
              <a:gd name="connsiteX0" fmla="*/ 0 w 3633915"/>
              <a:gd name="connsiteY0" fmla="*/ 1719899 h 3439797"/>
              <a:gd name="connsiteX1" fmla="*/ 1816958 w 3633915"/>
              <a:gd name="connsiteY1" fmla="*/ 0 h 3439797"/>
              <a:gd name="connsiteX2" fmla="*/ 3633916 w 3633915"/>
              <a:gd name="connsiteY2" fmla="*/ 1719899 h 3439797"/>
              <a:gd name="connsiteX3" fmla="*/ 1816958 w 3633915"/>
              <a:gd name="connsiteY3" fmla="*/ 3439798 h 3439797"/>
              <a:gd name="connsiteX4" fmla="*/ 0 w 3633915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915" h="3439797">
                <a:moveTo>
                  <a:pt x="0" y="1719899"/>
                </a:moveTo>
                <a:cubicBezTo>
                  <a:pt x="0" y="770025"/>
                  <a:pt x="813480" y="0"/>
                  <a:pt x="1816958" y="0"/>
                </a:cubicBezTo>
                <a:cubicBezTo>
                  <a:pt x="2820436" y="0"/>
                  <a:pt x="3633916" y="770025"/>
                  <a:pt x="3633916" y="1719899"/>
                </a:cubicBezTo>
                <a:cubicBezTo>
                  <a:pt x="3633916" y="2669773"/>
                  <a:pt x="2820436" y="3439798"/>
                  <a:pt x="1816958" y="3439798"/>
                </a:cubicBezTo>
                <a:cubicBezTo>
                  <a:pt x="813480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8BD38">
              <a:alpha val="49804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467925" tIns="297752" rIns="209704" bIns="297753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C#</a:t>
            </a:r>
            <a:endParaRPr lang="en-US" sz="1200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1" name="Dowolny kształt: kształt 10">
            <a:extLst>
              <a:ext uri="{FF2B5EF4-FFF2-40B4-BE49-F238E27FC236}">
                <a16:creationId xmlns:a16="http://schemas.microsoft.com/office/drawing/2014/main" id="{F3F9044B-D963-47ED-ABF1-7B66D16815C3}"/>
              </a:ext>
            </a:extLst>
          </p:cNvPr>
          <p:cNvSpPr/>
          <p:nvPr/>
        </p:nvSpPr>
        <p:spPr>
          <a:xfrm>
            <a:off x="8329197" y="3432670"/>
            <a:ext cx="1841195" cy="1910225"/>
          </a:xfrm>
          <a:custGeom>
            <a:avLst/>
            <a:gdLst>
              <a:gd name="connsiteX0" fmla="*/ 0 w 2936704"/>
              <a:gd name="connsiteY0" fmla="*/ 1446206 h 2892412"/>
              <a:gd name="connsiteX1" fmla="*/ 1468352 w 2936704"/>
              <a:gd name="connsiteY1" fmla="*/ 0 h 2892412"/>
              <a:gd name="connsiteX2" fmla="*/ 2936704 w 2936704"/>
              <a:gd name="connsiteY2" fmla="*/ 1446206 h 2892412"/>
              <a:gd name="connsiteX3" fmla="*/ 1468352 w 2936704"/>
              <a:gd name="connsiteY3" fmla="*/ 2892412 h 2892412"/>
              <a:gd name="connsiteX4" fmla="*/ 0 w 2936704"/>
              <a:gd name="connsiteY4" fmla="*/ 1446206 h 289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704" h="2892412">
                <a:moveTo>
                  <a:pt x="0" y="1446206"/>
                </a:moveTo>
                <a:cubicBezTo>
                  <a:pt x="0" y="647488"/>
                  <a:pt x="657404" y="0"/>
                  <a:pt x="1468352" y="0"/>
                </a:cubicBezTo>
                <a:cubicBezTo>
                  <a:pt x="2279300" y="0"/>
                  <a:pt x="2936704" y="647488"/>
                  <a:pt x="2936704" y="1446206"/>
                </a:cubicBezTo>
                <a:cubicBezTo>
                  <a:pt x="2936704" y="2244924"/>
                  <a:pt x="2279300" y="2892412"/>
                  <a:pt x="1468352" y="2892412"/>
                </a:cubicBezTo>
                <a:cubicBezTo>
                  <a:pt x="657404" y="2892412"/>
                  <a:pt x="0" y="2244924"/>
                  <a:pt x="0" y="1446206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4204" tIns="1189258" rIns="254204" bIns="292098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     </a:t>
            </a:r>
            <a:r>
              <a:rPr lang="en-US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Hive</a:t>
            </a:r>
            <a:endParaRPr lang="en-US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07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D16DED-467C-4598-AA48-756BB7E62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502" y="676497"/>
            <a:ext cx="1085694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U–SQL Language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Overview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pl-P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19905F-2E6E-466C-8661-3437E08F9F7A}"/>
              </a:ext>
            </a:extLst>
          </p:cNvPr>
          <p:cNvSpPr/>
          <p:nvPr/>
        </p:nvSpPr>
        <p:spPr>
          <a:xfrm>
            <a:off x="7860447" y="1477520"/>
            <a:ext cx="2917084" cy="21516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Types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D89860C1-B151-4CFA-8770-5AC18B5A2A4E}"/>
              </a:ext>
            </a:extLst>
          </p:cNvPr>
          <p:cNvSpPr/>
          <p:nvPr/>
        </p:nvSpPr>
        <p:spPr>
          <a:xfrm rot="10800000">
            <a:off x="7591289" y="1411062"/>
            <a:ext cx="108040" cy="378140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1332F9-2122-4F8D-A39A-C3C53D2F6361}"/>
              </a:ext>
            </a:extLst>
          </p:cNvPr>
          <p:cNvSpPr/>
          <p:nvPr/>
        </p:nvSpPr>
        <p:spPr>
          <a:xfrm>
            <a:off x="7860447" y="1847899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.NET Assemblies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53217349-3031-4AA2-B94B-0B214E0E2DA4}"/>
              </a:ext>
            </a:extLst>
          </p:cNvPr>
          <p:cNvSpPr/>
          <p:nvPr/>
        </p:nvSpPr>
        <p:spPr>
          <a:xfrm rot="10800000">
            <a:off x="7591289" y="1852362"/>
            <a:ext cx="108040" cy="162060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87FB61-883E-415E-8FFB-C039724523E1}"/>
              </a:ext>
            </a:extLst>
          </p:cNvPr>
          <p:cNvSpPr/>
          <p:nvPr/>
        </p:nvSpPr>
        <p:spPr>
          <a:xfrm>
            <a:off x="7860447" y="2303162"/>
            <a:ext cx="2917084" cy="31518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Apply Schema on Read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80B049A4-A195-431D-AAA6-FC321E303367}"/>
              </a:ext>
            </a:extLst>
          </p:cNvPr>
          <p:cNvSpPr/>
          <p:nvPr/>
        </p:nvSpPr>
        <p:spPr>
          <a:xfrm rot="10800000">
            <a:off x="7591289" y="2252121"/>
            <a:ext cx="108040" cy="457771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2332C81-68F0-46DA-B003-4AB4ADD29B1E}"/>
              </a:ext>
            </a:extLst>
          </p:cNvPr>
          <p:cNvSpPr/>
          <p:nvPr/>
        </p:nvSpPr>
        <p:spPr>
          <a:xfrm>
            <a:off x="7860447" y="2974813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Extractor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35D87A7-8851-4AE2-BE4E-DEC9DEBDF1DB}"/>
              </a:ext>
            </a:extLst>
          </p:cNvPr>
          <p:cNvSpPr/>
          <p:nvPr/>
        </p:nvSpPr>
        <p:spPr>
          <a:xfrm>
            <a:off x="7860447" y="3567430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Extractor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F4A5E2-B3FF-4AF8-8A11-08A9822691A1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798889" y="3044267"/>
            <a:ext cx="2061558" cy="14136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ABAA5E-65E9-4A33-92E5-6FE1B76F57B7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4200127" y="3636884"/>
            <a:ext cx="3660320" cy="304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2C6B9AF-FE27-4E50-BDD4-ACB121F6F65B}"/>
              </a:ext>
            </a:extLst>
          </p:cNvPr>
          <p:cNvGrpSpPr/>
          <p:nvPr/>
        </p:nvGrpSpPr>
        <p:grpSpPr>
          <a:xfrm>
            <a:off x="7531687" y="3775792"/>
            <a:ext cx="3245844" cy="2429362"/>
            <a:chOff x="5950396" y="3467116"/>
            <a:chExt cx="4326665" cy="323830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7D54947-8206-483C-BB32-8E2E93D6A015}"/>
                </a:ext>
              </a:extLst>
            </p:cNvPr>
            <p:cNvGrpSpPr/>
            <p:nvPr/>
          </p:nvGrpSpPr>
          <p:grpSpPr>
            <a:xfrm>
              <a:off x="5950396" y="3467116"/>
              <a:ext cx="4320480" cy="610202"/>
              <a:chOff x="5950396" y="3467116"/>
              <a:chExt cx="4320480" cy="61020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2359BA3-8577-433B-A7CB-87F7F5176E11}"/>
                  </a:ext>
                </a:extLst>
              </p:cNvPr>
              <p:cNvSpPr/>
              <p:nvPr/>
            </p:nvSpPr>
            <p:spPr>
              <a:xfrm>
                <a:off x="6382444" y="3689507"/>
                <a:ext cx="3888432" cy="185163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SQL Dialect (SELECT FROM)</a:t>
                </a:r>
              </a:p>
            </p:txBody>
          </p:sp>
          <p:sp>
            <p:nvSpPr>
              <p:cNvPr id="77" name="Left Brace 76">
                <a:extLst>
                  <a:ext uri="{FF2B5EF4-FFF2-40B4-BE49-F238E27FC236}">
                    <a16:creationId xmlns:a16="http://schemas.microsoft.com/office/drawing/2014/main" id="{21A5E5B8-8AB5-4587-8335-E30324CB93E2}"/>
                  </a:ext>
                </a:extLst>
              </p:cNvPr>
              <p:cNvSpPr/>
              <p:nvPr/>
            </p:nvSpPr>
            <p:spPr>
              <a:xfrm rot="10800000">
                <a:off x="5950396" y="3467116"/>
                <a:ext cx="144016" cy="610202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110321C-E6B5-4185-924C-74E90D6FB866}"/>
                </a:ext>
              </a:extLst>
            </p:cNvPr>
            <p:cNvGrpSpPr/>
            <p:nvPr/>
          </p:nvGrpSpPr>
          <p:grpSpPr>
            <a:xfrm>
              <a:off x="5950396" y="5440088"/>
              <a:ext cx="4326665" cy="1265334"/>
              <a:chOff x="5950396" y="5440088"/>
              <a:chExt cx="4326665" cy="126533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FD68465-A114-4C84-A38D-AEC7A7533C29}"/>
                  </a:ext>
                </a:extLst>
              </p:cNvPr>
              <p:cNvSpPr/>
              <p:nvPr/>
            </p:nvSpPr>
            <p:spPr>
              <a:xfrm>
                <a:off x="6388629" y="5497662"/>
                <a:ext cx="3888432" cy="38396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SQL Dialect (JOIN, WHERE, ORDER BY ...)</a:t>
                </a:r>
              </a:p>
            </p:txBody>
          </p:sp>
          <p:sp>
            <p:nvSpPr>
              <p:cNvPr id="75" name="Left Brace 74">
                <a:extLst>
                  <a:ext uri="{FF2B5EF4-FFF2-40B4-BE49-F238E27FC236}">
                    <a16:creationId xmlns:a16="http://schemas.microsoft.com/office/drawing/2014/main" id="{56317519-69D7-4010-9770-D39B2F7C5B6A}"/>
                  </a:ext>
                </a:extLst>
              </p:cNvPr>
              <p:cNvSpPr/>
              <p:nvPr/>
            </p:nvSpPr>
            <p:spPr>
              <a:xfrm rot="10800000">
                <a:off x="5950396" y="5440088"/>
                <a:ext cx="144016" cy="1265334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638FE80-B46C-4B1C-81D2-916250AEE525}"/>
              </a:ext>
            </a:extLst>
          </p:cNvPr>
          <p:cNvSpPr/>
          <p:nvPr/>
        </p:nvSpPr>
        <p:spPr>
          <a:xfrm>
            <a:off x="7801788" y="6317213"/>
            <a:ext cx="2917084" cy="1832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3B5C98C-6F67-4921-BF7D-5590F3C71E1E}"/>
              </a:ext>
            </a:extLst>
          </p:cNvPr>
          <p:cNvSpPr/>
          <p:nvPr/>
        </p:nvSpPr>
        <p:spPr>
          <a:xfrm rot="10800000">
            <a:off x="7556318" y="6335734"/>
            <a:ext cx="108040" cy="213835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2300BEE-FBB1-49EA-8D79-77E5594EB0E9}"/>
              </a:ext>
            </a:extLst>
          </p:cNvPr>
          <p:cNvGrpSpPr/>
          <p:nvPr/>
        </p:nvGrpSpPr>
        <p:grpSpPr>
          <a:xfrm>
            <a:off x="4141468" y="4553442"/>
            <a:ext cx="6631423" cy="128365"/>
            <a:chOff x="1431280" y="4352455"/>
            <a:chExt cx="8839596" cy="1711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84FFF64-CB72-40BD-90BB-7878EA13E896}"/>
                </a:ext>
              </a:extLst>
            </p:cNvPr>
            <p:cNvSpPr/>
            <p:nvPr/>
          </p:nvSpPr>
          <p:spPr>
            <a:xfrm>
              <a:off x="6382444" y="4352455"/>
              <a:ext cx="3888432" cy="17110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 Aggregation(s) 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643033-88D8-45EA-9206-29B292735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1280" y="4443995"/>
              <a:ext cx="4879156" cy="18278"/>
            </a:xfrm>
            <a:prstGeom prst="lin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EB2E3863-4146-440E-9BDA-1D9CA9E65A1F}"/>
              </a:ext>
            </a:extLst>
          </p:cNvPr>
          <p:cNvSpPr/>
          <p:nvPr/>
        </p:nvSpPr>
        <p:spPr>
          <a:xfrm>
            <a:off x="2075356" y="1322626"/>
            <a:ext cx="4570809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projectsInput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@"Projects\{file}.csv"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@eventDate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System.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.Parse(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"201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8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10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15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@numbers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REFERENCE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ASSEMBLY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USQLCSharpDemo;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ImageColorsProcessor = USQLCSharpDemo.ImageColorProducer;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EXTRACT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startDate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endDate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file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@projectsInput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Extractors.Csv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skipFirstNRows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: 1, quoting 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true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  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@rs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EXTRACT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content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byte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[],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fileName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@imgFiles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BinaryExtractor();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@assignments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user.ToUpper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SqlArray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&lt;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&gt;(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projects.Split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char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[]{'|'},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StringSplitOptions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.RemoveEmptyEntries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))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@usersprojects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@agg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</a:rPr>
              <a:t>COUNT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 * )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units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@details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WHERE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project.StartsWith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"My"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GROUP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@myprojects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us.project,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p.endDate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@details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JOIN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p.project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==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us.project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WHERE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user.StartsWith(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"Me"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ORDER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p.endDate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DESC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FETCH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10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ROWS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OUTPUT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@myprojects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TO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"myprojects.csv"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Outputters.Csv();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E1A548D-7522-41E1-8D72-6B157709519A}"/>
              </a:ext>
            </a:extLst>
          </p:cNvPr>
          <p:cNvGrpSpPr/>
          <p:nvPr/>
        </p:nvGrpSpPr>
        <p:grpSpPr>
          <a:xfrm>
            <a:off x="4274820" y="4884925"/>
            <a:ext cx="6498071" cy="1296576"/>
            <a:chOff x="1609036" y="4686540"/>
            <a:chExt cx="8661840" cy="172831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B3CF074-C72F-4653-B88F-ACD3F0CD0919}"/>
                </a:ext>
              </a:extLst>
            </p:cNvPr>
            <p:cNvSpPr/>
            <p:nvPr/>
          </p:nvSpPr>
          <p:spPr>
            <a:xfrm>
              <a:off x="6382444" y="4686540"/>
              <a:ext cx="3888432" cy="18516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.NET Methods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E670F16-9B43-4D2D-A573-6D45F774F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097" y="4779123"/>
              <a:ext cx="3858338" cy="23106"/>
            </a:xfrm>
            <a:prstGeom prst="line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58CF0F8C-CBCD-4EB0-9E1D-38ADD291B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9036" y="4871702"/>
              <a:ext cx="4701399" cy="1543156"/>
            </a:xfrm>
            <a:prstGeom prst="bentConnector3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D3030217-4945-455A-90D7-F956B515E90E}"/>
              </a:ext>
            </a:extLst>
          </p:cNvPr>
          <p:cNvSpPr/>
          <p:nvPr/>
        </p:nvSpPr>
        <p:spPr>
          <a:xfrm>
            <a:off x="7860447" y="3190455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Rowset(s)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A0A81B3-284B-4A56-A6C7-9E1F98A51A28}"/>
              </a:ext>
            </a:extLst>
          </p:cNvPr>
          <p:cNvCxnSpPr>
            <a:cxnSpLocks/>
          </p:cNvCxnSpPr>
          <p:nvPr/>
        </p:nvCxnSpPr>
        <p:spPr>
          <a:xfrm>
            <a:off x="2479530" y="3124820"/>
            <a:ext cx="5380917" cy="113351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508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8" grpId="0" animBg="1"/>
      <p:bldP spid="79" grpId="0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06910-080E-47E0-BA5F-72D4BB5055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Data Types </a:t>
            </a:r>
            <a:b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</a:b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26CF72-867C-4BA1-AB6D-269E4263D740}"/>
              </a:ext>
            </a:extLst>
          </p:cNvPr>
          <p:cNvSpPr/>
          <p:nvPr/>
        </p:nvSpPr>
        <p:spPr>
          <a:xfrm>
            <a:off x="1209368" y="1814764"/>
            <a:ext cx="203527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97B20"/>
                </a:solidFill>
                <a:latin typeface="Euphemia" panose="020B0503040102020104" pitchFamily="34" charset="0"/>
              </a:rPr>
              <a:t>Numeric</a:t>
            </a:r>
            <a:br>
              <a:rPr lang="en-US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sbyte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int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long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float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double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decimal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short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byte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uint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ulong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ushort</a:t>
            </a:r>
            <a:r>
              <a:rPr lang="en-US" dirty="0"/>
              <a:t> </a:t>
            </a:r>
            <a:br>
              <a:rPr lang="en-US" dirty="0"/>
            </a:b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E46A8-4939-418A-8B80-2978DB1D5617}"/>
              </a:ext>
            </a:extLst>
          </p:cNvPr>
          <p:cNvSpPr/>
          <p:nvPr/>
        </p:nvSpPr>
        <p:spPr>
          <a:xfrm>
            <a:off x="3121007" y="1814764"/>
            <a:ext cx="32601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Text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char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  <a:t>String (128 kB)</a:t>
            </a:r>
            <a:b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Complex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MAP&lt;k,v&gt;</a:t>
            </a:r>
            <a:b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</a:b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– ARRAY&lt;v&gt;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Miscellaneous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bool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Guid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DateTime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byte[]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RowSets</a:t>
            </a:r>
            <a:r>
              <a:rPr lang="pl-PL" dirty="0"/>
              <a:t> </a:t>
            </a:r>
            <a:br>
              <a:rPr lang="pl-PL" dirty="0"/>
            </a:br>
            <a:endParaRPr lang="pl-P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04D38-4583-4C98-ADAF-9005DFA82BD0}"/>
              </a:ext>
            </a:extLst>
          </p:cNvPr>
          <p:cNvSpPr/>
          <p:nvPr/>
        </p:nvSpPr>
        <p:spPr>
          <a:xfrm>
            <a:off x="5683045" y="19447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SQL.ARRAY&lt;T&gt; 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== </a:t>
            </a:r>
            <a:r>
              <a:rPr lang="fr-FR" b="1" dirty="0" err="1">
                <a:solidFill>
                  <a:srgbClr val="D97B20"/>
                </a:solidFill>
                <a:latin typeface="Euphemia" panose="020B0503040102020104" pitchFamily="34" charset="0"/>
              </a:rPr>
              <a:t>IList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&lt;T&gt;</a:t>
            </a:r>
          </a:p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SQL.MAP&lt;T,U&gt; 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== </a:t>
            </a:r>
            <a:r>
              <a:rPr lang="fr-FR" b="1" dirty="0" err="1">
                <a:solidFill>
                  <a:srgbClr val="D97B20"/>
                </a:solidFill>
                <a:latin typeface="Euphemia" panose="020B0503040102020104" pitchFamily="34" charset="0"/>
              </a:rPr>
              <a:t>IDictionary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&lt;T,U&gt; </a:t>
            </a:r>
            <a:b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endParaRPr lang="pl-PL" b="1" dirty="0">
              <a:solidFill>
                <a:srgbClr val="D97B20"/>
              </a:solidFill>
              <a:latin typeface="Euphemia" panose="020B05030401020201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EB892-FDC7-4C67-BAA4-BCC38478FCFF}"/>
              </a:ext>
            </a:extLst>
          </p:cNvPr>
          <p:cNvSpPr/>
          <p:nvPr/>
        </p:nvSpPr>
        <p:spPr>
          <a:xfrm>
            <a:off x="5289754" y="2998126"/>
            <a:ext cx="69022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new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SqlArray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tweet.Split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 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[]{' '}).Where(x =&gt; 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x.StartsWith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"@"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mentions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"mention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</a:p>
          <a:p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CROSS APPLY EXPLODE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(mentions)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t(m);</a:t>
            </a:r>
            <a:r>
              <a:rPr lang="en-US" dirty="0"/>
              <a:t> </a:t>
            </a:r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61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0FB51F-3545-468B-A215-E83FBB8829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2569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Top 5’s Surprises for SQL Developers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DEB187-7FF9-4615-9566-C49511FB4A2A}"/>
              </a:ext>
            </a:extLst>
          </p:cNvPr>
          <p:cNvSpPr/>
          <p:nvPr/>
        </p:nvSpPr>
        <p:spPr>
          <a:xfrm>
            <a:off x="1428749" y="1971675"/>
            <a:ext cx="1010602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U-SQL is case sensitive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AS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Euphemia"/>
              </a:rPr>
              <a:t> </a:t>
            </a:r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is not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as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Euphemia"/>
              </a:rPr>
              <a:t>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keywords and SQL keywords overlap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= != == 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latin typeface="Euphemia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expression language 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null IS NOT NULL 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latin typeface="Euphemia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nulls are two-valued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(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HasValue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No UPDATE, DELETE, nor MERGE </a:t>
            </a: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 </a:t>
            </a:r>
            <a:b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421419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61ED1E-9C36-43D3-9A78-4A8D1176F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79002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.NET Extentions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118E3-05A7-43BD-A0E1-3BC6E1F536C1}"/>
              </a:ext>
            </a:extLst>
          </p:cNvPr>
          <p:cNvSpPr txBox="1">
            <a:spLocks/>
          </p:cNvSpPr>
          <p:nvPr/>
        </p:nvSpPr>
        <p:spPr>
          <a:xfrm>
            <a:off x="1177065" y="2265834"/>
            <a:ext cx="4356960" cy="3168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C# Functions/Methods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C# UDTs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C# UDAggs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Extractors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Reducers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Processors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Appliers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465562"/>
                </a:solidFill>
                <a:latin typeface="Euphemia"/>
              </a:rPr>
              <a:t>Combiners</a:t>
            </a:r>
            <a:endParaRPr lang="pl-PL" sz="2000" dirty="0">
              <a:solidFill>
                <a:srgbClr val="465562"/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Output</a:t>
            </a:r>
            <a:r>
              <a:rPr lang="en-GB" sz="2000" dirty="0">
                <a:solidFill>
                  <a:srgbClr val="465562"/>
                </a:solidFill>
                <a:latin typeface="Euphemia"/>
              </a:rPr>
              <a:t>t</a:t>
            </a:r>
            <a:r>
              <a:rPr lang="pl-PL" sz="2000" dirty="0">
                <a:solidFill>
                  <a:srgbClr val="465562"/>
                </a:solidFill>
                <a:latin typeface="Euphemia"/>
              </a:rPr>
              <a:t>ers</a:t>
            </a:r>
          </a:p>
          <a:p>
            <a:pPr lvl="1">
              <a:defRPr/>
            </a:pPr>
            <a:endParaRPr lang="pl-PL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en-GB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pl-PL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15683-D64A-44B7-9005-854841CE9563}"/>
              </a:ext>
            </a:extLst>
          </p:cNvPr>
          <p:cNvSpPr txBox="1"/>
          <p:nvPr/>
        </p:nvSpPr>
        <p:spPr>
          <a:xfrm>
            <a:off x="1177065" y="5206471"/>
            <a:ext cx="4973285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sz="2400" dirty="0">
                <a:solidFill>
                  <a:srgbClr val="465562"/>
                </a:solidFill>
                <a:latin typeface="Euphemia"/>
              </a:rPr>
              <a:t>How to create </a:t>
            </a:r>
            <a:r>
              <a:rPr lang="en-GB" sz="2400" dirty="0" err="1">
                <a:solidFill>
                  <a:srgbClr val="465562"/>
                </a:solidFill>
                <a:latin typeface="Euphemia"/>
              </a:rPr>
              <a:t>.Net</a:t>
            </a:r>
            <a:r>
              <a:rPr lang="en-GB" sz="2400" dirty="0">
                <a:solidFill>
                  <a:srgbClr val="465562"/>
                </a:solidFill>
                <a:latin typeface="Euphemia"/>
              </a:rPr>
              <a:t> Extensions?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465562"/>
                </a:solidFill>
                <a:latin typeface="Euphemia"/>
              </a:rPr>
              <a:t>C# UDO</a:t>
            </a:r>
            <a:endParaRPr lang="pl-PL" sz="2400" b="1" dirty="0">
              <a:solidFill>
                <a:srgbClr val="465562"/>
              </a:solidFill>
              <a:latin typeface="Euphemi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.NET Assemblies</a:t>
            </a:r>
          </a:p>
          <a:p>
            <a:pPr>
              <a:lnSpc>
                <a:spcPct val="90000"/>
              </a:lnSpc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15357-9AEE-45E2-9C73-ACB15888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411" y="1691632"/>
            <a:ext cx="5670714" cy="2445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81999C-681C-450F-B6D7-427DFDEEB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605" y="4248323"/>
            <a:ext cx="42957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410FD0-CF59-4B91-935E-2E6045A1A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6" y="857465"/>
            <a:ext cx="11399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Framework and System Assemblies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4E6DB-C1D5-48EE-8DA8-5EB77AF5B7A9}"/>
              </a:ext>
            </a:extLst>
          </p:cNvPr>
          <p:cNvSpPr/>
          <p:nvPr/>
        </p:nvSpPr>
        <p:spPr>
          <a:xfrm>
            <a:off x="1513297" y="2806291"/>
            <a:ext cx="4752746" cy="306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465562"/>
                </a:solidFill>
                <a:latin typeface="Euphemia"/>
              </a:rPr>
              <a:t>Preloaded System</a:t>
            </a:r>
            <a:r>
              <a:rPr lang="en-GB" sz="2400" dirty="0">
                <a:solidFill>
                  <a:srgbClr val="465562"/>
                </a:solidFill>
                <a:latin typeface="Euphemia"/>
              </a:rPr>
              <a:t> </a:t>
            </a:r>
            <a:r>
              <a:rPr lang="pl-PL" sz="2400" dirty="0">
                <a:solidFill>
                  <a:srgbClr val="465562"/>
                </a:solidFill>
                <a:latin typeface="Euphemia"/>
              </a:rPr>
              <a:t>Assemblies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mscorlib.dll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System.Core.dll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System.Data.dll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Microsoft.Analytics.Interfaces.dll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Microsoft.Analytics.Types.dll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GB" dirty="0">
                <a:solidFill>
                  <a:srgbClr val="465562"/>
                </a:solidFill>
                <a:latin typeface="Euphemia"/>
              </a:rPr>
              <a:t>Example:</a:t>
            </a:r>
            <a:endParaRPr lang="pl-PL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60C0B-57E2-4D20-829E-E322B12C76ED}"/>
              </a:ext>
            </a:extLst>
          </p:cNvPr>
          <p:cNvSpPr/>
          <p:nvPr/>
        </p:nvSpPr>
        <p:spPr>
          <a:xfrm>
            <a:off x="1984673" y="5758619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REFERENCE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SYSTEM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ASSEMBLY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505000"/>
                </a:solidFill>
                <a:effectLst/>
                <a:uLnTx/>
                <a:uFillTx/>
                <a:latin typeface="Consolas" panose="020B0609020204030204" pitchFamily="49" charset="0"/>
              </a:rPr>
              <a:t>[System.XML]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 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4735B-03A3-41E2-A2A5-AA89D6F0960B}"/>
              </a:ext>
            </a:extLst>
          </p:cNvPr>
          <p:cNvSpPr/>
          <p:nvPr/>
        </p:nvSpPr>
        <p:spPr>
          <a:xfrm>
            <a:off x="1336601" y="1814764"/>
            <a:ext cx="64356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EF942F"/>
                </a:solidFill>
                <a:latin typeface="Euphemia"/>
              </a:rPr>
              <a:t>U-SQL uses the .NET Framework version 4.5 </a:t>
            </a:r>
          </a:p>
          <a:p>
            <a:r>
              <a:rPr lang="en-US" sz="2400" b="1" dirty="0">
                <a:solidFill>
                  <a:srgbClr val="F79646">
                    <a:lumMod val="75000"/>
                  </a:srgbClr>
                </a:solidFill>
                <a:latin typeface="Euphemia"/>
              </a:rPr>
              <a:t>	</a:t>
            </a:r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(</a:t>
            </a:r>
            <a:r>
              <a:rPr lang="pl-PL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code in a 64-bit (x64) format</a:t>
            </a:r>
            <a:r>
              <a:rPr lang="en-GB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)</a:t>
            </a:r>
            <a:endParaRPr lang="pl-PL" sz="24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584CD8-7437-43EB-A2E7-2F07B0FB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297" y="2645761"/>
            <a:ext cx="2209453" cy="220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1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84E810-9E67-434B-9BDC-798ED9F1D8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3806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Creating Extentions </a:t>
            </a:r>
            <a:br>
              <a:rPr lang="pl-PL" dirty="0"/>
            </a:br>
            <a:endParaRPr lang="pl-P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7FE21E-24F7-459A-8CB1-BA9928C4DBF8}"/>
              </a:ext>
            </a:extLst>
          </p:cNvPr>
          <p:cNvSpPr/>
          <p:nvPr/>
        </p:nvSpPr>
        <p:spPr>
          <a:xfrm>
            <a:off x="5076824" y="1613118"/>
            <a:ext cx="69723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IpConverter</a:t>
            </a:r>
            <a:b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ToIp4Format(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ip)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IPAddress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.Parse(ip).MapToIPv4().ToString();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/>
              <a:t> </a:t>
            </a:r>
            <a:br>
              <a:rPr lang="pl-PL" sz="1400" dirty="0"/>
            </a:br>
            <a:endParaRPr lang="pl-PL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AE02AB-BD2B-4007-819E-7703AC27772E}"/>
              </a:ext>
            </a:extLst>
          </p:cNvPr>
          <p:cNvSpPr/>
          <p:nvPr/>
        </p:nvSpPr>
        <p:spPr>
          <a:xfrm>
            <a:off x="5076824" y="3429000"/>
            <a:ext cx="69723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NameReverseProcessor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IProcessor</a:t>
            </a:r>
            <a:b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override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Process(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input,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IUpdatableRow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s = input.Get&lt;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output.Set&lt;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"reversed"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, Reverse(s));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output.AsReadOnly();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 static 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Reverse(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s)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[] charArray = s.ToCharArray();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.Reverse(charArray);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new 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(charArray);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/>
              <a:t> </a:t>
            </a:r>
            <a:br>
              <a:rPr lang="pl-PL" sz="1400" dirty="0"/>
            </a:br>
            <a:endParaRPr lang="pl-PL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81FE3-AD12-4EA7-B322-444C0830575B}"/>
              </a:ext>
            </a:extLst>
          </p:cNvPr>
          <p:cNvSpPr/>
          <p:nvPr/>
        </p:nvSpPr>
        <p:spPr>
          <a:xfrm>
            <a:off x="771523" y="1688045"/>
            <a:ext cx="40576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Methods 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Class + static method</a:t>
            </a:r>
            <a:b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</a:br>
            <a:endParaRPr lang="pl-PL" sz="20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BC8CE1-5E7D-459E-9A93-605BE6896E68}"/>
              </a:ext>
            </a:extLst>
          </p:cNvPr>
          <p:cNvSpPr/>
          <p:nvPr/>
        </p:nvSpPr>
        <p:spPr>
          <a:xfrm>
            <a:off x="668301" y="3318570"/>
            <a:ext cx="42846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Extractors, Reducers, Processors</a:t>
            </a:r>
            <a:r>
              <a:rPr lang="en-GB" sz="2000" b="1" dirty="0">
                <a:solidFill>
                  <a:srgbClr val="EF942F"/>
                </a:solidFill>
                <a:latin typeface="Euphemia"/>
              </a:rPr>
              <a:t>, Appliers, Combiners, </a:t>
            </a:r>
            <a:r>
              <a:rPr lang="en-GB" sz="2000" b="1" dirty="0" err="1">
                <a:solidFill>
                  <a:srgbClr val="EF942F"/>
                </a:solidFill>
                <a:latin typeface="Euphemia"/>
              </a:rPr>
              <a:t>Outputters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New project type: Class Library (For U-SQL Applications)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A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bstract class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Extractors 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Reducer, 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Processor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IApplier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ICombiners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IOutputters</a:t>
            </a:r>
            <a:br>
              <a:rPr lang="pl-PL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</a:br>
            <a:endParaRPr lang="pl-PL" sz="24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26094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374D409-B787-46F7-A5F5-0E2D14522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63" y="857250"/>
            <a:ext cx="10466387" cy="957263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Registering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Assemblies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7" name="Obraz 11">
            <a:extLst>
              <a:ext uri="{FF2B5EF4-FFF2-40B4-BE49-F238E27FC236}">
                <a16:creationId xmlns:a16="http://schemas.microsoft.com/office/drawing/2014/main" id="{1D54D5D8-7B94-4CE7-BA89-85C040A1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120" y="2193082"/>
            <a:ext cx="3910980" cy="39548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F09C8B-B9DA-48B2-91C9-47238EA01664}"/>
              </a:ext>
            </a:extLst>
          </p:cNvPr>
          <p:cNvSpPr/>
          <p:nvPr/>
        </p:nvSpPr>
        <p:spPr>
          <a:xfrm>
            <a:off x="1149474" y="1942287"/>
            <a:ext cx="64076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@AssemblyPath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A05000"/>
                </a:solidFill>
                <a:latin typeface="Consolas" panose="020B0609020204030204" pitchFamily="49" charset="0"/>
              </a:rPr>
              <a:t>@"Assemblies/"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A05000"/>
                </a:solidFill>
                <a:latin typeface="Consolas" panose="020B0609020204030204" pitchFamily="49" charset="0"/>
              </a:rPr>
              <a:t>"ADLAExt.dll"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USE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4Developers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820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D5824-FB25-4BF3-9221-F02E8EE5A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7522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U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sing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0B298-D1FA-4B2E-A366-60245BBFB9AE}"/>
              </a:ext>
            </a:extLst>
          </p:cNvPr>
          <p:cNvSpPr/>
          <p:nvPr/>
        </p:nvSpPr>
        <p:spPr>
          <a:xfrm>
            <a:off x="1696862" y="2636505"/>
            <a:ext cx="612067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USE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DATABASE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[4Developers]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REFERENCE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[ADLAExt]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USING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Utils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@ds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ToIp4Format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c_ip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AS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@iisLogs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l-PL" sz="1600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284C6F-234E-4BA0-B50A-5F9821DD4F1D}"/>
              </a:ext>
            </a:extLst>
          </p:cNvPr>
          <p:cNvSpPr/>
          <p:nvPr/>
        </p:nvSpPr>
        <p:spPr>
          <a:xfrm>
            <a:off x="7934619" y="2712374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data base (optional)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C7167E-12A6-4C39-A079-67534C2AA9C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649190" y="2893240"/>
            <a:ext cx="3285429" cy="35158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5190A7E-7BC6-4863-86D0-6E12F0C42B99}"/>
              </a:ext>
            </a:extLst>
          </p:cNvPr>
          <p:cNvSpPr/>
          <p:nvPr/>
        </p:nvSpPr>
        <p:spPr>
          <a:xfrm>
            <a:off x="7935626" y="3206126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reference to assembly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21787A-46FC-420D-A3BE-1F8D9FD06DC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218149" y="3206126"/>
            <a:ext cx="3717477" cy="21602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CF21586-69BD-448E-A9E5-F28CD7582C21}"/>
              </a:ext>
            </a:extLst>
          </p:cNvPr>
          <p:cNvSpPr/>
          <p:nvPr/>
        </p:nvSpPr>
        <p:spPr>
          <a:xfrm>
            <a:off x="7967456" y="3748930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alias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2CC7C2-F577-4E1D-BD8B-FB5ADBC7D3D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770004" y="3668799"/>
            <a:ext cx="3197452" cy="296155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D28BDA-A8CA-4CCD-8B01-A4D7468131BF}"/>
              </a:ext>
            </a:extLst>
          </p:cNvPr>
          <p:cNvSpPr/>
          <p:nvPr/>
        </p:nvSpPr>
        <p:spPr>
          <a:xfrm>
            <a:off x="7967456" y="4557824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method from assembly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20254F-E88C-4FFB-8B57-678AFD530FF0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18149" y="4362268"/>
            <a:ext cx="3749307" cy="41158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81789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E132C7-D942-4B96-A844-AF1AF1AE3D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977086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ADLA </a:t>
            </a:r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Compilation &amp; Deployment 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6" name="Right Arrow 4">
            <a:extLst>
              <a:ext uri="{FF2B5EF4-FFF2-40B4-BE49-F238E27FC236}">
                <a16:creationId xmlns:a16="http://schemas.microsoft.com/office/drawing/2014/main" id="{7F6A97FD-562A-4058-A544-2FF94DD49193}"/>
              </a:ext>
            </a:extLst>
          </p:cNvPr>
          <p:cNvSpPr/>
          <p:nvPr/>
        </p:nvSpPr>
        <p:spPr>
          <a:xfrm>
            <a:off x="2762934" y="3972685"/>
            <a:ext cx="4847541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r>
              <a:rPr lang="en-US" sz="2397" kern="0" dirty="0">
                <a:solidFill>
                  <a:schemeClr val="lt1"/>
                </a:solidFill>
              </a:rPr>
              <a:t>Compilation and Optimization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3A2334-B07D-4773-97A1-9FF37FCE1846}"/>
              </a:ext>
            </a:extLst>
          </p:cNvPr>
          <p:cNvGrpSpPr/>
          <p:nvPr/>
        </p:nvGrpSpPr>
        <p:grpSpPr>
          <a:xfrm>
            <a:off x="1735501" y="3842388"/>
            <a:ext cx="815509" cy="843137"/>
            <a:chOff x="655637" y="3077674"/>
            <a:chExt cx="815974" cy="8436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F784B46B-253D-43A6-B0AB-9B876BAE7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637" y="3077674"/>
              <a:ext cx="815974" cy="843615"/>
            </a:xfrm>
            <a:custGeom>
              <a:avLst/>
              <a:gdLst>
                <a:gd name="T0" fmla="*/ 567 w 4309"/>
                <a:gd name="T1" fmla="*/ 1 h 4456"/>
                <a:gd name="T2" fmla="*/ 478 w 4309"/>
                <a:gd name="T3" fmla="*/ 12 h 4456"/>
                <a:gd name="T4" fmla="*/ 393 w 4309"/>
                <a:gd name="T5" fmla="*/ 36 h 4456"/>
                <a:gd name="T6" fmla="*/ 265 w 4309"/>
                <a:gd name="T7" fmla="*/ 103 h 4456"/>
                <a:gd name="T8" fmla="*/ 137 w 4309"/>
                <a:gd name="T9" fmla="*/ 219 h 4456"/>
                <a:gd name="T10" fmla="*/ 48 w 4309"/>
                <a:gd name="T11" fmla="*/ 365 h 4456"/>
                <a:gd name="T12" fmla="*/ 20 w 4309"/>
                <a:gd name="T13" fmla="*/ 448 h 4456"/>
                <a:gd name="T14" fmla="*/ 4 w 4309"/>
                <a:gd name="T15" fmla="*/ 535 h 4456"/>
                <a:gd name="T16" fmla="*/ 0 w 4309"/>
                <a:gd name="T17" fmla="*/ 3863 h 4456"/>
                <a:gd name="T18" fmla="*/ 7 w 4309"/>
                <a:gd name="T19" fmla="*/ 3955 h 4456"/>
                <a:gd name="T20" fmla="*/ 28 w 4309"/>
                <a:gd name="T21" fmla="*/ 4041 h 4456"/>
                <a:gd name="T22" fmla="*/ 73 w 4309"/>
                <a:gd name="T23" fmla="*/ 4148 h 4456"/>
                <a:gd name="T24" fmla="*/ 177 w 4309"/>
                <a:gd name="T25" fmla="*/ 4284 h 4456"/>
                <a:gd name="T26" fmla="*/ 314 w 4309"/>
                <a:gd name="T27" fmla="*/ 4385 h 4456"/>
                <a:gd name="T28" fmla="*/ 448 w 4309"/>
                <a:gd name="T29" fmla="*/ 4439 h 4456"/>
                <a:gd name="T30" fmla="*/ 536 w 4309"/>
                <a:gd name="T31" fmla="*/ 4453 h 4456"/>
                <a:gd name="T32" fmla="*/ 3714 w 4309"/>
                <a:gd name="T33" fmla="*/ 4456 h 4456"/>
                <a:gd name="T34" fmla="*/ 3804 w 4309"/>
                <a:gd name="T35" fmla="*/ 4449 h 4456"/>
                <a:gd name="T36" fmla="*/ 3890 w 4309"/>
                <a:gd name="T37" fmla="*/ 4431 h 4456"/>
                <a:gd name="T38" fmla="*/ 4046 w 4309"/>
                <a:gd name="T39" fmla="*/ 4356 h 4456"/>
                <a:gd name="T40" fmla="*/ 4172 w 4309"/>
                <a:gd name="T41" fmla="*/ 4243 h 4456"/>
                <a:gd name="T42" fmla="*/ 4261 w 4309"/>
                <a:gd name="T43" fmla="*/ 4096 h 4456"/>
                <a:gd name="T44" fmla="*/ 4291 w 4309"/>
                <a:gd name="T45" fmla="*/ 4013 h 4456"/>
                <a:gd name="T46" fmla="*/ 4307 w 4309"/>
                <a:gd name="T47" fmla="*/ 3924 h 4456"/>
                <a:gd name="T48" fmla="*/ 4309 w 4309"/>
                <a:gd name="T49" fmla="*/ 888 h 4456"/>
                <a:gd name="T50" fmla="*/ 3714 w 4309"/>
                <a:gd name="T51" fmla="*/ 4101 h 4456"/>
                <a:gd name="T52" fmla="*/ 551 w 4309"/>
                <a:gd name="T53" fmla="*/ 4096 h 4456"/>
                <a:gd name="T54" fmla="*/ 487 w 4309"/>
                <a:gd name="T55" fmla="*/ 4073 h 4456"/>
                <a:gd name="T56" fmla="*/ 434 w 4309"/>
                <a:gd name="T57" fmla="*/ 4032 h 4456"/>
                <a:gd name="T58" fmla="*/ 394 w 4309"/>
                <a:gd name="T59" fmla="*/ 3977 h 4456"/>
                <a:gd name="T60" fmla="*/ 371 w 4309"/>
                <a:gd name="T61" fmla="*/ 3912 h 4456"/>
                <a:gd name="T62" fmla="*/ 366 w 4309"/>
                <a:gd name="T63" fmla="*/ 595 h 4456"/>
                <a:gd name="T64" fmla="*/ 377 w 4309"/>
                <a:gd name="T65" fmla="*/ 527 h 4456"/>
                <a:gd name="T66" fmla="*/ 406 w 4309"/>
                <a:gd name="T67" fmla="*/ 465 h 4456"/>
                <a:gd name="T68" fmla="*/ 450 w 4309"/>
                <a:gd name="T69" fmla="*/ 417 h 4456"/>
                <a:gd name="T70" fmla="*/ 507 w 4309"/>
                <a:gd name="T71" fmla="*/ 383 h 4456"/>
                <a:gd name="T72" fmla="*/ 574 w 4309"/>
                <a:gd name="T73" fmla="*/ 365 h 4456"/>
                <a:gd name="T74" fmla="*/ 3223 w 4309"/>
                <a:gd name="T75" fmla="*/ 1101 h 4456"/>
                <a:gd name="T76" fmla="*/ 3943 w 4309"/>
                <a:gd name="T77" fmla="*/ 3888 h 4456"/>
                <a:gd name="T78" fmla="*/ 3926 w 4309"/>
                <a:gd name="T79" fmla="*/ 3957 h 4456"/>
                <a:gd name="T80" fmla="*/ 3891 w 4309"/>
                <a:gd name="T81" fmla="*/ 4016 h 4456"/>
                <a:gd name="T82" fmla="*/ 3844 w 4309"/>
                <a:gd name="T83" fmla="*/ 4061 h 4456"/>
                <a:gd name="T84" fmla="*/ 3782 w 4309"/>
                <a:gd name="T85" fmla="*/ 4091 h 4456"/>
                <a:gd name="T86" fmla="*/ 3714 w 4309"/>
                <a:gd name="T87" fmla="*/ 4101 h 4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09" h="4456">
                  <a:moveTo>
                    <a:pt x="3412" y="0"/>
                  </a:moveTo>
                  <a:lnTo>
                    <a:pt x="596" y="0"/>
                  </a:lnTo>
                  <a:lnTo>
                    <a:pt x="567" y="1"/>
                  </a:lnTo>
                  <a:lnTo>
                    <a:pt x="536" y="3"/>
                  </a:lnTo>
                  <a:lnTo>
                    <a:pt x="507" y="7"/>
                  </a:lnTo>
                  <a:lnTo>
                    <a:pt x="478" y="12"/>
                  </a:lnTo>
                  <a:lnTo>
                    <a:pt x="448" y="19"/>
                  </a:lnTo>
                  <a:lnTo>
                    <a:pt x="421" y="27"/>
                  </a:lnTo>
                  <a:lnTo>
                    <a:pt x="393" y="36"/>
                  </a:lnTo>
                  <a:lnTo>
                    <a:pt x="366" y="48"/>
                  </a:lnTo>
                  <a:lnTo>
                    <a:pt x="314" y="72"/>
                  </a:lnTo>
                  <a:lnTo>
                    <a:pt x="265" y="103"/>
                  </a:lnTo>
                  <a:lnTo>
                    <a:pt x="220" y="137"/>
                  </a:lnTo>
                  <a:lnTo>
                    <a:pt x="177" y="176"/>
                  </a:lnTo>
                  <a:lnTo>
                    <a:pt x="137" y="219"/>
                  </a:lnTo>
                  <a:lnTo>
                    <a:pt x="104" y="264"/>
                  </a:lnTo>
                  <a:lnTo>
                    <a:pt x="73" y="313"/>
                  </a:lnTo>
                  <a:lnTo>
                    <a:pt x="48" y="365"/>
                  </a:lnTo>
                  <a:lnTo>
                    <a:pt x="37" y="392"/>
                  </a:lnTo>
                  <a:lnTo>
                    <a:pt x="28" y="420"/>
                  </a:lnTo>
                  <a:lnTo>
                    <a:pt x="20" y="448"/>
                  </a:lnTo>
                  <a:lnTo>
                    <a:pt x="12" y="476"/>
                  </a:lnTo>
                  <a:lnTo>
                    <a:pt x="7" y="505"/>
                  </a:lnTo>
                  <a:lnTo>
                    <a:pt x="4" y="535"/>
                  </a:lnTo>
                  <a:lnTo>
                    <a:pt x="1" y="565"/>
                  </a:lnTo>
                  <a:lnTo>
                    <a:pt x="0" y="595"/>
                  </a:lnTo>
                  <a:lnTo>
                    <a:pt x="0" y="3863"/>
                  </a:lnTo>
                  <a:lnTo>
                    <a:pt x="1" y="3893"/>
                  </a:lnTo>
                  <a:lnTo>
                    <a:pt x="4" y="3924"/>
                  </a:lnTo>
                  <a:lnTo>
                    <a:pt x="7" y="3955"/>
                  </a:lnTo>
                  <a:lnTo>
                    <a:pt x="12" y="3984"/>
                  </a:lnTo>
                  <a:lnTo>
                    <a:pt x="20" y="4013"/>
                  </a:lnTo>
                  <a:lnTo>
                    <a:pt x="28" y="4041"/>
                  </a:lnTo>
                  <a:lnTo>
                    <a:pt x="37" y="4069"/>
                  </a:lnTo>
                  <a:lnTo>
                    <a:pt x="48" y="4096"/>
                  </a:lnTo>
                  <a:lnTo>
                    <a:pt x="73" y="4148"/>
                  </a:lnTo>
                  <a:lnTo>
                    <a:pt x="104" y="4196"/>
                  </a:lnTo>
                  <a:lnTo>
                    <a:pt x="137" y="4243"/>
                  </a:lnTo>
                  <a:lnTo>
                    <a:pt x="177" y="4284"/>
                  </a:lnTo>
                  <a:lnTo>
                    <a:pt x="220" y="4323"/>
                  </a:lnTo>
                  <a:lnTo>
                    <a:pt x="265" y="4356"/>
                  </a:lnTo>
                  <a:lnTo>
                    <a:pt x="314" y="4385"/>
                  </a:lnTo>
                  <a:lnTo>
                    <a:pt x="366" y="4411"/>
                  </a:lnTo>
                  <a:lnTo>
                    <a:pt x="421" y="4431"/>
                  </a:lnTo>
                  <a:lnTo>
                    <a:pt x="448" y="4439"/>
                  </a:lnTo>
                  <a:lnTo>
                    <a:pt x="478" y="4444"/>
                  </a:lnTo>
                  <a:lnTo>
                    <a:pt x="507" y="4449"/>
                  </a:lnTo>
                  <a:lnTo>
                    <a:pt x="536" y="4453"/>
                  </a:lnTo>
                  <a:lnTo>
                    <a:pt x="567" y="4456"/>
                  </a:lnTo>
                  <a:lnTo>
                    <a:pt x="596" y="4456"/>
                  </a:lnTo>
                  <a:lnTo>
                    <a:pt x="3714" y="4456"/>
                  </a:lnTo>
                  <a:lnTo>
                    <a:pt x="3745" y="4456"/>
                  </a:lnTo>
                  <a:lnTo>
                    <a:pt x="3774" y="4453"/>
                  </a:lnTo>
                  <a:lnTo>
                    <a:pt x="3804" y="4449"/>
                  </a:lnTo>
                  <a:lnTo>
                    <a:pt x="3833" y="4444"/>
                  </a:lnTo>
                  <a:lnTo>
                    <a:pt x="3862" y="4439"/>
                  </a:lnTo>
                  <a:lnTo>
                    <a:pt x="3890" y="4431"/>
                  </a:lnTo>
                  <a:lnTo>
                    <a:pt x="3945" y="4411"/>
                  </a:lnTo>
                  <a:lnTo>
                    <a:pt x="3997" y="4385"/>
                  </a:lnTo>
                  <a:lnTo>
                    <a:pt x="4046" y="4356"/>
                  </a:lnTo>
                  <a:lnTo>
                    <a:pt x="4091" y="4323"/>
                  </a:lnTo>
                  <a:lnTo>
                    <a:pt x="4134" y="4284"/>
                  </a:lnTo>
                  <a:lnTo>
                    <a:pt x="4172" y="4243"/>
                  </a:lnTo>
                  <a:lnTo>
                    <a:pt x="4207" y="4196"/>
                  </a:lnTo>
                  <a:lnTo>
                    <a:pt x="4236" y="4148"/>
                  </a:lnTo>
                  <a:lnTo>
                    <a:pt x="4261" y="4096"/>
                  </a:lnTo>
                  <a:lnTo>
                    <a:pt x="4272" y="4069"/>
                  </a:lnTo>
                  <a:lnTo>
                    <a:pt x="4283" y="4041"/>
                  </a:lnTo>
                  <a:lnTo>
                    <a:pt x="4291" y="4013"/>
                  </a:lnTo>
                  <a:lnTo>
                    <a:pt x="4297" y="3984"/>
                  </a:lnTo>
                  <a:lnTo>
                    <a:pt x="4303" y="3955"/>
                  </a:lnTo>
                  <a:lnTo>
                    <a:pt x="4307" y="3924"/>
                  </a:lnTo>
                  <a:lnTo>
                    <a:pt x="4308" y="3893"/>
                  </a:lnTo>
                  <a:lnTo>
                    <a:pt x="4309" y="3863"/>
                  </a:lnTo>
                  <a:lnTo>
                    <a:pt x="4309" y="888"/>
                  </a:lnTo>
                  <a:lnTo>
                    <a:pt x="3412" y="0"/>
                  </a:lnTo>
                  <a:lnTo>
                    <a:pt x="3412" y="0"/>
                  </a:lnTo>
                  <a:close/>
                  <a:moveTo>
                    <a:pt x="3714" y="4101"/>
                  </a:moveTo>
                  <a:lnTo>
                    <a:pt x="596" y="4101"/>
                  </a:lnTo>
                  <a:lnTo>
                    <a:pt x="574" y="4100"/>
                  </a:lnTo>
                  <a:lnTo>
                    <a:pt x="551" y="4096"/>
                  </a:lnTo>
                  <a:lnTo>
                    <a:pt x="528" y="4091"/>
                  </a:lnTo>
                  <a:lnTo>
                    <a:pt x="507" y="4083"/>
                  </a:lnTo>
                  <a:lnTo>
                    <a:pt x="487" y="4073"/>
                  </a:lnTo>
                  <a:lnTo>
                    <a:pt x="468" y="4061"/>
                  </a:lnTo>
                  <a:lnTo>
                    <a:pt x="450" y="4048"/>
                  </a:lnTo>
                  <a:lnTo>
                    <a:pt x="434" y="4032"/>
                  </a:lnTo>
                  <a:lnTo>
                    <a:pt x="419" y="4016"/>
                  </a:lnTo>
                  <a:lnTo>
                    <a:pt x="406" y="3997"/>
                  </a:lnTo>
                  <a:lnTo>
                    <a:pt x="394" y="3977"/>
                  </a:lnTo>
                  <a:lnTo>
                    <a:pt x="385" y="3957"/>
                  </a:lnTo>
                  <a:lnTo>
                    <a:pt x="377" y="3935"/>
                  </a:lnTo>
                  <a:lnTo>
                    <a:pt x="371" y="3912"/>
                  </a:lnTo>
                  <a:lnTo>
                    <a:pt x="367" y="3888"/>
                  </a:lnTo>
                  <a:lnTo>
                    <a:pt x="366" y="3863"/>
                  </a:lnTo>
                  <a:lnTo>
                    <a:pt x="366" y="595"/>
                  </a:lnTo>
                  <a:lnTo>
                    <a:pt x="367" y="571"/>
                  </a:lnTo>
                  <a:lnTo>
                    <a:pt x="371" y="548"/>
                  </a:lnTo>
                  <a:lnTo>
                    <a:pt x="377" y="527"/>
                  </a:lnTo>
                  <a:lnTo>
                    <a:pt x="385" y="505"/>
                  </a:lnTo>
                  <a:lnTo>
                    <a:pt x="394" y="485"/>
                  </a:lnTo>
                  <a:lnTo>
                    <a:pt x="406" y="465"/>
                  </a:lnTo>
                  <a:lnTo>
                    <a:pt x="419" y="448"/>
                  </a:lnTo>
                  <a:lnTo>
                    <a:pt x="434" y="432"/>
                  </a:lnTo>
                  <a:lnTo>
                    <a:pt x="450" y="417"/>
                  </a:lnTo>
                  <a:lnTo>
                    <a:pt x="468" y="404"/>
                  </a:lnTo>
                  <a:lnTo>
                    <a:pt x="487" y="392"/>
                  </a:lnTo>
                  <a:lnTo>
                    <a:pt x="507" y="383"/>
                  </a:lnTo>
                  <a:lnTo>
                    <a:pt x="528" y="375"/>
                  </a:lnTo>
                  <a:lnTo>
                    <a:pt x="551" y="369"/>
                  </a:lnTo>
                  <a:lnTo>
                    <a:pt x="574" y="365"/>
                  </a:lnTo>
                  <a:lnTo>
                    <a:pt x="596" y="364"/>
                  </a:lnTo>
                  <a:lnTo>
                    <a:pt x="3223" y="364"/>
                  </a:lnTo>
                  <a:lnTo>
                    <a:pt x="3223" y="1101"/>
                  </a:lnTo>
                  <a:lnTo>
                    <a:pt x="3945" y="1101"/>
                  </a:lnTo>
                  <a:lnTo>
                    <a:pt x="3945" y="3863"/>
                  </a:lnTo>
                  <a:lnTo>
                    <a:pt x="3943" y="3888"/>
                  </a:lnTo>
                  <a:lnTo>
                    <a:pt x="3939" y="3912"/>
                  </a:lnTo>
                  <a:lnTo>
                    <a:pt x="3934" y="3935"/>
                  </a:lnTo>
                  <a:lnTo>
                    <a:pt x="3926" y="3957"/>
                  </a:lnTo>
                  <a:lnTo>
                    <a:pt x="3917" y="3977"/>
                  </a:lnTo>
                  <a:lnTo>
                    <a:pt x="3905" y="3997"/>
                  </a:lnTo>
                  <a:lnTo>
                    <a:pt x="3891" y="4016"/>
                  </a:lnTo>
                  <a:lnTo>
                    <a:pt x="3877" y="4032"/>
                  </a:lnTo>
                  <a:lnTo>
                    <a:pt x="3861" y="4048"/>
                  </a:lnTo>
                  <a:lnTo>
                    <a:pt x="3844" y="4061"/>
                  </a:lnTo>
                  <a:lnTo>
                    <a:pt x="3824" y="4073"/>
                  </a:lnTo>
                  <a:lnTo>
                    <a:pt x="3804" y="4083"/>
                  </a:lnTo>
                  <a:lnTo>
                    <a:pt x="3782" y="4091"/>
                  </a:lnTo>
                  <a:lnTo>
                    <a:pt x="3761" y="4096"/>
                  </a:lnTo>
                  <a:lnTo>
                    <a:pt x="3738" y="4100"/>
                  </a:lnTo>
                  <a:lnTo>
                    <a:pt x="3714" y="4101"/>
                  </a:lnTo>
                  <a:lnTo>
                    <a:pt x="3714" y="4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256096D9-72F1-437E-BF55-EE89DF151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298" y="3215121"/>
              <a:ext cx="236273" cy="271865"/>
            </a:xfrm>
            <a:custGeom>
              <a:avLst/>
              <a:gdLst>
                <a:gd name="T0" fmla="*/ 1248 w 1248"/>
                <a:gd name="T1" fmla="*/ 808 h 1436"/>
                <a:gd name="T2" fmla="*/ 1242 w 1248"/>
                <a:gd name="T3" fmla="*/ 888 h 1436"/>
                <a:gd name="T4" fmla="*/ 1233 w 1248"/>
                <a:gd name="T5" fmla="*/ 962 h 1436"/>
                <a:gd name="T6" fmla="*/ 1218 w 1248"/>
                <a:gd name="T7" fmla="*/ 1030 h 1436"/>
                <a:gd name="T8" fmla="*/ 1200 w 1248"/>
                <a:gd name="T9" fmla="*/ 1093 h 1436"/>
                <a:gd name="T10" fmla="*/ 1174 w 1248"/>
                <a:gd name="T11" fmla="*/ 1150 h 1436"/>
                <a:gd name="T12" fmla="*/ 1145 w 1248"/>
                <a:gd name="T13" fmla="*/ 1204 h 1436"/>
                <a:gd name="T14" fmla="*/ 1112 w 1248"/>
                <a:gd name="T15" fmla="*/ 1250 h 1436"/>
                <a:gd name="T16" fmla="*/ 1052 w 1248"/>
                <a:gd name="T17" fmla="*/ 1310 h 1436"/>
                <a:gd name="T18" fmla="*/ 953 w 1248"/>
                <a:gd name="T19" fmla="*/ 1372 h 1436"/>
                <a:gd name="T20" fmla="*/ 834 w 1248"/>
                <a:gd name="T21" fmla="*/ 1413 h 1436"/>
                <a:gd name="T22" fmla="*/ 693 w 1248"/>
                <a:gd name="T23" fmla="*/ 1433 h 1436"/>
                <a:gd name="T24" fmla="*/ 542 w 1248"/>
                <a:gd name="T25" fmla="*/ 1433 h 1436"/>
                <a:gd name="T26" fmla="*/ 409 w 1248"/>
                <a:gd name="T27" fmla="*/ 1413 h 1436"/>
                <a:gd name="T28" fmla="*/ 295 w 1248"/>
                <a:gd name="T29" fmla="*/ 1372 h 1436"/>
                <a:gd name="T30" fmla="*/ 199 w 1248"/>
                <a:gd name="T31" fmla="*/ 1310 h 1436"/>
                <a:gd name="T32" fmla="*/ 120 w 1248"/>
                <a:gd name="T33" fmla="*/ 1228 h 1436"/>
                <a:gd name="T34" fmla="*/ 62 w 1248"/>
                <a:gd name="T35" fmla="*/ 1124 h 1436"/>
                <a:gd name="T36" fmla="*/ 23 w 1248"/>
                <a:gd name="T37" fmla="*/ 1000 h 1436"/>
                <a:gd name="T38" fmla="*/ 3 w 1248"/>
                <a:gd name="T39" fmla="*/ 854 h 1436"/>
                <a:gd name="T40" fmla="*/ 0 w 1248"/>
                <a:gd name="T41" fmla="*/ 0 h 1436"/>
                <a:gd name="T42" fmla="*/ 429 w 1248"/>
                <a:gd name="T43" fmla="*/ 790 h 1436"/>
                <a:gd name="T44" fmla="*/ 432 w 1248"/>
                <a:gd name="T45" fmla="*/ 854 h 1436"/>
                <a:gd name="T46" fmla="*/ 441 w 1248"/>
                <a:gd name="T47" fmla="*/ 910 h 1436"/>
                <a:gd name="T48" fmla="*/ 457 w 1248"/>
                <a:gd name="T49" fmla="*/ 958 h 1436"/>
                <a:gd name="T50" fmla="*/ 480 w 1248"/>
                <a:gd name="T51" fmla="*/ 1000 h 1436"/>
                <a:gd name="T52" fmla="*/ 508 w 1248"/>
                <a:gd name="T53" fmla="*/ 1032 h 1436"/>
                <a:gd name="T54" fmla="*/ 541 w 1248"/>
                <a:gd name="T55" fmla="*/ 1054 h 1436"/>
                <a:gd name="T56" fmla="*/ 581 w 1248"/>
                <a:gd name="T57" fmla="*/ 1068 h 1436"/>
                <a:gd name="T58" fmla="*/ 625 w 1248"/>
                <a:gd name="T59" fmla="*/ 1073 h 1436"/>
                <a:gd name="T60" fmla="*/ 670 w 1248"/>
                <a:gd name="T61" fmla="*/ 1068 h 1436"/>
                <a:gd name="T62" fmla="*/ 709 w 1248"/>
                <a:gd name="T63" fmla="*/ 1056 h 1436"/>
                <a:gd name="T64" fmla="*/ 742 w 1248"/>
                <a:gd name="T65" fmla="*/ 1034 h 1436"/>
                <a:gd name="T66" fmla="*/ 770 w 1248"/>
                <a:gd name="T67" fmla="*/ 1004 h 1436"/>
                <a:gd name="T68" fmla="*/ 791 w 1248"/>
                <a:gd name="T69" fmla="*/ 965 h 1436"/>
                <a:gd name="T70" fmla="*/ 807 w 1248"/>
                <a:gd name="T71" fmla="*/ 918 h 1436"/>
                <a:gd name="T72" fmla="*/ 816 w 1248"/>
                <a:gd name="T73" fmla="*/ 864 h 1436"/>
                <a:gd name="T74" fmla="*/ 819 w 1248"/>
                <a:gd name="T75" fmla="*/ 800 h 1436"/>
                <a:gd name="T76" fmla="*/ 1248 w 1248"/>
                <a:gd name="T77" fmla="*/ 0 h 1436"/>
                <a:gd name="T78" fmla="*/ 1248 w 1248"/>
                <a:gd name="T79" fmla="*/ 76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8" h="1436">
                  <a:moveTo>
                    <a:pt x="1248" y="766"/>
                  </a:moveTo>
                  <a:lnTo>
                    <a:pt x="1248" y="808"/>
                  </a:lnTo>
                  <a:lnTo>
                    <a:pt x="1246" y="849"/>
                  </a:lnTo>
                  <a:lnTo>
                    <a:pt x="1242" y="888"/>
                  </a:lnTo>
                  <a:lnTo>
                    <a:pt x="1238" y="925"/>
                  </a:lnTo>
                  <a:lnTo>
                    <a:pt x="1233" y="962"/>
                  </a:lnTo>
                  <a:lnTo>
                    <a:pt x="1226" y="997"/>
                  </a:lnTo>
                  <a:lnTo>
                    <a:pt x="1218" y="1030"/>
                  </a:lnTo>
                  <a:lnTo>
                    <a:pt x="1209" y="1062"/>
                  </a:lnTo>
                  <a:lnTo>
                    <a:pt x="1200" y="1093"/>
                  </a:lnTo>
                  <a:lnTo>
                    <a:pt x="1188" y="1122"/>
                  </a:lnTo>
                  <a:lnTo>
                    <a:pt x="1174" y="1150"/>
                  </a:lnTo>
                  <a:lnTo>
                    <a:pt x="1161" y="1178"/>
                  </a:lnTo>
                  <a:lnTo>
                    <a:pt x="1145" y="1204"/>
                  </a:lnTo>
                  <a:lnTo>
                    <a:pt x="1129" y="1228"/>
                  </a:lnTo>
                  <a:lnTo>
                    <a:pt x="1112" y="1250"/>
                  </a:lnTo>
                  <a:lnTo>
                    <a:pt x="1093" y="1272"/>
                  </a:lnTo>
                  <a:lnTo>
                    <a:pt x="1052" y="1310"/>
                  </a:lnTo>
                  <a:lnTo>
                    <a:pt x="1005" y="1344"/>
                  </a:lnTo>
                  <a:lnTo>
                    <a:pt x="953" y="1372"/>
                  </a:lnTo>
                  <a:lnTo>
                    <a:pt x="896" y="1394"/>
                  </a:lnTo>
                  <a:lnTo>
                    <a:pt x="834" y="1413"/>
                  </a:lnTo>
                  <a:lnTo>
                    <a:pt x="766" y="1426"/>
                  </a:lnTo>
                  <a:lnTo>
                    <a:pt x="693" y="1433"/>
                  </a:lnTo>
                  <a:lnTo>
                    <a:pt x="615" y="1436"/>
                  </a:lnTo>
                  <a:lnTo>
                    <a:pt x="542" y="1433"/>
                  </a:lnTo>
                  <a:lnTo>
                    <a:pt x="473" y="1426"/>
                  </a:lnTo>
                  <a:lnTo>
                    <a:pt x="409" y="1413"/>
                  </a:lnTo>
                  <a:lnTo>
                    <a:pt x="349" y="1394"/>
                  </a:lnTo>
                  <a:lnTo>
                    <a:pt x="295" y="1372"/>
                  </a:lnTo>
                  <a:lnTo>
                    <a:pt x="244" y="1344"/>
                  </a:lnTo>
                  <a:lnTo>
                    <a:pt x="199" y="1310"/>
                  </a:lnTo>
                  <a:lnTo>
                    <a:pt x="158" y="1272"/>
                  </a:lnTo>
                  <a:lnTo>
                    <a:pt x="120" y="1228"/>
                  </a:lnTo>
                  <a:lnTo>
                    <a:pt x="88" y="1178"/>
                  </a:lnTo>
                  <a:lnTo>
                    <a:pt x="62" y="1124"/>
                  </a:lnTo>
                  <a:lnTo>
                    <a:pt x="40" y="1065"/>
                  </a:lnTo>
                  <a:lnTo>
                    <a:pt x="23" y="1000"/>
                  </a:lnTo>
                  <a:lnTo>
                    <a:pt x="11" y="930"/>
                  </a:lnTo>
                  <a:lnTo>
                    <a:pt x="3" y="854"/>
                  </a:lnTo>
                  <a:lnTo>
                    <a:pt x="0" y="774"/>
                  </a:lnTo>
                  <a:lnTo>
                    <a:pt x="0" y="0"/>
                  </a:lnTo>
                  <a:lnTo>
                    <a:pt x="429" y="0"/>
                  </a:lnTo>
                  <a:lnTo>
                    <a:pt x="429" y="790"/>
                  </a:lnTo>
                  <a:lnTo>
                    <a:pt x="429" y="822"/>
                  </a:lnTo>
                  <a:lnTo>
                    <a:pt x="432" y="854"/>
                  </a:lnTo>
                  <a:lnTo>
                    <a:pt x="436" y="884"/>
                  </a:lnTo>
                  <a:lnTo>
                    <a:pt x="441" y="910"/>
                  </a:lnTo>
                  <a:lnTo>
                    <a:pt x="449" y="936"/>
                  </a:lnTo>
                  <a:lnTo>
                    <a:pt x="457" y="958"/>
                  </a:lnTo>
                  <a:lnTo>
                    <a:pt x="468" y="980"/>
                  </a:lnTo>
                  <a:lnTo>
                    <a:pt x="480" y="1000"/>
                  </a:lnTo>
                  <a:lnTo>
                    <a:pt x="493" y="1017"/>
                  </a:lnTo>
                  <a:lnTo>
                    <a:pt x="508" y="1032"/>
                  </a:lnTo>
                  <a:lnTo>
                    <a:pt x="524" y="1044"/>
                  </a:lnTo>
                  <a:lnTo>
                    <a:pt x="541" y="1054"/>
                  </a:lnTo>
                  <a:lnTo>
                    <a:pt x="559" y="1062"/>
                  </a:lnTo>
                  <a:lnTo>
                    <a:pt x="581" y="1068"/>
                  </a:lnTo>
                  <a:lnTo>
                    <a:pt x="602" y="1072"/>
                  </a:lnTo>
                  <a:lnTo>
                    <a:pt x="625" y="1073"/>
                  </a:lnTo>
                  <a:lnTo>
                    <a:pt x="647" y="1072"/>
                  </a:lnTo>
                  <a:lnTo>
                    <a:pt x="670" y="1068"/>
                  </a:lnTo>
                  <a:lnTo>
                    <a:pt x="690" y="1062"/>
                  </a:lnTo>
                  <a:lnTo>
                    <a:pt x="709" y="1056"/>
                  </a:lnTo>
                  <a:lnTo>
                    <a:pt x="726" y="1046"/>
                  </a:lnTo>
                  <a:lnTo>
                    <a:pt x="742" y="1034"/>
                  </a:lnTo>
                  <a:lnTo>
                    <a:pt x="756" y="1020"/>
                  </a:lnTo>
                  <a:lnTo>
                    <a:pt x="770" y="1004"/>
                  </a:lnTo>
                  <a:lnTo>
                    <a:pt x="782" y="985"/>
                  </a:lnTo>
                  <a:lnTo>
                    <a:pt x="791" y="965"/>
                  </a:lnTo>
                  <a:lnTo>
                    <a:pt x="800" y="942"/>
                  </a:lnTo>
                  <a:lnTo>
                    <a:pt x="807" y="918"/>
                  </a:lnTo>
                  <a:lnTo>
                    <a:pt x="812" y="892"/>
                  </a:lnTo>
                  <a:lnTo>
                    <a:pt x="816" y="864"/>
                  </a:lnTo>
                  <a:lnTo>
                    <a:pt x="819" y="833"/>
                  </a:lnTo>
                  <a:lnTo>
                    <a:pt x="819" y="800"/>
                  </a:lnTo>
                  <a:lnTo>
                    <a:pt x="819" y="0"/>
                  </a:lnTo>
                  <a:lnTo>
                    <a:pt x="1248" y="0"/>
                  </a:lnTo>
                  <a:lnTo>
                    <a:pt x="1248" y="766"/>
                  </a:lnTo>
                  <a:lnTo>
                    <a:pt x="1248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675E8C4-570F-4DB8-B568-408DF4109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42" y="3544540"/>
              <a:ext cx="152971" cy="215069"/>
            </a:xfrm>
            <a:custGeom>
              <a:avLst/>
              <a:gdLst>
                <a:gd name="T0" fmla="*/ 803 w 806"/>
                <a:gd name="T1" fmla="*/ 837 h 1134"/>
                <a:gd name="T2" fmla="*/ 784 w 806"/>
                <a:gd name="T3" fmla="*/ 909 h 1134"/>
                <a:gd name="T4" fmla="*/ 748 w 806"/>
                <a:gd name="T5" fmla="*/ 974 h 1134"/>
                <a:gd name="T6" fmla="*/ 697 w 806"/>
                <a:gd name="T7" fmla="*/ 1029 h 1134"/>
                <a:gd name="T8" fmla="*/ 633 w 806"/>
                <a:gd name="T9" fmla="*/ 1073 h 1134"/>
                <a:gd name="T10" fmla="*/ 557 w 806"/>
                <a:gd name="T11" fmla="*/ 1105 h 1134"/>
                <a:gd name="T12" fmla="*/ 468 w 806"/>
                <a:gd name="T13" fmla="*/ 1125 h 1134"/>
                <a:gd name="T14" fmla="*/ 366 w 806"/>
                <a:gd name="T15" fmla="*/ 1134 h 1134"/>
                <a:gd name="T16" fmla="*/ 246 w 806"/>
                <a:gd name="T17" fmla="*/ 1132 h 1134"/>
                <a:gd name="T18" fmla="*/ 126 w 806"/>
                <a:gd name="T19" fmla="*/ 1112 h 1134"/>
                <a:gd name="T20" fmla="*/ 14 w 806"/>
                <a:gd name="T21" fmla="*/ 1077 h 1134"/>
                <a:gd name="T22" fmla="*/ 87 w 806"/>
                <a:gd name="T23" fmla="*/ 822 h 1134"/>
                <a:gd name="T24" fmla="*/ 207 w 806"/>
                <a:gd name="T25" fmla="*/ 872 h 1134"/>
                <a:gd name="T26" fmla="*/ 322 w 806"/>
                <a:gd name="T27" fmla="*/ 889 h 1134"/>
                <a:gd name="T28" fmla="*/ 390 w 806"/>
                <a:gd name="T29" fmla="*/ 877 h 1134"/>
                <a:gd name="T30" fmla="*/ 428 w 806"/>
                <a:gd name="T31" fmla="*/ 845 h 1134"/>
                <a:gd name="T32" fmla="*/ 435 w 806"/>
                <a:gd name="T33" fmla="*/ 798 h 1134"/>
                <a:gd name="T34" fmla="*/ 422 w 806"/>
                <a:gd name="T35" fmla="*/ 765 h 1134"/>
                <a:gd name="T36" fmla="*/ 391 w 806"/>
                <a:gd name="T37" fmla="*/ 736 h 1134"/>
                <a:gd name="T38" fmla="*/ 358 w 806"/>
                <a:gd name="T39" fmla="*/ 717 h 1134"/>
                <a:gd name="T40" fmla="*/ 318 w 806"/>
                <a:gd name="T41" fmla="*/ 700 h 1134"/>
                <a:gd name="T42" fmla="*/ 264 w 806"/>
                <a:gd name="T43" fmla="*/ 678 h 1134"/>
                <a:gd name="T44" fmla="*/ 174 w 806"/>
                <a:gd name="T45" fmla="*/ 637 h 1134"/>
                <a:gd name="T46" fmla="*/ 102 w 806"/>
                <a:gd name="T47" fmla="*/ 585 h 1134"/>
                <a:gd name="T48" fmla="*/ 50 w 806"/>
                <a:gd name="T49" fmla="*/ 525 h 1134"/>
                <a:gd name="T50" fmla="*/ 16 w 806"/>
                <a:gd name="T51" fmla="*/ 456 h 1134"/>
                <a:gd name="T52" fmla="*/ 0 w 806"/>
                <a:gd name="T53" fmla="*/ 378 h 1134"/>
                <a:gd name="T54" fmla="*/ 6 w 806"/>
                <a:gd name="T55" fmla="*/ 274 h 1134"/>
                <a:gd name="T56" fmla="*/ 46 w 806"/>
                <a:gd name="T57" fmla="*/ 176 h 1134"/>
                <a:gd name="T58" fmla="*/ 121 w 806"/>
                <a:gd name="T59" fmla="*/ 96 h 1134"/>
                <a:gd name="T60" fmla="*/ 222 w 806"/>
                <a:gd name="T61" fmla="*/ 37 h 1134"/>
                <a:gd name="T62" fmla="*/ 348 w 806"/>
                <a:gd name="T63" fmla="*/ 6 h 1134"/>
                <a:gd name="T64" fmla="*/ 500 w 806"/>
                <a:gd name="T65" fmla="*/ 1 h 1134"/>
                <a:gd name="T66" fmla="*/ 637 w 806"/>
                <a:gd name="T67" fmla="*/ 16 h 1134"/>
                <a:gd name="T68" fmla="*/ 714 w 806"/>
                <a:gd name="T69" fmla="*/ 33 h 1134"/>
                <a:gd name="T70" fmla="*/ 714 w 806"/>
                <a:gd name="T71" fmla="*/ 304 h 1134"/>
                <a:gd name="T72" fmla="*/ 610 w 806"/>
                <a:gd name="T73" fmla="*/ 265 h 1134"/>
                <a:gd name="T74" fmla="*/ 509 w 806"/>
                <a:gd name="T75" fmla="*/ 246 h 1134"/>
                <a:gd name="T76" fmla="*/ 427 w 806"/>
                <a:gd name="T77" fmla="*/ 252 h 1134"/>
                <a:gd name="T78" fmla="*/ 372 w 806"/>
                <a:gd name="T79" fmla="*/ 278 h 1134"/>
                <a:gd name="T80" fmla="*/ 354 w 806"/>
                <a:gd name="T81" fmla="*/ 324 h 1134"/>
                <a:gd name="T82" fmla="*/ 368 w 806"/>
                <a:gd name="T83" fmla="*/ 368 h 1134"/>
                <a:gd name="T84" fmla="*/ 398 w 806"/>
                <a:gd name="T85" fmla="*/ 392 h 1134"/>
                <a:gd name="T86" fmla="*/ 437 w 806"/>
                <a:gd name="T87" fmla="*/ 413 h 1134"/>
                <a:gd name="T88" fmla="*/ 495 w 806"/>
                <a:gd name="T89" fmla="*/ 438 h 1134"/>
                <a:gd name="T90" fmla="*/ 608 w 806"/>
                <a:gd name="T91" fmla="*/ 492 h 1134"/>
                <a:gd name="T92" fmla="*/ 694 w 806"/>
                <a:gd name="T93" fmla="*/ 549 h 1134"/>
                <a:gd name="T94" fmla="*/ 753 w 806"/>
                <a:gd name="T95" fmla="*/ 610 h 1134"/>
                <a:gd name="T96" fmla="*/ 789 w 806"/>
                <a:gd name="T97" fmla="*/ 678 h 1134"/>
                <a:gd name="T98" fmla="*/ 805 w 806"/>
                <a:gd name="T99" fmla="*/ 756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1134">
                  <a:moveTo>
                    <a:pt x="806" y="784"/>
                  </a:moveTo>
                  <a:lnTo>
                    <a:pt x="806" y="810"/>
                  </a:lnTo>
                  <a:lnTo>
                    <a:pt x="803" y="837"/>
                  </a:lnTo>
                  <a:lnTo>
                    <a:pt x="798" y="862"/>
                  </a:lnTo>
                  <a:lnTo>
                    <a:pt x="791" y="886"/>
                  </a:lnTo>
                  <a:lnTo>
                    <a:pt x="784" y="909"/>
                  </a:lnTo>
                  <a:lnTo>
                    <a:pt x="774" y="932"/>
                  </a:lnTo>
                  <a:lnTo>
                    <a:pt x="762" y="953"/>
                  </a:lnTo>
                  <a:lnTo>
                    <a:pt x="748" y="974"/>
                  </a:lnTo>
                  <a:lnTo>
                    <a:pt x="733" y="994"/>
                  </a:lnTo>
                  <a:lnTo>
                    <a:pt x="716" y="1012"/>
                  </a:lnTo>
                  <a:lnTo>
                    <a:pt x="697" y="1029"/>
                  </a:lnTo>
                  <a:lnTo>
                    <a:pt x="677" y="1045"/>
                  </a:lnTo>
                  <a:lnTo>
                    <a:pt x="656" y="1060"/>
                  </a:lnTo>
                  <a:lnTo>
                    <a:pt x="633" y="1073"/>
                  </a:lnTo>
                  <a:lnTo>
                    <a:pt x="609" y="1085"/>
                  </a:lnTo>
                  <a:lnTo>
                    <a:pt x="584" y="1096"/>
                  </a:lnTo>
                  <a:lnTo>
                    <a:pt x="557" y="1105"/>
                  </a:lnTo>
                  <a:lnTo>
                    <a:pt x="528" y="1113"/>
                  </a:lnTo>
                  <a:lnTo>
                    <a:pt x="499" y="1120"/>
                  </a:lnTo>
                  <a:lnTo>
                    <a:pt x="468" y="1125"/>
                  </a:lnTo>
                  <a:lnTo>
                    <a:pt x="435" y="1129"/>
                  </a:lnTo>
                  <a:lnTo>
                    <a:pt x="402" y="1133"/>
                  </a:lnTo>
                  <a:lnTo>
                    <a:pt x="366" y="1134"/>
                  </a:lnTo>
                  <a:lnTo>
                    <a:pt x="330" y="1134"/>
                  </a:lnTo>
                  <a:lnTo>
                    <a:pt x="287" y="1134"/>
                  </a:lnTo>
                  <a:lnTo>
                    <a:pt x="246" y="1132"/>
                  </a:lnTo>
                  <a:lnTo>
                    <a:pt x="205" y="1126"/>
                  </a:lnTo>
                  <a:lnTo>
                    <a:pt x="165" y="1121"/>
                  </a:lnTo>
                  <a:lnTo>
                    <a:pt x="126" y="1112"/>
                  </a:lnTo>
                  <a:lnTo>
                    <a:pt x="87" y="1102"/>
                  </a:lnTo>
                  <a:lnTo>
                    <a:pt x="50" y="1090"/>
                  </a:lnTo>
                  <a:lnTo>
                    <a:pt x="14" y="1077"/>
                  </a:lnTo>
                  <a:lnTo>
                    <a:pt x="14" y="776"/>
                  </a:lnTo>
                  <a:lnTo>
                    <a:pt x="50" y="800"/>
                  </a:lnTo>
                  <a:lnTo>
                    <a:pt x="87" y="822"/>
                  </a:lnTo>
                  <a:lnTo>
                    <a:pt x="126" y="841"/>
                  </a:lnTo>
                  <a:lnTo>
                    <a:pt x="167" y="857"/>
                  </a:lnTo>
                  <a:lnTo>
                    <a:pt x="207" y="872"/>
                  </a:lnTo>
                  <a:lnTo>
                    <a:pt x="247" y="881"/>
                  </a:lnTo>
                  <a:lnTo>
                    <a:pt x="286" y="886"/>
                  </a:lnTo>
                  <a:lnTo>
                    <a:pt x="322" y="889"/>
                  </a:lnTo>
                  <a:lnTo>
                    <a:pt x="348" y="888"/>
                  </a:lnTo>
                  <a:lnTo>
                    <a:pt x="371" y="884"/>
                  </a:lnTo>
                  <a:lnTo>
                    <a:pt x="390" y="877"/>
                  </a:lnTo>
                  <a:lnTo>
                    <a:pt x="407" y="869"/>
                  </a:lnTo>
                  <a:lnTo>
                    <a:pt x="419" y="858"/>
                  </a:lnTo>
                  <a:lnTo>
                    <a:pt x="428" y="845"/>
                  </a:lnTo>
                  <a:lnTo>
                    <a:pt x="435" y="829"/>
                  </a:lnTo>
                  <a:lnTo>
                    <a:pt x="436" y="812"/>
                  </a:lnTo>
                  <a:lnTo>
                    <a:pt x="435" y="798"/>
                  </a:lnTo>
                  <a:lnTo>
                    <a:pt x="432" y="786"/>
                  </a:lnTo>
                  <a:lnTo>
                    <a:pt x="428" y="776"/>
                  </a:lnTo>
                  <a:lnTo>
                    <a:pt x="422" y="765"/>
                  </a:lnTo>
                  <a:lnTo>
                    <a:pt x="414" y="754"/>
                  </a:lnTo>
                  <a:lnTo>
                    <a:pt x="403" y="745"/>
                  </a:lnTo>
                  <a:lnTo>
                    <a:pt x="391" y="736"/>
                  </a:lnTo>
                  <a:lnTo>
                    <a:pt x="376" y="728"/>
                  </a:lnTo>
                  <a:lnTo>
                    <a:pt x="368" y="722"/>
                  </a:lnTo>
                  <a:lnTo>
                    <a:pt x="358" y="717"/>
                  </a:lnTo>
                  <a:lnTo>
                    <a:pt x="346" y="712"/>
                  </a:lnTo>
                  <a:lnTo>
                    <a:pt x="332" y="706"/>
                  </a:lnTo>
                  <a:lnTo>
                    <a:pt x="318" y="700"/>
                  </a:lnTo>
                  <a:lnTo>
                    <a:pt x="302" y="693"/>
                  </a:lnTo>
                  <a:lnTo>
                    <a:pt x="283" y="686"/>
                  </a:lnTo>
                  <a:lnTo>
                    <a:pt x="264" y="678"/>
                  </a:lnTo>
                  <a:lnTo>
                    <a:pt x="233" y="666"/>
                  </a:lnTo>
                  <a:lnTo>
                    <a:pt x="202" y="652"/>
                  </a:lnTo>
                  <a:lnTo>
                    <a:pt x="174" y="637"/>
                  </a:lnTo>
                  <a:lnTo>
                    <a:pt x="149" y="620"/>
                  </a:lnTo>
                  <a:lnTo>
                    <a:pt x="125" y="604"/>
                  </a:lnTo>
                  <a:lnTo>
                    <a:pt x="102" y="585"/>
                  </a:lnTo>
                  <a:lnTo>
                    <a:pt x="83" y="566"/>
                  </a:lnTo>
                  <a:lnTo>
                    <a:pt x="65" y="546"/>
                  </a:lnTo>
                  <a:lnTo>
                    <a:pt x="50" y="525"/>
                  </a:lnTo>
                  <a:lnTo>
                    <a:pt x="37" y="502"/>
                  </a:lnTo>
                  <a:lnTo>
                    <a:pt x="25" y="480"/>
                  </a:lnTo>
                  <a:lnTo>
                    <a:pt x="16" y="456"/>
                  </a:lnTo>
                  <a:lnTo>
                    <a:pt x="9" y="430"/>
                  </a:lnTo>
                  <a:lnTo>
                    <a:pt x="4" y="405"/>
                  </a:lnTo>
                  <a:lnTo>
                    <a:pt x="0" y="378"/>
                  </a:lnTo>
                  <a:lnTo>
                    <a:pt x="0" y="350"/>
                  </a:lnTo>
                  <a:lnTo>
                    <a:pt x="1" y="312"/>
                  </a:lnTo>
                  <a:lnTo>
                    <a:pt x="6" y="274"/>
                  </a:lnTo>
                  <a:lnTo>
                    <a:pt x="16" y="240"/>
                  </a:lnTo>
                  <a:lnTo>
                    <a:pt x="29" y="206"/>
                  </a:lnTo>
                  <a:lnTo>
                    <a:pt x="46" y="176"/>
                  </a:lnTo>
                  <a:lnTo>
                    <a:pt x="67" y="148"/>
                  </a:lnTo>
                  <a:lnTo>
                    <a:pt x="91" y="120"/>
                  </a:lnTo>
                  <a:lnTo>
                    <a:pt x="121" y="96"/>
                  </a:lnTo>
                  <a:lnTo>
                    <a:pt x="151" y="73"/>
                  </a:lnTo>
                  <a:lnTo>
                    <a:pt x="186" y="54"/>
                  </a:lnTo>
                  <a:lnTo>
                    <a:pt x="222" y="37"/>
                  </a:lnTo>
                  <a:lnTo>
                    <a:pt x="262" y="24"/>
                  </a:lnTo>
                  <a:lnTo>
                    <a:pt x="303" y="13"/>
                  </a:lnTo>
                  <a:lnTo>
                    <a:pt x="348" y="6"/>
                  </a:lnTo>
                  <a:lnTo>
                    <a:pt x="395" y="1"/>
                  </a:lnTo>
                  <a:lnTo>
                    <a:pt x="444" y="0"/>
                  </a:lnTo>
                  <a:lnTo>
                    <a:pt x="500" y="1"/>
                  </a:lnTo>
                  <a:lnTo>
                    <a:pt x="551" y="5"/>
                  </a:lnTo>
                  <a:lnTo>
                    <a:pt x="596" y="10"/>
                  </a:lnTo>
                  <a:lnTo>
                    <a:pt x="637" y="16"/>
                  </a:lnTo>
                  <a:lnTo>
                    <a:pt x="660" y="21"/>
                  </a:lnTo>
                  <a:lnTo>
                    <a:pt x="685" y="26"/>
                  </a:lnTo>
                  <a:lnTo>
                    <a:pt x="714" y="33"/>
                  </a:lnTo>
                  <a:lnTo>
                    <a:pt x="749" y="42"/>
                  </a:lnTo>
                  <a:lnTo>
                    <a:pt x="749" y="321"/>
                  </a:lnTo>
                  <a:lnTo>
                    <a:pt x="714" y="304"/>
                  </a:lnTo>
                  <a:lnTo>
                    <a:pt x="680" y="289"/>
                  </a:lnTo>
                  <a:lnTo>
                    <a:pt x="645" y="276"/>
                  </a:lnTo>
                  <a:lnTo>
                    <a:pt x="610" y="265"/>
                  </a:lnTo>
                  <a:lnTo>
                    <a:pt x="577" y="257"/>
                  </a:lnTo>
                  <a:lnTo>
                    <a:pt x="543" y="250"/>
                  </a:lnTo>
                  <a:lnTo>
                    <a:pt x="509" y="246"/>
                  </a:lnTo>
                  <a:lnTo>
                    <a:pt x="476" y="246"/>
                  </a:lnTo>
                  <a:lnTo>
                    <a:pt x="449" y="248"/>
                  </a:lnTo>
                  <a:lnTo>
                    <a:pt x="427" y="252"/>
                  </a:lnTo>
                  <a:lnTo>
                    <a:pt x="406" y="257"/>
                  </a:lnTo>
                  <a:lnTo>
                    <a:pt x="387" y="266"/>
                  </a:lnTo>
                  <a:lnTo>
                    <a:pt x="372" y="278"/>
                  </a:lnTo>
                  <a:lnTo>
                    <a:pt x="362" y="290"/>
                  </a:lnTo>
                  <a:lnTo>
                    <a:pt x="356" y="306"/>
                  </a:lnTo>
                  <a:lnTo>
                    <a:pt x="354" y="324"/>
                  </a:lnTo>
                  <a:lnTo>
                    <a:pt x="355" y="340"/>
                  </a:lnTo>
                  <a:lnTo>
                    <a:pt x="360" y="354"/>
                  </a:lnTo>
                  <a:lnTo>
                    <a:pt x="368" y="368"/>
                  </a:lnTo>
                  <a:lnTo>
                    <a:pt x="380" y="380"/>
                  </a:lnTo>
                  <a:lnTo>
                    <a:pt x="388" y="386"/>
                  </a:lnTo>
                  <a:lnTo>
                    <a:pt x="398" y="392"/>
                  </a:lnTo>
                  <a:lnTo>
                    <a:pt x="410" y="398"/>
                  </a:lnTo>
                  <a:lnTo>
                    <a:pt x="423" y="406"/>
                  </a:lnTo>
                  <a:lnTo>
                    <a:pt x="437" y="413"/>
                  </a:lnTo>
                  <a:lnTo>
                    <a:pt x="455" y="421"/>
                  </a:lnTo>
                  <a:lnTo>
                    <a:pt x="473" y="430"/>
                  </a:lnTo>
                  <a:lnTo>
                    <a:pt x="495" y="438"/>
                  </a:lnTo>
                  <a:lnTo>
                    <a:pt x="536" y="456"/>
                  </a:lnTo>
                  <a:lnTo>
                    <a:pt x="573" y="474"/>
                  </a:lnTo>
                  <a:lnTo>
                    <a:pt x="608" y="492"/>
                  </a:lnTo>
                  <a:lnTo>
                    <a:pt x="640" y="510"/>
                  </a:lnTo>
                  <a:lnTo>
                    <a:pt x="669" y="530"/>
                  </a:lnTo>
                  <a:lnTo>
                    <a:pt x="694" y="549"/>
                  </a:lnTo>
                  <a:lnTo>
                    <a:pt x="717" y="569"/>
                  </a:lnTo>
                  <a:lnTo>
                    <a:pt x="736" y="589"/>
                  </a:lnTo>
                  <a:lnTo>
                    <a:pt x="753" y="610"/>
                  </a:lnTo>
                  <a:lnTo>
                    <a:pt x="766" y="632"/>
                  </a:lnTo>
                  <a:lnTo>
                    <a:pt x="780" y="656"/>
                  </a:lnTo>
                  <a:lnTo>
                    <a:pt x="789" y="678"/>
                  </a:lnTo>
                  <a:lnTo>
                    <a:pt x="797" y="704"/>
                  </a:lnTo>
                  <a:lnTo>
                    <a:pt x="802" y="729"/>
                  </a:lnTo>
                  <a:lnTo>
                    <a:pt x="805" y="756"/>
                  </a:lnTo>
                  <a:lnTo>
                    <a:pt x="806" y="784"/>
                  </a:lnTo>
                  <a:lnTo>
                    <a:pt x="806" y="7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3DE2962F-DBF6-4735-9892-F7152466F3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0444" y="3544540"/>
              <a:ext cx="232865" cy="239302"/>
            </a:xfrm>
            <a:custGeom>
              <a:avLst/>
              <a:gdLst>
                <a:gd name="T0" fmla="*/ 1094 w 1230"/>
                <a:gd name="T1" fmla="*/ 686 h 1264"/>
                <a:gd name="T2" fmla="*/ 1041 w 1230"/>
                <a:gd name="T3" fmla="*/ 848 h 1264"/>
                <a:gd name="T4" fmla="*/ 941 w 1230"/>
                <a:gd name="T5" fmla="*/ 984 h 1264"/>
                <a:gd name="T6" fmla="*/ 676 w 1230"/>
                <a:gd name="T7" fmla="*/ 1122 h 1264"/>
                <a:gd name="T8" fmla="*/ 582 w 1230"/>
                <a:gd name="T9" fmla="*/ 1134 h 1264"/>
                <a:gd name="T10" fmla="*/ 473 w 1230"/>
                <a:gd name="T11" fmla="*/ 1130 h 1264"/>
                <a:gd name="T12" fmla="*/ 366 w 1230"/>
                <a:gd name="T13" fmla="*/ 1108 h 1264"/>
                <a:gd name="T14" fmla="*/ 268 w 1230"/>
                <a:gd name="T15" fmla="*/ 1065 h 1264"/>
                <a:gd name="T16" fmla="*/ 180 w 1230"/>
                <a:gd name="T17" fmla="*/ 1005 h 1264"/>
                <a:gd name="T18" fmla="*/ 109 w 1230"/>
                <a:gd name="T19" fmla="*/ 928 h 1264"/>
                <a:gd name="T20" fmla="*/ 54 w 1230"/>
                <a:gd name="T21" fmla="*/ 836 h 1264"/>
                <a:gd name="T22" fmla="*/ 18 w 1230"/>
                <a:gd name="T23" fmla="*/ 733 h 1264"/>
                <a:gd name="T24" fmla="*/ 2 w 1230"/>
                <a:gd name="T25" fmla="*/ 621 h 1264"/>
                <a:gd name="T26" fmla="*/ 4 w 1230"/>
                <a:gd name="T27" fmla="*/ 500 h 1264"/>
                <a:gd name="T28" fmla="*/ 28 w 1230"/>
                <a:gd name="T29" fmla="*/ 385 h 1264"/>
                <a:gd name="T30" fmla="*/ 71 w 1230"/>
                <a:gd name="T31" fmla="*/ 280 h 1264"/>
                <a:gd name="T32" fmla="*/ 133 w 1230"/>
                <a:gd name="T33" fmla="*/ 189 h 1264"/>
                <a:gd name="T34" fmla="*/ 211 w 1230"/>
                <a:gd name="T35" fmla="*/ 113 h 1264"/>
                <a:gd name="T36" fmla="*/ 304 w 1230"/>
                <a:gd name="T37" fmla="*/ 56 h 1264"/>
                <a:gd name="T38" fmla="*/ 409 w 1230"/>
                <a:gd name="T39" fmla="*/ 18 h 1264"/>
                <a:gd name="T40" fmla="*/ 523 w 1230"/>
                <a:gd name="T41" fmla="*/ 1 h 1264"/>
                <a:gd name="T42" fmla="*/ 640 w 1230"/>
                <a:gd name="T43" fmla="*/ 5 h 1264"/>
                <a:gd name="T44" fmla="*/ 747 w 1230"/>
                <a:gd name="T45" fmla="*/ 28 h 1264"/>
                <a:gd name="T46" fmla="*/ 845 w 1230"/>
                <a:gd name="T47" fmla="*/ 70 h 1264"/>
                <a:gd name="T48" fmla="*/ 931 w 1230"/>
                <a:gd name="T49" fmla="*/ 132 h 1264"/>
                <a:gd name="T50" fmla="*/ 1000 w 1230"/>
                <a:gd name="T51" fmla="*/ 209 h 1264"/>
                <a:gd name="T52" fmla="*/ 1053 w 1230"/>
                <a:gd name="T53" fmla="*/ 302 h 1264"/>
                <a:gd name="T54" fmla="*/ 1088 w 1230"/>
                <a:gd name="T55" fmla="*/ 409 h 1264"/>
                <a:gd name="T56" fmla="*/ 1104 w 1230"/>
                <a:gd name="T57" fmla="*/ 524 h 1264"/>
                <a:gd name="T58" fmla="*/ 755 w 1230"/>
                <a:gd name="T59" fmla="*/ 573 h 1264"/>
                <a:gd name="T60" fmla="*/ 747 w 1230"/>
                <a:gd name="T61" fmla="*/ 480 h 1264"/>
                <a:gd name="T62" fmla="*/ 726 w 1230"/>
                <a:gd name="T63" fmla="*/ 402 h 1264"/>
                <a:gd name="T64" fmla="*/ 690 w 1230"/>
                <a:gd name="T65" fmla="*/ 341 h 1264"/>
                <a:gd name="T66" fmla="*/ 640 w 1230"/>
                <a:gd name="T67" fmla="*/ 301 h 1264"/>
                <a:gd name="T68" fmla="*/ 582 w 1230"/>
                <a:gd name="T69" fmla="*/ 284 h 1264"/>
                <a:gd name="T70" fmla="*/ 514 w 1230"/>
                <a:gd name="T71" fmla="*/ 286 h 1264"/>
                <a:gd name="T72" fmla="*/ 454 w 1230"/>
                <a:gd name="T73" fmla="*/ 312 h 1264"/>
                <a:gd name="T74" fmla="*/ 406 w 1230"/>
                <a:gd name="T75" fmla="*/ 357 h 1264"/>
                <a:gd name="T76" fmla="*/ 373 w 1230"/>
                <a:gd name="T77" fmla="*/ 422 h 1264"/>
                <a:gd name="T78" fmla="*/ 354 w 1230"/>
                <a:gd name="T79" fmla="*/ 504 h 1264"/>
                <a:gd name="T80" fmla="*/ 352 w 1230"/>
                <a:gd name="T81" fmla="*/ 601 h 1264"/>
                <a:gd name="T82" fmla="*/ 365 w 1230"/>
                <a:gd name="T83" fmla="*/ 688 h 1264"/>
                <a:gd name="T84" fmla="*/ 393 w 1230"/>
                <a:gd name="T85" fmla="*/ 758 h 1264"/>
                <a:gd name="T86" fmla="*/ 436 w 1230"/>
                <a:gd name="T87" fmla="*/ 810 h 1264"/>
                <a:gd name="T88" fmla="*/ 490 w 1230"/>
                <a:gd name="T89" fmla="*/ 842 h 1264"/>
                <a:gd name="T90" fmla="*/ 555 w 1230"/>
                <a:gd name="T91" fmla="*/ 853 h 1264"/>
                <a:gd name="T92" fmla="*/ 618 w 1230"/>
                <a:gd name="T93" fmla="*/ 842 h 1264"/>
                <a:gd name="T94" fmla="*/ 670 w 1230"/>
                <a:gd name="T95" fmla="*/ 810 h 1264"/>
                <a:gd name="T96" fmla="*/ 712 w 1230"/>
                <a:gd name="T97" fmla="*/ 757 h 1264"/>
                <a:gd name="T98" fmla="*/ 740 w 1230"/>
                <a:gd name="T99" fmla="*/ 688 h 1264"/>
                <a:gd name="T100" fmla="*/ 754 w 1230"/>
                <a:gd name="T101" fmla="*/ 605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30" h="1264">
                  <a:moveTo>
                    <a:pt x="1105" y="564"/>
                  </a:moveTo>
                  <a:lnTo>
                    <a:pt x="1102" y="626"/>
                  </a:lnTo>
                  <a:lnTo>
                    <a:pt x="1094" y="686"/>
                  </a:lnTo>
                  <a:lnTo>
                    <a:pt x="1082" y="742"/>
                  </a:lnTo>
                  <a:lnTo>
                    <a:pt x="1064" y="797"/>
                  </a:lnTo>
                  <a:lnTo>
                    <a:pt x="1041" y="848"/>
                  </a:lnTo>
                  <a:lnTo>
                    <a:pt x="1013" y="896"/>
                  </a:lnTo>
                  <a:lnTo>
                    <a:pt x="980" y="941"/>
                  </a:lnTo>
                  <a:lnTo>
                    <a:pt x="941" y="984"/>
                  </a:lnTo>
                  <a:lnTo>
                    <a:pt x="1230" y="1264"/>
                  </a:lnTo>
                  <a:lnTo>
                    <a:pt x="816" y="1264"/>
                  </a:lnTo>
                  <a:lnTo>
                    <a:pt x="676" y="1122"/>
                  </a:lnTo>
                  <a:lnTo>
                    <a:pt x="646" y="1128"/>
                  </a:lnTo>
                  <a:lnTo>
                    <a:pt x="614" y="1132"/>
                  </a:lnTo>
                  <a:lnTo>
                    <a:pt x="582" y="1134"/>
                  </a:lnTo>
                  <a:lnTo>
                    <a:pt x="549" y="1134"/>
                  </a:lnTo>
                  <a:lnTo>
                    <a:pt x="510" y="1134"/>
                  </a:lnTo>
                  <a:lnTo>
                    <a:pt x="473" y="1130"/>
                  </a:lnTo>
                  <a:lnTo>
                    <a:pt x="437" y="1125"/>
                  </a:lnTo>
                  <a:lnTo>
                    <a:pt x="401" y="1117"/>
                  </a:lnTo>
                  <a:lnTo>
                    <a:pt x="366" y="1108"/>
                  </a:lnTo>
                  <a:lnTo>
                    <a:pt x="333" y="1096"/>
                  </a:lnTo>
                  <a:lnTo>
                    <a:pt x="300" y="1081"/>
                  </a:lnTo>
                  <a:lnTo>
                    <a:pt x="268" y="1065"/>
                  </a:lnTo>
                  <a:lnTo>
                    <a:pt x="237" y="1046"/>
                  </a:lnTo>
                  <a:lnTo>
                    <a:pt x="208" y="1026"/>
                  </a:lnTo>
                  <a:lnTo>
                    <a:pt x="180" y="1005"/>
                  </a:lnTo>
                  <a:lnTo>
                    <a:pt x="155" y="981"/>
                  </a:lnTo>
                  <a:lnTo>
                    <a:pt x="131" y="956"/>
                  </a:lnTo>
                  <a:lnTo>
                    <a:pt x="109" y="928"/>
                  </a:lnTo>
                  <a:lnTo>
                    <a:pt x="89" y="900"/>
                  </a:lnTo>
                  <a:lnTo>
                    <a:pt x="71" y="868"/>
                  </a:lnTo>
                  <a:lnTo>
                    <a:pt x="54" y="836"/>
                  </a:lnTo>
                  <a:lnTo>
                    <a:pt x="40" y="802"/>
                  </a:lnTo>
                  <a:lnTo>
                    <a:pt x="28" y="769"/>
                  </a:lnTo>
                  <a:lnTo>
                    <a:pt x="18" y="733"/>
                  </a:lnTo>
                  <a:lnTo>
                    <a:pt x="10" y="697"/>
                  </a:lnTo>
                  <a:lnTo>
                    <a:pt x="4" y="660"/>
                  </a:lnTo>
                  <a:lnTo>
                    <a:pt x="2" y="621"/>
                  </a:lnTo>
                  <a:lnTo>
                    <a:pt x="0" y="582"/>
                  </a:lnTo>
                  <a:lnTo>
                    <a:pt x="2" y="541"/>
                  </a:lnTo>
                  <a:lnTo>
                    <a:pt x="4" y="500"/>
                  </a:lnTo>
                  <a:lnTo>
                    <a:pt x="10" y="461"/>
                  </a:lnTo>
                  <a:lnTo>
                    <a:pt x="18" y="422"/>
                  </a:lnTo>
                  <a:lnTo>
                    <a:pt x="28" y="385"/>
                  </a:lnTo>
                  <a:lnTo>
                    <a:pt x="40" y="349"/>
                  </a:lnTo>
                  <a:lnTo>
                    <a:pt x="55" y="314"/>
                  </a:lnTo>
                  <a:lnTo>
                    <a:pt x="71" y="280"/>
                  </a:lnTo>
                  <a:lnTo>
                    <a:pt x="89" y="248"/>
                  </a:lnTo>
                  <a:lnTo>
                    <a:pt x="111" y="217"/>
                  </a:lnTo>
                  <a:lnTo>
                    <a:pt x="133" y="189"/>
                  </a:lnTo>
                  <a:lnTo>
                    <a:pt x="157" y="161"/>
                  </a:lnTo>
                  <a:lnTo>
                    <a:pt x="183" y="137"/>
                  </a:lnTo>
                  <a:lnTo>
                    <a:pt x="211" y="113"/>
                  </a:lnTo>
                  <a:lnTo>
                    <a:pt x="240" y="93"/>
                  </a:lnTo>
                  <a:lnTo>
                    <a:pt x="271" y="73"/>
                  </a:lnTo>
                  <a:lnTo>
                    <a:pt x="304" y="56"/>
                  </a:lnTo>
                  <a:lnTo>
                    <a:pt x="337" y="41"/>
                  </a:lnTo>
                  <a:lnTo>
                    <a:pt x="373" y="29"/>
                  </a:lnTo>
                  <a:lnTo>
                    <a:pt x="409" y="18"/>
                  </a:lnTo>
                  <a:lnTo>
                    <a:pt x="446" y="10"/>
                  </a:lnTo>
                  <a:lnTo>
                    <a:pt x="483" y="5"/>
                  </a:lnTo>
                  <a:lnTo>
                    <a:pt x="523" y="1"/>
                  </a:lnTo>
                  <a:lnTo>
                    <a:pt x="563" y="0"/>
                  </a:lnTo>
                  <a:lnTo>
                    <a:pt x="602" y="1"/>
                  </a:lnTo>
                  <a:lnTo>
                    <a:pt x="640" y="5"/>
                  </a:lnTo>
                  <a:lnTo>
                    <a:pt x="676" y="10"/>
                  </a:lnTo>
                  <a:lnTo>
                    <a:pt x="712" y="18"/>
                  </a:lnTo>
                  <a:lnTo>
                    <a:pt x="747" y="28"/>
                  </a:lnTo>
                  <a:lnTo>
                    <a:pt x="782" y="40"/>
                  </a:lnTo>
                  <a:lnTo>
                    <a:pt x="814" y="54"/>
                  </a:lnTo>
                  <a:lnTo>
                    <a:pt x="845" y="70"/>
                  </a:lnTo>
                  <a:lnTo>
                    <a:pt x="876" y="89"/>
                  </a:lnTo>
                  <a:lnTo>
                    <a:pt x="904" y="109"/>
                  </a:lnTo>
                  <a:lnTo>
                    <a:pt x="931" y="132"/>
                  </a:lnTo>
                  <a:lnTo>
                    <a:pt x="956" y="156"/>
                  </a:lnTo>
                  <a:lnTo>
                    <a:pt x="979" y="181"/>
                  </a:lnTo>
                  <a:lnTo>
                    <a:pt x="1000" y="209"/>
                  </a:lnTo>
                  <a:lnTo>
                    <a:pt x="1020" y="238"/>
                  </a:lnTo>
                  <a:lnTo>
                    <a:pt x="1037" y="270"/>
                  </a:lnTo>
                  <a:lnTo>
                    <a:pt x="1053" y="302"/>
                  </a:lnTo>
                  <a:lnTo>
                    <a:pt x="1068" y="337"/>
                  </a:lnTo>
                  <a:lnTo>
                    <a:pt x="1078" y="372"/>
                  </a:lnTo>
                  <a:lnTo>
                    <a:pt x="1088" y="409"/>
                  </a:lnTo>
                  <a:lnTo>
                    <a:pt x="1096" y="445"/>
                  </a:lnTo>
                  <a:lnTo>
                    <a:pt x="1101" y="484"/>
                  </a:lnTo>
                  <a:lnTo>
                    <a:pt x="1104" y="524"/>
                  </a:lnTo>
                  <a:lnTo>
                    <a:pt x="1105" y="564"/>
                  </a:lnTo>
                  <a:lnTo>
                    <a:pt x="1105" y="564"/>
                  </a:lnTo>
                  <a:close/>
                  <a:moveTo>
                    <a:pt x="755" y="573"/>
                  </a:moveTo>
                  <a:lnTo>
                    <a:pt x="754" y="540"/>
                  </a:lnTo>
                  <a:lnTo>
                    <a:pt x="751" y="509"/>
                  </a:lnTo>
                  <a:lnTo>
                    <a:pt x="747" y="480"/>
                  </a:lnTo>
                  <a:lnTo>
                    <a:pt x="742" y="452"/>
                  </a:lnTo>
                  <a:lnTo>
                    <a:pt x="735" y="426"/>
                  </a:lnTo>
                  <a:lnTo>
                    <a:pt x="726" y="402"/>
                  </a:lnTo>
                  <a:lnTo>
                    <a:pt x="715" y="380"/>
                  </a:lnTo>
                  <a:lnTo>
                    <a:pt x="703" y="360"/>
                  </a:lnTo>
                  <a:lnTo>
                    <a:pt x="690" y="341"/>
                  </a:lnTo>
                  <a:lnTo>
                    <a:pt x="674" y="326"/>
                  </a:lnTo>
                  <a:lnTo>
                    <a:pt x="658" y="312"/>
                  </a:lnTo>
                  <a:lnTo>
                    <a:pt x="640" y="301"/>
                  </a:lnTo>
                  <a:lnTo>
                    <a:pt x="623" y="293"/>
                  </a:lnTo>
                  <a:lnTo>
                    <a:pt x="603" y="286"/>
                  </a:lnTo>
                  <a:lnTo>
                    <a:pt x="582" y="284"/>
                  </a:lnTo>
                  <a:lnTo>
                    <a:pt x="561" y="282"/>
                  </a:lnTo>
                  <a:lnTo>
                    <a:pt x="537" y="282"/>
                  </a:lnTo>
                  <a:lnTo>
                    <a:pt x="514" y="286"/>
                  </a:lnTo>
                  <a:lnTo>
                    <a:pt x="493" y="293"/>
                  </a:lnTo>
                  <a:lnTo>
                    <a:pt x="473" y="301"/>
                  </a:lnTo>
                  <a:lnTo>
                    <a:pt x="454" y="312"/>
                  </a:lnTo>
                  <a:lnTo>
                    <a:pt x="437" y="324"/>
                  </a:lnTo>
                  <a:lnTo>
                    <a:pt x="421" y="340"/>
                  </a:lnTo>
                  <a:lnTo>
                    <a:pt x="406" y="357"/>
                  </a:lnTo>
                  <a:lnTo>
                    <a:pt x="394" y="377"/>
                  </a:lnTo>
                  <a:lnTo>
                    <a:pt x="382" y="398"/>
                  </a:lnTo>
                  <a:lnTo>
                    <a:pt x="373" y="422"/>
                  </a:lnTo>
                  <a:lnTo>
                    <a:pt x="365" y="448"/>
                  </a:lnTo>
                  <a:lnTo>
                    <a:pt x="360" y="474"/>
                  </a:lnTo>
                  <a:lnTo>
                    <a:pt x="354" y="504"/>
                  </a:lnTo>
                  <a:lnTo>
                    <a:pt x="352" y="536"/>
                  </a:lnTo>
                  <a:lnTo>
                    <a:pt x="352" y="569"/>
                  </a:lnTo>
                  <a:lnTo>
                    <a:pt x="352" y="601"/>
                  </a:lnTo>
                  <a:lnTo>
                    <a:pt x="354" y="632"/>
                  </a:lnTo>
                  <a:lnTo>
                    <a:pt x="360" y="661"/>
                  </a:lnTo>
                  <a:lnTo>
                    <a:pt x="365" y="688"/>
                  </a:lnTo>
                  <a:lnTo>
                    <a:pt x="373" y="713"/>
                  </a:lnTo>
                  <a:lnTo>
                    <a:pt x="382" y="737"/>
                  </a:lnTo>
                  <a:lnTo>
                    <a:pt x="393" y="758"/>
                  </a:lnTo>
                  <a:lnTo>
                    <a:pt x="406" y="777"/>
                  </a:lnTo>
                  <a:lnTo>
                    <a:pt x="421" y="796"/>
                  </a:lnTo>
                  <a:lnTo>
                    <a:pt x="436" y="810"/>
                  </a:lnTo>
                  <a:lnTo>
                    <a:pt x="453" y="824"/>
                  </a:lnTo>
                  <a:lnTo>
                    <a:pt x="470" y="834"/>
                  </a:lnTo>
                  <a:lnTo>
                    <a:pt x="490" y="842"/>
                  </a:lnTo>
                  <a:lnTo>
                    <a:pt x="510" y="848"/>
                  </a:lnTo>
                  <a:lnTo>
                    <a:pt x="533" y="852"/>
                  </a:lnTo>
                  <a:lnTo>
                    <a:pt x="555" y="853"/>
                  </a:lnTo>
                  <a:lnTo>
                    <a:pt x="577" y="852"/>
                  </a:lnTo>
                  <a:lnTo>
                    <a:pt x="598" y="848"/>
                  </a:lnTo>
                  <a:lnTo>
                    <a:pt x="618" y="842"/>
                  </a:lnTo>
                  <a:lnTo>
                    <a:pt x="636" y="833"/>
                  </a:lnTo>
                  <a:lnTo>
                    <a:pt x="654" y="822"/>
                  </a:lnTo>
                  <a:lnTo>
                    <a:pt x="670" y="810"/>
                  </a:lnTo>
                  <a:lnTo>
                    <a:pt x="686" y="794"/>
                  </a:lnTo>
                  <a:lnTo>
                    <a:pt x="699" y="777"/>
                  </a:lnTo>
                  <a:lnTo>
                    <a:pt x="712" y="757"/>
                  </a:lnTo>
                  <a:lnTo>
                    <a:pt x="724" y="736"/>
                  </a:lnTo>
                  <a:lnTo>
                    <a:pt x="734" y="713"/>
                  </a:lnTo>
                  <a:lnTo>
                    <a:pt x="740" y="688"/>
                  </a:lnTo>
                  <a:lnTo>
                    <a:pt x="747" y="662"/>
                  </a:lnTo>
                  <a:lnTo>
                    <a:pt x="751" y="634"/>
                  </a:lnTo>
                  <a:lnTo>
                    <a:pt x="754" y="605"/>
                  </a:lnTo>
                  <a:lnTo>
                    <a:pt x="755" y="573"/>
                  </a:lnTo>
                  <a:lnTo>
                    <a:pt x="755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CA79A8C0-39A5-40C1-9EE8-FAB6B14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989" y="3548326"/>
              <a:ext cx="134039" cy="207496"/>
            </a:xfrm>
            <a:custGeom>
              <a:avLst/>
              <a:gdLst>
                <a:gd name="T0" fmla="*/ 0 w 708"/>
                <a:gd name="T1" fmla="*/ 1098 h 1098"/>
                <a:gd name="T2" fmla="*/ 0 w 708"/>
                <a:gd name="T3" fmla="*/ 0 h 1098"/>
                <a:gd name="T4" fmla="*/ 330 w 708"/>
                <a:gd name="T5" fmla="*/ 0 h 1098"/>
                <a:gd name="T6" fmla="*/ 330 w 708"/>
                <a:gd name="T7" fmla="*/ 839 h 1098"/>
                <a:gd name="T8" fmla="*/ 708 w 708"/>
                <a:gd name="T9" fmla="*/ 839 h 1098"/>
                <a:gd name="T10" fmla="*/ 708 w 708"/>
                <a:gd name="T11" fmla="*/ 1098 h 1098"/>
                <a:gd name="T12" fmla="*/ 0 w 708"/>
                <a:gd name="T13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8" h="1098">
                  <a:moveTo>
                    <a:pt x="0" y="1098"/>
                  </a:moveTo>
                  <a:lnTo>
                    <a:pt x="0" y="0"/>
                  </a:lnTo>
                  <a:lnTo>
                    <a:pt x="330" y="0"/>
                  </a:lnTo>
                  <a:lnTo>
                    <a:pt x="330" y="839"/>
                  </a:lnTo>
                  <a:lnTo>
                    <a:pt x="708" y="839"/>
                  </a:lnTo>
                  <a:lnTo>
                    <a:pt x="708" y="1098"/>
                  </a:lnTo>
                  <a:lnTo>
                    <a:pt x="0" y="10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A8A42694-E35E-4CBC-BC8E-C29E1A1FDBC4}"/>
              </a:ext>
            </a:extLst>
          </p:cNvPr>
          <p:cNvSpPr/>
          <p:nvPr/>
        </p:nvSpPr>
        <p:spPr>
          <a:xfrm>
            <a:off x="2737865" y="1893209"/>
            <a:ext cx="2042892" cy="11424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U-SQL Metadata Service</a:t>
            </a:r>
          </a:p>
        </p:txBody>
      </p:sp>
      <p:sp>
        <p:nvSpPr>
          <p:cNvPr id="74" name="Right Arrow 29">
            <a:extLst>
              <a:ext uri="{FF2B5EF4-FFF2-40B4-BE49-F238E27FC236}">
                <a16:creationId xmlns:a16="http://schemas.microsoft.com/office/drawing/2014/main" id="{9CD38704-B9E7-4803-8D30-F1A0DFE3D616}"/>
              </a:ext>
            </a:extLst>
          </p:cNvPr>
          <p:cNvSpPr/>
          <p:nvPr/>
        </p:nvSpPr>
        <p:spPr>
          <a:xfrm rot="5400000">
            <a:off x="3300899" y="3282864"/>
            <a:ext cx="898216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>
              <a:solidFill>
                <a:schemeClr val="l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C6AF08-CAA0-4BDF-A8F3-BB67B6F6D737}"/>
              </a:ext>
            </a:extLst>
          </p:cNvPr>
          <p:cNvSpPr/>
          <p:nvPr/>
        </p:nvSpPr>
        <p:spPr>
          <a:xfrm>
            <a:off x="2728560" y="5592144"/>
            <a:ext cx="2042892" cy="11424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ADLS</a:t>
            </a:r>
          </a:p>
        </p:txBody>
      </p:sp>
      <p:sp>
        <p:nvSpPr>
          <p:cNvPr id="76" name="Right Arrow 4">
            <a:extLst>
              <a:ext uri="{FF2B5EF4-FFF2-40B4-BE49-F238E27FC236}">
                <a16:creationId xmlns:a16="http://schemas.microsoft.com/office/drawing/2014/main" id="{8BC0D3C9-F15C-4252-857B-E643398A48E8}"/>
              </a:ext>
            </a:extLst>
          </p:cNvPr>
          <p:cNvSpPr/>
          <p:nvPr/>
        </p:nvSpPr>
        <p:spPr>
          <a:xfrm>
            <a:off x="4889796" y="5912337"/>
            <a:ext cx="2799993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899B1B-8274-4E32-AADD-417FAC675659}"/>
              </a:ext>
            </a:extLst>
          </p:cNvPr>
          <p:cNvSpPr/>
          <p:nvPr/>
        </p:nvSpPr>
        <p:spPr>
          <a:xfrm>
            <a:off x="4506747" y="6330638"/>
            <a:ext cx="3547844" cy="403980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83B01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DEPLOY RESOURCE</a:t>
            </a:r>
          </a:p>
        </p:txBody>
      </p:sp>
      <p:sp>
        <p:nvSpPr>
          <p:cNvPr id="78" name="Right Arrow 29">
            <a:extLst>
              <a:ext uri="{FF2B5EF4-FFF2-40B4-BE49-F238E27FC236}">
                <a16:creationId xmlns:a16="http://schemas.microsoft.com/office/drawing/2014/main" id="{D10E4304-6F36-4DE5-BAF8-C70A062F7C0B}"/>
              </a:ext>
            </a:extLst>
          </p:cNvPr>
          <p:cNvSpPr/>
          <p:nvPr/>
        </p:nvSpPr>
        <p:spPr>
          <a:xfrm rot="16200000">
            <a:off x="3300898" y="4736890"/>
            <a:ext cx="898216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>
              <a:solidFill>
                <a:schemeClr val="lt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FFBB3D-F100-4F1A-9A7B-600B9E78C3EE}"/>
              </a:ext>
            </a:extLst>
          </p:cNvPr>
          <p:cNvSpPr/>
          <p:nvPr/>
        </p:nvSpPr>
        <p:spPr>
          <a:xfrm>
            <a:off x="4422179" y="2794834"/>
            <a:ext cx="3547844" cy="42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>
              <a:defRPr/>
            </a:pPr>
            <a:r>
              <a:rPr lang="en-US" b="1" kern="0" dirty="0">
                <a:solidFill>
                  <a:srgbClr val="D83B01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REFERENCE ASSEMBLY</a:t>
            </a:r>
          </a:p>
        </p:txBody>
      </p:sp>
      <p:sp>
        <p:nvSpPr>
          <p:cNvPr id="80" name="Right Arrow 4">
            <a:extLst>
              <a:ext uri="{FF2B5EF4-FFF2-40B4-BE49-F238E27FC236}">
                <a16:creationId xmlns:a16="http://schemas.microsoft.com/office/drawing/2014/main" id="{452E675F-6499-444A-BF88-8A140CEB46D3}"/>
              </a:ext>
            </a:extLst>
          </p:cNvPr>
          <p:cNvSpPr/>
          <p:nvPr/>
        </p:nvSpPr>
        <p:spPr>
          <a:xfrm>
            <a:off x="4909956" y="2180770"/>
            <a:ext cx="2779833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>
              <a:defRPr/>
            </a:pPr>
            <a:endParaRPr lang="en-US" sz="2397" kern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E765E9-0356-4748-9FCC-83FD33550AFE}"/>
              </a:ext>
            </a:extLst>
          </p:cNvPr>
          <p:cNvGrpSpPr/>
          <p:nvPr/>
        </p:nvGrpSpPr>
        <p:grpSpPr>
          <a:xfrm>
            <a:off x="7689789" y="1380869"/>
            <a:ext cx="4368920" cy="5353749"/>
            <a:chOff x="7689789" y="1380869"/>
            <a:chExt cx="4368920" cy="5353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870126-2821-4A9C-9744-681D63634E46}"/>
                </a:ext>
              </a:extLst>
            </p:cNvPr>
            <p:cNvSpPr/>
            <p:nvPr/>
          </p:nvSpPr>
          <p:spPr>
            <a:xfrm>
              <a:off x="7689789" y="1676400"/>
              <a:ext cx="4368920" cy="50582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5F2B23-AE2A-4D81-98A5-963FAB2538E1}"/>
                </a:ext>
              </a:extLst>
            </p:cNvPr>
            <p:cNvSpPr/>
            <p:nvPr/>
          </p:nvSpPr>
          <p:spPr>
            <a:xfrm>
              <a:off x="7983794" y="3035683"/>
              <a:ext cx="3909697" cy="18995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412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0" cap="none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D61460-4A73-424B-AC7B-CBB6EBCF6AE7}"/>
                </a:ext>
              </a:extLst>
            </p:cNvPr>
            <p:cNvSpPr/>
            <p:nvPr/>
          </p:nvSpPr>
          <p:spPr>
            <a:xfrm>
              <a:off x="8184383" y="1814764"/>
              <a:ext cx="1551625" cy="462987"/>
            </a:xfrm>
            <a:prstGeom prst="rect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C#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F2C026-7375-4B13-9E67-E2B105F0D527}"/>
                </a:ext>
              </a:extLst>
            </p:cNvPr>
            <p:cNvSpPr/>
            <p:nvPr/>
          </p:nvSpPr>
          <p:spPr>
            <a:xfrm>
              <a:off x="8184383" y="2465603"/>
              <a:ext cx="1551625" cy="462987"/>
            </a:xfrm>
            <a:prstGeom prst="rect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0A026-9F6C-44ED-8E1A-33D88912D772}"/>
                </a:ext>
              </a:extLst>
            </p:cNvPr>
            <p:cNvSpPr/>
            <p:nvPr/>
          </p:nvSpPr>
          <p:spPr>
            <a:xfrm>
              <a:off x="8184381" y="5145386"/>
              <a:ext cx="3584832" cy="30811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Algebra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4C8B89-B965-4A31-AF72-23090B64B842}"/>
                </a:ext>
              </a:extLst>
            </p:cNvPr>
            <p:cNvSpPr/>
            <p:nvPr/>
          </p:nvSpPr>
          <p:spPr>
            <a:xfrm>
              <a:off x="8172935" y="5988044"/>
              <a:ext cx="3584832" cy="62170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Other files</a:t>
              </a:r>
            </a:p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(system files, deployed resources, user assemblies, etc.)</a:t>
              </a:r>
            </a:p>
          </p:txBody>
        </p:sp>
        <p:sp>
          <p:nvSpPr>
            <p:cNvPr id="25" name="Right Arrow 14">
              <a:extLst>
                <a:ext uri="{FF2B5EF4-FFF2-40B4-BE49-F238E27FC236}">
                  <a16:creationId xmlns:a16="http://schemas.microsoft.com/office/drawing/2014/main" id="{806AD8E1-AD47-453A-8507-108DFB606949}"/>
                </a:ext>
              </a:extLst>
            </p:cNvPr>
            <p:cNvSpPr/>
            <p:nvPr/>
          </p:nvSpPr>
          <p:spPr>
            <a:xfrm>
              <a:off x="9865207" y="1945280"/>
              <a:ext cx="281852" cy="276358"/>
            </a:xfrm>
            <a:prstGeom prst="rightArrow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6" name="Right Arrow 15">
              <a:extLst>
                <a:ext uri="{FF2B5EF4-FFF2-40B4-BE49-F238E27FC236}">
                  <a16:creationId xmlns:a16="http://schemas.microsoft.com/office/drawing/2014/main" id="{99FFFB3B-3FFD-41BA-A297-1FCED0256750}"/>
                </a:ext>
              </a:extLst>
            </p:cNvPr>
            <p:cNvSpPr/>
            <p:nvPr/>
          </p:nvSpPr>
          <p:spPr>
            <a:xfrm>
              <a:off x="9865207" y="2618862"/>
              <a:ext cx="281852" cy="276358"/>
            </a:xfrm>
            <a:prstGeom prst="rightArrow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B37F2E-C1CE-4B23-AFE0-8FE47F9DD799}"/>
                </a:ext>
              </a:extLst>
            </p:cNvPr>
            <p:cNvSpPr/>
            <p:nvPr/>
          </p:nvSpPr>
          <p:spPr>
            <a:xfrm>
              <a:off x="10230599" y="1814764"/>
              <a:ext cx="1454164" cy="462987"/>
            </a:xfrm>
            <a:prstGeom prst="rect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managed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ECF964-F9D8-4E89-B599-CCC6C23B4392}"/>
                </a:ext>
              </a:extLst>
            </p:cNvPr>
            <p:cNvSpPr/>
            <p:nvPr/>
          </p:nvSpPr>
          <p:spPr>
            <a:xfrm>
              <a:off x="10230599" y="2472043"/>
              <a:ext cx="1454164" cy="462987"/>
            </a:xfrm>
            <a:prstGeom prst="rect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Unmanaged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664F6B-3E32-4923-8F47-8DC156F329A7}"/>
                </a:ext>
              </a:extLst>
            </p:cNvPr>
            <p:cNvSpPr/>
            <p:nvPr/>
          </p:nvSpPr>
          <p:spPr>
            <a:xfrm>
              <a:off x="8184381" y="3145625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0" name="Right Arrow 15">
              <a:extLst>
                <a:ext uri="{FF2B5EF4-FFF2-40B4-BE49-F238E27FC236}">
                  <a16:creationId xmlns:a16="http://schemas.microsoft.com/office/drawing/2014/main" id="{A2FAE2DA-36E9-4E75-B8CA-31BB5646575D}"/>
                </a:ext>
              </a:extLst>
            </p:cNvPr>
            <p:cNvSpPr/>
            <p:nvPr/>
          </p:nvSpPr>
          <p:spPr>
            <a:xfrm>
              <a:off x="9865205" y="3298884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DC7F67-0BDE-46FC-BE57-83A7F923A8A9}"/>
                </a:ext>
              </a:extLst>
            </p:cNvPr>
            <p:cNvSpPr/>
            <p:nvPr/>
          </p:nvSpPr>
          <p:spPr>
            <a:xfrm>
              <a:off x="10230597" y="3152065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 Engine &amp; Libs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F8D3DB-2214-4188-93CA-0BC31FE853A9}"/>
                </a:ext>
              </a:extLst>
            </p:cNvPr>
            <p:cNvSpPr/>
            <p:nvPr/>
          </p:nvSpPr>
          <p:spPr>
            <a:xfrm>
              <a:off x="8184381" y="3786209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Python</a:t>
              </a:r>
            </a:p>
          </p:txBody>
        </p:sp>
        <p:sp>
          <p:nvSpPr>
            <p:cNvPr id="33" name="Right Arrow 15">
              <a:extLst>
                <a:ext uri="{FF2B5EF4-FFF2-40B4-BE49-F238E27FC236}">
                  <a16:creationId xmlns:a16="http://schemas.microsoft.com/office/drawing/2014/main" id="{8E757A5C-9C3A-4F75-82F1-411FEB97C3F5}"/>
                </a:ext>
              </a:extLst>
            </p:cNvPr>
            <p:cNvSpPr/>
            <p:nvPr/>
          </p:nvSpPr>
          <p:spPr>
            <a:xfrm>
              <a:off x="9865205" y="3939468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BF6BA3-156E-48AC-A82A-11A6A889BB38}"/>
                </a:ext>
              </a:extLst>
            </p:cNvPr>
            <p:cNvSpPr/>
            <p:nvPr/>
          </p:nvSpPr>
          <p:spPr>
            <a:xfrm>
              <a:off x="10230597" y="3792649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Python Engine &amp; Libs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56D492-6981-4DCD-8A73-DD331885C4D4}"/>
                </a:ext>
              </a:extLst>
            </p:cNvPr>
            <p:cNvSpPr/>
            <p:nvPr/>
          </p:nvSpPr>
          <p:spPr>
            <a:xfrm>
              <a:off x="8184381" y="4365958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Cogitive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6" name="Right Arrow 15">
              <a:extLst>
                <a:ext uri="{FF2B5EF4-FFF2-40B4-BE49-F238E27FC236}">
                  <a16:creationId xmlns:a16="http://schemas.microsoft.com/office/drawing/2014/main" id="{9657003E-5CC0-459A-8485-82B43860F701}"/>
                </a:ext>
              </a:extLst>
            </p:cNvPr>
            <p:cNvSpPr/>
            <p:nvPr/>
          </p:nvSpPr>
          <p:spPr>
            <a:xfrm>
              <a:off x="9865205" y="4519217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51EE0F-4C49-4C30-8608-95D231F45524}"/>
                </a:ext>
              </a:extLst>
            </p:cNvPr>
            <p:cNvSpPr/>
            <p:nvPr/>
          </p:nvSpPr>
          <p:spPr>
            <a:xfrm>
              <a:off x="10230597" y="4372398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Cognitive Models and Libs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AAAE1A-85C9-4478-BB52-3EA7BA75C81A}"/>
                </a:ext>
              </a:extLst>
            </p:cNvPr>
            <p:cNvSpPr/>
            <p:nvPr/>
          </p:nvSpPr>
          <p:spPr>
            <a:xfrm>
              <a:off x="8184381" y="5521031"/>
              <a:ext cx="3584832" cy="33615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Additional R/Python Scripts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34ADB-3C99-4922-893F-BDA952C0EA21}"/>
                </a:ext>
              </a:extLst>
            </p:cNvPr>
            <p:cNvSpPr txBox="1"/>
            <p:nvPr/>
          </p:nvSpPr>
          <p:spPr>
            <a:xfrm>
              <a:off x="8886689" y="1380869"/>
              <a:ext cx="2446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DEPLOYED TO VERTICES</a:t>
              </a:r>
              <a:endParaRPr lang="pl-PL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93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72FA25C6-60F4-40D6-9447-8E43C2C48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56" y="1971204"/>
            <a:ext cx="3685776" cy="3685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649484-432D-40C6-BCDE-ABB9BEF58113}"/>
              </a:ext>
            </a:extLst>
          </p:cNvPr>
          <p:cNvSpPr txBox="1"/>
          <p:nvPr/>
        </p:nvSpPr>
        <p:spPr>
          <a:xfrm>
            <a:off x="7228497" y="1886717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pl-PL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3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75AFF2-1F30-453C-B257-A346304BE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180798" cy="957299"/>
          </a:xfrm>
        </p:spPr>
        <p:txBody>
          <a:bodyPr/>
          <a:lstStyle/>
          <a:p>
            <a:r>
              <a:rPr lang="en-US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Data Lake  </a:t>
            </a:r>
            <a:r>
              <a:rPr lang="pl-PL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and Stream Analytics </a:t>
            </a:r>
            <a:r>
              <a:rPr lang="en-US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Tools for Visual</a:t>
            </a:r>
            <a:r>
              <a:rPr lang="pl-PL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Studio</a:t>
            </a:r>
          </a:p>
        </p:txBody>
      </p:sp>
      <p:pic>
        <p:nvPicPr>
          <p:cNvPr id="3" name="Symbol zastępczy zawartości 3">
            <a:extLst>
              <a:ext uri="{FF2B5EF4-FFF2-40B4-BE49-F238E27FC236}">
                <a16:creationId xmlns:a16="http://schemas.microsoft.com/office/drawing/2014/main" id="{22ECFBF4-C71D-4144-946E-CC225117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12" y="1977810"/>
            <a:ext cx="6145829" cy="4022725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142C5C60-A365-4C52-BD51-5BA555659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45" y="2460335"/>
            <a:ext cx="6474927" cy="42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A78768-C16F-4C60-B2BF-A76B51A9D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86893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Building  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„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End-to-End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”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Solution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8" name="Picture 2" descr="Azure Data Lake Analytics portal blade">
            <a:extLst>
              <a:ext uri="{FF2B5EF4-FFF2-40B4-BE49-F238E27FC236}">
                <a16:creationId xmlns:a16="http://schemas.microsoft.com/office/drawing/2014/main" id="{CDA703F5-4DCF-43CE-9848-817DE45C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95" y="1669708"/>
            <a:ext cx="1624847" cy="28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5687C3-DAAC-46CB-B58A-7A349F540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367" y="1927124"/>
            <a:ext cx="6254947" cy="2704408"/>
          </a:xfrm>
          <a:prstGeom prst="rect">
            <a:avLst/>
          </a:prstGeom>
        </p:spPr>
      </p:pic>
      <p:pic>
        <p:nvPicPr>
          <p:cNvPr id="10" name="Symbol zastępczy zawartości 3">
            <a:extLst>
              <a:ext uri="{FF2B5EF4-FFF2-40B4-BE49-F238E27FC236}">
                <a16:creationId xmlns:a16="http://schemas.microsoft.com/office/drawing/2014/main" id="{1808CD78-1AFD-4E3C-AD98-C8DFC12C7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310" y="2566714"/>
            <a:ext cx="5246114" cy="3433821"/>
          </a:xfrm>
          <a:prstGeom prst="rect">
            <a:avLst/>
          </a:prstGeom>
        </p:spPr>
      </p:pic>
      <p:pic>
        <p:nvPicPr>
          <p:cNvPr id="11" name="Obraz 4">
            <a:extLst>
              <a:ext uri="{FF2B5EF4-FFF2-40B4-BE49-F238E27FC236}">
                <a16:creationId xmlns:a16="http://schemas.microsoft.com/office/drawing/2014/main" id="{C3993819-0B7A-4EB1-81D7-D7309AF29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141" y="3326326"/>
            <a:ext cx="4464601" cy="34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673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486B-0199-45CF-A037-085FE7B78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REDUCE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6965B7-4C33-43D8-8E19-125F14839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3563"/>
              </p:ext>
            </p:extLst>
          </p:nvPr>
        </p:nvGraphicFramePr>
        <p:xfrm>
          <a:off x="2499520" y="1665288"/>
          <a:ext cx="7913537" cy="201136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82698">
                  <a:extLst>
                    <a:ext uri="{9D8B030D-6E8A-4147-A177-3AD203B41FA5}">
                      <a16:colId xmlns:a16="http://schemas.microsoft.com/office/drawing/2014/main" val="1534577754"/>
                    </a:ext>
                  </a:extLst>
                </a:gridCol>
                <a:gridCol w="2512379">
                  <a:extLst>
                    <a:ext uri="{9D8B030D-6E8A-4147-A177-3AD203B41FA5}">
                      <a16:colId xmlns:a16="http://schemas.microsoft.com/office/drawing/2014/main" val="700338847"/>
                    </a:ext>
                  </a:extLst>
                </a:gridCol>
                <a:gridCol w="2640076">
                  <a:extLst>
                    <a:ext uri="{9D8B030D-6E8A-4147-A177-3AD203B41FA5}">
                      <a16:colId xmlns:a16="http://schemas.microsoft.com/office/drawing/2014/main" val="3294585312"/>
                    </a:ext>
                  </a:extLst>
                </a:gridCol>
                <a:gridCol w="1978384">
                  <a:extLst>
                    <a:ext uri="{9D8B030D-6E8A-4147-A177-3AD203B41FA5}">
                      <a16:colId xmlns:a16="http://schemas.microsoft.com/office/drawing/2014/main" val="375618159"/>
                    </a:ext>
                  </a:extLst>
                </a:gridCol>
              </a:tblGrid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Id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begin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end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value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244729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05:00:00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06:00:00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>
                          <a:effectLst/>
                        </a:rPr>
                        <a:t>100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12569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06:01:00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07:00:00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200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548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08:00:00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09:00:00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900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63296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06:01:00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79887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09:01:00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9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164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7B77D1-F6D0-4DAE-892F-3CFDD040C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64553"/>
              </p:ext>
            </p:extLst>
          </p:nvPr>
        </p:nvGraphicFramePr>
        <p:xfrm>
          <a:off x="2579758" y="5193512"/>
          <a:ext cx="7769521" cy="1344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68454">
                  <a:extLst>
                    <a:ext uri="{9D8B030D-6E8A-4147-A177-3AD203B41FA5}">
                      <a16:colId xmlns:a16="http://schemas.microsoft.com/office/drawing/2014/main" val="580449129"/>
                    </a:ext>
                  </a:extLst>
                </a:gridCol>
                <a:gridCol w="2466657">
                  <a:extLst>
                    <a:ext uri="{9D8B030D-6E8A-4147-A177-3AD203B41FA5}">
                      <a16:colId xmlns:a16="http://schemas.microsoft.com/office/drawing/2014/main" val="2840350568"/>
                    </a:ext>
                  </a:extLst>
                </a:gridCol>
                <a:gridCol w="2592030">
                  <a:extLst>
                    <a:ext uri="{9D8B030D-6E8A-4147-A177-3AD203B41FA5}">
                      <a16:colId xmlns:a16="http://schemas.microsoft.com/office/drawing/2014/main" val="690343671"/>
                    </a:ext>
                  </a:extLst>
                </a:gridCol>
                <a:gridCol w="1942380">
                  <a:extLst>
                    <a:ext uri="{9D8B030D-6E8A-4147-A177-3AD203B41FA5}">
                      <a16:colId xmlns:a16="http://schemas.microsoft.com/office/drawing/2014/main" val="2735988558"/>
                    </a:ext>
                  </a:extLst>
                </a:gridCol>
              </a:tblGrid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Id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begin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end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value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2944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05:00:00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300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95497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08:00:00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09:00:00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900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58038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05:00:00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09:00:00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1</a:t>
                      </a:r>
                      <a:r>
                        <a:rPr lang="en-GB" sz="1100" b="1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165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2692A5B-CA85-445A-A5C0-609092E70E86}"/>
              </a:ext>
            </a:extLst>
          </p:cNvPr>
          <p:cNvSpPr/>
          <p:nvPr/>
        </p:nvSpPr>
        <p:spPr>
          <a:xfrm>
            <a:off x="2571528" y="4255061"/>
            <a:ext cx="7841529" cy="360040"/>
          </a:xfrm>
          <a:prstGeom prst="rect">
            <a:avLst/>
          </a:prstGeom>
          <a:solidFill>
            <a:srgbClr val="E8A565">
              <a:lumMod val="75000"/>
            </a:srgbClr>
          </a:solidFill>
          <a:ln w="12700" cap="flat" cmpd="sng" algn="ctr">
            <a:solidFill>
              <a:srgbClr val="9BAAB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REDUCER</a:t>
            </a:r>
          </a:p>
        </p:txBody>
      </p:sp>
      <p:sp>
        <p:nvSpPr>
          <p:cNvPr id="7" name="Strzałka: w lewo 18">
            <a:extLst>
              <a:ext uri="{FF2B5EF4-FFF2-40B4-BE49-F238E27FC236}">
                <a16:creationId xmlns:a16="http://schemas.microsoft.com/office/drawing/2014/main" id="{429C242C-FE01-4FB0-BEB4-FD1E3CD364C0}"/>
              </a:ext>
            </a:extLst>
          </p:cNvPr>
          <p:cNvSpPr/>
          <p:nvPr/>
        </p:nvSpPr>
        <p:spPr>
          <a:xfrm rot="16200000">
            <a:off x="6108852" y="3728412"/>
            <a:ext cx="480966" cy="500379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Strzałka: w lewo 18">
            <a:extLst>
              <a:ext uri="{FF2B5EF4-FFF2-40B4-BE49-F238E27FC236}">
                <a16:creationId xmlns:a16="http://schemas.microsoft.com/office/drawing/2014/main" id="{AD851A02-28E0-433B-953C-1367647ECCE4}"/>
              </a:ext>
            </a:extLst>
          </p:cNvPr>
          <p:cNvSpPr/>
          <p:nvPr/>
        </p:nvSpPr>
        <p:spPr>
          <a:xfrm rot="16200000">
            <a:off x="6108852" y="4677348"/>
            <a:ext cx="480966" cy="500379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3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299633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Q &amp; A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5511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FF23C-168F-412E-A2C2-FCECE0BD00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Resources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4AA54-E152-4856-BC65-FF609C1068CB}"/>
              </a:ext>
            </a:extLst>
          </p:cNvPr>
          <p:cNvSpPr/>
          <p:nvPr/>
        </p:nvSpPr>
        <p:spPr>
          <a:xfrm>
            <a:off x="1542742" y="1698416"/>
            <a:ext cx="1003965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My examples (and demos)</a:t>
            </a:r>
            <a:endParaRPr kumimoji="0" lang="pl-PL" sz="20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kern="0" dirty="0">
                <a:solidFill>
                  <a:prstClr val="black"/>
                </a:solidFill>
                <a:hlinkClick r:id="rId3"/>
              </a:rPr>
              <a:t>https://github.com/cloud4yourdata/demos/tree/master/4DevKrakow2018</a:t>
            </a:r>
            <a:r>
              <a:rPr lang="pl-PL" kern="0" dirty="0">
                <a:solidFill>
                  <a:prstClr val="black"/>
                </a:solidFill>
              </a:rPr>
              <a:t> </a:t>
            </a:r>
            <a:r>
              <a:rPr lang="pl-PL" kern="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https://github.com/cloud4yourdata/usql/</a:t>
            </a:r>
            <a:endParaRPr lang="pl-PL" kern="0" dirty="0">
              <a:solidFill>
                <a:prstClr val="black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Blogs and pages</a:t>
            </a: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http://aka.ms/AzureDataLake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http://usql.io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http://blogs.msdn.microsoft.com/mrys/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http://blogs.msdn.microsoft.com/azuredatalake/</a:t>
            </a: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Documentation, articles ...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http://aka.ms/usql_reference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https://azure.microsoft.com/enus/documentation/services/data-lake-analytics/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https://msdn.microsoft.com/en-us/magazine/mt614251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https://channel9.msdn.com/Search?term=U-SQL#ch9Search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https://www.youtube.com/results?search_query=U-SQL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973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1666240" y="2718036"/>
            <a:ext cx="627364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THANK YOU!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F5A5E-BEFB-48D2-98AE-2EA0E2515E40}"/>
              </a:ext>
            </a:extLst>
          </p:cNvPr>
          <p:cNvSpPr txBox="1"/>
          <p:nvPr/>
        </p:nvSpPr>
        <p:spPr>
          <a:xfrm>
            <a:off x="1957705" y="4139964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2"/>
              </a:rPr>
              <a:t>tkrawczyk@future-processing.com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78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Agenda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336040" y="1594872"/>
            <a:ext cx="9519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dirty="0">
                <a:solidFill>
                  <a:srgbClr val="EF942F"/>
                </a:solidFill>
              </a:rPr>
              <a:t>Big Data </a:t>
            </a: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Data Lake 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U-SQL 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U-SQL Extensions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4000" b="1" dirty="0" err="1">
                <a:solidFill>
                  <a:srgbClr val="EF942F"/>
                </a:solidFill>
              </a:rPr>
              <a:t>.Net</a:t>
            </a:r>
            <a:endParaRPr lang="en-GB" sz="4000" b="1" dirty="0">
              <a:solidFill>
                <a:srgbClr val="EF942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4800" b="1" dirty="0">
              <a:solidFill>
                <a:srgbClr val="EF94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21842D-84A0-4D42-B3BE-DC46DB856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3Vs of Big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48DEE-74A5-4549-B624-9C85A3E6228E}"/>
              </a:ext>
            </a:extLst>
          </p:cNvPr>
          <p:cNvSpPr txBox="1"/>
          <p:nvPr/>
        </p:nvSpPr>
        <p:spPr>
          <a:xfrm>
            <a:off x="884362" y="1745872"/>
            <a:ext cx="993603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rgbClr val="EF942F"/>
                </a:solidFill>
                <a:latin typeface="Euphemia"/>
              </a:rPr>
              <a:t>40 Zetta bytes </a:t>
            </a:r>
            <a:r>
              <a:rPr lang="pl-PL" sz="2800" b="1" dirty="0">
                <a:solidFill>
                  <a:srgbClr val="465562"/>
                </a:solidFill>
                <a:latin typeface="Euphemia"/>
              </a:rPr>
              <a:t>by</a:t>
            </a:r>
            <a:r>
              <a:rPr lang="en-GB" sz="2800" b="1" dirty="0">
                <a:solidFill>
                  <a:srgbClr val="465562"/>
                </a:solidFill>
                <a:latin typeface="Euphemia"/>
              </a:rPr>
              <a:t> 2020 and </a:t>
            </a:r>
            <a:r>
              <a:rPr lang="en-GB" sz="2800" b="1" dirty="0">
                <a:solidFill>
                  <a:srgbClr val="EF942F"/>
                </a:solidFill>
                <a:latin typeface="Euphemia"/>
              </a:rPr>
              <a:t>163 Zetta bytes </a:t>
            </a:r>
            <a:r>
              <a:rPr lang="en-GB" sz="2800" b="1" dirty="0">
                <a:solidFill>
                  <a:srgbClr val="465562"/>
                </a:solidFill>
                <a:latin typeface="Euphemia"/>
              </a:rPr>
              <a:t>by 2025</a:t>
            </a:r>
            <a:endParaRPr lang="pl-PL" sz="2800" b="1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E2A0D11-541E-4E6D-B484-4A34E91F6F7B}"/>
              </a:ext>
            </a:extLst>
          </p:cNvPr>
          <p:cNvSpPr txBox="1">
            <a:spLocks/>
          </p:cNvSpPr>
          <p:nvPr/>
        </p:nvSpPr>
        <p:spPr>
          <a:xfrm>
            <a:off x="1460528" y="2468513"/>
            <a:ext cx="4778764" cy="3679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 Volume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One grain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Kilobyte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Cup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Megabyte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8 bags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Gigabyte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3 semi trucks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Terabyte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2 container ships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Petabyte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Blankets Manhattan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Exabyte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Blankets west coast states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Zettabyte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Fills the Pacific Ocean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Yottabyte	As earth-sized rice ball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3200" b="0" i="0" u="none" strike="noStrike" kern="1200" cap="none" spc="0" normalizeH="0" baseline="0" noProof="0" dirty="0">
              <a:ln>
                <a:noFill/>
              </a:ln>
              <a:solidFill>
                <a:srgbClr val="E8A565">
                  <a:lumMod val="75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953EEC-0ECF-48B6-9627-870A1501D17C}"/>
              </a:ext>
            </a:extLst>
          </p:cNvPr>
          <p:cNvSpPr txBox="1">
            <a:spLocks/>
          </p:cNvSpPr>
          <p:nvPr/>
        </p:nvSpPr>
        <p:spPr>
          <a:xfrm>
            <a:off x="6861127" y="2468512"/>
            <a:ext cx="4368847" cy="1900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 Variety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Semi-structured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All the above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06F697C-BE6C-47DC-B07F-C63EE76D693A}"/>
              </a:ext>
            </a:extLst>
          </p:cNvPr>
          <p:cNvSpPr txBox="1">
            <a:spLocks/>
          </p:cNvSpPr>
          <p:nvPr/>
        </p:nvSpPr>
        <p:spPr>
          <a:xfrm>
            <a:off x="7062961" y="4552024"/>
            <a:ext cx="4033664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F942F"/>
                </a:solidFill>
                <a:latin typeface="Euphemia"/>
              </a:rPr>
              <a:t>Data Velocity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65562"/>
                </a:solidFill>
                <a:latin typeface="Euphemia"/>
              </a:rPr>
              <a:t>Near to Real Time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65562"/>
                </a:solidFill>
                <a:latin typeface="Euphemia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30610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12D32-D0AB-482E-B094-B0F2482508D4}"/>
              </a:ext>
            </a:extLst>
          </p:cNvPr>
          <p:cNvSpPr/>
          <p:nvPr/>
        </p:nvSpPr>
        <p:spPr>
          <a:xfrm>
            <a:off x="1623078" y="3258184"/>
            <a:ext cx="894584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4400" b="1" dirty="0">
                <a:solidFill>
                  <a:srgbClr val="EF942F"/>
                </a:solidFill>
                <a:latin typeface="Euphemia"/>
              </a:rPr>
              <a:t>How do you process all </a:t>
            </a:r>
            <a:r>
              <a:rPr lang="en-GB" sz="4400" b="1" dirty="0" err="1">
                <a:solidFill>
                  <a:srgbClr val="EF942F"/>
                </a:solidFill>
                <a:latin typeface="Euphemia"/>
              </a:rPr>
              <a:t>th</a:t>
            </a:r>
            <a:r>
              <a:rPr lang="pl-PL" sz="4400" b="1" dirty="0">
                <a:solidFill>
                  <a:srgbClr val="EF942F"/>
                </a:solidFill>
                <a:latin typeface="Euphemia"/>
              </a:rPr>
              <a:t>e</a:t>
            </a:r>
            <a:r>
              <a:rPr lang="en-GB" sz="4400" b="1" dirty="0">
                <a:solidFill>
                  <a:srgbClr val="EF942F"/>
                </a:solidFill>
                <a:latin typeface="Euphemia"/>
              </a:rPr>
              <a:t> data ?</a:t>
            </a:r>
          </a:p>
        </p:txBody>
      </p:sp>
    </p:spTree>
    <p:extLst>
      <p:ext uri="{BB962C8B-B14F-4D97-AF65-F5344CB8AC3E}">
        <p14:creationId xmlns:p14="http://schemas.microsoft.com/office/powerpoint/2010/main" val="307102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4C5D7-EEA8-445E-B785-915400FD0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637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Schema-on-Read vs Schema-on-Write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F65B21F5-F3F9-4152-8E4C-AA0D883B35AB}"/>
              </a:ext>
            </a:extLst>
          </p:cNvPr>
          <p:cNvSpPr txBox="1">
            <a:spLocks/>
          </p:cNvSpPr>
          <p:nvPr/>
        </p:nvSpPr>
        <p:spPr>
          <a:xfrm>
            <a:off x="1564829" y="1810253"/>
            <a:ext cx="4324340" cy="938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Schema-on-Read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(Hadoop or ADLS):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566DCB1-F7F6-4CD2-8965-F6A5FE311175}"/>
              </a:ext>
            </a:extLst>
          </p:cNvPr>
          <p:cNvSpPr txBox="1">
            <a:spLocks/>
          </p:cNvSpPr>
          <p:nvPr/>
        </p:nvSpPr>
        <p:spPr>
          <a:xfrm>
            <a:off x="1564829" y="2829854"/>
            <a:ext cx="4750246" cy="365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Copy data in its native format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Create schema + parser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Query Data in its native format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(does ETL on the fly)</a:t>
            </a:r>
            <a:endParaRPr kumimoji="0" lang="pl-PL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l-PL" sz="16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745C114-77AF-4B41-8123-FBAEE1E22570}"/>
              </a:ext>
            </a:extLst>
          </p:cNvPr>
          <p:cNvSpPr txBox="1">
            <a:spLocks/>
          </p:cNvSpPr>
          <p:nvPr/>
        </p:nvSpPr>
        <p:spPr>
          <a:xfrm>
            <a:off x="6528742" y="1814764"/>
            <a:ext cx="432434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Schema-on-Write (RDBMS):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96D95C4E-A0F8-4C2C-BCD7-DF91C22CEA62}"/>
              </a:ext>
            </a:extLst>
          </p:cNvPr>
          <p:cNvSpPr txBox="1">
            <a:spLocks/>
          </p:cNvSpPr>
          <p:nvPr/>
        </p:nvSpPr>
        <p:spPr>
          <a:xfrm>
            <a:off x="6528742" y="2861191"/>
            <a:ext cx="4324340" cy="365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Create static DB schema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data into RDBMS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Query data in RDBMS format</a:t>
            </a:r>
            <a:endParaRPr kumimoji="0" lang="pl-PL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33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4578D4-9D70-4806-A30F-F8BD8790E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304248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Big Data on Azure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8C7D7-E617-4F6A-B74D-B001428E8383}"/>
              </a:ext>
            </a:extLst>
          </p:cNvPr>
          <p:cNvGrpSpPr/>
          <p:nvPr/>
        </p:nvGrpSpPr>
        <p:grpSpPr>
          <a:xfrm>
            <a:off x="1506549" y="1982367"/>
            <a:ext cx="8881356" cy="4392488"/>
            <a:chOff x="429106" y="3009901"/>
            <a:chExt cx="13856442" cy="4410164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EC616CE2-040F-4E8D-A09D-067FE3C398AF}"/>
                </a:ext>
              </a:extLst>
            </p:cNvPr>
            <p:cNvSpPr txBox="1">
              <a:spLocks/>
            </p:cNvSpPr>
            <p:nvPr/>
          </p:nvSpPr>
          <p:spPr>
            <a:xfrm>
              <a:off x="429106" y="3312108"/>
              <a:ext cx="13593727" cy="1781176"/>
            </a:xfrm>
            <a:prstGeom prst="rect">
              <a:avLst/>
            </a:prstGeom>
            <a:noFill/>
          </p:spPr>
          <p:txBody>
            <a:bodyPr vert="horz" lIns="76200" tIns="38100" rIns="76200" bIns="38100" rtlCol="0" anchor="ctr">
              <a:normAutofit/>
            </a:bodyPr>
            <a:lstStyle>
              <a:lvl1pPr algn="l" defTabSz="109728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28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rPr>
                <a:t>Analytics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329176E1-0CA0-4661-8A13-60AE925C313A}"/>
                </a:ext>
              </a:extLst>
            </p:cNvPr>
            <p:cNvSpPr txBox="1">
              <a:spLocks/>
            </p:cNvSpPr>
            <p:nvPr/>
          </p:nvSpPr>
          <p:spPr>
            <a:xfrm>
              <a:off x="579475" y="5550483"/>
              <a:ext cx="13540562" cy="1781175"/>
            </a:xfrm>
            <a:prstGeom prst="rect">
              <a:avLst/>
            </a:prstGeom>
            <a:noFill/>
          </p:spPr>
          <p:txBody>
            <a:bodyPr vert="horz" lIns="76200" tIns="38100" rIns="76200" bIns="38100" rtlCol="0" anchor="ctr">
              <a:norm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rPr>
                <a:t>Storage</a:t>
              </a: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4EE0BF1A-406A-4AE1-820D-856E99A462ED}"/>
                </a:ext>
              </a:extLst>
            </p:cNvPr>
            <p:cNvSpPr/>
            <p:nvPr/>
          </p:nvSpPr>
          <p:spPr>
            <a:xfrm>
              <a:off x="3430552" y="3009901"/>
              <a:ext cx="10854996" cy="4410164"/>
            </a:xfrm>
            <a:prstGeom prst="rect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Left Brace 10">
              <a:extLst>
                <a:ext uri="{FF2B5EF4-FFF2-40B4-BE49-F238E27FC236}">
                  <a16:creationId xmlns:a16="http://schemas.microsoft.com/office/drawing/2014/main" id="{79E87927-C3E7-4BCB-AE93-F8CF5930C58A}"/>
                </a:ext>
              </a:extLst>
            </p:cNvPr>
            <p:cNvSpPr/>
            <p:nvPr/>
          </p:nvSpPr>
          <p:spPr>
            <a:xfrm>
              <a:off x="2514600" y="3286125"/>
              <a:ext cx="685800" cy="1781175"/>
            </a:xfrm>
            <a:prstGeom prst="leftBrace">
              <a:avLst>
                <a:gd name="adj1" fmla="val 53049"/>
                <a:gd name="adj2" fmla="val 50000"/>
              </a:avLst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Left Brace 12">
              <a:extLst>
                <a:ext uri="{FF2B5EF4-FFF2-40B4-BE49-F238E27FC236}">
                  <a16:creationId xmlns:a16="http://schemas.microsoft.com/office/drawing/2014/main" id="{A39FE845-5569-48DF-972B-1C4BA7E9C0C6}"/>
                </a:ext>
              </a:extLst>
            </p:cNvPr>
            <p:cNvSpPr/>
            <p:nvPr/>
          </p:nvSpPr>
          <p:spPr>
            <a:xfrm>
              <a:off x="2514600" y="5524499"/>
              <a:ext cx="685800" cy="1781175"/>
            </a:xfrm>
            <a:prstGeom prst="leftBrace">
              <a:avLst>
                <a:gd name="adj1" fmla="val 53049"/>
                <a:gd name="adj2" fmla="val 50000"/>
              </a:avLst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az 13">
            <a:extLst>
              <a:ext uri="{FF2B5EF4-FFF2-40B4-BE49-F238E27FC236}">
                <a16:creationId xmlns:a16="http://schemas.microsoft.com/office/drawing/2014/main" id="{3DEAA50F-99D8-4045-A49A-830BF6C7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52" y="2132182"/>
            <a:ext cx="1808360" cy="2265016"/>
          </a:xfrm>
          <a:prstGeom prst="rect">
            <a:avLst/>
          </a:prstGeom>
        </p:spPr>
      </p:pic>
      <p:pic>
        <p:nvPicPr>
          <p:cNvPr id="34" name="Obraz 17">
            <a:extLst>
              <a:ext uri="{FF2B5EF4-FFF2-40B4-BE49-F238E27FC236}">
                <a16:creationId xmlns:a16="http://schemas.microsoft.com/office/drawing/2014/main" id="{95C724A3-0E2D-4060-B6CE-3A679503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416" y="2268437"/>
            <a:ext cx="1679057" cy="2016646"/>
          </a:xfrm>
          <a:prstGeom prst="rect">
            <a:avLst/>
          </a:prstGeom>
        </p:spPr>
      </p:pic>
      <p:pic>
        <p:nvPicPr>
          <p:cNvPr id="35" name="Obraz 18">
            <a:extLst>
              <a:ext uri="{FF2B5EF4-FFF2-40B4-BE49-F238E27FC236}">
                <a16:creationId xmlns:a16="http://schemas.microsoft.com/office/drawing/2014/main" id="{2B30D8A3-A702-4542-AA8E-592C352BC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587" y="4486886"/>
            <a:ext cx="1793215" cy="177403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7013A32-1983-4B5A-B04E-DA2B2625E257}"/>
              </a:ext>
            </a:extLst>
          </p:cNvPr>
          <p:cNvGrpSpPr/>
          <p:nvPr/>
        </p:nvGrpSpPr>
        <p:grpSpPr>
          <a:xfrm>
            <a:off x="6122673" y="2393631"/>
            <a:ext cx="1600935" cy="1751064"/>
            <a:chOff x="4774221" y="1312878"/>
            <a:chExt cx="1406839" cy="159677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A73C616-1BAC-485E-B92B-9797B8FC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4221" y="1312878"/>
              <a:ext cx="1341907" cy="123060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2314F6-E5B2-4454-83BF-F9717D969BC2}"/>
                </a:ext>
              </a:extLst>
            </p:cNvPr>
            <p:cNvSpPr txBox="1"/>
            <p:nvPr/>
          </p:nvSpPr>
          <p:spPr>
            <a:xfrm>
              <a:off x="4815388" y="2692848"/>
              <a:ext cx="1365672" cy="21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Azure</a:t>
              </a: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 Databricks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3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DDBEE-21FA-4350-AB8A-E4587A2FF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494873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Azure Data Lake Analytics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3F50A-A601-421D-AFA0-7D1EA0F27726}"/>
              </a:ext>
            </a:extLst>
          </p:cNvPr>
          <p:cNvSpPr/>
          <p:nvPr/>
        </p:nvSpPr>
        <p:spPr>
          <a:xfrm>
            <a:off x="1371600" y="2042776"/>
            <a:ext cx="10477500" cy="387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2400" b="1" dirty="0">
                <a:solidFill>
                  <a:srgbClr val="465562"/>
                </a:solidFill>
                <a:latin typeface="Euphemia"/>
              </a:rPr>
              <a:t>A distributed analytics service built on Apache YARN that dynamically scales to your needs</a:t>
            </a:r>
            <a:endParaRPr lang="en-US" sz="2400" b="1" dirty="0">
              <a:solidFill>
                <a:srgbClr val="465562"/>
              </a:solidFill>
              <a:latin typeface="Euphemia"/>
            </a:endParaRP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Pay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PER QUERY 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&amp; Scale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PER QUERY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FEDERATED QUERY 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across Azure data sources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Includes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U-SQL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, a language that unifies the benefits of SQL with the expressive power of C# 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No limits to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SCALE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Optimized to work with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ADL STORE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/>
            </a:pPr>
            <a:endParaRPr lang="en-GB" sz="110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2403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EDEE19-7D0D-4430-8C6E-1638321327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63774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Data Lake Analytics Runtime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D11A6-EB93-42E1-810D-6DB71CBC3762}"/>
              </a:ext>
            </a:extLst>
          </p:cNvPr>
          <p:cNvSpPr/>
          <p:nvPr/>
        </p:nvSpPr>
        <p:spPr>
          <a:xfrm>
            <a:off x="1228724" y="1941102"/>
            <a:ext cx="7324725" cy="317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238"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3600" b="1" dirty="0">
                <a:solidFill>
                  <a:srgbClr val="EF942F"/>
                </a:solidFill>
                <a:latin typeface="Euphemia"/>
              </a:rPr>
              <a:t>1 ADLAU </a:t>
            </a:r>
            <a:r>
              <a:rPr lang="en-US" sz="3600" b="1" dirty="0">
                <a:solidFill>
                  <a:srgbClr val="465562"/>
                </a:solidFill>
                <a:latin typeface="Euphemia"/>
              </a:rPr>
              <a:t>~= </a:t>
            </a:r>
            <a:r>
              <a:rPr lang="pl-PL" sz="3600" b="1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US" sz="3600" b="1" dirty="0">
                <a:solidFill>
                  <a:srgbClr val="465562"/>
                </a:solidFill>
                <a:latin typeface="Euphemia"/>
              </a:rPr>
              <a:t>A VM with 2 cores and 6 GB of memory</a:t>
            </a:r>
            <a:endParaRPr lang="pl-PL" sz="3600" b="1" dirty="0">
              <a:solidFill>
                <a:srgbClr val="465562"/>
              </a:solidFill>
              <a:latin typeface="Euphemia"/>
            </a:endParaRPr>
          </a:p>
          <a:p>
            <a:pPr marL="822960" lvl="3" indent="-457200" defTabSz="914238">
              <a:spcBef>
                <a:spcPts val="1400"/>
              </a:spcBef>
              <a:buFont typeface="Arial" panose="020B0604020202020204" pitchFamily="34" charset="0"/>
              <a:buChar char="•"/>
              <a:defRPr/>
            </a:pPr>
            <a:r>
              <a:rPr lang="en-GB" sz="3600" b="1" dirty="0">
                <a:solidFill>
                  <a:srgbClr val="465562"/>
                </a:solidFill>
                <a:latin typeface="Euphemia"/>
              </a:rPr>
              <a:t>Limited</a:t>
            </a:r>
            <a:r>
              <a:rPr lang="pl-PL" sz="3600" b="1" dirty="0">
                <a:solidFill>
                  <a:srgbClr val="465562"/>
                </a:solidFill>
                <a:latin typeface="Euphemia"/>
              </a:rPr>
              <a:t> Network Access</a:t>
            </a:r>
            <a:r>
              <a:rPr lang="en-GB" sz="3600" b="1" dirty="0">
                <a:solidFill>
                  <a:srgbClr val="465562"/>
                </a:solidFill>
                <a:latin typeface="Euphemia"/>
              </a:rPr>
              <a:t> *</a:t>
            </a:r>
            <a:endParaRPr lang="en-US" sz="3600" b="1" dirty="0">
              <a:solidFill>
                <a:srgbClr val="465562"/>
              </a:solidFill>
              <a:latin typeface="Euphemia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4000" b="1" dirty="0">
                <a:solidFill>
                  <a:srgbClr val="465562"/>
                </a:solidFill>
                <a:latin typeface="Euphemia"/>
              </a:rPr>
              <a:t>Parallelism </a:t>
            </a:r>
            <a:r>
              <a:rPr lang="en-US" sz="4000" b="1" dirty="0">
                <a:solidFill>
                  <a:srgbClr val="EF942F"/>
                </a:solidFill>
                <a:latin typeface="Euphemia"/>
              </a:rPr>
              <a:t>N </a:t>
            </a:r>
            <a:r>
              <a:rPr lang="en-US" sz="4000" b="1" dirty="0">
                <a:solidFill>
                  <a:srgbClr val="465562"/>
                </a:solidFill>
                <a:latin typeface="Euphemia"/>
              </a:rPr>
              <a:t>= </a:t>
            </a:r>
            <a:r>
              <a:rPr lang="en-US" sz="4000" b="1" dirty="0">
                <a:solidFill>
                  <a:srgbClr val="EF942F"/>
                </a:solidFill>
                <a:latin typeface="Euphemia"/>
              </a:rPr>
              <a:t>N </a:t>
            </a:r>
            <a:r>
              <a:rPr lang="en-US" sz="4000" b="1" dirty="0">
                <a:solidFill>
                  <a:srgbClr val="465562"/>
                </a:solidFill>
                <a:latin typeface="Euphemia"/>
              </a:rPr>
              <a:t>ADLAUs</a:t>
            </a:r>
          </a:p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endParaRPr lang="pl-PL" sz="3200" b="1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A52CB19-1ACF-4E1B-82F5-025EA2AB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262" y="3278682"/>
            <a:ext cx="4397223" cy="3045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85136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16735</TotalTime>
  <Words>1196</Words>
  <Application>Microsoft Office PowerPoint</Application>
  <PresentationFormat>Widescreen</PresentationFormat>
  <Paragraphs>280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Arial</vt:lpstr>
      <vt:lpstr>Bahnschrift SemiBold</vt:lpstr>
      <vt:lpstr>Calibri</vt:lpstr>
      <vt:lpstr>Calibri Light</vt:lpstr>
      <vt:lpstr>Consolas</vt:lpstr>
      <vt:lpstr>Euphemia</vt:lpstr>
      <vt:lpstr>Malleable-FP</vt:lpstr>
      <vt:lpstr>Malleable-FP Thin</vt:lpstr>
      <vt:lpstr>Segoe UI Light</vt:lpstr>
      <vt:lpstr>Segoe UI Semilight</vt:lpstr>
      <vt:lpstr>Times New Roman</vt:lpstr>
      <vt:lpstr>Wingdings</vt:lpstr>
      <vt:lpstr>COVER</vt:lpstr>
      <vt:lpstr>CONTENT</vt:lpstr>
      <vt:lpstr>1_COVER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tkrawczyk</cp:lastModifiedBy>
  <cp:revision>385</cp:revision>
  <dcterms:created xsi:type="dcterms:W3CDTF">2016-06-22T10:14:21Z</dcterms:created>
  <dcterms:modified xsi:type="dcterms:W3CDTF">2018-11-14T05:48:42Z</dcterms:modified>
</cp:coreProperties>
</file>