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60" r:id="rId3"/>
    <p:sldId id="262" r:id="rId4"/>
    <p:sldId id="264" r:id="rId5"/>
    <p:sldId id="265" r:id="rId6"/>
    <p:sldId id="266" r:id="rId7"/>
    <p:sldId id="263" r:id="rId8"/>
    <p:sldId id="267" r:id="rId9"/>
    <p:sldId id="268" r:id="rId10"/>
    <p:sldId id="269" r:id="rId11"/>
    <p:sldId id="270" r:id="rId12"/>
    <p:sldId id="271" r:id="rId13"/>
    <p:sldId id="337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338" r:id="rId22"/>
    <p:sldId id="301" r:id="rId23"/>
    <p:sldId id="324" r:id="rId24"/>
    <p:sldId id="325" r:id="rId25"/>
    <p:sldId id="331" r:id="rId26"/>
    <p:sldId id="303" r:id="rId27"/>
    <p:sldId id="302" r:id="rId28"/>
    <p:sldId id="335" r:id="rId29"/>
    <p:sldId id="309" r:id="rId30"/>
    <p:sldId id="336" r:id="rId31"/>
    <p:sldId id="259" r:id="rId32"/>
    <p:sldId id="258" r:id="rId3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544EB4-03F1-40C9-8D74-6B31959FD75E}">
          <p14:sldIdLst>
            <p14:sldId id="256"/>
            <p14:sldId id="260"/>
            <p14:sldId id="262"/>
            <p14:sldId id="264"/>
            <p14:sldId id="265"/>
            <p14:sldId id="266"/>
            <p14:sldId id="263"/>
          </p14:sldIdLst>
        </p14:section>
        <p14:section name="First Project" id="{C39631D7-016B-4FD7-9351-DD18CDC333B3}">
          <p14:sldIdLst>
            <p14:sldId id="267"/>
          </p14:sldIdLst>
        </p14:section>
        <p14:section name="Cloud" id="{D27D6F33-6B39-4D5E-A33D-D0E83CEA6787}">
          <p14:sldIdLst>
            <p14:sldId id="268"/>
            <p14:sldId id="269"/>
            <p14:sldId id="270"/>
            <p14:sldId id="271"/>
            <p14:sldId id="337"/>
            <p14:sldId id="273"/>
            <p14:sldId id="274"/>
            <p14:sldId id="275"/>
            <p14:sldId id="276"/>
            <p14:sldId id="277"/>
            <p14:sldId id="279"/>
            <p14:sldId id="280"/>
            <p14:sldId id="338"/>
            <p14:sldId id="301"/>
            <p14:sldId id="324"/>
            <p14:sldId id="325"/>
            <p14:sldId id="331"/>
            <p14:sldId id="303"/>
            <p14:sldId id="302"/>
            <p14:sldId id="335"/>
            <p14:sldId id="309"/>
            <p14:sldId id="336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3FBAA-CFB3-4502-80C6-D0853F4F89F0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F668F-0880-47C9-884D-411821952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95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Musimy się zastanowiść jak analizować tak duże zbiory danych</a:t>
            </a:r>
          </a:p>
          <a:p>
            <a:r>
              <a:rPr lang="pl-PL" dirty="0"/>
              <a:t>Jakich nardzędzi użyć </a:t>
            </a:r>
          </a:p>
          <a:p>
            <a:r>
              <a:rPr lang="pl-PL" dirty="0"/>
              <a:t>Czy ma to być przetwarzanie real time czy przetwarzanie batchowe</a:t>
            </a:r>
          </a:p>
          <a:p>
            <a:r>
              <a:rPr lang="pl-PL" dirty="0"/>
              <a:t>Jakie jest pierwsze skojarzenie związane z analizą Big Data </a:t>
            </a:r>
          </a:p>
          <a:p>
            <a:r>
              <a:rPr lang="pl-PL" dirty="0"/>
              <a:t>Hadoop </a:t>
            </a:r>
          </a:p>
          <a:p>
            <a:r>
              <a:rPr lang="pl-PL" dirty="0"/>
              <a:t>Ale dziś nie o Hadoop</a:t>
            </a:r>
          </a:p>
          <a:p>
            <a:r>
              <a:rPr lang="pl-PL" dirty="0"/>
              <a:t>Dziś o chmurze Azure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Czy ktoś stawiał klaster Hadoop (HDInside)</a:t>
            </a:r>
          </a:p>
          <a:p>
            <a:r>
              <a:rPr lang="pl-PL" dirty="0"/>
              <a:t>I czy są z tym związane jakieś problemy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28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8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82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C0AC0607-20B2-41A7-A7D9-70537A06D9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D11B48DC-FDF2-42AB-BC8B-7A88952D4A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A5CD4384-2F77-4AA5-9EDB-354B7A7EB033}"/>
              </a:ext>
            </a:extLst>
          </p:cNvPr>
          <p:cNvSpPr/>
          <p:nvPr userDrawn="1"/>
        </p:nvSpPr>
        <p:spPr>
          <a:xfrm>
            <a:off x="0" y="4138453"/>
            <a:ext cx="9144000" cy="3462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96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>
            <a:extLst>
              <a:ext uri="{FF2B5EF4-FFF2-40B4-BE49-F238E27FC236}">
                <a16:creationId xmlns:a16="http://schemas.microsoft.com/office/drawing/2014/main" id="{553F1CCD-1D14-44D6-BE7B-A841D1328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7A2122E7-9293-4137-B783-5E0AEACB42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Grafika 10">
            <a:extLst>
              <a:ext uri="{FF2B5EF4-FFF2-40B4-BE49-F238E27FC236}">
                <a16:creationId xmlns:a16="http://schemas.microsoft.com/office/drawing/2014/main" id="{3C89DDF7-0A64-4CF2-9A31-C155DA47F81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87387" y="4419108"/>
            <a:ext cx="500063" cy="500063"/>
          </a:xfrm>
          <a:prstGeom prst="rect">
            <a:avLst/>
          </a:prstGeom>
        </p:spPr>
      </p:pic>
      <p:sp>
        <p:nvSpPr>
          <p:cNvPr id="17" name="Prostokąt 16">
            <a:extLst>
              <a:ext uri="{FF2B5EF4-FFF2-40B4-BE49-F238E27FC236}">
                <a16:creationId xmlns:a16="http://schemas.microsoft.com/office/drawing/2014/main" id="{460AAD98-BD29-4570-8163-D9998CA71A00}"/>
              </a:ext>
            </a:extLst>
          </p:cNvPr>
          <p:cNvSpPr/>
          <p:nvPr userDrawn="1"/>
        </p:nvSpPr>
        <p:spPr>
          <a:xfrm>
            <a:off x="124691" y="145733"/>
            <a:ext cx="8880330" cy="4853594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20" name="Grafika 19">
            <a:extLst>
              <a:ext uri="{FF2B5EF4-FFF2-40B4-BE49-F238E27FC236}">
                <a16:creationId xmlns:a16="http://schemas.microsoft.com/office/drawing/2014/main" id="{FCF46A59-3913-4E8E-B956-07C5C878527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6550" y="4637609"/>
            <a:ext cx="1185863" cy="1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F47D5750-44E0-4F90-84FD-849E749FDA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9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2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9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1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3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57A7-5113-4276-9BBE-54ECA522AE9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interactives.azurewebsites.net/Azure101Cards/default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15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usql.io/" TargetMode="External"/><Relationship Id="rId2" Type="http://schemas.openxmlformats.org/officeDocument/2006/relationships/hyperlink" Target="https://docs.microsoft.com/en-us/azure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tkrawczyk@future-processing.com" TargetMode="External"/><Relationship Id="rId4" Type="http://schemas.openxmlformats.org/officeDocument/2006/relationships/hyperlink" Target="https://github.com/cloud4yourdata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A2F4F161-F6ED-4A00-9575-EAD83A57E530}"/>
              </a:ext>
            </a:extLst>
          </p:cNvPr>
          <p:cNvSpPr txBox="1"/>
          <p:nvPr/>
        </p:nvSpPr>
        <p:spPr>
          <a:xfrm>
            <a:off x="255181" y="2380295"/>
            <a:ext cx="8442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Przetwarzanie</a:t>
            </a:r>
            <a:r>
              <a:rPr lang="en-GB" alt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alt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 Data </a:t>
            </a:r>
            <a:r>
              <a:rPr lang="en-GB" alt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</a:t>
            </a:r>
            <a:r>
              <a:rPr lang="en-GB" altLang="en-US" sz="3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oparciu</a:t>
            </a:r>
            <a:r>
              <a:rPr lang="en-GB" alt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n-GB" alt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</a:t>
            </a:r>
            <a:r>
              <a:rPr lang="en-GB" altLang="en-US" sz="3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architekturę</a:t>
            </a:r>
            <a:r>
              <a:rPr lang="en-GB" alt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alt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</a:t>
            </a:r>
            <a:r>
              <a:rPr lang="en-GB" alt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n-GB" altLang="en-US" sz="3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GB" alt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altLang="en-US" sz="3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platformie</a:t>
            </a:r>
            <a:r>
              <a:rPr lang="en-GB" alt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alt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</a:t>
            </a:r>
            <a:endParaRPr lang="pl-PL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B04B1C6-A002-49CD-B9C0-5C2B02ED9DA2}"/>
              </a:ext>
            </a:extLst>
          </p:cNvPr>
          <p:cNvSpPr txBox="1"/>
          <p:nvPr/>
        </p:nvSpPr>
        <p:spPr>
          <a:xfrm>
            <a:off x="0" y="413462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1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Tomasz Krawczyk</a:t>
            </a:r>
            <a:endParaRPr lang="pl-PL" altLang="en-US" sz="18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CB009FA-69C8-4A10-B433-A54D35F2D082}"/>
              </a:ext>
            </a:extLst>
          </p:cNvPr>
          <p:cNvSpPr txBox="1"/>
          <p:nvPr/>
        </p:nvSpPr>
        <p:spPr>
          <a:xfrm>
            <a:off x="0" y="4547159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en-US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GB" altLang="en-US" sz="2000" b="1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uture</a:t>
            </a:r>
            <a:r>
              <a:rPr lang="en-GB" altLang="en-US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Processing </a:t>
            </a:r>
            <a:endParaRPr lang="pl-PL" altLang="en-US" sz="20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6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9"/>
            <a:ext cx="7617342" cy="675204"/>
          </a:xfrm>
        </p:spPr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Azure Cloud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Obraz 4">
            <a:extLst>
              <a:ext uri="{FF2B5EF4-FFF2-40B4-BE49-F238E27FC236}">
                <a16:creationId xmlns:a16="http://schemas.microsoft.com/office/drawing/2014/main" id="{AB723F1C-2814-4783-8B11-746F4C14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3" y="911928"/>
            <a:ext cx="8547649" cy="3319644"/>
          </a:xfrm>
          <a:prstGeom prst="rect">
            <a:avLst/>
          </a:prstGeom>
        </p:spPr>
      </p:pic>
      <p:sp>
        <p:nvSpPr>
          <p:cNvPr id="7" name="Rectangle 6">
            <a:hlinkClick r:id="rId3"/>
            <a:extLst>
              <a:ext uri="{FF2B5EF4-FFF2-40B4-BE49-F238E27FC236}">
                <a16:creationId xmlns:a16="http://schemas.microsoft.com/office/drawing/2014/main" id="{8CDFDAB3-45F5-4A7B-B8E9-4EF54352632A}"/>
              </a:ext>
            </a:extLst>
          </p:cNvPr>
          <p:cNvSpPr/>
          <p:nvPr/>
        </p:nvSpPr>
        <p:spPr>
          <a:xfrm>
            <a:off x="1886435" y="4231572"/>
            <a:ext cx="7617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accent6">
                    <a:lumMod val="75000"/>
                  </a:schemeClr>
                </a:solidFill>
              </a:rPr>
              <a:t>http://azureinteractives.azurewebsites.net/Azure101Cards/default.html</a:t>
            </a:r>
          </a:p>
        </p:txBody>
      </p:sp>
    </p:spTree>
    <p:extLst>
      <p:ext uri="{BB962C8B-B14F-4D97-AF65-F5344CB8AC3E}">
        <p14:creationId xmlns:p14="http://schemas.microsoft.com/office/powerpoint/2010/main" val="77247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9"/>
            <a:ext cx="7617342" cy="675204"/>
          </a:xfrm>
        </p:spPr>
        <p:txBody>
          <a:bodyPr/>
          <a:lstStyle/>
          <a:p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Azure – Lambda architecture (Cold Path)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E65223-2C5C-4100-BA2D-AF33FE048FA4}"/>
              </a:ext>
            </a:extLst>
          </p:cNvPr>
          <p:cNvGrpSpPr/>
          <p:nvPr/>
        </p:nvGrpSpPr>
        <p:grpSpPr>
          <a:xfrm>
            <a:off x="2743647" y="870446"/>
            <a:ext cx="5291497" cy="2317333"/>
            <a:chOff x="4497486" y="2715084"/>
            <a:chExt cx="5291497" cy="23173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26DA1E-5B0A-4CD1-AC75-E5911DE9B0DF}"/>
                </a:ext>
              </a:extLst>
            </p:cNvPr>
            <p:cNvGrpSpPr/>
            <p:nvPr/>
          </p:nvGrpSpPr>
          <p:grpSpPr>
            <a:xfrm>
              <a:off x="4497486" y="2715084"/>
              <a:ext cx="5291497" cy="2317333"/>
              <a:chOff x="4497486" y="2715084"/>
              <a:chExt cx="5291497" cy="231733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37567CB-B4E8-4490-AB46-F794BD087970}"/>
                  </a:ext>
                </a:extLst>
              </p:cNvPr>
              <p:cNvGrpSpPr/>
              <p:nvPr/>
            </p:nvGrpSpPr>
            <p:grpSpPr>
              <a:xfrm>
                <a:off x="4497486" y="2715084"/>
                <a:ext cx="5291497" cy="2317333"/>
                <a:chOff x="4497486" y="2715084"/>
                <a:chExt cx="5291497" cy="2317333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D822951-1093-48A2-A3EA-68BD7A1D68B7}"/>
                    </a:ext>
                  </a:extLst>
                </p:cNvPr>
                <p:cNvSpPr/>
                <p:nvPr/>
              </p:nvSpPr>
              <p:spPr>
                <a:xfrm>
                  <a:off x="5394414" y="2715084"/>
                  <a:ext cx="4394569" cy="1341083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9F1F40AA-0DDB-4990-A4DE-44774DE13B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7494" y="3038134"/>
                  <a:ext cx="586369" cy="586369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45A381C3-552B-4387-B203-8720AF73FF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9040" y="2983009"/>
                  <a:ext cx="635930" cy="635930"/>
                </a:xfrm>
                <a:prstGeom prst="rect">
                  <a:avLst/>
                </a:prstGeom>
              </p:spPr>
            </p:pic>
            <p:cxnSp>
              <p:nvCxnSpPr>
                <p:cNvPr id="15" name="Connector: Elbow 14">
                  <a:extLst>
                    <a:ext uri="{FF2B5EF4-FFF2-40B4-BE49-F238E27FC236}">
                      <a16:creationId xmlns:a16="http://schemas.microsoft.com/office/drawing/2014/main" id="{E2788870-C908-46F2-99EF-E435BD176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97486" y="3379102"/>
                  <a:ext cx="891084" cy="1653315"/>
                </a:xfrm>
                <a:prstGeom prst="bentConnector3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B738EB1-5308-4144-B46F-228D1E38A9E2}"/>
                    </a:ext>
                  </a:extLst>
                </p:cNvPr>
                <p:cNvSpPr txBox="1"/>
                <p:nvPr/>
              </p:nvSpPr>
              <p:spPr>
                <a:xfrm>
                  <a:off x="7168015" y="2808386"/>
                  <a:ext cx="830035" cy="313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l-PL" sz="16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Stor</a:t>
                  </a:r>
                  <a:r>
                    <a:rPr lang="en-GB" sz="16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age</a:t>
                  </a:r>
                  <a:endParaRPr lang="pl-PL" sz="16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1AF52B-E318-4C5A-96DF-8A82D4179EF0}"/>
                  </a:ext>
                </a:extLst>
              </p:cNvPr>
              <p:cNvSpPr txBox="1"/>
              <p:nvPr/>
            </p:nvSpPr>
            <p:spPr>
              <a:xfrm>
                <a:off x="7890764" y="3614038"/>
                <a:ext cx="1544012" cy="237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Azure Data </a:t>
                </a:r>
                <a:r>
                  <a:rPr lang="en-GB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Lake Storage</a:t>
                </a:r>
                <a:endParaRPr lang="pl-PL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E81C4A-FAC8-4327-A24D-D8449BA302FA}"/>
                </a:ext>
              </a:extLst>
            </p:cNvPr>
            <p:cNvSpPr txBox="1"/>
            <p:nvPr/>
          </p:nvSpPr>
          <p:spPr>
            <a:xfrm>
              <a:off x="5603236" y="3618939"/>
              <a:ext cx="1249060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 </a:t>
              </a:r>
              <a:r>
                <a:rPr lang="en-GB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Blob Storage</a:t>
              </a:r>
              <a:endParaRPr lang="pl-PL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CA14C1-9084-422A-BFB7-56D18C924948}"/>
              </a:ext>
            </a:extLst>
          </p:cNvPr>
          <p:cNvGrpSpPr/>
          <p:nvPr/>
        </p:nvGrpSpPr>
        <p:grpSpPr>
          <a:xfrm>
            <a:off x="1147258" y="2171325"/>
            <a:ext cx="1690212" cy="2014562"/>
            <a:chOff x="2128645" y="3187073"/>
            <a:chExt cx="2346100" cy="281476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91B3DD6-6E45-448E-B92E-00B0CF45EE5E}"/>
                </a:ext>
              </a:extLst>
            </p:cNvPr>
            <p:cNvGrpSpPr/>
            <p:nvPr/>
          </p:nvGrpSpPr>
          <p:grpSpPr>
            <a:xfrm>
              <a:off x="2128645" y="3187073"/>
              <a:ext cx="2224520" cy="2028692"/>
              <a:chOff x="2128645" y="3187073"/>
              <a:chExt cx="2224520" cy="202869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9A74798-0A2E-42A5-91DF-E32C0AE3C342}"/>
                  </a:ext>
                </a:extLst>
              </p:cNvPr>
              <p:cNvGrpSpPr/>
              <p:nvPr/>
            </p:nvGrpSpPr>
            <p:grpSpPr>
              <a:xfrm>
                <a:off x="2128645" y="3187073"/>
                <a:ext cx="2224520" cy="2028691"/>
                <a:chOff x="2128645" y="3187073"/>
                <a:chExt cx="2224520" cy="2028691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7D0A650-16A7-4C95-9C12-2E0666E58224}"/>
                    </a:ext>
                  </a:extLst>
                </p:cNvPr>
                <p:cNvSpPr/>
                <p:nvPr/>
              </p:nvSpPr>
              <p:spPr>
                <a:xfrm>
                  <a:off x="3028893" y="3742914"/>
                  <a:ext cx="1324272" cy="147285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39A4F146-D646-49F8-9BA8-AD3B1D7E3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7185" y="4138281"/>
                  <a:ext cx="513578" cy="513578"/>
                </a:xfrm>
                <a:prstGeom prst="rect">
                  <a:avLst/>
                </a:prstGeom>
              </p:spPr>
            </p:pic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84A9FD34-F159-43B4-8C2C-2FAEB1045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28645" y="4577420"/>
                  <a:ext cx="860822" cy="1280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301B336-0B5F-43BC-8E7B-0547CED0DFDB}"/>
                    </a:ext>
                  </a:extLst>
                </p:cNvPr>
                <p:cNvSpPr txBox="1"/>
                <p:nvPr/>
              </p:nvSpPr>
              <p:spPr>
                <a:xfrm>
                  <a:off x="3183697" y="3187073"/>
                  <a:ext cx="968787" cy="4386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l-PL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Ingest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56D310A-1FE0-4AB4-B581-2C9180C31605}"/>
                  </a:ext>
                </a:extLst>
              </p:cNvPr>
              <p:cNvSpPr txBox="1"/>
              <p:nvPr/>
            </p:nvSpPr>
            <p:spPr>
              <a:xfrm>
                <a:off x="3131602" y="4699730"/>
                <a:ext cx="1113277" cy="51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pl-PL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Azure Data Factory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C9491F-4090-4893-8875-5631B72D213C}"/>
                </a:ext>
              </a:extLst>
            </p:cNvPr>
            <p:cNvSpPr txBox="1"/>
            <p:nvPr/>
          </p:nvSpPr>
          <p:spPr>
            <a:xfrm>
              <a:off x="3294601" y="5330997"/>
              <a:ext cx="1180144" cy="670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2800" b="1" dirty="0">
                  <a:solidFill>
                    <a:schemeClr val="accent6">
                      <a:lumMod val="75000"/>
                    </a:schemeClr>
                  </a:solidFill>
                </a:rPr>
                <a:t>PULL</a:t>
              </a:r>
              <a:endParaRPr lang="pl-PL" sz="2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7D20E84-4E9F-4F5B-9ED7-6B428D96E1C4}"/>
              </a:ext>
            </a:extLst>
          </p:cNvPr>
          <p:cNvGrpSpPr/>
          <p:nvPr/>
        </p:nvGrpSpPr>
        <p:grpSpPr>
          <a:xfrm>
            <a:off x="333124" y="1568355"/>
            <a:ext cx="798100" cy="2442523"/>
            <a:chOff x="1553214" y="2427019"/>
            <a:chExt cx="1012806" cy="29039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F5F7828-07CD-46AD-84FE-1918A5023F63}"/>
                </a:ext>
              </a:extLst>
            </p:cNvPr>
            <p:cNvGrpSpPr/>
            <p:nvPr/>
          </p:nvGrpSpPr>
          <p:grpSpPr>
            <a:xfrm>
              <a:off x="1553214" y="3328852"/>
              <a:ext cx="1012806" cy="967169"/>
              <a:chOff x="2494012" y="2348880"/>
              <a:chExt cx="1012806" cy="96716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BCEF81D-0C6B-45B6-981A-CA814D3C5BCD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93DB3E16-CD4B-4A2F-B273-2A9EDB052BFE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BE2D815-5989-46A4-A73B-66B5E7B1C7D9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460F9649-8BBD-4CBD-9A16-F52B98728CDE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D650273-38D9-4378-9F55-8A308BEA3234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ACDF8C8-2603-478E-9AB9-48D7C7D31907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A9CC4E9-88DB-4321-A233-C46CF3E9CA08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7B864AF-8BE7-40DB-92D1-E9DA114AB366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E412F4A-4064-4E87-BE65-7E565D5617DF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202CA10-6FDA-4CEA-AEB0-0F5551DA0893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2B0FF06-5AD0-4D4F-8621-58FAF9C5FF83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0C6A48F-2F33-4EC5-BE94-20F551073BE8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B2138D5-5055-4F8F-86B9-F9B68A3EEA00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929EBF3-C289-4945-B582-52A16F1CB967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58D5521-5C43-4DDE-9259-9034C149F502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15B6999C-B9E8-4342-9773-DA39E7DA7D4B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7EF5BFD-C03B-4C58-9FBE-9203D92CC4B0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1DB54F5-385F-41FE-8B6E-B2A30A0F244D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6D4D122-BD86-48AA-810B-17DCEE7BA8C3}"/>
                </a:ext>
              </a:extLst>
            </p:cNvPr>
            <p:cNvGrpSpPr/>
            <p:nvPr/>
          </p:nvGrpSpPr>
          <p:grpSpPr>
            <a:xfrm>
              <a:off x="1553214" y="4363827"/>
              <a:ext cx="1012806" cy="967169"/>
              <a:chOff x="1553214" y="4363827"/>
              <a:chExt cx="1012806" cy="96716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B62E68D-8F55-407C-9258-7EBE77A89755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FF35775-2845-4B06-9DFA-1509F4AA5E51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7ACB7C5-5815-4190-8B6D-E9531411A105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33EE395-313C-4E0A-B515-C160E38DE462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538211A1-9820-4515-A5D2-12DDB52EE108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FFA59B-F2FB-42FF-873D-CB9D73BA3B99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D270319-827F-4088-9A15-87467D367E44}"/>
                  </a:ext>
                </a:extLst>
              </p:cNvPr>
              <p:cNvGrpSpPr/>
              <p:nvPr/>
            </p:nvGrpSpPr>
            <p:grpSpPr>
              <a:xfrm>
                <a:off x="1553214" y="4694518"/>
                <a:ext cx="1012806" cy="288032"/>
                <a:chOff x="2494012" y="2348880"/>
                <a:chExt cx="1012806" cy="288032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D1CD284-A074-4004-9369-082EB6BA8C02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BFE0AAC-7A6F-4A2A-969C-6E13EE01F280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A70E5B-4C0A-43D4-A713-DD3859270414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E2D92CB-BCE7-4BA7-987E-44AB3F4AAC18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DC96B381-F1A2-4491-92D3-1C7377CB9F29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8B7B19B-4DD2-492F-AA8C-4CF7C7AB9DBD}"/>
                  </a:ext>
                </a:extLst>
              </p:cNvPr>
              <p:cNvGrpSpPr/>
              <p:nvPr/>
            </p:nvGrpSpPr>
            <p:grpSpPr>
              <a:xfrm>
                <a:off x="1553214" y="5042964"/>
                <a:ext cx="1012806" cy="288032"/>
                <a:chOff x="2494012" y="2348880"/>
                <a:chExt cx="1012806" cy="288032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DE859EA-90E5-46D3-B42D-4234A137EBFE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6A3E9F65-BFBD-4E10-B480-E45D70D97F57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BCEF454-F8BD-47F9-96C5-25048199527D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3D0E402-9CC0-46D8-8773-D9455AC29B74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A362084-BC31-4DC3-87EA-D36002628FED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B4E13E-81E9-4E7D-BB5D-03EC488634D0}"/>
                </a:ext>
              </a:extLst>
            </p:cNvPr>
            <p:cNvSpPr txBox="1"/>
            <p:nvPr/>
          </p:nvSpPr>
          <p:spPr>
            <a:xfrm>
              <a:off x="1580315" y="2427019"/>
              <a:ext cx="912029" cy="636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l-PL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</a:t>
              </a:r>
            </a:p>
            <a:p>
              <a:pPr algn="ctr">
                <a:lnSpc>
                  <a:spcPct val="90000"/>
                </a:lnSpc>
              </a:pPr>
              <a:r>
                <a:rPr lang="pl-PL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56AB406-2A98-4E96-9AF3-6B2B8276FEA3}"/>
              </a:ext>
            </a:extLst>
          </p:cNvPr>
          <p:cNvGrpSpPr/>
          <p:nvPr/>
        </p:nvGrpSpPr>
        <p:grpSpPr>
          <a:xfrm>
            <a:off x="3188973" y="2211529"/>
            <a:ext cx="5565165" cy="2296676"/>
            <a:chOff x="3188973" y="2106918"/>
            <a:chExt cx="5565165" cy="240128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A1ABB88-BC44-4908-91A4-A55D309555C3}"/>
                </a:ext>
              </a:extLst>
            </p:cNvPr>
            <p:cNvGrpSpPr/>
            <p:nvPr/>
          </p:nvGrpSpPr>
          <p:grpSpPr>
            <a:xfrm>
              <a:off x="3188973" y="2106918"/>
              <a:ext cx="5565165" cy="2401287"/>
              <a:chOff x="4788466" y="3661919"/>
              <a:chExt cx="5788925" cy="290208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1DBE828-B029-488A-8599-85388A4DDD7D}"/>
                  </a:ext>
                </a:extLst>
              </p:cNvPr>
              <p:cNvGrpSpPr/>
              <p:nvPr/>
            </p:nvGrpSpPr>
            <p:grpSpPr>
              <a:xfrm>
                <a:off x="4788466" y="3661919"/>
                <a:ext cx="5788925" cy="2902088"/>
                <a:chOff x="4788466" y="3661919"/>
                <a:chExt cx="5788925" cy="2902088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13F1F61-00EA-4588-8BD8-DA4CD665D68D}"/>
                    </a:ext>
                  </a:extLst>
                </p:cNvPr>
                <p:cNvGrpSpPr/>
                <p:nvPr/>
              </p:nvGrpSpPr>
              <p:grpSpPr>
                <a:xfrm>
                  <a:off x="4788466" y="3661919"/>
                  <a:ext cx="5788925" cy="2902088"/>
                  <a:chOff x="4788466" y="3661919"/>
                  <a:chExt cx="5788925" cy="2902088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20734505-E3BD-4079-8C79-56F584C868F7}"/>
                      </a:ext>
                    </a:extLst>
                  </p:cNvPr>
                  <p:cNvGrpSpPr/>
                  <p:nvPr/>
                </p:nvGrpSpPr>
                <p:grpSpPr>
                  <a:xfrm>
                    <a:off x="4788466" y="3661919"/>
                    <a:ext cx="5788925" cy="2902088"/>
                    <a:chOff x="4788466" y="3661919"/>
                    <a:chExt cx="5788925" cy="2902088"/>
                  </a:xfrm>
                </p:grpSpPr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41C2EFFB-69CD-483D-9C16-D7289155B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7997" y="4428509"/>
                      <a:ext cx="5249394" cy="2135498"/>
                    </a:xfrm>
                    <a:prstGeom prst="rect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pic>
                  <p:nvPicPr>
                    <p:cNvPr id="25" name="Picture 24">
                      <a:extLst>
                        <a:ext uri="{FF2B5EF4-FFF2-40B4-BE49-F238E27FC236}">
                          <a16:creationId xmlns:a16="http://schemas.microsoft.com/office/drawing/2014/main" id="{4AA380DD-DF1D-4B1B-8740-66D53DF5963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27534" y="4751497"/>
                      <a:ext cx="780290" cy="7802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Picture 25">
                      <a:extLst>
                        <a:ext uri="{FF2B5EF4-FFF2-40B4-BE49-F238E27FC236}">
                          <a16:creationId xmlns:a16="http://schemas.microsoft.com/office/drawing/2014/main" id="{1251766A-EE9F-4B4B-BE7A-3B43703FE5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635503" y="4790053"/>
                      <a:ext cx="732347" cy="73234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24842029-9314-4401-9D80-9BF249A1E4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84935" y="4732456"/>
                      <a:ext cx="780290" cy="780289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0" name="Connector: Elbow 29">
                      <a:extLst>
                        <a:ext uri="{FF2B5EF4-FFF2-40B4-BE49-F238E27FC236}">
                          <a16:creationId xmlns:a16="http://schemas.microsoft.com/office/drawing/2014/main" id="{0E59E738-08BB-447D-AFC6-BB872E8516BE}"/>
                        </a:ext>
                      </a:extLst>
                    </p:cNvPr>
                    <p:cNvCxnSpPr>
                      <a:cxnSpLocks/>
                      <a:endCxn id="29" idx="1"/>
                    </p:cNvCxnSpPr>
                    <p:nvPr/>
                  </p:nvCxnSpPr>
                  <p:spPr>
                    <a:xfrm rot="16200000" flipH="1">
                      <a:off x="4734931" y="4903192"/>
                      <a:ext cx="646601" cy="539531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09B72821-A6F7-4CB1-9D79-8C3257C884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04357" y="3661919"/>
                      <a:ext cx="0" cy="76659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4F6B630-CC7E-4379-A2A8-C32B0B65B7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6997" y="6052698"/>
                      <a:ext cx="886086" cy="3688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l-PL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Analys</a:t>
                      </a:r>
                      <a:r>
                        <a:rPr lang="en-GB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pl-PL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29B8BF8-EDBC-4D46-90BF-F85FD8EFCA44}"/>
                      </a:ext>
                    </a:extLst>
                  </p:cNvPr>
                  <p:cNvSpPr txBox="1"/>
                  <p:nvPr/>
                </p:nvSpPr>
                <p:spPr>
                  <a:xfrm>
                    <a:off x="9386659" y="5641018"/>
                    <a:ext cx="1069322" cy="450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pl-PL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Azure Data</a:t>
                    </a:r>
                    <a:r>
                      <a:rPr lang="en-GB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Warehouse</a:t>
                    </a:r>
                    <a:endParaRPr lang="pl-PL" sz="105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296E80-8839-42F3-8AEE-C06C94AB2F05}"/>
                    </a:ext>
                  </a:extLst>
                </p:cNvPr>
                <p:cNvSpPr txBox="1"/>
                <p:nvPr/>
              </p:nvSpPr>
              <p:spPr>
                <a:xfrm>
                  <a:off x="7530778" y="5662083"/>
                  <a:ext cx="1420582" cy="30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l-PL" sz="105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Azure</a:t>
                  </a:r>
                  <a:r>
                    <a:rPr lang="en-GB" sz="105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Databricks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93C22A1-4E79-4C66-A177-FD9CDA213F2C}"/>
                    </a:ext>
                  </a:extLst>
                </p:cNvPr>
                <p:cNvSpPr txBox="1"/>
                <p:nvPr/>
              </p:nvSpPr>
              <p:spPr>
                <a:xfrm>
                  <a:off x="6355381" y="5516852"/>
                  <a:ext cx="1420582" cy="450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pl-PL" sz="105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Azure Data </a:t>
                  </a:r>
                  <a:endParaRPr lang="en-GB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05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Lake Analytics</a:t>
                  </a:r>
                  <a:endParaRPr lang="pl-PL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E39B85-3899-41CA-B463-40941FCBD4DF}"/>
                  </a:ext>
                </a:extLst>
              </p:cNvPr>
              <p:cNvSpPr txBox="1"/>
              <p:nvPr/>
            </p:nvSpPr>
            <p:spPr>
              <a:xfrm>
                <a:off x="5313241" y="5531787"/>
                <a:ext cx="1199056" cy="279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Azure </a:t>
                </a:r>
                <a:r>
                  <a:rPr lang="en-GB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HDInsight</a:t>
                </a:r>
                <a:endParaRPr lang="pl-PL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95CBB9D5-DCB1-410A-9E7E-AD548FED9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10853" y="3056391"/>
              <a:ext cx="749856" cy="718980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CE20EBB-9EE4-4195-8810-BDD3F720F01B}"/>
                </a:ext>
              </a:extLst>
            </p:cNvPr>
            <p:cNvSpPr txBox="1"/>
            <p:nvPr/>
          </p:nvSpPr>
          <p:spPr>
            <a:xfrm>
              <a:off x="6941506" y="3804116"/>
              <a:ext cx="1420582" cy="237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  <a:r>
                <a:rPr lang="en-GB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ML</a:t>
              </a: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9E3AC73F-B8F6-4A3D-8053-94EE48BC8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53488" y="3089691"/>
              <a:ext cx="598112" cy="598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492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9"/>
            <a:ext cx="7617342" cy="675204"/>
          </a:xfrm>
        </p:spPr>
        <p:txBody>
          <a:bodyPr/>
          <a:lstStyle/>
          <a:p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Azure –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Kappa architecture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A2286D-831E-4FAD-9DBB-3D50DF2C2235}"/>
              </a:ext>
            </a:extLst>
          </p:cNvPr>
          <p:cNvGrpSpPr/>
          <p:nvPr/>
        </p:nvGrpSpPr>
        <p:grpSpPr>
          <a:xfrm>
            <a:off x="558886" y="1725104"/>
            <a:ext cx="1012806" cy="2002144"/>
            <a:chOff x="2494012" y="2348880"/>
            <a:chExt cx="1012806" cy="200214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A352FC-E516-4446-86C6-65F6963699D2}"/>
                </a:ext>
              </a:extLst>
            </p:cNvPr>
            <p:cNvGrpSpPr/>
            <p:nvPr/>
          </p:nvGrpSpPr>
          <p:grpSpPr>
            <a:xfrm>
              <a:off x="2494012" y="2348880"/>
              <a:ext cx="1012806" cy="967169"/>
              <a:chOff x="2494012" y="2348880"/>
              <a:chExt cx="1012806" cy="96716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0F94AA7-32EF-4E85-89E4-5B409EA9770D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8B8DCB4-1BEC-4BF9-87B1-E39F5AC51652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81E235D-C057-4AAE-8C95-0ABA38CF8D4E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31692AC-1EB1-41B6-9C4F-E75FFF94176A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8AADB9-251D-431D-A7F0-6CDA471BD96A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27A2EFE-ADF3-44D6-A63D-DB05A34CA99A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1C04314-7192-49CA-A53A-FB4BF712AB44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0F77412-541A-4211-9A3E-564204B4F9AB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1790208-3294-438C-96AC-47258E14E276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060CBEB-8460-4794-971A-F4FB09134CB3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7EFB9E0-2578-451F-BA6F-69C9E6D24955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CA78F3C-86D0-4887-A804-59852F74E41D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6D0FB3B-3B82-476A-A89C-0A804BE4AD55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563159C-3ABE-4EFA-A4C8-FED219803315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28F9771-9DAD-413A-BA95-61832E5EFE00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96D8B30-7854-4500-9EBC-48F2F1AD7F49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AED09D8-D23D-445F-953E-CA7BB45D3B0E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BA00991-FD88-48B9-976F-10CA4F527757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4D3140-E770-4409-B92A-93AB60A955B0}"/>
                </a:ext>
              </a:extLst>
            </p:cNvPr>
            <p:cNvGrpSpPr/>
            <p:nvPr/>
          </p:nvGrpSpPr>
          <p:grpSpPr>
            <a:xfrm>
              <a:off x="2494012" y="3383855"/>
              <a:ext cx="1012806" cy="967169"/>
              <a:chOff x="2494012" y="2348880"/>
              <a:chExt cx="1012806" cy="96716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67DC367-E5FF-490D-877D-DCBF63F220FC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502AD-B425-4367-BEAD-611560015386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35BF254-66E1-4E38-A9EF-4EECBB114E4F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89E6D9E-90FB-4F61-93AC-F54401AEDD18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41E54EE-A456-49ED-985A-48B17BB4A3CB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C6103A2-2825-45A0-A4AD-E3880BADF3F8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348833D-62FC-4D72-88E9-6F3A3E8A327B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46A146D-5355-4D64-B4BA-C72F3B6F8428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95FA1F4-2009-42C1-A413-654A76692D8F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06BA09B-DAA5-4AB5-BAAC-93CF136F0099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0770C57-4020-45D5-9AF4-8125BDD74B55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C6FB209-ABFD-42E1-ACA8-5DC4B782FE98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A03858-87ED-470A-A115-F1E3D2279FE7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C87B245-C467-494F-A1FD-EB7BAA398C67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9569EEA-E084-4508-B609-5AACC921EF99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047F1F4-4441-4B5E-B592-DD1AA2B9AB16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6BDCD7C-C687-4C78-8A6C-5A7EB18960E6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0828857-8481-422B-AD1A-1838E39FD2A6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3055F90-AC03-414C-A48D-07B59A967AB5}"/>
              </a:ext>
            </a:extLst>
          </p:cNvPr>
          <p:cNvSpPr txBox="1"/>
          <p:nvPr/>
        </p:nvSpPr>
        <p:spPr>
          <a:xfrm>
            <a:off x="630894" y="993327"/>
            <a:ext cx="79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</a:t>
            </a:r>
          </a:p>
          <a:p>
            <a:pPr>
              <a:lnSpc>
                <a:spcPct val="9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748D19-CC34-48B3-805C-FA1E501984F6}"/>
              </a:ext>
            </a:extLst>
          </p:cNvPr>
          <p:cNvGrpSpPr/>
          <p:nvPr/>
        </p:nvGrpSpPr>
        <p:grpSpPr>
          <a:xfrm>
            <a:off x="1623237" y="1725104"/>
            <a:ext cx="1256925" cy="2625995"/>
            <a:chOff x="3558363" y="2348880"/>
            <a:chExt cx="1256925" cy="262599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529978F-30ED-4C04-8BB9-A32325ACE2DE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3558363" y="3340612"/>
              <a:ext cx="410220" cy="3792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4BE6022-BA25-40F4-82D7-A0C15541B804}"/>
                </a:ext>
              </a:extLst>
            </p:cNvPr>
            <p:cNvGrpSpPr/>
            <p:nvPr/>
          </p:nvGrpSpPr>
          <p:grpSpPr>
            <a:xfrm>
              <a:off x="3809885" y="2348880"/>
              <a:ext cx="1005403" cy="2625995"/>
              <a:chOff x="3809885" y="2348880"/>
              <a:chExt cx="1005403" cy="262599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F2F28EA-E887-4509-BAFB-CEBCED37C02F}"/>
                  </a:ext>
                </a:extLst>
              </p:cNvPr>
              <p:cNvSpPr/>
              <p:nvPr/>
            </p:nvSpPr>
            <p:spPr>
              <a:xfrm>
                <a:off x="3968583" y="2348880"/>
                <a:ext cx="688009" cy="1991047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rtlCol="0" anchor="ctr"/>
              <a:lstStyle/>
              <a:p>
                <a:pPr algn="ctr"/>
                <a:r>
                  <a:rPr lang="en-GB" sz="1200" dirty="0"/>
                  <a:t>Gateway</a:t>
                </a:r>
                <a:endParaRPr lang="pl-PL" sz="12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5DEBF4-3643-436D-A2F4-E259CD399067}"/>
                  </a:ext>
                </a:extLst>
              </p:cNvPr>
              <p:cNvSpPr txBox="1"/>
              <p:nvPr/>
            </p:nvSpPr>
            <p:spPr>
              <a:xfrm>
                <a:off x="3809885" y="4494744"/>
                <a:ext cx="1005403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PUSH</a:t>
                </a:r>
                <a:endParaRPr lang="pl-PL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DE0C587-E95E-46EE-84CA-E19365138E72}"/>
              </a:ext>
            </a:extLst>
          </p:cNvPr>
          <p:cNvGrpSpPr/>
          <p:nvPr/>
        </p:nvGrpSpPr>
        <p:grpSpPr>
          <a:xfrm>
            <a:off x="2721466" y="947412"/>
            <a:ext cx="2093314" cy="2339501"/>
            <a:chOff x="4656592" y="2108949"/>
            <a:chExt cx="2093314" cy="2339501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9FBDA21A-3743-4E20-A575-1DE22109C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236" y="2487507"/>
              <a:ext cx="688009" cy="688009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657AD7-9AB3-4D63-9409-303487D2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540" y="3660264"/>
              <a:ext cx="602527" cy="602527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479BF70-FA39-40F2-9F9D-304761E43464}"/>
                </a:ext>
              </a:extLst>
            </p:cNvPr>
            <p:cNvSpPr txBox="1"/>
            <p:nvPr/>
          </p:nvSpPr>
          <p:spPr>
            <a:xfrm>
              <a:off x="5794236" y="2261864"/>
              <a:ext cx="760144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Hub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FA1F582-7877-49C8-8D75-BFCE2956A160}"/>
                </a:ext>
              </a:extLst>
            </p:cNvPr>
            <p:cNvSpPr txBox="1"/>
            <p:nvPr/>
          </p:nvSpPr>
          <p:spPr>
            <a:xfrm>
              <a:off x="5820423" y="3408652"/>
              <a:ext cx="619080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IoT Hub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A9DAC19-8D47-46A9-8161-290333F5008B}"/>
                </a:ext>
              </a:extLst>
            </p:cNvPr>
            <p:cNvSpPr/>
            <p:nvPr/>
          </p:nvSpPr>
          <p:spPr>
            <a:xfrm>
              <a:off x="5413236" y="2108949"/>
              <a:ext cx="1336670" cy="2339501"/>
            </a:xfrm>
            <a:prstGeom prst="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CC9FABD-BB8B-4CA2-B0E4-9218DB329988}"/>
                </a:ext>
              </a:extLst>
            </p:cNvPr>
            <p:cNvCxnSpPr>
              <a:cxnSpLocks/>
            </p:cNvCxnSpPr>
            <p:nvPr/>
          </p:nvCxnSpPr>
          <p:spPr>
            <a:xfrm>
              <a:off x="4656592" y="3355501"/>
              <a:ext cx="75664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D742288-07BF-45FA-AB16-9BDF3BE8921D}"/>
                </a:ext>
              </a:extLst>
            </p:cNvPr>
            <p:cNvSpPr txBox="1"/>
            <p:nvPr/>
          </p:nvSpPr>
          <p:spPr>
            <a:xfrm>
              <a:off x="4736304" y="2203846"/>
              <a:ext cx="67961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</a:t>
              </a:r>
              <a:endPara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F13EC6C-6E1E-4A89-BAC9-184DA4F5E4F6}"/>
              </a:ext>
            </a:extLst>
          </p:cNvPr>
          <p:cNvGrpSpPr/>
          <p:nvPr/>
        </p:nvGrpSpPr>
        <p:grpSpPr>
          <a:xfrm>
            <a:off x="3290382" y="3297274"/>
            <a:ext cx="3476957" cy="1586910"/>
            <a:chOff x="5945002" y="4581126"/>
            <a:chExt cx="3749811" cy="1822013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0B19188-0BB2-459D-86E9-4F9B4FB3E3F9}"/>
                </a:ext>
              </a:extLst>
            </p:cNvPr>
            <p:cNvGrpSpPr/>
            <p:nvPr/>
          </p:nvGrpSpPr>
          <p:grpSpPr>
            <a:xfrm>
              <a:off x="5945002" y="4882583"/>
              <a:ext cx="3749811" cy="1520556"/>
              <a:chOff x="5945002" y="4882583"/>
              <a:chExt cx="3749811" cy="1520556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EB998CDB-41D5-492D-9B3D-A262B473126E}"/>
                  </a:ext>
                </a:extLst>
              </p:cNvPr>
              <p:cNvGrpSpPr/>
              <p:nvPr/>
            </p:nvGrpSpPr>
            <p:grpSpPr>
              <a:xfrm>
                <a:off x="5945002" y="4882583"/>
                <a:ext cx="3749811" cy="1520556"/>
                <a:chOff x="5728978" y="2070509"/>
                <a:chExt cx="3749811" cy="152055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6631B935-6A23-421A-A54C-E7317F5B6563}"/>
                    </a:ext>
                  </a:extLst>
                </p:cNvPr>
                <p:cNvGrpSpPr/>
                <p:nvPr/>
              </p:nvGrpSpPr>
              <p:grpSpPr>
                <a:xfrm>
                  <a:off x="5728978" y="2070509"/>
                  <a:ext cx="3749811" cy="1520556"/>
                  <a:chOff x="5728978" y="2070509"/>
                  <a:chExt cx="3749811" cy="1520556"/>
                </a:xfrm>
              </p:grpSpPr>
              <p:pic>
                <p:nvPicPr>
                  <p:cNvPr id="134" name="Picture 133">
                    <a:extLst>
                      <a:ext uri="{FF2B5EF4-FFF2-40B4-BE49-F238E27FC236}">
                        <a16:creationId xmlns:a16="http://schemas.microsoft.com/office/drawing/2014/main" id="{7F91DCD3-04F2-4489-9A17-CB6B39327D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83675" y="2162300"/>
                    <a:ext cx="625473" cy="625473"/>
                  </a:xfrm>
                  <a:prstGeom prst="rect">
                    <a:avLst/>
                  </a:prstGeom>
                </p:spPr>
              </p:pic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3156A66B-43B9-4E15-8EDE-D0449DED27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66285" y="2170879"/>
                    <a:ext cx="636252" cy="636252"/>
                  </a:xfrm>
                  <a:prstGeom prst="rect">
                    <a:avLst/>
                  </a:prstGeom>
                </p:spPr>
              </p:pic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0566A950-EE41-487F-95D8-A737C667FDE5}"/>
                      </a:ext>
                    </a:extLst>
                  </p:cNvPr>
                  <p:cNvSpPr/>
                  <p:nvPr/>
                </p:nvSpPr>
                <p:spPr>
                  <a:xfrm>
                    <a:off x="5728978" y="2070509"/>
                    <a:ext cx="3749811" cy="1520556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A6F0825D-6EDE-40C3-B9F8-F0EED6E7686E}"/>
                      </a:ext>
                    </a:extLst>
                  </p:cNvPr>
                  <p:cNvSpPr txBox="1"/>
                  <p:nvPr/>
                </p:nvSpPr>
                <p:spPr>
                  <a:xfrm>
                    <a:off x="7175564" y="3061770"/>
                    <a:ext cx="679610" cy="3604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l-PL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Store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AB54CAA9-DB10-4881-A9D9-E8F56A8C9921}"/>
                    </a:ext>
                  </a:extLst>
                </p:cNvPr>
                <p:cNvSpPr txBox="1"/>
                <p:nvPr/>
              </p:nvSpPr>
              <p:spPr>
                <a:xfrm>
                  <a:off x="7617756" y="2802362"/>
                  <a:ext cx="1665178" cy="2729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l-PL" sz="105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Azure Data </a:t>
                  </a:r>
                  <a:r>
                    <a:rPr lang="en-GB" sz="105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Lake Storage</a:t>
                  </a:r>
                  <a:endParaRPr lang="pl-PL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2717411-AA30-49DE-B3C8-DB5B7D3FC01C}"/>
                  </a:ext>
                </a:extLst>
              </p:cNvPr>
              <p:cNvSpPr txBox="1"/>
              <p:nvPr/>
            </p:nvSpPr>
            <p:spPr>
              <a:xfrm>
                <a:off x="6166364" y="5610139"/>
                <a:ext cx="1347080" cy="272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Azure </a:t>
                </a:r>
                <a:r>
                  <a:rPr lang="en-GB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Blob Storage</a:t>
                </a:r>
                <a:endParaRPr lang="pl-PL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2FFACCA-3772-4E11-A216-925D9DD5FB25}"/>
                </a:ext>
              </a:extLst>
            </p:cNvPr>
            <p:cNvCxnSpPr>
              <a:cxnSpLocks/>
            </p:cNvCxnSpPr>
            <p:nvPr/>
          </p:nvCxnSpPr>
          <p:spPr>
            <a:xfrm>
              <a:off x="6742484" y="4581126"/>
              <a:ext cx="0" cy="3014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CA991C6C-ABCE-4D96-81F3-CC8C57A5E1E4}"/>
                </a:ext>
              </a:extLst>
            </p:cNvPr>
            <p:cNvCxnSpPr>
              <a:cxnSpLocks/>
            </p:cNvCxnSpPr>
            <p:nvPr/>
          </p:nvCxnSpPr>
          <p:spPr>
            <a:xfrm>
              <a:off x="8681228" y="4581126"/>
              <a:ext cx="0" cy="3014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904FCE-84E4-4316-B4F9-F8946EC34507}"/>
              </a:ext>
            </a:extLst>
          </p:cNvPr>
          <p:cNvGrpSpPr/>
          <p:nvPr/>
        </p:nvGrpSpPr>
        <p:grpSpPr>
          <a:xfrm>
            <a:off x="6767340" y="3559832"/>
            <a:ext cx="1937060" cy="796709"/>
            <a:chOff x="9694813" y="4884184"/>
            <a:chExt cx="2011885" cy="1403372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157883C-D575-4BA8-A0D2-CADBD72430A9}"/>
                </a:ext>
              </a:extLst>
            </p:cNvPr>
            <p:cNvSpPr/>
            <p:nvPr/>
          </p:nvSpPr>
          <p:spPr>
            <a:xfrm>
              <a:off x="10186604" y="4884184"/>
              <a:ext cx="1520094" cy="140337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Batch Processing</a:t>
              </a:r>
              <a:endParaRPr lang="pl-PL" dirty="0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1AA0B82-37B4-40A9-B6D0-E3D4753C45C9}"/>
                </a:ext>
              </a:extLst>
            </p:cNvPr>
            <p:cNvCxnSpPr>
              <a:cxnSpLocks/>
            </p:cNvCxnSpPr>
            <p:nvPr/>
          </p:nvCxnSpPr>
          <p:spPr>
            <a:xfrm>
              <a:off x="9694813" y="5661248"/>
              <a:ext cx="49179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5CD2C18-1D5F-4155-ABB6-EC06B5ED4CBD}"/>
              </a:ext>
            </a:extLst>
          </p:cNvPr>
          <p:cNvGrpSpPr/>
          <p:nvPr/>
        </p:nvGrpSpPr>
        <p:grpSpPr>
          <a:xfrm>
            <a:off x="4815141" y="943361"/>
            <a:ext cx="3758194" cy="2343550"/>
            <a:chOff x="4815141" y="943361"/>
            <a:chExt cx="3758194" cy="2343550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7250A56-3402-4F60-9B69-E6FA06751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016" y="1167206"/>
              <a:ext cx="757742" cy="792711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2D88B233-5FAD-4F9D-BAA6-43A6BE323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339" y="2314072"/>
              <a:ext cx="643096" cy="67277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DF437BA-57B6-4A2A-BC1E-6F766D3ADED5}"/>
                </a:ext>
              </a:extLst>
            </p:cNvPr>
            <p:cNvSpPr txBox="1"/>
            <p:nvPr/>
          </p:nvSpPr>
          <p:spPr>
            <a:xfrm>
              <a:off x="5342746" y="1009901"/>
              <a:ext cx="969523" cy="214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Stream Analytics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838579E-58D9-4B3D-AD3C-49AF7F51720F}"/>
                </a:ext>
              </a:extLst>
            </p:cNvPr>
            <p:cNvSpPr txBox="1"/>
            <p:nvPr/>
          </p:nvSpPr>
          <p:spPr>
            <a:xfrm>
              <a:off x="5539645" y="2055237"/>
              <a:ext cx="621092" cy="214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Jobs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9561650-2952-43C7-8F0B-FE1A585D1B3E}"/>
                </a:ext>
              </a:extLst>
            </p:cNvPr>
            <p:cNvSpPr/>
            <p:nvPr/>
          </p:nvSpPr>
          <p:spPr>
            <a:xfrm>
              <a:off x="5076774" y="947411"/>
              <a:ext cx="2423133" cy="2339500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963188A-F00B-4715-B4B6-1F486B905577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4815141" y="2117161"/>
              <a:ext cx="261633" cy="2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2B9A8C1-8812-4702-932B-EF525C276F09}"/>
                </a:ext>
              </a:extLst>
            </p:cNvPr>
            <p:cNvSpPr txBox="1"/>
            <p:nvPr/>
          </p:nvSpPr>
          <p:spPr>
            <a:xfrm>
              <a:off x="7499912" y="943361"/>
              <a:ext cx="107342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Processing</a:t>
              </a:r>
              <a:endParaRPr lang="pl-PL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43F2DF6-6E5A-4D55-866E-53796CFE50C6}"/>
                </a:ext>
              </a:extLst>
            </p:cNvPr>
            <p:cNvSpPr txBox="1"/>
            <p:nvPr/>
          </p:nvSpPr>
          <p:spPr>
            <a:xfrm>
              <a:off x="6270210" y="2290883"/>
              <a:ext cx="1365672" cy="237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  <a:r>
                <a:rPr lang="en-GB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Databricks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699BB13-F054-48EA-94E7-1CB47FAC8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55777" y="1616088"/>
              <a:ext cx="749856" cy="687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6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00577" y="333971"/>
            <a:ext cx="5505007" cy="61793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Data Lake Store vs Blob Storage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980A0D0-5296-424E-9769-08F814E3CB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1" y="223469"/>
            <a:ext cx="584605" cy="5846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3E89F6E-41CB-43C1-9FCA-4672003E70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351" y="237176"/>
            <a:ext cx="584605" cy="58460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9BF8577-2743-484C-9C77-2E23C2DDCF70}"/>
              </a:ext>
            </a:extLst>
          </p:cNvPr>
          <p:cNvSpPr txBox="1">
            <a:spLocks/>
          </p:cNvSpPr>
          <p:nvPr/>
        </p:nvSpPr>
        <p:spPr>
          <a:xfrm>
            <a:off x="467834" y="1148315"/>
            <a:ext cx="3868340" cy="50327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Azure Data Lake Store</a:t>
            </a:r>
            <a:endParaRPr lang="pl-PL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DB7C04-D2BE-4C70-9FDC-CDFB606399A0}"/>
              </a:ext>
            </a:extLst>
          </p:cNvPr>
          <p:cNvSpPr txBox="1">
            <a:spLocks/>
          </p:cNvSpPr>
          <p:nvPr/>
        </p:nvSpPr>
        <p:spPr>
          <a:xfrm>
            <a:off x="382772" y="1651591"/>
            <a:ext cx="4178456" cy="27634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Optimized storage for big data analytics workloads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Hierarchical file system</a:t>
            </a: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 API over HTTPS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WebHDFS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-compatible REST interface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Unlimited storage, petabyte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C54E93D-8207-4CA2-86C9-DD5348BB9BC6}"/>
              </a:ext>
            </a:extLst>
          </p:cNvPr>
          <p:cNvSpPr txBox="1">
            <a:spLocks/>
          </p:cNvSpPr>
          <p:nvPr/>
        </p:nvSpPr>
        <p:spPr>
          <a:xfrm>
            <a:off x="4498182" y="1148315"/>
            <a:ext cx="3868340" cy="50327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Azure Blob Storage</a:t>
            </a:r>
            <a:endParaRPr lang="pl-PL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C5D0D81-B2DA-4CAD-BA2A-A2C13932FF66}"/>
              </a:ext>
            </a:extLst>
          </p:cNvPr>
          <p:cNvSpPr txBox="1">
            <a:spLocks/>
          </p:cNvSpPr>
          <p:nvPr/>
        </p:nvSpPr>
        <p:spPr>
          <a:xfrm>
            <a:off x="4435135" y="1651590"/>
            <a:ext cx="4241031" cy="27634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purpose object store for a wide variety of storage scenarios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 store with flat namespace</a:t>
            </a: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 API over HTTPS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account-level authorization – Use Account Access Keys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7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9"/>
            <a:ext cx="7617342" cy="675204"/>
          </a:xfrm>
        </p:spPr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	   Azure Event Hub vs IoT Hub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68FB1-2D50-46AE-9D4B-B9AB020405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" y="358170"/>
            <a:ext cx="508142" cy="508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D9968-6B4E-452F-821B-64FC805D4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368" y="310977"/>
            <a:ext cx="602527" cy="60252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1B6602-49DA-404A-83CE-B64DF1BFA552}"/>
              </a:ext>
            </a:extLst>
          </p:cNvPr>
          <p:cNvSpPr txBox="1">
            <a:spLocks/>
          </p:cNvSpPr>
          <p:nvPr/>
        </p:nvSpPr>
        <p:spPr>
          <a:xfrm>
            <a:off x="689794" y="1033374"/>
            <a:ext cx="7851863" cy="221056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b="1" dirty="0">
                <a:solidFill>
                  <a:schemeClr val="accent6">
                    <a:lumMod val="75000"/>
                  </a:schemeClr>
                </a:solidFill>
              </a:rPr>
              <a:t>Azure Event Hub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highly scalable data streaming platform and event ingestion service, capable of receiving and processing millions of events per second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Azure IoT Hub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fully managed service that enables reliable and secure bidirectional communications between millions of IoT devices and a solution back end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557AFC-4A92-4370-B5C4-48C47504D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058252"/>
              </p:ext>
            </p:extLst>
          </p:nvPr>
        </p:nvGraphicFramePr>
        <p:xfrm>
          <a:off x="943865" y="2982686"/>
          <a:ext cx="7721163" cy="15824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73506">
                  <a:extLst>
                    <a:ext uri="{9D8B030D-6E8A-4147-A177-3AD203B41FA5}">
                      <a16:colId xmlns:a16="http://schemas.microsoft.com/office/drawing/2014/main" val="2928478661"/>
                    </a:ext>
                  </a:extLst>
                </a:gridCol>
                <a:gridCol w="2902858">
                  <a:extLst>
                    <a:ext uri="{9D8B030D-6E8A-4147-A177-3AD203B41FA5}">
                      <a16:colId xmlns:a16="http://schemas.microsoft.com/office/drawing/2014/main" val="1226372031"/>
                    </a:ext>
                  </a:extLst>
                </a:gridCol>
                <a:gridCol w="2844799">
                  <a:extLst>
                    <a:ext uri="{9D8B030D-6E8A-4147-A177-3AD203B41FA5}">
                      <a16:colId xmlns:a16="http://schemas.microsoft.com/office/drawing/2014/main" val="248465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Area</a:t>
                      </a:r>
                      <a:endParaRPr lang="pl-PL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u="none" strike="noStrike" kern="12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IoT Hub</a:t>
                      </a:r>
                      <a:endParaRPr lang="pl-PL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u="none" strike="noStrike" kern="12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Event Hub</a:t>
                      </a:r>
                      <a:endParaRPr lang="pl-PL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75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Device protocol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Supports MQTT, MQTT over WebSockets, AMQP, AMQP over WebSockets, and HTTPS.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Supports AMQP, AMQP over </a:t>
                      </a:r>
                      <a:r>
                        <a:rPr lang="en-US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WebSockets</a:t>
                      </a: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and HTTPS.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3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Device state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Device twins can store and query device state information.</a:t>
                      </a:r>
                      <a:endParaRPr lang="pl-PL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 device state information can be stored</a:t>
                      </a:r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1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9"/>
            <a:ext cx="7617342" cy="675204"/>
          </a:xfrm>
        </p:spPr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	   Azure Stream Analytics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1B6602-49DA-404A-83CE-B64DF1BFA552}"/>
              </a:ext>
            </a:extLst>
          </p:cNvPr>
          <p:cNvSpPr txBox="1">
            <a:spLocks/>
          </p:cNvSpPr>
          <p:nvPr/>
        </p:nvSpPr>
        <p:spPr>
          <a:xfrm>
            <a:off x="689794" y="1033374"/>
            <a:ext cx="7851863" cy="389304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Azure Stream Analytics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managed event-processing engine set up real-time analytic computations on streaming data.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Sources: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Stream and Reference Data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-like language for querying live data streams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SELECT, FROM, WHERE, GROUP BY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other common Data Manipulation Language (DML) statements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COUNT, AVG, DATEDIFF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other common functions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temporal grouping of events via "windowing“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Tumbling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Window,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Hopping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Window,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Window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632DCF-AA41-40F5-A461-CCBA489AFE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5" y="230291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9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9"/>
            <a:ext cx="7617342" cy="675204"/>
          </a:xfrm>
        </p:spPr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	   Azure Stream Analytics at work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632DCF-AA41-40F5-A461-CCBA489AFE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5" y="230291"/>
            <a:ext cx="780290" cy="780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64E5B8-461A-42B6-A89C-FBEB0BD57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5" y="1054929"/>
            <a:ext cx="7301775" cy="3524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BE762-3947-4399-8742-0D40237ACF0C}"/>
              </a:ext>
            </a:extLst>
          </p:cNvPr>
          <p:cNvSpPr txBox="1"/>
          <p:nvPr/>
        </p:nvSpPr>
        <p:spPr>
          <a:xfrm>
            <a:off x="6380896" y="4679578"/>
            <a:ext cx="1224136" cy="18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l-PL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Alan Smith</a:t>
            </a:r>
          </a:p>
        </p:txBody>
      </p:sp>
    </p:spTree>
    <p:extLst>
      <p:ext uri="{BB962C8B-B14F-4D97-AF65-F5344CB8AC3E}">
        <p14:creationId xmlns:p14="http://schemas.microsoft.com/office/powerpoint/2010/main" val="420634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9"/>
            <a:ext cx="7617342" cy="675204"/>
          </a:xfrm>
        </p:spPr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Data Lake 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9B8FA8-F4C0-49B2-84D5-E1BDA3D7D4A9}"/>
              </a:ext>
            </a:extLst>
          </p:cNvPr>
          <p:cNvSpPr txBox="1">
            <a:spLocks/>
          </p:cNvSpPr>
          <p:nvPr/>
        </p:nvSpPr>
        <p:spPr>
          <a:xfrm>
            <a:off x="655782" y="1285383"/>
            <a:ext cx="7300907" cy="1189540"/>
          </a:xfrm>
          <a:prstGeom prst="rect">
            <a:avLst/>
          </a:prstGeom>
          <a:noFill/>
        </p:spPr>
        <p:txBody>
          <a:bodyPr vert="horz" lIns="76200" tIns="38100" rIns="76200" bIns="38100" rtlCol="0" anchor="ctr">
            <a:norm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667" dirty="0">
                <a:solidFill>
                  <a:schemeClr val="tx2"/>
                </a:solidFill>
              </a:rPr>
              <a:t>Analytics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A2570B6-10DC-4EA1-88C2-60B3ED486387}"/>
              </a:ext>
            </a:extLst>
          </p:cNvPr>
          <p:cNvSpPr txBox="1">
            <a:spLocks/>
          </p:cNvSpPr>
          <p:nvPr/>
        </p:nvSpPr>
        <p:spPr>
          <a:xfrm>
            <a:off x="655782" y="3352926"/>
            <a:ext cx="7272354" cy="1189540"/>
          </a:xfrm>
          <a:prstGeom prst="rect">
            <a:avLst/>
          </a:prstGeom>
          <a:noFill/>
        </p:spPr>
        <p:txBody>
          <a:bodyPr vert="horz" lIns="76200" tIns="38100" rIns="76200" bIns="38100" rtlCol="0" anchor="ctr">
            <a:normAutofit/>
          </a:bodyPr>
          <a:lstStyle>
            <a:defPPr>
              <a:defRPr lang="en-US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+mj-cs"/>
              </a:defRPr>
            </a:lvl1pPr>
          </a:lstStyle>
          <a:p>
            <a:r>
              <a:rPr lang="en-US" sz="2667" b="1" dirty="0">
                <a:solidFill>
                  <a:schemeClr val="tx2"/>
                </a:solidFill>
              </a:rPr>
              <a:t>Storage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9C1EEB90-86DA-410C-8CF3-4E2E8EEDEEBB}"/>
              </a:ext>
            </a:extLst>
          </p:cNvPr>
          <p:cNvSpPr/>
          <p:nvPr/>
        </p:nvSpPr>
        <p:spPr>
          <a:xfrm>
            <a:off x="2815451" y="949843"/>
            <a:ext cx="5401323" cy="3847765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4" name="Left Brace 10">
            <a:extLst>
              <a:ext uri="{FF2B5EF4-FFF2-40B4-BE49-F238E27FC236}">
                <a16:creationId xmlns:a16="http://schemas.microsoft.com/office/drawing/2014/main" id="{29061D35-7442-4CA9-819A-B4D4C0C1078B}"/>
              </a:ext>
            </a:extLst>
          </p:cNvPr>
          <p:cNvSpPr/>
          <p:nvPr/>
        </p:nvSpPr>
        <p:spPr>
          <a:xfrm>
            <a:off x="2121624" y="1285381"/>
            <a:ext cx="368329" cy="1189540"/>
          </a:xfrm>
          <a:prstGeom prst="leftBrace">
            <a:avLst>
              <a:gd name="adj1" fmla="val 53049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5" name="Left Brace 12">
            <a:extLst>
              <a:ext uri="{FF2B5EF4-FFF2-40B4-BE49-F238E27FC236}">
                <a16:creationId xmlns:a16="http://schemas.microsoft.com/office/drawing/2014/main" id="{34175E68-A700-40E1-809E-ED56D950F0DF}"/>
              </a:ext>
            </a:extLst>
          </p:cNvPr>
          <p:cNvSpPr/>
          <p:nvPr/>
        </p:nvSpPr>
        <p:spPr>
          <a:xfrm>
            <a:off x="2121624" y="3352925"/>
            <a:ext cx="368329" cy="1189540"/>
          </a:xfrm>
          <a:prstGeom prst="leftBrace">
            <a:avLst>
              <a:gd name="adj1" fmla="val 53049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2"/>
              </a:solidFill>
            </a:endParaRPr>
          </a:p>
        </p:txBody>
      </p:sp>
      <p:pic>
        <p:nvPicPr>
          <p:cNvPr id="16" name="Obraz 18">
            <a:extLst>
              <a:ext uri="{FF2B5EF4-FFF2-40B4-BE49-F238E27FC236}">
                <a16:creationId xmlns:a16="http://schemas.microsoft.com/office/drawing/2014/main" id="{DC717DE2-4796-40D5-961D-5205FF4B4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133" y="3265073"/>
            <a:ext cx="1431927" cy="1416612"/>
          </a:xfrm>
          <a:prstGeom prst="rect">
            <a:avLst/>
          </a:prstGeom>
        </p:spPr>
      </p:pic>
      <p:pic>
        <p:nvPicPr>
          <p:cNvPr id="17" name="Obraz 13">
            <a:extLst>
              <a:ext uri="{FF2B5EF4-FFF2-40B4-BE49-F238E27FC236}">
                <a16:creationId xmlns:a16="http://schemas.microsoft.com/office/drawing/2014/main" id="{7707355B-A00C-4AE1-810D-CBDD64C41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640" y="965898"/>
            <a:ext cx="1580476" cy="1979586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927B3EBD-F3D3-4C38-BC36-1859509A9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213" y="1086955"/>
            <a:ext cx="1580476" cy="189824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5C277F-178F-4465-B1F6-E38F7AE4C170}"/>
              </a:ext>
            </a:extLst>
          </p:cNvPr>
          <p:cNvGrpSpPr/>
          <p:nvPr/>
        </p:nvGrpSpPr>
        <p:grpSpPr>
          <a:xfrm>
            <a:off x="4774221" y="1312878"/>
            <a:ext cx="1406839" cy="1601046"/>
            <a:chOff x="4774221" y="1312878"/>
            <a:chExt cx="1406839" cy="160104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A6473A-7368-4E59-B1DF-19B3B96CF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4221" y="1312878"/>
              <a:ext cx="1341907" cy="123060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7DE73-31F1-481C-9323-653C29C5AB3A}"/>
                </a:ext>
              </a:extLst>
            </p:cNvPr>
            <p:cNvSpPr txBox="1"/>
            <p:nvPr/>
          </p:nvSpPr>
          <p:spPr>
            <a:xfrm>
              <a:off x="4815388" y="2692848"/>
              <a:ext cx="1365672" cy="221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  <a:r>
                <a:rPr lang="en-GB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Data Bricks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87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9"/>
            <a:ext cx="7617342" cy="67520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Azure HDInsight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 Azure Data Lake Analytics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 Azure Databricks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1B6602-49DA-404A-83CE-B64DF1BFA552}"/>
              </a:ext>
            </a:extLst>
          </p:cNvPr>
          <p:cNvSpPr txBox="1">
            <a:spLocks/>
          </p:cNvSpPr>
          <p:nvPr/>
        </p:nvSpPr>
        <p:spPr>
          <a:xfrm>
            <a:off x="689794" y="1033374"/>
            <a:ext cx="7851863" cy="389304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D3EA33-D6EB-4D54-A5FD-21A27536AE58}"/>
              </a:ext>
            </a:extLst>
          </p:cNvPr>
          <p:cNvSpPr txBox="1">
            <a:spLocks/>
          </p:cNvSpPr>
          <p:nvPr/>
        </p:nvSpPr>
        <p:spPr>
          <a:xfrm>
            <a:off x="381450" y="1256015"/>
            <a:ext cx="7851863" cy="323092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Azure HDInsight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 as a Service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Hadoop,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Hbase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Storm,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R Server, Kafka</a:t>
            </a:r>
            <a:endParaRPr lang="en-US" sz="2000" dirty="0"/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Azure Data Lake Analytics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Job/Query as a Service 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USQL (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.Net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,Python, R Language, Cognitive)</a:t>
            </a:r>
          </a:p>
          <a:p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Azure Databricks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Apache Spark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-based analytics platform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Optimized for the Microsoft Azure cloud services platform</a:t>
            </a:r>
          </a:p>
          <a:p>
            <a:pPr lvl="1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4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9"/>
            <a:ext cx="7617342" cy="675204"/>
          </a:xfrm>
        </p:spPr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	   Azure Data Lake Analytics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1B6602-49DA-404A-83CE-B64DF1BFA552}"/>
              </a:ext>
            </a:extLst>
          </p:cNvPr>
          <p:cNvSpPr txBox="1">
            <a:spLocks/>
          </p:cNvSpPr>
          <p:nvPr/>
        </p:nvSpPr>
        <p:spPr>
          <a:xfrm>
            <a:off x="689794" y="1033374"/>
            <a:ext cx="7851863" cy="389304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distributed analytics service built on Apache YARN that dynamically scales to your needs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PER QUERY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Scale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PER QUERY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FEDERATED QUERY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Azure data sources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Includes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U-SQL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language that unifies the benefits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expressive power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C#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limits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SCALE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Optimized to work with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ADL STORE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0B080-4471-4744-8340-778B169E05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2" y="274639"/>
            <a:ext cx="587572" cy="5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6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8"/>
            <a:ext cx="7617342" cy="993775"/>
          </a:xfrm>
        </p:spPr>
        <p:txBody>
          <a:bodyPr/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4182-9EE0-4AF7-829F-1E2CC79323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3153" y="1268413"/>
            <a:ext cx="7886700" cy="326231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Big Data 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Processing (Theory)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Project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Azure Platform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Data Services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Demo and Q&amp;A</a:t>
            </a:r>
            <a:endParaRPr lang="pl-PL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97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9"/>
            <a:ext cx="7617342" cy="675204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U–SQL - A new language for Big Data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E01BF-AD27-4EB5-8CAF-FEE49C262184}"/>
              </a:ext>
            </a:extLst>
          </p:cNvPr>
          <p:cNvSpPr/>
          <p:nvPr/>
        </p:nvSpPr>
        <p:spPr>
          <a:xfrm>
            <a:off x="471517" y="882643"/>
            <a:ext cx="288128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sz="700" dirty="0" err="1">
                <a:solidFill>
                  <a:srgbClr val="808000"/>
                </a:solidFill>
                <a:latin typeface="Consolas" panose="020B0609020204030204" pitchFamily="49" charset="0"/>
              </a:rPr>
              <a:t>projectsInput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@"Projects\{file}.csv"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00" dirty="0">
                <a:solidFill>
                  <a:srgbClr val="808000"/>
                </a:solidFill>
                <a:latin typeface="Consolas" panose="020B0609020204030204" pitchFamily="49" charset="0"/>
              </a:rPr>
              <a:t>@eventDate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00" dirty="0">
                <a:solidFill>
                  <a:srgbClr val="008080"/>
                </a:solidFill>
                <a:latin typeface="Consolas" panose="020B0609020204030204" pitchFamily="49" charset="0"/>
              </a:rPr>
              <a:t>DateTime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= System.</a:t>
            </a:r>
            <a:r>
              <a:rPr lang="pl-PL" sz="700" dirty="0">
                <a:solidFill>
                  <a:srgbClr val="008080"/>
                </a:solidFill>
                <a:latin typeface="Consolas" panose="020B0609020204030204" pitchFamily="49" charset="0"/>
              </a:rPr>
              <a:t>DateTime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.Parse(</a:t>
            </a:r>
            <a:r>
              <a:rPr lang="pl-PL" sz="700" dirty="0">
                <a:solidFill>
                  <a:srgbClr val="A31515"/>
                </a:solidFill>
                <a:latin typeface="Consolas" panose="020B0609020204030204" pitchFamily="49" charset="0"/>
              </a:rPr>
              <a:t>"2017/04/01"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00" dirty="0">
                <a:solidFill>
                  <a:srgbClr val="808000"/>
                </a:solidFill>
                <a:latin typeface="Consolas" panose="020B0609020204030204" pitchFamily="49" charset="0"/>
              </a:rPr>
              <a:t>@numbers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REFERENCE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ASSEMBLY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USQLCSharpDemo;</a:t>
            </a:r>
          </a:p>
          <a:p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ImageColorsProcessor = USQLCSharpDemo.ImageColorProducer;</a:t>
            </a:r>
          </a:p>
          <a:p>
            <a:r>
              <a:rPr lang="pl-PL" sz="700" dirty="0">
                <a:solidFill>
                  <a:srgbClr val="808000"/>
                </a:solidFill>
                <a:latin typeface="Consolas" panose="020B0609020204030204" pitchFamily="49" charset="0"/>
              </a:rPr>
              <a:t>@projects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EXTRACT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project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startDate </a:t>
            </a:r>
            <a:r>
              <a:rPr lang="pl-PL" sz="700" dirty="0">
                <a:solidFill>
                  <a:srgbClr val="008080"/>
                </a:solidFill>
                <a:latin typeface="Consolas" panose="020B0609020204030204" pitchFamily="49" charset="0"/>
              </a:rPr>
              <a:t>DateTime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endDate </a:t>
            </a:r>
            <a:r>
              <a:rPr lang="pl-PL" sz="700" dirty="0">
                <a:solidFill>
                  <a:srgbClr val="008080"/>
                </a:solidFill>
                <a:latin typeface="Consolas" panose="020B0609020204030204" pitchFamily="49" charset="0"/>
              </a:rPr>
              <a:t>DateTime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file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endParaRPr lang="pl-PL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00" dirty="0">
                <a:solidFill>
                  <a:srgbClr val="808000"/>
                </a:solidFill>
                <a:latin typeface="Consolas" panose="020B0609020204030204" pitchFamily="49" charset="0"/>
              </a:rPr>
              <a:t>@projectsInput</a:t>
            </a:r>
            <a:endParaRPr lang="pl-PL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Extractors.Csv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skipFirstNRows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: 1, quoting :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00" dirty="0">
                <a:solidFill>
                  <a:srgbClr val="808000"/>
                </a:solidFill>
                <a:latin typeface="Consolas" panose="020B0609020204030204" pitchFamily="49" charset="0"/>
              </a:rPr>
              <a:t>@agg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project,</a:t>
            </a:r>
          </a:p>
          <a:p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l-PL" sz="7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( * )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units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00"/>
                </a:solidFill>
                <a:latin typeface="Consolas" panose="020B0609020204030204" pitchFamily="49" charset="0"/>
              </a:rPr>
              <a:t>@details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project.StartsWith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"My"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project;</a:t>
            </a:r>
          </a:p>
          <a:p>
            <a:r>
              <a:rPr lang="pl-PL" sz="700" dirty="0">
                <a:solidFill>
                  <a:srgbClr val="808000"/>
                </a:solidFill>
                <a:latin typeface="Consolas" panose="020B0609020204030204" pitchFamily="49" charset="0"/>
              </a:rPr>
              <a:t>@myprojects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us.project,</a:t>
            </a:r>
          </a:p>
          <a:p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p.endDate</a:t>
            </a:r>
          </a:p>
          <a:p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00" dirty="0">
                <a:solidFill>
                  <a:srgbClr val="808000"/>
                </a:solidFill>
                <a:latin typeface="Consolas" panose="020B0609020204030204" pitchFamily="49" charset="0"/>
              </a:rPr>
              <a:t>@details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us</a:t>
            </a:r>
          </a:p>
          <a:p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endParaRPr lang="pl-PL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pl-PL" sz="700" dirty="0">
                <a:solidFill>
                  <a:srgbClr val="808000"/>
                </a:solidFill>
                <a:latin typeface="Consolas" panose="020B0609020204030204" pitchFamily="49" charset="0"/>
              </a:rPr>
              <a:t>@projects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p.project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us.project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user.StartsWith(</a:t>
            </a:r>
            <a:r>
              <a:rPr lang="pl-PL" sz="700" dirty="0">
                <a:solidFill>
                  <a:srgbClr val="A31515"/>
                </a:solidFill>
                <a:latin typeface="Consolas" panose="020B0609020204030204" pitchFamily="49" charset="0"/>
              </a:rPr>
              <a:t>"Me"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p.endDate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00" dirty="0">
                <a:solidFill>
                  <a:srgbClr val="808000"/>
                </a:solidFill>
                <a:latin typeface="Consolas" panose="020B0609020204030204" pitchFamily="49" charset="0"/>
              </a:rPr>
              <a:t>@myprojects</a:t>
            </a:r>
            <a:endParaRPr lang="pl-PL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00" dirty="0">
                <a:solidFill>
                  <a:srgbClr val="A31515"/>
                </a:solidFill>
                <a:latin typeface="Consolas" panose="020B0609020204030204" pitchFamily="49" charset="0"/>
              </a:rPr>
              <a:t>"myprojects.csv"</a:t>
            </a:r>
            <a:endParaRPr lang="pl-PL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sz="700" dirty="0">
                <a:solidFill>
                  <a:srgbClr val="000000"/>
                </a:solidFill>
                <a:latin typeface="Consolas" panose="020B0609020204030204" pitchFamily="49" charset="0"/>
              </a:rPr>
              <a:t> Outputters.Csv();</a:t>
            </a:r>
            <a:endParaRPr lang="pl-PL" sz="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4CA5A-041E-407B-9B31-64CFDB15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069" y="886671"/>
            <a:ext cx="3332812" cy="31338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CAB237-5188-4D4B-B085-9501EFE23865}"/>
              </a:ext>
            </a:extLst>
          </p:cNvPr>
          <p:cNvSpPr/>
          <p:nvPr/>
        </p:nvSpPr>
        <p:spPr>
          <a:xfrm>
            <a:off x="2982214" y="4447875"/>
            <a:ext cx="376968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USQL (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Net ,Python, R Language, Cognitive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4055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9"/>
            <a:ext cx="7617342" cy="675204"/>
          </a:xfrm>
        </p:spPr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	   Azure Databricks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1B6602-49DA-404A-83CE-B64DF1BFA552}"/>
              </a:ext>
            </a:extLst>
          </p:cNvPr>
          <p:cNvSpPr txBox="1">
            <a:spLocks/>
          </p:cNvSpPr>
          <p:nvPr/>
        </p:nvSpPr>
        <p:spPr>
          <a:xfrm>
            <a:off x="689794" y="1033374"/>
            <a:ext cx="7851863" cy="389304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Databricks is an Apache Spark-based analytics platform optimized for the Microsoft Azure cloud services platform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Integration with Azure services: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Data Warehouse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Cosmos DB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Lake Store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Blob Storage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Event Hub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Integration with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Azure Active Directory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Notebooks : R,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Scala, or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8457A-7745-410F-8381-876CC648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44" y="274639"/>
            <a:ext cx="749856" cy="6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62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646B-C851-480A-934E-202D276732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202" y="274639"/>
            <a:ext cx="7686498" cy="703556"/>
          </a:xfrm>
        </p:spPr>
        <p:txBody>
          <a:bodyPr/>
          <a:lstStyle/>
          <a:p>
            <a:r>
              <a:rPr lang="en-GB" dirty="0"/>
              <a:t>	 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0218-2A82-40ED-9396-672AE93561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6694" y="1320652"/>
            <a:ext cx="7886700" cy="302452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Fully managed service to support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orchestration of data movement and transformation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relational or non-relational data that is on-premises or in the cloud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Allows monitor and manage data processing pipelines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 1 and 2 (+SSIS)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7BEF6-96B8-45BF-BA73-726835EB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4" y="335945"/>
            <a:ext cx="523911" cy="5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1CB8-5A3C-48DE-972C-A6BB8FB0A3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8611" y="1039501"/>
            <a:ext cx="8185408" cy="3429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Data Factory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V1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GA V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ersion</a:t>
            </a: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Data Factory V2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Preview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+D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esigner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(2018-01-16)</a:t>
            </a: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What’s new</a:t>
            </a:r>
          </a:p>
          <a:p>
            <a:pPr lvl="1"/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pipeline model</a:t>
            </a:r>
          </a:p>
          <a:p>
            <a:pPr lvl="2"/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Rich pipeline orchestration</a:t>
            </a:r>
          </a:p>
          <a:p>
            <a:pPr lvl="2"/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Triggers –ondemand,schedule,events</a:t>
            </a:r>
          </a:p>
          <a:p>
            <a:pPr lvl="1"/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SSIS Package Execution</a:t>
            </a:r>
          </a:p>
          <a:p>
            <a:pPr lvl="2"/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Lift my existing packages to the cloud</a:t>
            </a:r>
          </a:p>
          <a:p>
            <a:pPr lvl="1"/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 &amp; Monitor</a:t>
            </a:r>
          </a:p>
          <a:p>
            <a:pPr lvl="2"/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Python,.Net</a:t>
            </a:r>
          </a:p>
          <a:p>
            <a:pPr lvl="2"/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Tools</a:t>
            </a:r>
          </a:p>
          <a:p>
            <a:pPr lvl="1"/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Movement as as Service</a:t>
            </a:r>
          </a:p>
          <a:p>
            <a:pPr lvl="2"/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Cloud,Hybrid</a:t>
            </a:r>
          </a:p>
          <a:p>
            <a:pPr lvl="2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 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connectors</a:t>
            </a:r>
          </a:p>
          <a:p>
            <a:pPr lvl="1"/>
            <a:endParaRPr lang="pl-PL" dirty="0"/>
          </a:p>
          <a:p>
            <a:endParaRPr lang="pl-P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427D10-4659-49B8-A5AB-E2421868CDAD}"/>
              </a:ext>
            </a:extLst>
          </p:cNvPr>
          <p:cNvSpPr txBox="1">
            <a:spLocks/>
          </p:cNvSpPr>
          <p:nvPr/>
        </p:nvSpPr>
        <p:spPr>
          <a:xfrm>
            <a:off x="200202" y="274639"/>
            <a:ext cx="7686498" cy="703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	 </a:t>
            </a:r>
            <a:r>
              <a:rPr lang="pl-PL" b="1">
                <a:solidFill>
                  <a:schemeClr val="accent6">
                    <a:lumMod val="75000"/>
                  </a:schemeClr>
                </a:solidFill>
              </a:rPr>
              <a:t>Azure Data Factory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96C8A-5C31-4FB3-B0D6-97DDD3DE05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4" y="335945"/>
            <a:ext cx="523911" cy="5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1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860F9-068B-4BC0-A3CC-069FD24BEE73}"/>
              </a:ext>
            </a:extLst>
          </p:cNvPr>
          <p:cNvGrpSpPr/>
          <p:nvPr/>
        </p:nvGrpSpPr>
        <p:grpSpPr>
          <a:xfrm>
            <a:off x="702804" y="1491630"/>
            <a:ext cx="2145652" cy="1080120"/>
            <a:chOff x="1341884" y="1988840"/>
            <a:chExt cx="2860869" cy="1440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2E3794-B057-4082-B185-179DD1E59B02}"/>
                </a:ext>
              </a:extLst>
            </p:cNvPr>
            <p:cNvSpPr/>
            <p:nvPr/>
          </p:nvSpPr>
          <p:spPr bwMode="auto">
            <a:xfrm>
              <a:off x="1341884" y="1988840"/>
              <a:ext cx="2860869" cy="14401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34978" rIns="0" bIns="3497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500" b="1" dirty="0">
                  <a:solidFill>
                    <a:schemeClr val="accent6">
                      <a:lumMod val="75000"/>
                    </a:schemeClr>
                  </a:solidFill>
                </a:rPr>
                <a:t>Dataset</a:t>
              </a:r>
              <a:endParaRPr lang="pl-PL" sz="15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1500" b="1" dirty="0">
                  <a:solidFill>
                    <a:schemeClr val="accent6">
                      <a:lumMod val="75000"/>
                    </a:schemeClr>
                  </a:solidFill>
                </a:rPr>
                <a:t>(eg. tables, files)</a:t>
              </a:r>
              <a:endParaRPr lang="en-AU" sz="15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AU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855997-7474-4580-811C-852F2396F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1924" y="2132856"/>
              <a:ext cx="428738" cy="37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DD48145-4868-43AD-95B3-60811D575670}"/>
              </a:ext>
            </a:extLst>
          </p:cNvPr>
          <p:cNvGrpSpPr/>
          <p:nvPr/>
        </p:nvGrpSpPr>
        <p:grpSpPr>
          <a:xfrm>
            <a:off x="3565122" y="1491630"/>
            <a:ext cx="2145652" cy="1080120"/>
            <a:chOff x="5158308" y="1988840"/>
            <a:chExt cx="2860869" cy="14401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62C513-76AF-44D3-91B8-97F258BBE23E}"/>
                </a:ext>
              </a:extLst>
            </p:cNvPr>
            <p:cNvSpPr/>
            <p:nvPr/>
          </p:nvSpPr>
          <p:spPr bwMode="auto">
            <a:xfrm>
              <a:off x="5158308" y="1988840"/>
              <a:ext cx="2860869" cy="14401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34978" rIns="0" bIns="3497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pl-PL" sz="1500" b="1" dirty="0">
                <a:solidFill>
                  <a:schemeClr val="tx1"/>
                </a:solidFill>
              </a:endParaRP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500" b="1" dirty="0">
                  <a:solidFill>
                    <a:schemeClr val="accent6">
                      <a:lumMod val="75000"/>
                    </a:schemeClr>
                  </a:solidFill>
                </a:rPr>
                <a:t>Activity</a:t>
              </a:r>
              <a:endParaRPr lang="pl-PL" sz="15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1500" b="1" dirty="0">
                  <a:solidFill>
                    <a:schemeClr val="accent6">
                      <a:lumMod val="75000"/>
                    </a:schemeClr>
                  </a:solidFill>
                </a:rPr>
                <a:t>(eg. Copy, Hive job,</a:t>
              </a: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1500" b="1" dirty="0">
                  <a:solidFill>
                    <a:schemeClr val="accent6">
                      <a:lumMod val="75000"/>
                    </a:schemeClr>
                  </a:solidFill>
                </a:rPr>
                <a:t>SP, ADLA job)</a:t>
              </a:r>
              <a:endParaRPr lang="en-AU" sz="15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AU" sz="1500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E07C95-0475-4417-A7D8-66E7F96B8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3881" y="2117051"/>
              <a:ext cx="363268" cy="3636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2561B-B0C1-4EBF-9A32-6347495FCB63}"/>
              </a:ext>
            </a:extLst>
          </p:cNvPr>
          <p:cNvGrpSpPr/>
          <p:nvPr/>
        </p:nvGrpSpPr>
        <p:grpSpPr>
          <a:xfrm>
            <a:off x="6427440" y="1491630"/>
            <a:ext cx="2145652" cy="1080120"/>
            <a:chOff x="8974732" y="1988840"/>
            <a:chExt cx="2860869" cy="1440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EB5C91-2DF1-4731-8E72-86AFF8A3663A}"/>
                </a:ext>
              </a:extLst>
            </p:cNvPr>
            <p:cNvSpPr/>
            <p:nvPr/>
          </p:nvSpPr>
          <p:spPr bwMode="auto">
            <a:xfrm>
              <a:off x="8974732" y="1988840"/>
              <a:ext cx="2860869" cy="14401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34978" rIns="0" bIns="3497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pl-PL" sz="1500" b="1" dirty="0">
                <a:solidFill>
                  <a:schemeClr val="tx1"/>
                </a:solidFill>
              </a:endParaRP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1500" b="1" dirty="0">
                  <a:solidFill>
                    <a:schemeClr val="accent6">
                      <a:lumMod val="75000"/>
                    </a:schemeClr>
                  </a:solidFill>
                </a:rPr>
                <a:t>Pipeline</a:t>
              </a: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1500" b="1" dirty="0">
                  <a:solidFill>
                    <a:schemeClr val="accent6">
                      <a:lumMod val="75000"/>
                    </a:schemeClr>
                  </a:solidFill>
                </a:rPr>
                <a:t>(schedule,monitor,</a:t>
              </a: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1500" b="1" dirty="0">
                  <a:solidFill>
                    <a:schemeClr val="accent6">
                      <a:lumMod val="75000"/>
                    </a:schemeClr>
                  </a:solidFill>
                </a:rPr>
                <a:t>manage)</a:t>
              </a:r>
              <a:endParaRPr lang="en-AU" sz="15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AU" sz="150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EB7BC2-CD8D-46C7-B12E-ECE5766D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8748" y="2131421"/>
              <a:ext cx="567041" cy="37843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D74DC1-2799-4032-845A-71889C3E3459}"/>
              </a:ext>
            </a:extLst>
          </p:cNvPr>
          <p:cNvGrpSpPr/>
          <p:nvPr/>
        </p:nvGrpSpPr>
        <p:grpSpPr>
          <a:xfrm>
            <a:off x="752079" y="3390540"/>
            <a:ext cx="2106233" cy="1080120"/>
            <a:chOff x="1407583" y="4520720"/>
            <a:chExt cx="2808311" cy="14401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CEF3B5-A841-4CE9-9772-E08E215D543C}"/>
                </a:ext>
              </a:extLst>
            </p:cNvPr>
            <p:cNvSpPr/>
            <p:nvPr/>
          </p:nvSpPr>
          <p:spPr bwMode="auto">
            <a:xfrm>
              <a:off x="1407583" y="4520720"/>
              <a:ext cx="2808311" cy="14401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34978" rIns="0" bIns="3497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AU" sz="1500" b="1" dirty="0">
                <a:solidFill>
                  <a:schemeClr val="tx1"/>
                </a:solidFill>
              </a:endParaRP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500" b="1" dirty="0">
                  <a:solidFill>
                    <a:schemeClr val="accent6">
                      <a:lumMod val="75000"/>
                    </a:schemeClr>
                  </a:solidFill>
                </a:rPr>
                <a:t>Linked Service</a:t>
              </a:r>
              <a:r>
                <a:rPr lang="pl-PL" sz="1500" b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1500" b="1" dirty="0">
                  <a:solidFill>
                    <a:schemeClr val="accent6">
                      <a:lumMod val="75000"/>
                    </a:schemeClr>
                  </a:solidFill>
                </a:rPr>
                <a:t>(eg. SQL Server,</a:t>
              </a:r>
            </a:p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pl-PL" sz="1500" b="1" dirty="0">
                  <a:solidFill>
                    <a:schemeClr val="accent6">
                      <a:lumMod val="75000"/>
                    </a:schemeClr>
                  </a:solidFill>
                </a:rPr>
                <a:t>HDInsight,ADLA)</a:t>
              </a:r>
              <a:endParaRPr lang="en-AU" sz="15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5" name="Picture 2" descr="Image result for link icon">
              <a:extLst>
                <a:ext uri="{FF2B5EF4-FFF2-40B4-BE49-F238E27FC236}">
                  <a16:creationId xmlns:a16="http://schemas.microsoft.com/office/drawing/2014/main" id="{DF2DB2A2-9EBD-456D-828A-80F44BA70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815" y="4653136"/>
              <a:ext cx="367478" cy="3674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780DB-8F30-4353-9649-4C09CDCEE465}"/>
              </a:ext>
            </a:extLst>
          </p:cNvPr>
          <p:cNvCxnSpPr>
            <a:cxnSpLocks/>
          </p:cNvCxnSpPr>
          <p:nvPr/>
        </p:nvCxnSpPr>
        <p:spPr>
          <a:xfrm>
            <a:off x="1674912" y="2571750"/>
            <a:ext cx="0" cy="810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FA785C-3E5C-48B0-A551-54E258977A5D}"/>
              </a:ext>
            </a:extLst>
          </p:cNvPr>
          <p:cNvCxnSpPr>
            <a:cxnSpLocks/>
          </p:cNvCxnSpPr>
          <p:nvPr/>
        </p:nvCxnSpPr>
        <p:spPr>
          <a:xfrm>
            <a:off x="2848456" y="1882392"/>
            <a:ext cx="7166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104D24-6074-483F-848A-70C4664E452B}"/>
              </a:ext>
            </a:extLst>
          </p:cNvPr>
          <p:cNvCxnSpPr>
            <a:cxnSpLocks/>
          </p:cNvCxnSpPr>
          <p:nvPr/>
        </p:nvCxnSpPr>
        <p:spPr>
          <a:xfrm flipH="1">
            <a:off x="2848456" y="2301720"/>
            <a:ext cx="7166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F14ED1-8B58-47B7-B4B0-D2AD33ADFA5F}"/>
              </a:ext>
            </a:extLst>
          </p:cNvPr>
          <p:cNvSpPr txBox="1"/>
          <p:nvPr/>
        </p:nvSpPr>
        <p:spPr>
          <a:xfrm>
            <a:off x="2894035" y="2364001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58720-39E7-4529-9CCD-44BE6FA195D9}"/>
              </a:ext>
            </a:extLst>
          </p:cNvPr>
          <p:cNvSpPr txBox="1"/>
          <p:nvPr/>
        </p:nvSpPr>
        <p:spPr>
          <a:xfrm>
            <a:off x="2874326" y="1652784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Consumes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9C418E-082D-4AB2-B0ED-27262F2618DC}"/>
              </a:ext>
            </a:extLst>
          </p:cNvPr>
          <p:cNvCxnSpPr>
            <a:cxnSpLocks/>
          </p:cNvCxnSpPr>
          <p:nvPr/>
        </p:nvCxnSpPr>
        <p:spPr>
          <a:xfrm flipH="1">
            <a:off x="2847680" y="2593609"/>
            <a:ext cx="1828911" cy="135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F7095E-9C5A-4AA6-9EC2-3F688F11BBC3}"/>
              </a:ext>
            </a:extLst>
          </p:cNvPr>
          <p:cNvCxnSpPr>
            <a:cxnSpLocks/>
          </p:cNvCxnSpPr>
          <p:nvPr/>
        </p:nvCxnSpPr>
        <p:spPr>
          <a:xfrm flipH="1">
            <a:off x="5710774" y="2031690"/>
            <a:ext cx="7166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528158-53F3-4F2B-B01C-7E9B284AC9CF}"/>
              </a:ext>
            </a:extLst>
          </p:cNvPr>
          <p:cNvSpPr txBox="1"/>
          <p:nvPr/>
        </p:nvSpPr>
        <p:spPr>
          <a:xfrm>
            <a:off x="3943164" y="3164809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Runs 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F327E-3581-4355-A922-E78478BCB784}"/>
              </a:ext>
            </a:extLst>
          </p:cNvPr>
          <p:cNvSpPr txBox="1"/>
          <p:nvPr/>
        </p:nvSpPr>
        <p:spPr>
          <a:xfrm>
            <a:off x="5710774" y="2139703"/>
            <a:ext cx="7393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</a:t>
            </a:r>
          </a:p>
          <a:p>
            <a:r>
              <a:rPr lang="pl-PL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logical </a:t>
            </a:r>
          </a:p>
          <a:p>
            <a:r>
              <a:rPr lang="pl-PL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grouping of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C30D01-2912-41B4-9188-CBB9FFE194AD}"/>
              </a:ext>
            </a:extLst>
          </p:cNvPr>
          <p:cNvSpPr txBox="1"/>
          <p:nvPr/>
        </p:nvSpPr>
        <p:spPr>
          <a:xfrm>
            <a:off x="1796948" y="2783935"/>
            <a:ext cx="7665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Represents </a:t>
            </a:r>
          </a:p>
          <a:p>
            <a:r>
              <a:rPr lang="pl-PL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item(s)</a:t>
            </a:r>
          </a:p>
          <a:p>
            <a:r>
              <a:rPr lang="pl-PL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stored in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0BD8383-2687-4185-B6A9-9AC60C06DB65}"/>
              </a:ext>
            </a:extLst>
          </p:cNvPr>
          <p:cNvSpPr txBox="1">
            <a:spLocks/>
          </p:cNvSpPr>
          <p:nvPr/>
        </p:nvSpPr>
        <p:spPr>
          <a:xfrm>
            <a:off x="200202" y="274639"/>
            <a:ext cx="7686498" cy="703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	 </a:t>
            </a:r>
            <a:r>
              <a:rPr lang="pl-PL" b="1">
                <a:solidFill>
                  <a:schemeClr val="accent6">
                    <a:lumMod val="75000"/>
                  </a:schemeClr>
                </a:solidFill>
              </a:rPr>
              <a:t>Azure Data Factory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377D60-0B8A-4573-A5BF-B170EA7BCE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4" y="335945"/>
            <a:ext cx="523911" cy="5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27F761-30D0-497B-B9E5-DA72AC4112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6694" y="1027813"/>
            <a:ext cx="7824934" cy="39476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</a:pP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movement activities :</a:t>
            </a:r>
          </a:p>
          <a:p>
            <a:pPr lvl="1">
              <a:lnSpc>
                <a:spcPct val="70000"/>
              </a:lnSpc>
            </a:pPr>
            <a:r>
              <a:rPr lang="en-GB" sz="2100" b="1" dirty="0">
                <a:solidFill>
                  <a:schemeClr val="accent6">
                    <a:lumMod val="75000"/>
                  </a:schemeClr>
                </a:solidFill>
              </a:rPr>
              <a:t>Copy Activity </a:t>
            </a:r>
          </a:p>
          <a:p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transformation activities </a:t>
            </a: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 fontAlgn="t"/>
            <a:r>
              <a:rPr lang="pl-PL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Hive</a:t>
            </a:r>
            <a:endParaRPr lang="pl-PL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t"/>
            <a:r>
              <a:rPr lang="pl-PL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Pig</a:t>
            </a:r>
            <a:endParaRPr lang="pl-PL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t"/>
            <a:r>
              <a:rPr lang="pl-PL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MapReduce</a:t>
            </a:r>
            <a:endParaRPr lang="pl-PL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t"/>
            <a:r>
              <a:rPr lang="pl-PL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Hadoop Streaming</a:t>
            </a:r>
            <a:endParaRPr lang="pl-PL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t"/>
            <a:r>
              <a:rPr lang="pl-PL" sz="2100" b="1" dirty="0">
                <a:solidFill>
                  <a:schemeClr val="accent6">
                    <a:lumMod val="75000"/>
                  </a:schemeClr>
                </a:solidFill>
              </a:rPr>
              <a:t>Spark</a:t>
            </a:r>
            <a:endParaRPr lang="pl-PL" sz="2900" dirty="0">
              <a:solidFill>
                <a:schemeClr val="accent6">
                  <a:lumMod val="75000"/>
                </a:schemeClr>
              </a:solidFill>
            </a:endParaRPr>
          </a:p>
          <a:p>
            <a:pPr lvl="1" fontAlgn="t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activities: Batch Execution and Update Resource</a:t>
            </a:r>
            <a:endParaRPr lang="pl-PL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t"/>
            <a:r>
              <a:rPr lang="pl-PL" sz="2100" b="1" dirty="0">
                <a:solidFill>
                  <a:schemeClr val="accent6">
                    <a:lumMod val="75000"/>
                  </a:schemeClr>
                </a:solidFill>
              </a:rPr>
              <a:t>Stored Procedure</a:t>
            </a:r>
            <a:endParaRPr lang="pl-PL" sz="2900" dirty="0">
              <a:solidFill>
                <a:schemeClr val="accent6">
                  <a:lumMod val="75000"/>
                </a:schemeClr>
              </a:solidFill>
            </a:endParaRPr>
          </a:p>
          <a:p>
            <a:pPr lvl="1" fontAlgn="t"/>
            <a:r>
              <a:rPr lang="pl-PL" sz="2100" b="1" dirty="0">
                <a:solidFill>
                  <a:schemeClr val="accent6">
                    <a:lumMod val="75000"/>
                  </a:schemeClr>
                </a:solidFill>
              </a:rPr>
              <a:t>Data Lake Analytics U-SQL</a:t>
            </a:r>
            <a:endParaRPr lang="pl-PL" sz="2900" dirty="0">
              <a:solidFill>
                <a:schemeClr val="accent6">
                  <a:lumMod val="75000"/>
                </a:schemeClr>
              </a:solidFill>
            </a:endParaRPr>
          </a:p>
          <a:p>
            <a:pPr lvl="1" fontAlgn="t"/>
            <a:r>
              <a:rPr lang="pl-PL" sz="2100" b="1" dirty="0">
                <a:solidFill>
                  <a:schemeClr val="accent6">
                    <a:lumMod val="75000"/>
                  </a:schemeClr>
                </a:solidFill>
              </a:rPr>
              <a:t>DotNet</a:t>
            </a:r>
            <a:endParaRPr lang="en-GB" sz="21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 fontAlgn="t"/>
            <a:r>
              <a:rPr lang="en-GB" sz="2100" b="1" dirty="0">
                <a:solidFill>
                  <a:schemeClr val="accent6">
                    <a:lumMod val="75000"/>
                  </a:schemeClr>
                </a:solidFill>
              </a:rPr>
              <a:t>Databricks Notebook</a:t>
            </a:r>
            <a:endParaRPr lang="pl-PL" sz="29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/>
          </a:p>
          <a:p>
            <a:endParaRPr lang="pl-PL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CA413B-9D23-4DCF-9BEC-874A53388580}"/>
              </a:ext>
            </a:extLst>
          </p:cNvPr>
          <p:cNvSpPr txBox="1">
            <a:spLocks/>
          </p:cNvSpPr>
          <p:nvPr/>
        </p:nvSpPr>
        <p:spPr>
          <a:xfrm>
            <a:off x="200202" y="274639"/>
            <a:ext cx="7686498" cy="703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	 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Azure Data Factory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7A577-6AC7-4D63-BD0D-AFA8DC348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4" y="335945"/>
            <a:ext cx="523911" cy="5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DFB9-0F75-4E09-9059-D3CECE31FF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8034" y="1200150"/>
            <a:ext cx="2835275" cy="3429000"/>
          </a:xfrm>
        </p:spPr>
        <p:txBody>
          <a:bodyPr/>
          <a:lstStyle/>
          <a:p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Power BI</a:t>
            </a:r>
          </a:p>
          <a:p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Time Series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Insight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3A66E-7A73-4241-96E0-DD1531D6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9" y="1113589"/>
            <a:ext cx="4310402" cy="1878806"/>
          </a:xfrm>
          <a:prstGeom prst="rect">
            <a:avLst/>
          </a:prstGeom>
        </p:spPr>
      </p:pic>
      <p:pic>
        <p:nvPicPr>
          <p:cNvPr id="2052" name="Picture 4" descr="https://mspoweruser.com/wp-content/uploads/2017/04/Microsoft-Azure-Time-Series-Insights.png">
            <a:extLst>
              <a:ext uri="{FF2B5EF4-FFF2-40B4-BE49-F238E27FC236}">
                <a16:creationId xmlns:a16="http://schemas.microsoft.com/office/drawing/2014/main" id="{67260D8F-8873-4560-97F9-7C05B2C3A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2571750"/>
            <a:ext cx="3343275" cy="18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434580-D98F-4073-A79B-A2F3CBA6F7A8}"/>
              </a:ext>
            </a:extLst>
          </p:cNvPr>
          <p:cNvSpPr txBox="1">
            <a:spLocks/>
          </p:cNvSpPr>
          <p:nvPr/>
        </p:nvSpPr>
        <p:spPr>
          <a:xfrm>
            <a:off x="200202" y="274639"/>
            <a:ext cx="7686498" cy="703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Azure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Serving Layers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6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BE4D-A321-4486-AC2B-A31FBA4C8D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3535" y="246284"/>
            <a:ext cx="7886700" cy="767353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Azure as a Big Data Platform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 - What else?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D3AA-E8AD-44D7-B381-B71C601375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3019" y="1072559"/>
            <a:ext cx="7335837" cy="3429000"/>
          </a:xfrm>
        </p:spPr>
        <p:txBody>
          <a:bodyPr>
            <a:normAutofit fontScale="77500" lnSpcReduction="20000"/>
          </a:bodyPr>
          <a:lstStyle/>
          <a:p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Azure Data Warehouse</a:t>
            </a:r>
          </a:p>
          <a:p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Azure Cosmos DB</a:t>
            </a:r>
          </a:p>
          <a:p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Notebooks</a:t>
            </a:r>
          </a:p>
          <a:p>
            <a:r>
              <a:rPr lang="pl-PL" sz="2175" b="1" dirty="0">
                <a:solidFill>
                  <a:schemeClr val="accent6">
                    <a:lumMod val="75000"/>
                  </a:schemeClr>
                </a:solidFill>
              </a:rPr>
              <a:t>Azure Databricks</a:t>
            </a: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 Hub (IoT Edge) </a:t>
            </a:r>
          </a:p>
          <a:p>
            <a:pPr lvl="1"/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IoT Suite</a:t>
            </a: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Data Catalog</a:t>
            </a: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Cognitive Services</a:t>
            </a:r>
          </a:p>
          <a:p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Azure ML Studio</a:t>
            </a:r>
          </a:p>
          <a:p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Azure App Functions</a:t>
            </a: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AD</a:t>
            </a: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Batches</a:t>
            </a:r>
          </a:p>
        </p:txBody>
      </p:sp>
      <p:pic>
        <p:nvPicPr>
          <p:cNvPr id="6" name="Picture 2" descr="Podobny obraz">
            <a:extLst>
              <a:ext uri="{FF2B5EF4-FFF2-40B4-BE49-F238E27FC236}">
                <a16:creationId xmlns:a16="http://schemas.microsoft.com/office/drawing/2014/main" id="{8413706B-506D-43B7-8AD0-D25F997FF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288" y="1432858"/>
            <a:ext cx="4514462" cy="25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833" y="940594"/>
            <a:ext cx="7886700" cy="326231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First Big Data Project 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Sample Solution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767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70C74C0-5454-4578-A9E3-73EDFB7A066C}"/>
              </a:ext>
            </a:extLst>
          </p:cNvPr>
          <p:cNvGrpSpPr/>
          <p:nvPr/>
        </p:nvGrpSpPr>
        <p:grpSpPr>
          <a:xfrm>
            <a:off x="1752346" y="1407639"/>
            <a:ext cx="1019004" cy="1953632"/>
            <a:chOff x="3506818" y="1735084"/>
            <a:chExt cx="1358671" cy="2604843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4A1641E-8D6D-4EAF-BD9B-7BC9B35D4C96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3506818" y="3333117"/>
              <a:ext cx="461765" cy="1128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1F6516-4856-4D38-A3AC-647AF2857775}"/>
                </a:ext>
              </a:extLst>
            </p:cNvPr>
            <p:cNvGrpSpPr/>
            <p:nvPr/>
          </p:nvGrpSpPr>
          <p:grpSpPr>
            <a:xfrm>
              <a:off x="3798531" y="1735084"/>
              <a:ext cx="1066958" cy="2604843"/>
              <a:chOff x="3798531" y="1735084"/>
              <a:chExt cx="1066958" cy="260484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D252A78-7140-4F4F-9B1C-440F91420852}"/>
                  </a:ext>
                </a:extLst>
              </p:cNvPr>
              <p:cNvSpPr/>
              <p:nvPr/>
            </p:nvSpPr>
            <p:spPr>
              <a:xfrm>
                <a:off x="3968583" y="2348880"/>
                <a:ext cx="688009" cy="1991047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rtlCol="0" anchor="ctr"/>
              <a:lstStyle/>
              <a:p>
                <a:pPr algn="ctr"/>
                <a:r>
                  <a:rPr lang="en-GB" sz="900" dirty="0">
                    <a:solidFill>
                      <a:schemeClr val="bg1"/>
                    </a:solidFill>
                  </a:rPr>
                  <a:t>Gateway</a:t>
                </a:r>
                <a:endParaRPr lang="pl-PL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B1C03D-193C-4FB4-BBF3-3FA4E706756B}"/>
                  </a:ext>
                </a:extLst>
              </p:cNvPr>
              <p:cNvSpPr txBox="1"/>
              <p:nvPr/>
            </p:nvSpPr>
            <p:spPr>
              <a:xfrm>
                <a:off x="3798531" y="1735084"/>
                <a:ext cx="1066958" cy="510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2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PUSH</a:t>
                </a:r>
                <a:endParaRPr lang="pl-PL" sz="2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00E7D7E-1FD2-4C18-8402-15D8901A3352}"/>
              </a:ext>
            </a:extLst>
          </p:cNvPr>
          <p:cNvGrpSpPr/>
          <p:nvPr/>
        </p:nvGrpSpPr>
        <p:grpSpPr>
          <a:xfrm>
            <a:off x="992742" y="1288697"/>
            <a:ext cx="759605" cy="2080897"/>
            <a:chOff x="2494012" y="1576495"/>
            <a:chExt cx="1012806" cy="27745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352ABD-0587-4485-ABCA-0934BEBBCAF8}"/>
                </a:ext>
              </a:extLst>
            </p:cNvPr>
            <p:cNvGrpSpPr/>
            <p:nvPr/>
          </p:nvGrpSpPr>
          <p:grpSpPr>
            <a:xfrm>
              <a:off x="2494012" y="2348880"/>
              <a:ext cx="1012806" cy="2002144"/>
              <a:chOff x="2494012" y="2348880"/>
              <a:chExt cx="1012806" cy="200214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D0921E5-8DD2-404F-A819-8457F77B4A27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90E62AF8-485F-4765-9A70-B9283337C23F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4BB88B3-6621-4963-82F9-30561CF2C891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5B1A512-EF3B-4568-B85B-30D23D751E8B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5BA1F67-6E2A-4E1A-B971-93DA9A53EF69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C65A064-B2C8-47C5-8201-0AEAE0DA9CF4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34FB3E7B-496A-43A4-91AD-9FCAB95504A3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55C2FB7-A67B-4A16-BB9B-C6DB9447CA5A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00941CE4-BADF-4338-A5DE-7A5418637CFC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E7B977D-4CED-4C88-B3DE-4199185FABE7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5151C4F-7322-4BD3-8D07-56597066CA78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46BDB946-5E9C-4196-BC2C-932F28DDEAA8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BB811AFB-CAFB-4FA2-A86B-C2971E76046E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D18B3207-3E18-4CAB-B07A-965440C1D9BE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9110BC2-5755-4D8A-8B3B-AE584296B9A8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E0081903-98C6-4A2D-B17D-38D963B5A15D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7A90E320-0100-4272-B6BC-538AA4354E7F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A1998085-95E8-4B99-81F0-E3FACE79F2E3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5DC0218-97AF-4B0C-A479-7EAD8CF0D718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71DEEDF-B5BC-48DD-AAC3-D69B90E93ADE}"/>
                  </a:ext>
                </a:extLst>
              </p:cNvPr>
              <p:cNvGrpSpPr/>
              <p:nvPr/>
            </p:nvGrpSpPr>
            <p:grpSpPr>
              <a:xfrm>
                <a:off x="2494012" y="3383855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017EDD40-9A95-40CC-A553-EEC26FCB1F08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0CBFE555-E9AE-4B26-A28E-BD51727D146C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9CB4EA5-8C35-40F2-B72B-59FC17D19DE7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E75BCBAC-6EB9-418D-8BFA-D49EF45F7D5A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02317B1-13F7-4061-B282-29BFB8288EE0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52E9230F-27D2-438D-90BB-1A6391E4E26A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A87DE14-368E-48D9-AB6C-1766D818CFAF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47A50DB0-E320-4A51-BD70-1E27B6C0B05B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4068578A-EC24-4F48-B522-7C13FC3DD6EA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D6DFEA7-2991-4B3F-A8D2-753AB57CC820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F0A0B3D-88C5-44C7-8443-4BB8E3FB2F4B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6F5182F6-2B40-4CE1-8F9F-595F3DF5360A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E1A90B5-FDD4-43F3-83FD-656758073A81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239DE1C6-5908-47FA-A21E-912C566906AA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5DC9A889-7CBB-4BC7-A4CA-170A4E85CC97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B54DFA1B-E9C3-4C84-AC2B-646DF946B761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17119233-BD10-4884-B15B-5C491D62CD9D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E4AE7EE9-A25F-422C-B5A7-F502999DC11E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013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D7158B0-BC09-4848-A28E-5D2AE88AD272}"/>
                </a:ext>
              </a:extLst>
            </p:cNvPr>
            <p:cNvSpPr txBox="1"/>
            <p:nvPr/>
          </p:nvSpPr>
          <p:spPr>
            <a:xfrm>
              <a:off x="2519239" y="1576495"/>
              <a:ext cx="85749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</a:t>
              </a:r>
            </a:p>
            <a:p>
              <a:pPr>
                <a:lnSpc>
                  <a:spcPct val="90000"/>
                </a:lnSpc>
              </a:pPr>
              <a:r>
                <a:rPr lang="pl-PL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7931D9-372D-4BEA-A0CF-249C7733F872}"/>
              </a:ext>
            </a:extLst>
          </p:cNvPr>
          <p:cNvCxnSpPr/>
          <p:nvPr/>
        </p:nvCxnSpPr>
        <p:spPr>
          <a:xfrm>
            <a:off x="2990964" y="1085431"/>
            <a:ext cx="0" cy="3549619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E068CE4-C9C7-4914-8F11-585153A5F9BE}"/>
              </a:ext>
            </a:extLst>
          </p:cNvPr>
          <p:cNvGrpSpPr/>
          <p:nvPr/>
        </p:nvGrpSpPr>
        <p:grpSpPr>
          <a:xfrm>
            <a:off x="2720933" y="2181168"/>
            <a:ext cx="1128432" cy="755657"/>
            <a:chOff x="4798268" y="2766458"/>
            <a:chExt cx="1504577" cy="100754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01F1F0B-3AC7-4085-B1F5-DE4744923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121" y="3123002"/>
              <a:ext cx="650998" cy="65099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4FBA7A-8305-4C24-94CA-30E3DB480BA1}"/>
                </a:ext>
              </a:extLst>
            </p:cNvPr>
            <p:cNvSpPr txBox="1"/>
            <p:nvPr/>
          </p:nvSpPr>
          <p:spPr>
            <a:xfrm>
              <a:off x="5477405" y="2766458"/>
              <a:ext cx="825440" cy="268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788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Hub</a:t>
              </a:r>
              <a:endParaRPr lang="pl-PL" sz="788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F0577A0-8728-4B03-9E9C-19894986C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8268" y="3372568"/>
              <a:ext cx="685601" cy="1128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CDF31A8-BBF7-4017-8601-C37EF02677E8}"/>
              </a:ext>
            </a:extLst>
          </p:cNvPr>
          <p:cNvGrpSpPr/>
          <p:nvPr/>
        </p:nvGrpSpPr>
        <p:grpSpPr>
          <a:xfrm>
            <a:off x="3896855" y="1771366"/>
            <a:ext cx="1385025" cy="872850"/>
            <a:chOff x="6366162" y="2220055"/>
            <a:chExt cx="1846700" cy="11638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B76CA0-78A2-4704-B25A-F4811E1386DE}"/>
                </a:ext>
              </a:extLst>
            </p:cNvPr>
            <p:cNvGrpSpPr/>
            <p:nvPr/>
          </p:nvGrpSpPr>
          <p:grpSpPr>
            <a:xfrm>
              <a:off x="7030488" y="2220055"/>
              <a:ext cx="1182374" cy="928061"/>
              <a:chOff x="8007106" y="3074517"/>
              <a:chExt cx="1182374" cy="928061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1F76734-6BD6-4420-8887-92F6814418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1658" y="3222288"/>
                <a:ext cx="780290" cy="78029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83305D-FF0C-42C1-8EB8-AEE288E2A77D}"/>
                  </a:ext>
                </a:extLst>
              </p:cNvPr>
              <p:cNvSpPr txBox="1"/>
              <p:nvPr/>
            </p:nvSpPr>
            <p:spPr>
              <a:xfrm>
                <a:off x="8007106" y="3074517"/>
                <a:ext cx="1182374" cy="268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788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Stream Analytics</a:t>
                </a: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65418F7-2207-45EE-907B-A96E730AC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162" y="2967603"/>
              <a:ext cx="863851" cy="416252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102" name="Group 4101">
            <a:extLst>
              <a:ext uri="{FF2B5EF4-FFF2-40B4-BE49-F238E27FC236}">
                <a16:creationId xmlns:a16="http://schemas.microsoft.com/office/drawing/2014/main" id="{4553993F-B36C-4329-BAB3-4422629D9145}"/>
              </a:ext>
            </a:extLst>
          </p:cNvPr>
          <p:cNvGrpSpPr/>
          <p:nvPr/>
        </p:nvGrpSpPr>
        <p:grpSpPr>
          <a:xfrm>
            <a:off x="3687009" y="838927"/>
            <a:ext cx="1151482" cy="932439"/>
            <a:chOff x="6671911" y="3444981"/>
            <a:chExt cx="1535309" cy="124325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EFCBCDA-5157-4A36-A556-5C6DBB0988A2}"/>
                </a:ext>
              </a:extLst>
            </p:cNvPr>
            <p:cNvSpPr txBox="1"/>
            <p:nvPr/>
          </p:nvSpPr>
          <p:spPr>
            <a:xfrm>
              <a:off x="6671911" y="3444981"/>
              <a:ext cx="1310614" cy="268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788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 </a:t>
              </a:r>
              <a:r>
                <a:rPr lang="en-GB" sz="788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Blob Storage</a:t>
              </a:r>
              <a:endParaRPr lang="pl-PL" sz="788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3F92F4E-08E6-4601-845D-EAE99DB36CB7}"/>
                </a:ext>
              </a:extLst>
            </p:cNvPr>
            <p:cNvGrpSpPr/>
            <p:nvPr/>
          </p:nvGrpSpPr>
          <p:grpSpPr>
            <a:xfrm>
              <a:off x="7039176" y="3646620"/>
              <a:ext cx="1168044" cy="1041613"/>
              <a:chOff x="7039176" y="3646620"/>
              <a:chExt cx="1168044" cy="1041613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4F48C4-F5A1-48EE-903C-0EBAA056FA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9176" y="3646620"/>
                <a:ext cx="782104" cy="782104"/>
              </a:xfrm>
              <a:prstGeom prst="rect">
                <a:avLst/>
              </a:prstGeom>
            </p:spPr>
          </p:pic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07A1E50-9EC0-4B31-B508-98FF1F06AF17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7844992" y="4312526"/>
                <a:ext cx="362228" cy="375707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01" name="Group 4100">
            <a:extLst>
              <a:ext uri="{FF2B5EF4-FFF2-40B4-BE49-F238E27FC236}">
                <a16:creationId xmlns:a16="http://schemas.microsoft.com/office/drawing/2014/main" id="{BCD09830-AF92-4CA1-94AF-09C0F6F95C51}"/>
              </a:ext>
            </a:extLst>
          </p:cNvPr>
          <p:cNvGrpSpPr/>
          <p:nvPr/>
        </p:nvGrpSpPr>
        <p:grpSpPr>
          <a:xfrm>
            <a:off x="5058921" y="2342795"/>
            <a:ext cx="1839091" cy="717747"/>
            <a:chOff x="7558384" y="3087080"/>
            <a:chExt cx="2452122" cy="95699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804B35-B359-4B10-9C91-1D1A4400B949}"/>
                </a:ext>
              </a:extLst>
            </p:cNvPr>
            <p:cNvSpPr txBox="1"/>
            <p:nvPr/>
          </p:nvSpPr>
          <p:spPr>
            <a:xfrm>
              <a:off x="8531040" y="3163488"/>
              <a:ext cx="1479466" cy="268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788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 Data </a:t>
              </a:r>
              <a:r>
                <a:rPr lang="en-GB" sz="788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Lake Store</a:t>
              </a:r>
              <a:endParaRPr lang="pl-PL" sz="788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A80CF97-39BE-4C14-B166-8FCE3B21A96F}"/>
                </a:ext>
              </a:extLst>
            </p:cNvPr>
            <p:cNvGrpSpPr/>
            <p:nvPr/>
          </p:nvGrpSpPr>
          <p:grpSpPr>
            <a:xfrm>
              <a:off x="7558384" y="3087080"/>
              <a:ext cx="2185494" cy="956995"/>
              <a:chOff x="7558384" y="3087080"/>
              <a:chExt cx="2185494" cy="956995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93259059-DE1D-4359-BA47-C1F6B2F56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0461" y="3310658"/>
                <a:ext cx="733417" cy="733417"/>
              </a:xfrm>
              <a:prstGeom prst="rect">
                <a:avLst/>
              </a:prstGeom>
            </p:spPr>
          </p:pic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3B062861-0DBE-4572-BE0A-A6F6633E5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8384" y="3087080"/>
                <a:ext cx="1310549" cy="744742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235E08F-946D-461F-9811-4B10A508B982}"/>
              </a:ext>
            </a:extLst>
          </p:cNvPr>
          <p:cNvGrpSpPr/>
          <p:nvPr/>
        </p:nvGrpSpPr>
        <p:grpSpPr>
          <a:xfrm>
            <a:off x="5258640" y="867713"/>
            <a:ext cx="2916314" cy="1100061"/>
            <a:chOff x="7642844" y="1131432"/>
            <a:chExt cx="3888418" cy="146674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B21CBF0-62AE-4DEF-9A9B-BB5F0A454634}"/>
                </a:ext>
              </a:extLst>
            </p:cNvPr>
            <p:cNvGrpSpPr/>
            <p:nvPr/>
          </p:nvGrpSpPr>
          <p:grpSpPr>
            <a:xfrm>
              <a:off x="7642844" y="1214554"/>
              <a:ext cx="2095938" cy="1383626"/>
              <a:chOff x="7642844" y="1214554"/>
              <a:chExt cx="2095938" cy="1383626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5CD2A378-5CEE-4F6E-8F58-4024778372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0459" y="1482403"/>
                <a:ext cx="650998" cy="650998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5D4CE1-A8D1-4D3B-9182-87979004F428}"/>
                  </a:ext>
                </a:extLst>
              </p:cNvPr>
              <p:cNvSpPr txBox="1"/>
              <p:nvPr/>
            </p:nvSpPr>
            <p:spPr>
              <a:xfrm>
                <a:off x="8913342" y="1214554"/>
                <a:ext cx="825440" cy="268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788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Event Hub</a:t>
                </a:r>
                <a:endParaRPr lang="pl-PL" sz="788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7A3F871-37BF-4535-B2D8-3ECF136D7DFE}"/>
                  </a:ext>
                </a:extLst>
              </p:cNvPr>
              <p:cNvCxnSpPr>
                <a:cxnSpLocks/>
                <a:endCxn id="70" idx="1"/>
              </p:cNvCxnSpPr>
              <p:nvPr/>
            </p:nvCxnSpPr>
            <p:spPr>
              <a:xfrm flipV="1">
                <a:off x="7642844" y="1807903"/>
                <a:ext cx="1367616" cy="790277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689D63F-D656-4735-98A0-C96A480F87E0}"/>
                </a:ext>
              </a:extLst>
            </p:cNvPr>
            <p:cNvGrpSpPr/>
            <p:nvPr/>
          </p:nvGrpSpPr>
          <p:grpSpPr>
            <a:xfrm>
              <a:off x="9685171" y="1131432"/>
              <a:ext cx="1846091" cy="1078943"/>
              <a:chOff x="9685171" y="1131432"/>
              <a:chExt cx="1846091" cy="1078943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3050CF2-7629-4D19-A726-76429489F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1021" y="1430087"/>
                <a:ext cx="780288" cy="780288"/>
              </a:xfrm>
              <a:prstGeom prst="rect">
                <a:avLst/>
              </a:prstGeom>
            </p:spPr>
          </p:pic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24062A2-D12C-4D61-93D8-5AEB2A84E4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5171" y="1800876"/>
                <a:ext cx="833146" cy="1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E22A82C-E848-4F9E-A2F1-8414334B1880}"/>
                  </a:ext>
                </a:extLst>
              </p:cNvPr>
              <p:cNvSpPr txBox="1"/>
              <p:nvPr/>
            </p:nvSpPr>
            <p:spPr>
              <a:xfrm>
                <a:off x="10541248" y="1131432"/>
                <a:ext cx="990014" cy="268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788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 Function</a:t>
                </a:r>
              </a:p>
            </p:txBody>
          </p:sp>
        </p:grpSp>
      </p:grpSp>
      <p:grpSp>
        <p:nvGrpSpPr>
          <p:cNvPr id="4126" name="Group 4125">
            <a:extLst>
              <a:ext uri="{FF2B5EF4-FFF2-40B4-BE49-F238E27FC236}">
                <a16:creationId xmlns:a16="http://schemas.microsoft.com/office/drawing/2014/main" id="{1D23B919-5756-4D53-9A43-1FE5B749458F}"/>
              </a:ext>
            </a:extLst>
          </p:cNvPr>
          <p:cNvGrpSpPr/>
          <p:nvPr/>
        </p:nvGrpSpPr>
        <p:grpSpPr>
          <a:xfrm>
            <a:off x="5129961" y="1967775"/>
            <a:ext cx="3021297" cy="813799"/>
            <a:chOff x="5129961" y="1967775"/>
            <a:chExt cx="3021297" cy="81379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EF1F68-08C0-4E0E-946E-C846CC168CA8}"/>
                </a:ext>
              </a:extLst>
            </p:cNvPr>
            <p:cNvSpPr/>
            <p:nvPr/>
          </p:nvSpPr>
          <p:spPr>
            <a:xfrm>
              <a:off x="7578094" y="2573825"/>
              <a:ext cx="543739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Power BI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33DACF2-8153-457E-A875-B0A295268917}"/>
                </a:ext>
              </a:extLst>
            </p:cNvPr>
            <p:cNvGrpSpPr/>
            <p:nvPr/>
          </p:nvGrpSpPr>
          <p:grpSpPr>
            <a:xfrm>
              <a:off x="5129961" y="1967775"/>
              <a:ext cx="3021297" cy="585217"/>
              <a:chOff x="8080197" y="2488674"/>
              <a:chExt cx="3361339" cy="780290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FF88EC39-2078-4903-AD60-D145C2C04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1245" y="2488674"/>
                <a:ext cx="780291" cy="780290"/>
              </a:xfrm>
              <a:prstGeom prst="rect">
                <a:avLst/>
              </a:prstGeom>
            </p:spPr>
          </p:pic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3F5AFCE-A515-4ACC-830C-48B3205D6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0197" y="2833000"/>
                <a:ext cx="2438123" cy="1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19" name="Group 4118">
            <a:extLst>
              <a:ext uri="{FF2B5EF4-FFF2-40B4-BE49-F238E27FC236}">
                <a16:creationId xmlns:a16="http://schemas.microsoft.com/office/drawing/2014/main" id="{AEA55AA1-53BC-4513-9A38-929DFD09C3A0}"/>
              </a:ext>
            </a:extLst>
          </p:cNvPr>
          <p:cNvGrpSpPr/>
          <p:nvPr/>
        </p:nvGrpSpPr>
        <p:grpSpPr>
          <a:xfrm>
            <a:off x="4277281" y="3016497"/>
            <a:ext cx="3631766" cy="1259287"/>
            <a:chOff x="4277281" y="3016497"/>
            <a:chExt cx="3631766" cy="1259287"/>
          </a:xfrm>
        </p:grpSpPr>
        <p:sp>
          <p:nvSpPr>
            <p:cNvPr id="4115" name="Rectangle: Rounded Corners 4114">
              <a:extLst>
                <a:ext uri="{FF2B5EF4-FFF2-40B4-BE49-F238E27FC236}">
                  <a16:creationId xmlns:a16="http://schemas.microsoft.com/office/drawing/2014/main" id="{D14FF195-C11E-4FA0-A267-CC1A9923A16E}"/>
                </a:ext>
              </a:extLst>
            </p:cNvPr>
            <p:cNvSpPr/>
            <p:nvPr/>
          </p:nvSpPr>
          <p:spPr>
            <a:xfrm>
              <a:off x="5479311" y="3453203"/>
              <a:ext cx="2269457" cy="82258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118" name="Group 4117">
              <a:extLst>
                <a:ext uri="{FF2B5EF4-FFF2-40B4-BE49-F238E27FC236}">
                  <a16:creationId xmlns:a16="http://schemas.microsoft.com/office/drawing/2014/main" id="{61BEC6BF-6E20-4157-9679-E87692D0E3E6}"/>
                </a:ext>
              </a:extLst>
            </p:cNvPr>
            <p:cNvGrpSpPr/>
            <p:nvPr/>
          </p:nvGrpSpPr>
          <p:grpSpPr>
            <a:xfrm>
              <a:off x="4277281" y="3016497"/>
              <a:ext cx="3631766" cy="1185081"/>
              <a:chOff x="4277281" y="3016497"/>
              <a:chExt cx="3631766" cy="1185081"/>
            </a:xfrm>
          </p:grpSpPr>
          <p:grpSp>
            <p:nvGrpSpPr>
              <p:cNvPr id="4100" name="Group 4099">
                <a:extLst>
                  <a:ext uri="{FF2B5EF4-FFF2-40B4-BE49-F238E27FC236}">
                    <a16:creationId xmlns:a16="http://schemas.microsoft.com/office/drawing/2014/main" id="{75B8BF12-6E1E-4186-B7F7-99AD6819E7A1}"/>
                  </a:ext>
                </a:extLst>
              </p:cNvPr>
              <p:cNvGrpSpPr/>
              <p:nvPr/>
            </p:nvGrpSpPr>
            <p:grpSpPr>
              <a:xfrm>
                <a:off x="4277281" y="3016497"/>
                <a:ext cx="2953237" cy="1178126"/>
                <a:chOff x="6939879" y="3879212"/>
                <a:chExt cx="3937649" cy="1570836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EE920EB-BB18-45B1-AFAC-0843EA3AFCAC}"/>
                    </a:ext>
                  </a:extLst>
                </p:cNvPr>
                <p:cNvSpPr txBox="1"/>
                <p:nvPr/>
              </p:nvSpPr>
              <p:spPr>
                <a:xfrm>
                  <a:off x="6939879" y="5122472"/>
                  <a:ext cx="1308479" cy="2686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l-PL" sz="788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Azure </a:t>
                  </a:r>
                  <a:r>
                    <a:rPr lang="en-GB" sz="788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Data Factory</a:t>
                  </a:r>
                  <a:endParaRPr lang="pl-PL" sz="788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24B9AAB-23EF-49B3-B453-42977C7A9D95}"/>
                    </a:ext>
                  </a:extLst>
                </p:cNvPr>
                <p:cNvSpPr txBox="1"/>
                <p:nvPr/>
              </p:nvSpPr>
              <p:spPr>
                <a:xfrm>
                  <a:off x="8523891" y="5181428"/>
                  <a:ext cx="2353637" cy="268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l-PL" sz="788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Azure Data </a:t>
                  </a:r>
                  <a:r>
                    <a:rPr lang="en-GB" sz="788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Lake Analytics</a:t>
                  </a:r>
                  <a:endParaRPr lang="pl-PL" sz="788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grpSp>
              <p:nvGrpSpPr>
                <p:cNvPr id="4097" name="Group 4096">
                  <a:extLst>
                    <a:ext uri="{FF2B5EF4-FFF2-40B4-BE49-F238E27FC236}">
                      <a16:creationId xmlns:a16="http://schemas.microsoft.com/office/drawing/2014/main" id="{56EAE7F8-EBAC-4798-8743-CB768000EFC7}"/>
                    </a:ext>
                  </a:extLst>
                </p:cNvPr>
                <p:cNvGrpSpPr/>
                <p:nvPr/>
              </p:nvGrpSpPr>
              <p:grpSpPr>
                <a:xfrm>
                  <a:off x="7285524" y="3879212"/>
                  <a:ext cx="2599883" cy="1358535"/>
                  <a:chOff x="7285524" y="3879212"/>
                  <a:chExt cx="2599883" cy="1358535"/>
                </a:xfrm>
              </p:grpSpPr>
              <p:grpSp>
                <p:nvGrpSpPr>
                  <p:cNvPr id="4096" name="Group 4095">
                    <a:extLst>
                      <a:ext uri="{FF2B5EF4-FFF2-40B4-BE49-F238E27FC236}">
                        <a16:creationId xmlns:a16="http://schemas.microsoft.com/office/drawing/2014/main" id="{1BD9D270-0102-4F3B-9537-D89E327AA061}"/>
                      </a:ext>
                    </a:extLst>
                  </p:cNvPr>
                  <p:cNvGrpSpPr/>
                  <p:nvPr/>
                </p:nvGrpSpPr>
                <p:grpSpPr>
                  <a:xfrm>
                    <a:off x="7285524" y="3913696"/>
                    <a:ext cx="2371786" cy="1324051"/>
                    <a:chOff x="7285524" y="3913696"/>
                    <a:chExt cx="2371786" cy="1324051"/>
                  </a:xfrm>
                </p:grpSpPr>
                <p:pic>
                  <p:nvPicPr>
                    <p:cNvPr id="64" name="Picture 63">
                      <a:extLst>
                        <a:ext uri="{FF2B5EF4-FFF2-40B4-BE49-F238E27FC236}">
                          <a16:creationId xmlns:a16="http://schemas.microsoft.com/office/drawing/2014/main" id="{8C3AA986-DEF5-4D77-A9EE-E21B37BCE0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85524" y="4462510"/>
                      <a:ext cx="568035" cy="56803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Picture 67">
                      <a:extLst>
                        <a:ext uri="{FF2B5EF4-FFF2-40B4-BE49-F238E27FC236}">
                          <a16:creationId xmlns:a16="http://schemas.microsoft.com/office/drawing/2014/main" id="{3691E8D3-740D-4B74-A67A-4FA8324BD5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014209" y="4594646"/>
                      <a:ext cx="643101" cy="64310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DF2DF36F-C7F3-4755-BB9F-6076C5DEA8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36131" y="4827324"/>
                      <a:ext cx="527047" cy="0"/>
                    </a:xfrm>
                    <a:prstGeom prst="straightConnector1">
                      <a:avLst/>
                    </a:prstGeom>
                    <a:ln>
                      <a:headEnd type="none"/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>
                      <a:extLst>
                        <a:ext uri="{FF2B5EF4-FFF2-40B4-BE49-F238E27FC236}">
                          <a16:creationId xmlns:a16="http://schemas.microsoft.com/office/drawing/2014/main" id="{AA756327-034C-44A4-A28D-9036F94BE7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955274" y="3913696"/>
                      <a:ext cx="1380486" cy="630033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3272CB05-E574-4EFD-9093-53A64BF538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885406" y="3879212"/>
                    <a:ext cx="1" cy="54207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3AE7399-1818-4B08-830E-D24103A8DBBD}"/>
                  </a:ext>
                </a:extLst>
              </p:cNvPr>
              <p:cNvSpPr txBox="1"/>
              <p:nvPr/>
            </p:nvSpPr>
            <p:spPr>
              <a:xfrm>
                <a:off x="6665507" y="4000113"/>
                <a:ext cx="1243540" cy="20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pl-PL" sz="788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Azure</a:t>
                </a:r>
                <a:r>
                  <a:rPr lang="en-GB" sz="788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Databricks</a:t>
                </a:r>
              </a:p>
            </p:txBody>
          </p: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090BB95C-D3FF-4550-8127-751AA3F0B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55316" y="3543768"/>
                <a:ext cx="482326" cy="442319"/>
              </a:xfrm>
              <a:prstGeom prst="rect">
                <a:avLst/>
              </a:prstGeom>
            </p:spPr>
          </p:pic>
        </p:grpSp>
      </p:grpSp>
      <p:grpSp>
        <p:nvGrpSpPr>
          <p:cNvPr id="4125" name="Group 4124">
            <a:extLst>
              <a:ext uri="{FF2B5EF4-FFF2-40B4-BE49-F238E27FC236}">
                <a16:creationId xmlns:a16="http://schemas.microsoft.com/office/drawing/2014/main" id="{B5F1E54D-3A48-4799-964C-4B594F6A34D9}"/>
              </a:ext>
            </a:extLst>
          </p:cNvPr>
          <p:cNvGrpSpPr/>
          <p:nvPr/>
        </p:nvGrpSpPr>
        <p:grpSpPr>
          <a:xfrm>
            <a:off x="1552144" y="3606364"/>
            <a:ext cx="2889415" cy="718453"/>
            <a:chOff x="1552144" y="3606364"/>
            <a:chExt cx="2889415" cy="718453"/>
          </a:xfrm>
        </p:grpSpPr>
        <p:pic>
          <p:nvPicPr>
            <p:cNvPr id="4121" name="Picture 4120">
              <a:extLst>
                <a:ext uri="{FF2B5EF4-FFF2-40B4-BE49-F238E27FC236}">
                  <a16:creationId xmlns:a16="http://schemas.microsoft.com/office/drawing/2014/main" id="{6438BAD9-C8C0-4390-83A9-719ECF4D0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52144" y="3606364"/>
              <a:ext cx="604716" cy="438508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18F228D3-F1F9-4D00-AF16-316828088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98670" y="3764927"/>
              <a:ext cx="435863" cy="559890"/>
            </a:xfrm>
            <a:prstGeom prst="rect">
              <a:avLst/>
            </a:prstGeom>
          </p:spPr>
        </p:pic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DEFB6EC-8B70-467F-A125-18F12EB7DEC4}"/>
                </a:ext>
              </a:extLst>
            </p:cNvPr>
            <p:cNvCxnSpPr>
              <a:cxnSpLocks/>
              <a:endCxn id="126" idx="3"/>
            </p:cNvCxnSpPr>
            <p:nvPr/>
          </p:nvCxnSpPr>
          <p:spPr>
            <a:xfrm flipH="1">
              <a:off x="2534533" y="3720467"/>
              <a:ext cx="1907026" cy="324405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1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87E17E-98E0-4D44-82C0-C0C4E72DBD87}"/>
              </a:ext>
            </a:extLst>
          </p:cNvPr>
          <p:cNvSpPr/>
          <p:nvPr/>
        </p:nvSpPr>
        <p:spPr>
          <a:xfrm>
            <a:off x="5516938" y="3672114"/>
            <a:ext cx="2611062" cy="711200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9"/>
            <a:ext cx="7617342" cy="675204"/>
          </a:xfrm>
        </p:spPr>
        <p:txBody>
          <a:bodyPr/>
          <a:lstStyle/>
          <a:p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3Vs</a:t>
            </a:r>
            <a:r>
              <a:rPr lang="pl-PL" b="1" dirty="0"/>
              <a:t> 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pl-PL" b="1" dirty="0"/>
              <a:t> 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2C58B-5DFA-4AB7-B5F6-2281E85E4236}"/>
              </a:ext>
            </a:extLst>
          </p:cNvPr>
          <p:cNvSpPr txBox="1"/>
          <p:nvPr/>
        </p:nvSpPr>
        <p:spPr>
          <a:xfrm>
            <a:off x="366281" y="1043869"/>
            <a:ext cx="827697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40 Zetta bytes </a:t>
            </a:r>
            <a:r>
              <a:rPr lang="pl-P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2020 and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163 Zetta bytes 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2025</a:t>
            </a: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384E4-08D1-45C1-9D0B-D54DE2B33B79}"/>
              </a:ext>
            </a:extLst>
          </p:cNvPr>
          <p:cNvSpPr txBox="1">
            <a:spLocks/>
          </p:cNvSpPr>
          <p:nvPr/>
        </p:nvSpPr>
        <p:spPr>
          <a:xfrm>
            <a:off x="155824" y="1524000"/>
            <a:ext cx="4909662" cy="318885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b="1" dirty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Volume</a:t>
            </a:r>
            <a:endParaRPr lang="en-GB" sz="26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Byte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	One grain of rice</a:t>
            </a:r>
          </a:p>
          <a:p>
            <a:pPr lvl="1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Kilobyte		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Cup of rice</a:t>
            </a:r>
          </a:p>
          <a:p>
            <a:pPr lvl="1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Megabyte	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 bags of rice</a:t>
            </a:r>
          </a:p>
          <a:p>
            <a:pPr lvl="1"/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Gigabyte</a:t>
            </a:r>
            <a:r>
              <a:rPr lang="en-GB" sz="2000" b="1" dirty="0"/>
              <a:t>	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semi trucks</a:t>
            </a:r>
          </a:p>
          <a:p>
            <a:pPr lvl="1"/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Terabyte</a:t>
            </a:r>
            <a:r>
              <a:rPr lang="en-GB" sz="2000" dirty="0"/>
              <a:t>	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container ships</a:t>
            </a:r>
          </a:p>
          <a:p>
            <a:pPr lvl="1"/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Petabyte</a:t>
            </a:r>
            <a:r>
              <a:rPr lang="en-GB" sz="2000" dirty="0"/>
              <a:t>	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Blankets Manhattan</a:t>
            </a:r>
          </a:p>
          <a:p>
            <a:pPr lvl="1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Exabyte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 	Blankets west coast states</a:t>
            </a:r>
          </a:p>
          <a:p>
            <a:pPr lvl="1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Zettabyte	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Fills the Pacific Ocean</a:t>
            </a:r>
          </a:p>
          <a:p>
            <a:pPr lvl="1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Yottabyte	As earth-sized rice ball</a:t>
            </a:r>
            <a:endParaRPr lang="pl-PL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FD6D2-F6C8-4756-B671-F4C8D73D6747}"/>
              </a:ext>
            </a:extLst>
          </p:cNvPr>
          <p:cNvSpPr txBox="1">
            <a:spLocks/>
          </p:cNvSpPr>
          <p:nvPr/>
        </p:nvSpPr>
        <p:spPr>
          <a:xfrm>
            <a:off x="5348514" y="1524000"/>
            <a:ext cx="3505200" cy="183743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Variety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Structured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Unstructured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Semi-structured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above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A466A6B-EDF2-427C-8B0F-E48E9D93D06F}"/>
              </a:ext>
            </a:extLst>
          </p:cNvPr>
          <p:cNvSpPr txBox="1">
            <a:spLocks/>
          </p:cNvSpPr>
          <p:nvPr/>
        </p:nvSpPr>
        <p:spPr>
          <a:xfrm>
            <a:off x="5348514" y="3361432"/>
            <a:ext cx="2902857" cy="118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Data Velocity</a:t>
            </a:r>
          </a:p>
          <a:p>
            <a:pPr marL="514350" lvl="1" indent="-171450" defTabSz="685800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Near to Real Time</a:t>
            </a:r>
          </a:p>
          <a:p>
            <a:pPr marL="514350" lvl="1" indent="-171450" defTabSz="685800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112893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725714" y="1021670"/>
            <a:ext cx="7886700" cy="326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4000" dirty="0">
                <a:solidFill>
                  <a:schemeClr val="accent6">
                    <a:lumMod val="50000"/>
                  </a:schemeClr>
                </a:solidFill>
              </a:rPr>
              <a:t>Resources:</a:t>
            </a:r>
          </a:p>
          <a:p>
            <a:pPr marL="274320" lvl="1" indent="-123444">
              <a:buNone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https://docs.microsoft.com/en-us/azure/</a:t>
            </a:r>
            <a:endParaRPr lang="en-GB" sz="2800" dirty="0">
              <a:solidFill>
                <a:schemeClr val="accent6">
                  <a:lumMod val="50000"/>
                </a:schemeClr>
              </a:solidFill>
              <a:hlinkClick r:id="rId3"/>
            </a:endParaRPr>
          </a:p>
          <a:p>
            <a:pPr marL="274320" lvl="1" indent="-123444">
              <a:buNone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https://github.com/cloud4yourdata</a:t>
            </a:r>
            <a:endParaRPr lang="en-GB" sz="2800" dirty="0">
              <a:solidFill>
                <a:schemeClr val="accent6">
                  <a:lumMod val="50000"/>
                </a:schemeClr>
              </a:solidFill>
              <a:hlinkClick r:id="rId3"/>
            </a:endParaRPr>
          </a:p>
          <a:p>
            <a:pPr marL="0" indent="0">
              <a:buNone/>
            </a:pPr>
            <a:r>
              <a:rPr lang="pl-PL" sz="4000" dirty="0">
                <a:solidFill>
                  <a:schemeClr val="accent6">
                    <a:lumMod val="50000"/>
                  </a:schemeClr>
                </a:solidFill>
              </a:rPr>
              <a:t>Contact:</a:t>
            </a:r>
            <a:endParaRPr lang="en-GB" sz="4000" dirty="0">
              <a:solidFill>
                <a:schemeClr val="accent6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tkrawczyk@future-processing.com</a:t>
            </a:r>
            <a:endParaRPr lang="pl-PL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8E086EF-E37A-3D4A-BF5F-CDAF97ED04B7}"/>
              </a:ext>
            </a:extLst>
          </p:cNvPr>
          <p:cNvSpPr/>
          <p:nvPr/>
        </p:nvSpPr>
        <p:spPr>
          <a:xfrm>
            <a:off x="510363" y="574158"/>
            <a:ext cx="68331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Twoja opinia na temat mojej prelekcji jest dla mnie bardzo ważna.</a:t>
            </a:r>
            <a:endParaRPr lang="pl-PL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b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</a:br>
            <a:endParaRPr lang="pl-PL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1. Wejdź w mój wykład znajdujący się w agendzie w aplikacji 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Eventory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.</a:t>
            </a:r>
            <a:endParaRPr lang="pl-PL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2. Oceń moją prelekcję i dodaj swój komentarz.</a:t>
            </a:r>
            <a:endParaRPr lang="pl-PL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b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</a:br>
            <a:endParaRPr lang="pl-PL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Dzięki temu będę wiedział/a, co Ci się podobało a co powinienem/</a:t>
            </a:r>
            <a:r>
              <a:rPr lang="pl-PL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am</a:t>
            </a:r>
            <a:r>
              <a:rPr lang="pl-PL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ulepszyć!</a:t>
            </a:r>
            <a:endParaRPr lang="pl-PL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2A4A28E-046C-7D4B-9B66-526DFC0AE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617" y="2331704"/>
            <a:ext cx="2476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68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38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8"/>
            <a:ext cx="7617342" cy="697819"/>
          </a:xfrm>
        </p:spPr>
        <p:txBody>
          <a:bodyPr/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 architecture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010C154-E29F-4834-95DF-395474DF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85" y="3371193"/>
            <a:ext cx="423583" cy="412286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2E1B2714-FC79-4708-BF1B-143F6BB70FED}"/>
              </a:ext>
            </a:extLst>
          </p:cNvPr>
          <p:cNvGrpSpPr/>
          <p:nvPr/>
        </p:nvGrpSpPr>
        <p:grpSpPr>
          <a:xfrm>
            <a:off x="1197501" y="1071840"/>
            <a:ext cx="6927872" cy="2230437"/>
            <a:chOff x="2633694" y="1742435"/>
            <a:chExt cx="8698481" cy="27173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B19DF7-8F1B-49F3-B945-7246E78E0FA7}"/>
                </a:ext>
              </a:extLst>
            </p:cNvPr>
            <p:cNvSpPr txBox="1"/>
            <p:nvPr/>
          </p:nvSpPr>
          <p:spPr>
            <a:xfrm>
              <a:off x="9090400" y="2289211"/>
              <a:ext cx="1692595" cy="59619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BATCH LAYER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70F97B8-5908-45BF-A5BE-3C646A6F0430}"/>
                </a:ext>
              </a:extLst>
            </p:cNvPr>
            <p:cNvGrpSpPr/>
            <p:nvPr/>
          </p:nvGrpSpPr>
          <p:grpSpPr>
            <a:xfrm>
              <a:off x="2633694" y="1742435"/>
              <a:ext cx="8698481" cy="2717350"/>
              <a:chOff x="2633694" y="1742435"/>
              <a:chExt cx="8698481" cy="271735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3D28FF7-483D-4F06-9589-1C2725A1D801}"/>
                  </a:ext>
                </a:extLst>
              </p:cNvPr>
              <p:cNvSpPr/>
              <p:nvPr/>
            </p:nvSpPr>
            <p:spPr bwMode="auto">
              <a:xfrm>
                <a:off x="6529495" y="2202614"/>
                <a:ext cx="1835496" cy="6479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1600" dirty="0"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</a:rPr>
                  <a:t>Precomputed Views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E98127E8-55D7-4660-9FA1-6F8CF7101BCA}"/>
                  </a:ext>
                </a:extLst>
              </p:cNvPr>
              <p:cNvCxnSpPr>
                <a:cxnSpLocks/>
                <a:stCxn id="84" idx="3"/>
                <a:endCxn id="79" idx="1"/>
              </p:cNvCxnSpPr>
              <p:nvPr/>
            </p:nvCxnSpPr>
            <p:spPr>
              <a:xfrm>
                <a:off x="5537902" y="2526595"/>
                <a:ext cx="991594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9254D1B-E8F3-4D7D-851D-88D2AB0FA796}"/>
                  </a:ext>
                </a:extLst>
              </p:cNvPr>
              <p:cNvGrpSpPr/>
              <p:nvPr/>
            </p:nvGrpSpPr>
            <p:grpSpPr>
              <a:xfrm>
                <a:off x="2633694" y="1742435"/>
                <a:ext cx="8698481" cy="2717350"/>
                <a:chOff x="2633694" y="1742435"/>
                <a:chExt cx="8698481" cy="2717350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09D9BBD-1E3B-4620-9604-A3AD760E9FCF}"/>
                    </a:ext>
                  </a:extLst>
                </p:cNvPr>
                <p:cNvSpPr/>
                <p:nvPr/>
              </p:nvSpPr>
              <p:spPr bwMode="auto">
                <a:xfrm>
                  <a:off x="6093078" y="3511351"/>
                  <a:ext cx="2418709" cy="56646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Batch View</a:t>
                  </a:r>
                </a:p>
              </p:txBody>
            </p:sp>
            <p:sp>
              <p:nvSpPr>
                <p:cNvPr id="83" name="Rectangular Callout 11">
                  <a:extLst>
                    <a:ext uri="{FF2B5EF4-FFF2-40B4-BE49-F238E27FC236}">
                      <a16:creationId xmlns:a16="http://schemas.microsoft.com/office/drawing/2014/main" id="{6B13AB29-AFCE-4F21-8FD7-ACB5EAB089BA}"/>
                    </a:ext>
                  </a:extLst>
                </p:cNvPr>
                <p:cNvSpPr/>
                <p:nvPr/>
              </p:nvSpPr>
              <p:spPr bwMode="auto">
                <a:xfrm>
                  <a:off x="9670295" y="3765540"/>
                  <a:ext cx="1232380" cy="694245"/>
                </a:xfrm>
                <a:prstGeom prst="wedgeRectCallout">
                  <a:avLst>
                    <a:gd name="adj1" fmla="val -2804"/>
                    <a:gd name="adj2" fmla="val 76928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Queries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C3D40674-7009-411A-B2A3-03037A91D79E}"/>
                    </a:ext>
                  </a:extLst>
                </p:cNvPr>
                <p:cNvSpPr/>
                <p:nvPr/>
              </p:nvSpPr>
              <p:spPr bwMode="auto">
                <a:xfrm>
                  <a:off x="4120666" y="2202614"/>
                  <a:ext cx="1417236" cy="64796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All Data</a:t>
                  </a:r>
                </a:p>
              </p:txBody>
            </p:sp>
            <p:cxnSp>
              <p:nvCxnSpPr>
                <p:cNvPr id="85" name="Elbow Connector 36">
                  <a:extLst>
                    <a:ext uri="{FF2B5EF4-FFF2-40B4-BE49-F238E27FC236}">
                      <a16:creationId xmlns:a16="http://schemas.microsoft.com/office/drawing/2014/main" id="{8CD7B367-B41E-4C6C-A558-CE2A195A2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33694" y="2457143"/>
                  <a:ext cx="1313597" cy="1250533"/>
                </a:xfrm>
                <a:prstGeom prst="bentConnector3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Elbow Connector 38">
                  <a:extLst>
                    <a:ext uri="{FF2B5EF4-FFF2-40B4-BE49-F238E27FC236}">
                      <a16:creationId xmlns:a16="http://schemas.microsoft.com/office/drawing/2014/main" id="{A239A250-B5A4-49A3-9CEF-FB2203589289}"/>
                    </a:ext>
                  </a:extLst>
                </p:cNvPr>
                <p:cNvCxnSpPr>
                  <a:stCxn id="82" idx="3"/>
                  <a:endCxn id="83" idx="1"/>
                </p:cNvCxnSpPr>
                <p:nvPr/>
              </p:nvCxnSpPr>
              <p:spPr>
                <a:xfrm>
                  <a:off x="8511787" y="3794584"/>
                  <a:ext cx="1158508" cy="318078"/>
                </a:xfrm>
                <a:prstGeom prst="bentConnector3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02F23FF-7D42-4D02-BCF9-1B378BA665AD}"/>
                    </a:ext>
                  </a:extLst>
                </p:cNvPr>
                <p:cNvCxnSpPr>
                  <a:cxnSpLocks/>
                  <a:endCxn id="82" idx="0"/>
                </p:cNvCxnSpPr>
                <p:nvPr/>
              </p:nvCxnSpPr>
              <p:spPr>
                <a:xfrm>
                  <a:off x="7302433" y="2811897"/>
                  <a:ext cx="0" cy="699454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C017474B-F832-4D83-A70E-A72F3341A84A}"/>
                    </a:ext>
                  </a:extLst>
                </p:cNvPr>
                <p:cNvGrpSpPr/>
                <p:nvPr/>
              </p:nvGrpSpPr>
              <p:grpSpPr>
                <a:xfrm>
                  <a:off x="3912376" y="1742435"/>
                  <a:ext cx="7419799" cy="1410605"/>
                  <a:chOff x="2566020" y="1733066"/>
                  <a:chExt cx="8280920" cy="1410605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7098414-8168-41DB-A7D6-F32C83C9784B}"/>
                      </a:ext>
                    </a:extLst>
                  </p:cNvPr>
                  <p:cNvSpPr/>
                  <p:nvPr/>
                </p:nvSpPr>
                <p:spPr>
                  <a:xfrm>
                    <a:off x="2566020" y="1733066"/>
                    <a:ext cx="8280920" cy="1410605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55DA189D-05C4-4FF7-A152-C4696413184E}"/>
                      </a:ext>
                    </a:extLst>
                  </p:cNvPr>
                  <p:cNvSpPr txBox="1"/>
                  <p:nvPr/>
                </p:nvSpPr>
                <p:spPr>
                  <a:xfrm>
                    <a:off x="5378961" y="1790299"/>
                    <a:ext cx="1910868" cy="4499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COLD PATH</a:t>
                    </a:r>
                    <a:endParaRPr lang="pl-PL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DA0F966-E824-4997-AF4E-B2A4BCC38CA3}"/>
              </a:ext>
            </a:extLst>
          </p:cNvPr>
          <p:cNvGrpSpPr/>
          <p:nvPr/>
        </p:nvGrpSpPr>
        <p:grpSpPr>
          <a:xfrm>
            <a:off x="334014" y="1527134"/>
            <a:ext cx="798100" cy="2442523"/>
            <a:chOff x="1553214" y="2427019"/>
            <a:chExt cx="1012806" cy="2903977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8683899-73AF-436F-B729-DDE4F0C121E1}"/>
                </a:ext>
              </a:extLst>
            </p:cNvPr>
            <p:cNvGrpSpPr/>
            <p:nvPr/>
          </p:nvGrpSpPr>
          <p:grpSpPr>
            <a:xfrm>
              <a:off x="1553214" y="3328852"/>
              <a:ext cx="1012806" cy="967169"/>
              <a:chOff x="2494012" y="2348880"/>
              <a:chExt cx="1012806" cy="967169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CCEFA7B-C271-4782-8D7D-88379AAB5AE3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426226D-026B-4E66-B864-06E0770D1B98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787B9CE-087F-484B-BAF4-7D9F16C92D87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D1B1E460-5EDB-43E2-B78E-B379AD5E4B9B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5A3D05B6-3D1E-4EF2-8DD5-811B491EB7AF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E01C09E9-1201-4714-9E49-5BD6FDE0A62F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F3265D1-4855-4D41-BF1A-6E35EAF5EFA1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B146EDB-FEF2-4B30-B5A9-5F46F938436C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D9B21F73-96E5-4B70-99CA-2EBE7ED28585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64A951F-032C-4C9E-9C38-59F948CA1878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93D3A2E-47FC-4F8F-BD30-D622408B408E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9F9D5633-6191-409A-ABAA-D71F2DF64AE7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2E2B5B55-4C1A-485C-B7C3-1368D3AAA8C9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305A527-EC00-461A-969A-4160D356BC0A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EEA2FC33-86CF-42EC-85BA-4A661E776F04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C47F2062-F41F-4C85-9FF6-B9963F73D6B9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1252399D-65F8-4152-BA7B-14B67CB0D9A5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74EE580-E0D7-4310-ADE6-548B15ED2A6A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FA64E13-BD74-474F-9BB6-71E31CA6F67A}"/>
                </a:ext>
              </a:extLst>
            </p:cNvPr>
            <p:cNvGrpSpPr/>
            <p:nvPr/>
          </p:nvGrpSpPr>
          <p:grpSpPr>
            <a:xfrm>
              <a:off x="1553214" y="4363827"/>
              <a:ext cx="1012806" cy="967169"/>
              <a:chOff x="1553214" y="4363827"/>
              <a:chExt cx="1012806" cy="967169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A8646C1-D8FE-4348-A165-B28433A993C3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D698158A-8DD6-4973-B764-393EA4FCC826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9182B3D-96F9-4288-AB59-E01C94B933F2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4E076C18-CD0C-422E-8800-4323E40DFA3B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B204DC4-F949-47C0-966D-8E239C4B5FB8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19E7C90-D8FB-4167-951B-72915F953BDB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1ECF722-CCC4-4547-960B-C932F766924A}"/>
                  </a:ext>
                </a:extLst>
              </p:cNvPr>
              <p:cNvGrpSpPr/>
              <p:nvPr/>
            </p:nvGrpSpPr>
            <p:grpSpPr>
              <a:xfrm>
                <a:off x="1553214" y="4694518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C0D368DA-9753-4A31-9912-AB5FBB29DD7E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96B2780-486F-4B59-9A97-0D7CE2A4BA3C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36F75147-D6A4-45E7-9ABF-DBECF72A19EB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560D1FEC-BB9D-4022-AC50-30086907F079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6B50D65-1C88-4079-AD32-F2E4BD5D859E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7A5E60-7DFA-4BFD-ABDF-A4FEF313B691}"/>
                  </a:ext>
                </a:extLst>
              </p:cNvPr>
              <p:cNvGrpSpPr/>
              <p:nvPr/>
            </p:nvGrpSpPr>
            <p:grpSpPr>
              <a:xfrm>
                <a:off x="1553214" y="5042964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E445365-817D-4634-B7F5-1F67E9B22B13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85706F83-3D95-43AB-A409-BA4C0B252CFB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B242BA72-F31A-4076-8BD5-2278D46BBB49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8798586-FFAA-4864-9E3C-6F510D113B5D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156C66B-E75D-4203-A09B-CFCA3001C90D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91ABA98-0F58-41DB-9792-58C1E744C95E}"/>
                </a:ext>
              </a:extLst>
            </p:cNvPr>
            <p:cNvSpPr txBox="1"/>
            <p:nvPr/>
          </p:nvSpPr>
          <p:spPr>
            <a:xfrm>
              <a:off x="1580315" y="2427019"/>
              <a:ext cx="912029" cy="636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l-PL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</a:t>
              </a:r>
            </a:p>
            <a:p>
              <a:pPr algn="ctr">
                <a:lnSpc>
                  <a:spcPct val="90000"/>
                </a:lnSpc>
              </a:pPr>
              <a:r>
                <a:rPr lang="pl-PL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</a:t>
              </a: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B78858E-611F-4E8F-B7FC-99EADD38C1F7}"/>
              </a:ext>
            </a:extLst>
          </p:cNvPr>
          <p:cNvSpPr/>
          <p:nvPr/>
        </p:nvSpPr>
        <p:spPr>
          <a:xfrm>
            <a:off x="2201409" y="2355302"/>
            <a:ext cx="5909428" cy="127351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6A65A5B-8B0D-446B-B34C-6D5F07DE3146}"/>
              </a:ext>
            </a:extLst>
          </p:cNvPr>
          <p:cNvGrpSpPr/>
          <p:nvPr/>
        </p:nvGrpSpPr>
        <p:grpSpPr>
          <a:xfrm>
            <a:off x="1219864" y="3017354"/>
            <a:ext cx="6905508" cy="1882517"/>
            <a:chOff x="1219842" y="3017354"/>
            <a:chExt cx="6905508" cy="1882517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7105FF8-E703-4E74-8EAC-87BC22DD8E94}"/>
                </a:ext>
              </a:extLst>
            </p:cNvPr>
            <p:cNvGrpSpPr/>
            <p:nvPr/>
          </p:nvGrpSpPr>
          <p:grpSpPr>
            <a:xfrm>
              <a:off x="1219842" y="3017354"/>
              <a:ext cx="6905508" cy="1882517"/>
              <a:chOff x="2342939" y="2807368"/>
              <a:chExt cx="8717238" cy="349564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C5ABCE2-F4C2-4EF0-81E3-38FF8560C1EF}"/>
                  </a:ext>
                </a:extLst>
              </p:cNvPr>
              <p:cNvSpPr/>
              <p:nvPr/>
            </p:nvSpPr>
            <p:spPr bwMode="auto">
              <a:xfrm>
                <a:off x="4313356" y="4471689"/>
                <a:ext cx="4608633" cy="108614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6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E2A35649-B464-4495-9079-B4F17DD62287}"/>
                  </a:ext>
                </a:extLst>
              </p:cNvPr>
              <p:cNvGrpSpPr/>
              <p:nvPr/>
            </p:nvGrpSpPr>
            <p:grpSpPr>
              <a:xfrm>
                <a:off x="2342939" y="2807368"/>
                <a:ext cx="8717238" cy="3495649"/>
                <a:chOff x="2342939" y="2807368"/>
                <a:chExt cx="8717238" cy="3495649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19B1F90-DC92-47AE-8064-32073CBD2CA1}"/>
                    </a:ext>
                  </a:extLst>
                </p:cNvPr>
                <p:cNvSpPr/>
                <p:nvPr/>
              </p:nvSpPr>
              <p:spPr bwMode="auto">
                <a:xfrm>
                  <a:off x="5792780" y="2934577"/>
                  <a:ext cx="2431775" cy="832443"/>
                </a:xfrm>
                <a:prstGeom prst="rect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Real Time View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FF9E1AF-9DB6-455C-9F98-DC4187D99653}"/>
                    </a:ext>
                  </a:extLst>
                </p:cNvPr>
                <p:cNvSpPr/>
                <p:nvPr/>
              </p:nvSpPr>
              <p:spPr bwMode="auto">
                <a:xfrm>
                  <a:off x="4455597" y="4704950"/>
                  <a:ext cx="1417236" cy="64796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Recent Data</a:t>
                  </a: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8EACCEB-EAAD-4496-A52F-19246D56BF03}"/>
                    </a:ext>
                  </a:extLst>
                </p:cNvPr>
                <p:cNvSpPr/>
                <p:nvPr/>
              </p:nvSpPr>
              <p:spPr bwMode="auto">
                <a:xfrm>
                  <a:off x="6617673" y="4690779"/>
                  <a:ext cx="2043995" cy="64796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0" tIns="46637" rIns="0" bIns="46637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Incremental Views</a:t>
                  </a:r>
                </a:p>
              </p:txBody>
            </p: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58C21965-C1E5-41AF-943E-3F59FB2DB95F}"/>
                    </a:ext>
                  </a:extLst>
                </p:cNvPr>
                <p:cNvCxnSpPr>
                  <a:cxnSpLocks/>
                  <a:stCxn id="95" idx="3"/>
                  <a:endCxn id="96" idx="1"/>
                </p:cNvCxnSpPr>
                <p:nvPr/>
              </p:nvCxnSpPr>
              <p:spPr>
                <a:xfrm flipV="1">
                  <a:off x="5872834" y="5014760"/>
                  <a:ext cx="744839" cy="14171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B4E99BC-F361-4677-B4A4-DBF928A0A924}"/>
                    </a:ext>
                  </a:extLst>
                </p:cNvPr>
                <p:cNvSpPr txBox="1"/>
                <p:nvPr/>
              </p:nvSpPr>
              <p:spPr>
                <a:xfrm>
                  <a:off x="8925772" y="5275145"/>
                  <a:ext cx="1733360" cy="970291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AU" sz="14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SPEED LAYER</a:t>
                  </a:r>
                </a:p>
              </p:txBody>
            </p:sp>
            <p:cxnSp>
              <p:nvCxnSpPr>
                <p:cNvPr id="100" name="Elbow Connector 34">
                  <a:extLst>
                    <a:ext uri="{FF2B5EF4-FFF2-40B4-BE49-F238E27FC236}">
                      <a16:creationId xmlns:a16="http://schemas.microsoft.com/office/drawing/2014/main" id="{08EB91ED-BC9A-4BC0-A693-BA2AF5A65625}"/>
                    </a:ext>
                  </a:extLst>
                </p:cNvPr>
                <p:cNvCxnSpPr>
                  <a:cxnSpLocks/>
                  <a:endCxn id="103" idx="1"/>
                </p:cNvCxnSpPr>
                <p:nvPr/>
              </p:nvCxnSpPr>
              <p:spPr>
                <a:xfrm>
                  <a:off x="2342939" y="3806015"/>
                  <a:ext cx="1257357" cy="1364418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Elbow Connector 40">
                  <a:extLst>
                    <a:ext uri="{FF2B5EF4-FFF2-40B4-BE49-F238E27FC236}">
                      <a16:creationId xmlns:a16="http://schemas.microsoft.com/office/drawing/2014/main" id="{965BC9B2-5BC5-4327-8B2B-D3E8578A6CD0}"/>
                    </a:ext>
                  </a:extLst>
                </p:cNvPr>
                <p:cNvCxnSpPr>
                  <a:cxnSpLocks/>
                  <a:stCxn id="94" idx="3"/>
                  <a:endCxn id="83" idx="1"/>
                </p:cNvCxnSpPr>
                <p:nvPr/>
              </p:nvCxnSpPr>
              <p:spPr>
                <a:xfrm flipV="1">
                  <a:off x="8224555" y="2807368"/>
                  <a:ext cx="1164766" cy="543432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94D88793-57DB-4338-A8E5-A13BA238F218}"/>
                    </a:ext>
                  </a:extLst>
                </p:cNvPr>
                <p:cNvGrpSpPr/>
                <p:nvPr/>
              </p:nvGrpSpPr>
              <p:grpSpPr>
                <a:xfrm>
                  <a:off x="3600297" y="4095431"/>
                  <a:ext cx="7459880" cy="2207586"/>
                  <a:chOff x="2217608" y="828948"/>
                  <a:chExt cx="8328365" cy="1877576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61AF4385-677B-4F09-B1E3-34F9267C3083}"/>
                      </a:ext>
                    </a:extLst>
                  </p:cNvPr>
                  <p:cNvSpPr/>
                  <p:nvPr/>
                </p:nvSpPr>
                <p:spPr>
                  <a:xfrm>
                    <a:off x="2217608" y="828948"/>
                    <a:ext cx="8328365" cy="1828601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4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380ED725-55B4-4910-8C09-EF6375108C76}"/>
                      </a:ext>
                    </a:extLst>
                  </p:cNvPr>
                  <p:cNvSpPr txBox="1"/>
                  <p:nvPr/>
                </p:nvSpPr>
                <p:spPr>
                  <a:xfrm>
                    <a:off x="5289541" y="2123233"/>
                    <a:ext cx="1802560" cy="58329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l-PL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HOT</a:t>
                    </a:r>
                    <a:r>
                      <a:rPr lang="en-GB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PATH</a:t>
                    </a:r>
                    <a:endParaRPr lang="pl-PL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F23C5645-1DB0-4A17-9445-D32012969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6963" y="3507523"/>
              <a:ext cx="0" cy="406119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91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8"/>
            <a:ext cx="7617342" cy="697819"/>
          </a:xfrm>
        </p:spPr>
        <p:txBody>
          <a:bodyPr/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Kappa architecture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010C154-E29F-4834-95DF-395474DF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85" y="3371193"/>
            <a:ext cx="423583" cy="412286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F536B5E-F13E-4472-8FA7-FF5714343A30}"/>
              </a:ext>
            </a:extLst>
          </p:cNvPr>
          <p:cNvGrpSpPr/>
          <p:nvPr/>
        </p:nvGrpSpPr>
        <p:grpSpPr>
          <a:xfrm>
            <a:off x="708339" y="1137527"/>
            <a:ext cx="884374" cy="2233666"/>
            <a:chOff x="1552758" y="1841153"/>
            <a:chExt cx="1051886" cy="2838675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5754CFDB-89DD-4041-A8D2-F536171C3F01}"/>
                </a:ext>
              </a:extLst>
            </p:cNvPr>
            <p:cNvGrpSpPr/>
            <p:nvPr/>
          </p:nvGrpSpPr>
          <p:grpSpPr>
            <a:xfrm>
              <a:off x="1591838" y="2677684"/>
              <a:ext cx="1012806" cy="2002144"/>
              <a:chOff x="2494012" y="2348880"/>
              <a:chExt cx="1012806" cy="2002144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E91849E4-E90F-44DB-911E-09DB15E6594A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9539355C-5759-43BB-8F48-B3807CF89AF5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039E02F0-1D40-41A0-A868-446F9C5E6BC9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450D750-E87F-40E6-9729-C91EB230DE69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71E579C9-857F-4BC8-AFD8-E02687E50AD2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1837CBB6-FB06-41B5-A6FF-8C2AB8528031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FE9DED31-C471-410B-89A2-27BEFD2CC7FD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5037E141-B43D-4B57-BFB1-964CFBFF3309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F64B096C-F428-40B0-A4AF-FA252C38DBC0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AD92A93C-9B0A-4D5E-A50D-F855F9A36838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80631E26-D93F-46CB-8EB6-14EF0CCBDA05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56D0BE7D-25CC-4383-BF46-0291513DB9A6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BC4CE929-C052-4887-B6A6-B4D5AA578381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AA4F4D4-ABAB-4AEA-8EBF-FBD0644E54C9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18DF83A8-08E0-4F69-A330-C4B185BB00DD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E81ECC62-4519-4BA6-80C8-772EDF6112B4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BEE4CE7A-5C29-4D93-A7D0-BBA3410C5D51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188E4BB5-3CCA-4109-A9FA-EEAC9A45319A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782F4D70-278A-453F-8220-7BBF079D5BDF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109E1877-5697-4C93-B3BE-D2703960F923}"/>
                  </a:ext>
                </a:extLst>
              </p:cNvPr>
              <p:cNvGrpSpPr/>
              <p:nvPr/>
            </p:nvGrpSpPr>
            <p:grpSpPr>
              <a:xfrm>
                <a:off x="2494012" y="3383855"/>
                <a:ext cx="1012806" cy="967169"/>
                <a:chOff x="2494012" y="2348880"/>
                <a:chExt cx="1012806" cy="967169"/>
              </a:xfrm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3564040C-A5B3-4295-B611-D1FDBC389533}"/>
                    </a:ext>
                  </a:extLst>
                </p:cNvPr>
                <p:cNvGrpSpPr/>
                <p:nvPr/>
              </p:nvGrpSpPr>
              <p:grpSpPr>
                <a:xfrm>
                  <a:off x="2494012" y="2348880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DAF1F12A-A4DA-471E-8A9D-E2DEF1DC8F5D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1D87EBE4-5856-417B-A5B4-933BAC8408E6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9287BA23-67CC-473B-AD75-03257A67CA59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1BD97F59-B3A0-4020-9C9A-4E04BB8BDC68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9F5810D3-5BC0-413A-982E-247C4A573383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5DD59F6C-8A9C-4176-8FF7-E176A5E305D2}"/>
                    </a:ext>
                  </a:extLst>
                </p:cNvPr>
                <p:cNvGrpSpPr/>
                <p:nvPr/>
              </p:nvGrpSpPr>
              <p:grpSpPr>
                <a:xfrm>
                  <a:off x="2494012" y="2679571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A4B4A35-8248-4D87-A40F-934AF2E21B0C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EB954DBB-09AB-4A9B-B456-766A05B0B02E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A605606E-5C97-4E38-A69D-83D4AA812372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5441810B-7CF3-4439-B038-F0B8D0FB5BCD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07FBFE8-F5AA-4FE8-96B7-7939054D0FE8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24075364-046C-4D4C-B2CB-80564C7D34DB}"/>
                    </a:ext>
                  </a:extLst>
                </p:cNvPr>
                <p:cNvGrpSpPr/>
                <p:nvPr/>
              </p:nvGrpSpPr>
              <p:grpSpPr>
                <a:xfrm>
                  <a:off x="2494012" y="3028017"/>
                  <a:ext cx="1012806" cy="288032"/>
                  <a:chOff x="2494012" y="2348880"/>
                  <a:chExt cx="1012806" cy="288032"/>
                </a:xfrm>
              </p:grpSpPr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B7FBB774-85CA-4BCC-B257-B94933F598B6}"/>
                      </a:ext>
                    </a:extLst>
                  </p:cNvPr>
                  <p:cNvSpPr/>
                  <p:nvPr/>
                </p:nvSpPr>
                <p:spPr>
                  <a:xfrm>
                    <a:off x="249401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B6BCB39C-FFA5-40CA-9154-73C0E7EDC107}"/>
                      </a:ext>
                    </a:extLst>
                  </p:cNvPr>
                  <p:cNvSpPr/>
                  <p:nvPr/>
                </p:nvSpPr>
                <p:spPr>
                  <a:xfrm>
                    <a:off x="2710036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58D30F25-66B4-455E-BB02-1853E9517CCD}"/>
                      </a:ext>
                    </a:extLst>
                  </p:cNvPr>
                  <p:cNvSpPr/>
                  <p:nvPr/>
                </p:nvSpPr>
                <p:spPr>
                  <a:xfrm>
                    <a:off x="2926060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55173193-D254-49C9-B9AC-58C92023A375}"/>
                      </a:ext>
                    </a:extLst>
                  </p:cNvPr>
                  <p:cNvSpPr/>
                  <p:nvPr/>
                </p:nvSpPr>
                <p:spPr>
                  <a:xfrm>
                    <a:off x="3144431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49476071-DAAE-4145-92F4-DC99DCE88D72}"/>
                      </a:ext>
                    </a:extLst>
                  </p:cNvPr>
                  <p:cNvSpPr/>
                  <p:nvPr/>
                </p:nvSpPr>
                <p:spPr>
                  <a:xfrm>
                    <a:off x="3362802" y="2348880"/>
                    <a:ext cx="144016" cy="288032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</p:grp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45EFF62-D409-4F07-AF26-4B765FB4BB2D}"/>
                </a:ext>
              </a:extLst>
            </p:cNvPr>
            <p:cNvSpPr txBox="1"/>
            <p:nvPr/>
          </p:nvSpPr>
          <p:spPr>
            <a:xfrm>
              <a:off x="1552758" y="1841153"/>
              <a:ext cx="955746" cy="699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l-PL" sz="1600" dirty="0"/>
                <a:t>Input </a:t>
              </a:r>
            </a:p>
            <a:p>
              <a:pPr algn="ctr">
                <a:lnSpc>
                  <a:spcPct val="90000"/>
                </a:lnSpc>
              </a:pPr>
              <a:r>
                <a:rPr lang="pl-PL" sz="1600" dirty="0"/>
                <a:t>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85E0A5-A35A-497E-98B7-8E6254C6C79A}"/>
              </a:ext>
            </a:extLst>
          </p:cNvPr>
          <p:cNvGrpSpPr/>
          <p:nvPr/>
        </p:nvGrpSpPr>
        <p:grpSpPr>
          <a:xfrm>
            <a:off x="1679173" y="972457"/>
            <a:ext cx="5831180" cy="2125804"/>
            <a:chOff x="1679173" y="972457"/>
            <a:chExt cx="5831180" cy="212580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FAE522-DB24-4277-A470-974BCAFDF1D2}"/>
                </a:ext>
              </a:extLst>
            </p:cNvPr>
            <p:cNvGrpSpPr/>
            <p:nvPr/>
          </p:nvGrpSpPr>
          <p:grpSpPr>
            <a:xfrm>
              <a:off x="1679173" y="972457"/>
              <a:ext cx="5831180" cy="2125804"/>
              <a:chOff x="1679173" y="972457"/>
              <a:chExt cx="5831180" cy="2125804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361C6329-965C-455D-8E35-2DB7D35BE13A}"/>
                  </a:ext>
                </a:extLst>
              </p:cNvPr>
              <p:cNvGrpSpPr/>
              <p:nvPr/>
            </p:nvGrpSpPr>
            <p:grpSpPr>
              <a:xfrm>
                <a:off x="1679173" y="972457"/>
                <a:ext cx="5831180" cy="1656533"/>
                <a:chOff x="2047468" y="1480914"/>
                <a:chExt cx="9222318" cy="2406638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8125DF08-E436-4E60-8AEA-DA02042DA1A1}"/>
                    </a:ext>
                  </a:extLst>
                </p:cNvPr>
                <p:cNvGrpSpPr/>
                <p:nvPr/>
              </p:nvGrpSpPr>
              <p:grpSpPr>
                <a:xfrm>
                  <a:off x="2047468" y="1480914"/>
                  <a:ext cx="9222318" cy="2406638"/>
                  <a:chOff x="2047468" y="1480914"/>
                  <a:chExt cx="9222318" cy="2406638"/>
                </a:xfrm>
              </p:grpSpPr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29DBF40-51FC-40F4-BFAC-2366CE2ABE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54442" y="2133962"/>
                    <a:ext cx="4608633" cy="108614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AU" sz="16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44EA54BC-6E4D-4B6D-AC90-AAE9156382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6894" y="2222769"/>
                    <a:ext cx="2839331" cy="64796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AU" sz="1600" dirty="0">
                        <a:gradFill>
                          <a:gsLst>
                            <a:gs pos="5439">
                              <a:srgbClr val="F8F8F8"/>
                            </a:gs>
                            <a:gs pos="10000">
                              <a:srgbClr val="F8F8F8"/>
                            </a:gs>
                          </a:gsLst>
                          <a:lin ang="5400000" scaled="0"/>
                        </a:gradFill>
                      </a:rPr>
                      <a:t>Real-time Engine</a:t>
                    </a:r>
                  </a:p>
                </p:txBody>
              </p: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50EEF1EC-9858-4C5D-8020-11FF877CA951}"/>
                      </a:ext>
                    </a:extLst>
                  </p:cNvPr>
                  <p:cNvGrpSpPr/>
                  <p:nvPr/>
                </p:nvGrpSpPr>
                <p:grpSpPr>
                  <a:xfrm>
                    <a:off x="2047468" y="1480914"/>
                    <a:ext cx="9222318" cy="2406638"/>
                    <a:chOff x="2047468" y="1480914"/>
                    <a:chExt cx="9222318" cy="2406637"/>
                  </a:xfrm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EDD5B421-01E0-4D56-923B-C9B7B605B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8123" y="1480914"/>
                      <a:ext cx="8111663" cy="1972494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4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cxnSp>
                  <p:nvCxnSpPr>
                    <p:cNvPr id="157" name="Straight Arrow Connector 156">
                      <a:extLst>
                        <a:ext uri="{FF2B5EF4-FFF2-40B4-BE49-F238E27FC236}">
                          <a16:creationId xmlns:a16="http://schemas.microsoft.com/office/drawing/2014/main" id="{AD540F65-2C62-44CB-99ED-A52581FE8E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047468" y="2222771"/>
                      <a:ext cx="1062656" cy="1664780"/>
                    </a:xfrm>
                    <a:prstGeom prst="straightConnector1">
                      <a:avLst/>
                    </a:prstGeom>
                    <a:ln>
                      <a:headEnd type="none"/>
                      <a:tailEnd type="triangle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5DEAD226-B11E-4AF8-8682-EA807C6D4A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6162" y="3219705"/>
                  <a:ext cx="0" cy="562972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91088FE-A45E-4333-92C7-21576415CDD8}"/>
                  </a:ext>
                </a:extLst>
              </p:cNvPr>
              <p:cNvSpPr/>
              <p:nvPr/>
            </p:nvSpPr>
            <p:spPr bwMode="auto">
              <a:xfrm>
                <a:off x="3510506" y="2566435"/>
                <a:ext cx="1926372" cy="448297"/>
              </a:xfrm>
              <a:prstGeom prst="rect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1600" dirty="0"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</a:rPr>
                  <a:t>Real Time View</a:t>
                </a:r>
              </a:p>
            </p:txBody>
          </p:sp>
          <p:cxnSp>
            <p:nvCxnSpPr>
              <p:cNvPr id="222" name="Elbow Connector 40">
                <a:extLst>
                  <a:ext uri="{FF2B5EF4-FFF2-40B4-BE49-F238E27FC236}">
                    <a16:creationId xmlns:a16="http://schemas.microsoft.com/office/drawing/2014/main" id="{ED9C5778-0312-42B7-90A8-EE065EB83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878" y="2652750"/>
                <a:ext cx="1042318" cy="169108"/>
              </a:xfrm>
              <a:prstGeom prst="bentConnector3">
                <a:avLst>
                  <a:gd name="adj1" fmla="val 50000"/>
                </a:avLst>
              </a:prstGeom>
              <a:ln>
                <a:headEnd type="non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3" name="Rectangular Callout 11">
                <a:extLst>
                  <a:ext uri="{FF2B5EF4-FFF2-40B4-BE49-F238E27FC236}">
                    <a16:creationId xmlns:a16="http://schemas.microsoft.com/office/drawing/2014/main" id="{820BA399-74FE-428D-B48F-51FF260432DF}"/>
                  </a:ext>
                </a:extLst>
              </p:cNvPr>
              <p:cNvSpPr/>
              <p:nvPr/>
            </p:nvSpPr>
            <p:spPr bwMode="auto">
              <a:xfrm>
                <a:off x="6475464" y="2528415"/>
                <a:ext cx="981524" cy="569846"/>
              </a:xfrm>
              <a:prstGeom prst="wedgeRectCallout">
                <a:avLst>
                  <a:gd name="adj1" fmla="val -2804"/>
                  <a:gd name="adj2" fmla="val 7692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1600" dirty="0"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</a:rPr>
                  <a:t>Queries</a:t>
                </a:r>
              </a:p>
            </p:txBody>
          </p:sp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FD99BC5-A884-417E-9180-AEACEF042BBC}"/>
                </a:ext>
              </a:extLst>
            </p:cNvPr>
            <p:cNvSpPr txBox="1"/>
            <p:nvPr/>
          </p:nvSpPr>
          <p:spPr>
            <a:xfrm>
              <a:off x="4078029" y="1022067"/>
              <a:ext cx="127902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HOT</a:t>
              </a:r>
              <a:r>
                <a:rPr lang="en-GB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PATH</a:t>
              </a:r>
              <a:endPara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F744B5D-8BF1-460D-820D-E4B345A4348C}"/>
              </a:ext>
            </a:extLst>
          </p:cNvPr>
          <p:cNvGrpSpPr/>
          <p:nvPr/>
        </p:nvGrpSpPr>
        <p:grpSpPr>
          <a:xfrm>
            <a:off x="858255" y="2790583"/>
            <a:ext cx="5972710" cy="2078279"/>
            <a:chOff x="858255" y="2790583"/>
            <a:chExt cx="5972710" cy="2078279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909A485A-77EF-4670-A67D-12D73C79C259}"/>
                </a:ext>
              </a:extLst>
            </p:cNvPr>
            <p:cNvSpPr/>
            <p:nvPr/>
          </p:nvSpPr>
          <p:spPr bwMode="auto">
            <a:xfrm>
              <a:off x="3522867" y="3097011"/>
              <a:ext cx="1901649" cy="4367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6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Batch View</a:t>
              </a:r>
            </a:p>
          </p:txBody>
        </p:sp>
        <p:cxnSp>
          <p:nvCxnSpPr>
            <p:cNvPr id="235" name="Elbow Connector 40">
              <a:extLst>
                <a:ext uri="{FF2B5EF4-FFF2-40B4-BE49-F238E27FC236}">
                  <a16:creationId xmlns:a16="http://schemas.microsoft.com/office/drawing/2014/main" id="{27E203AE-29A6-4279-8ED8-1A3BA4089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044" y="2821858"/>
              <a:ext cx="1046050" cy="448168"/>
            </a:xfrm>
            <a:prstGeom prst="bentConnector3">
              <a:avLst>
                <a:gd name="adj1" fmla="val 50000"/>
              </a:avLst>
            </a:prstGeom>
            <a:ln>
              <a:headEnd type="non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0DB880F-1C82-42F3-AD44-27F634C1AA47}"/>
                </a:ext>
              </a:extLst>
            </p:cNvPr>
            <p:cNvGrpSpPr/>
            <p:nvPr/>
          </p:nvGrpSpPr>
          <p:grpSpPr>
            <a:xfrm>
              <a:off x="858255" y="2790583"/>
              <a:ext cx="5972710" cy="2078279"/>
              <a:chOff x="858255" y="2790583"/>
              <a:chExt cx="5972710" cy="2078279"/>
            </a:xfrm>
          </p:grpSpPr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8955FBD5-6551-469A-9302-97A05E8785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4533" y="3533722"/>
                <a:ext cx="0" cy="637322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DD8562E-4D17-454B-92CF-0D2911BA74CD}"/>
                  </a:ext>
                </a:extLst>
              </p:cNvPr>
              <p:cNvGrpSpPr/>
              <p:nvPr/>
            </p:nvGrpSpPr>
            <p:grpSpPr>
              <a:xfrm>
                <a:off x="858255" y="2790583"/>
                <a:ext cx="5972710" cy="2078279"/>
                <a:chOff x="858255" y="2790583"/>
                <a:chExt cx="5972710" cy="207827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17D04CCF-A023-4015-A848-1B8E650FD1F8}"/>
                    </a:ext>
                  </a:extLst>
                </p:cNvPr>
                <p:cNvGrpSpPr/>
                <p:nvPr/>
              </p:nvGrpSpPr>
              <p:grpSpPr>
                <a:xfrm>
                  <a:off x="1714248" y="2790583"/>
                  <a:ext cx="5116717" cy="2078279"/>
                  <a:chOff x="1624324" y="2790583"/>
                  <a:chExt cx="5116717" cy="2078279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75403F84-E5BC-4FD0-B9D0-1B022DA6A359}"/>
                      </a:ext>
                    </a:extLst>
                  </p:cNvPr>
                  <p:cNvSpPr/>
                  <p:nvPr/>
                </p:nvSpPr>
                <p:spPr>
                  <a:xfrm>
                    <a:off x="2329816" y="3722962"/>
                    <a:ext cx="1809793" cy="1145900"/>
                  </a:xfrm>
                  <a:prstGeom prst="rect">
                    <a:avLst/>
                  </a:prstGeom>
                  <a:ln w="38100"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DC66D695-CD9C-423C-8969-F57B606E7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5423" y="3769988"/>
                    <a:ext cx="1639673" cy="590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LONG 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TERM STORE</a:t>
                    </a:r>
                    <a:endParaRPr lang="pl-PL" sz="1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4F0415E2-BEF6-4C04-B51A-BC947F8978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19899" y="4366678"/>
                    <a:ext cx="1010722" cy="346606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AU" sz="1600" dirty="0">
                        <a:gradFill>
                          <a:gsLst>
                            <a:gs pos="5439">
                              <a:srgbClr val="F8F8F8"/>
                            </a:gs>
                            <a:gs pos="10000">
                              <a:srgbClr val="F8F8F8"/>
                            </a:gs>
                          </a:gsLst>
                          <a:lin ang="5400000" scaled="0"/>
                        </a:gradFill>
                      </a:rPr>
                      <a:t>Data Store</a:t>
                    </a:r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639697E6-3F2F-4671-A460-6FF96B4E7F57}"/>
                      </a:ext>
                    </a:extLst>
                  </p:cNvPr>
                  <p:cNvSpPr/>
                  <p:nvPr/>
                </p:nvSpPr>
                <p:spPr>
                  <a:xfrm>
                    <a:off x="4435178" y="4171042"/>
                    <a:ext cx="2305863" cy="697819"/>
                  </a:xfrm>
                  <a:prstGeom prst="rect">
                    <a:avLst/>
                  </a:prstGeom>
                  <a:ln w="38100"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dirty="0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3753A449-50E3-497B-A3D1-8088EEAE0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29167" y="4360919"/>
                    <a:ext cx="1846297" cy="37658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="horz" wrap="square" lIns="0" tIns="46637" rIns="0" bIns="46637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324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AU" sz="1600" dirty="0">
                        <a:gradFill>
                          <a:gsLst>
                            <a:gs pos="5439">
                              <a:srgbClr val="F8F8F8"/>
                            </a:gs>
                            <a:gs pos="10000">
                              <a:srgbClr val="F8F8F8"/>
                            </a:gs>
                          </a:gsLst>
                          <a:lin ang="5400000" scaled="0"/>
                        </a:gradFill>
                      </a:rPr>
                      <a:t>Batch Processing</a:t>
                    </a:r>
                  </a:p>
                </p:txBody>
              </p:sp>
              <p:cxnSp>
                <p:nvCxnSpPr>
                  <p:cNvPr id="231" name="Straight Arrow Connector 230">
                    <a:extLst>
                      <a:ext uri="{FF2B5EF4-FFF2-40B4-BE49-F238E27FC236}">
                        <a16:creationId xmlns:a16="http://schemas.microsoft.com/office/drawing/2014/main" id="{A0650F76-43C3-4DB4-935B-E0DFD2D098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24324" y="2790583"/>
                    <a:ext cx="639785" cy="1505329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Arrow Connector 231">
                    <a:extLst>
                      <a:ext uri="{FF2B5EF4-FFF2-40B4-BE49-F238E27FC236}">
                        <a16:creationId xmlns:a16="http://schemas.microsoft.com/office/drawing/2014/main" id="{12E69EB6-DFCD-46E7-A1A0-989D60723B47}"/>
                      </a:ext>
                    </a:extLst>
                  </p:cNvPr>
                  <p:cNvCxnSpPr>
                    <a:cxnSpLocks/>
                    <a:endCxn id="228" idx="1"/>
                  </p:cNvCxnSpPr>
                  <p:nvPr/>
                </p:nvCxnSpPr>
                <p:spPr>
                  <a:xfrm>
                    <a:off x="4120704" y="4519951"/>
                    <a:ext cx="314474" cy="1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A23F98EF-DE7B-4A33-814B-6DBE8E614BE4}"/>
                    </a:ext>
                  </a:extLst>
                </p:cNvPr>
                <p:cNvSpPr txBox="1"/>
                <p:nvPr/>
              </p:nvSpPr>
              <p:spPr>
                <a:xfrm>
                  <a:off x="858255" y="3660629"/>
                  <a:ext cx="1523174" cy="397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sz="1100" dirty="0"/>
                    <a:t>Mirror data 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GB" sz="1100" dirty="0"/>
                    <a:t>to Long Term Store</a:t>
                  </a:r>
                  <a:endParaRPr lang="pl-PL" sz="1100" dirty="0"/>
                </a:p>
              </p:txBody>
            </p:sp>
          </p:grpSp>
        </p:grpSp>
      </p:grp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CB6E0AA-A983-44D0-B94C-B8B8F5D523B5}"/>
              </a:ext>
            </a:extLst>
          </p:cNvPr>
          <p:cNvSpPr/>
          <p:nvPr/>
        </p:nvSpPr>
        <p:spPr>
          <a:xfrm>
            <a:off x="2381428" y="2409781"/>
            <a:ext cx="5128925" cy="124509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769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9"/>
            <a:ext cx="7617342" cy="675204"/>
          </a:xfrm>
        </p:spPr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Data Lake Approach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2C58B-5DFA-4AB7-B5F6-2281E85E4236}"/>
              </a:ext>
            </a:extLst>
          </p:cNvPr>
          <p:cNvSpPr txBox="1"/>
          <p:nvPr/>
        </p:nvSpPr>
        <p:spPr>
          <a:xfrm>
            <a:off x="366281" y="1043869"/>
            <a:ext cx="827697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What is a Data Lake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9D69CC-418B-422E-897D-88753F39E3B6}"/>
              </a:ext>
            </a:extLst>
          </p:cNvPr>
          <p:cNvSpPr/>
          <p:nvPr/>
        </p:nvSpPr>
        <p:spPr>
          <a:xfrm>
            <a:off x="591987" y="1791307"/>
            <a:ext cx="78255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“If you think of a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datamart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 subset of a data warehouse)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a store of bottled water – cleansed and packaged and structured for easy consumption –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data lake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large body of water in a more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natural state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Pentaho CTO James Dixon </a:t>
            </a:r>
          </a:p>
        </p:txBody>
      </p:sp>
    </p:spTree>
    <p:extLst>
      <p:ext uri="{BB962C8B-B14F-4D97-AF65-F5344CB8AC3E}">
        <p14:creationId xmlns:p14="http://schemas.microsoft.com/office/powerpoint/2010/main" val="386277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8"/>
            <a:ext cx="7617342" cy="993775"/>
          </a:xfrm>
        </p:spPr>
        <p:txBody>
          <a:bodyPr/>
          <a:lstStyle/>
          <a:p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Schema-on-Read vs Schema-on-Write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9438DDD-B99C-43AC-97D2-1041B52F42F2}"/>
              </a:ext>
            </a:extLst>
          </p:cNvPr>
          <p:cNvSpPr txBox="1">
            <a:spLocks/>
          </p:cNvSpPr>
          <p:nvPr/>
        </p:nvSpPr>
        <p:spPr>
          <a:xfrm>
            <a:off x="206902" y="1248706"/>
            <a:ext cx="4280038" cy="555606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000" b="1" dirty="0">
                <a:solidFill>
                  <a:schemeClr val="accent6">
                    <a:lumMod val="75000"/>
                  </a:schemeClr>
                </a:solidFill>
              </a:rPr>
              <a:t>Schema-on-Read (Hadoop or ADLS):</a:t>
            </a:r>
          </a:p>
          <a:p>
            <a:endParaRPr lang="pl-PL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20A6882-E8D8-4A7C-A0A9-6B0827890095}"/>
              </a:ext>
            </a:extLst>
          </p:cNvPr>
          <p:cNvSpPr txBox="1">
            <a:spLocks/>
          </p:cNvSpPr>
          <p:nvPr/>
        </p:nvSpPr>
        <p:spPr>
          <a:xfrm>
            <a:off x="211204" y="1804312"/>
            <a:ext cx="4360796" cy="27148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 data in its native format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schema + parser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 Data in its native format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(does ETL on the fly)</a:t>
            </a:r>
            <a:endParaRPr lang="pl-PL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data can start flowing any time and will appear retroactively once the schema/parser properly describes it.</a:t>
            </a:r>
            <a:br>
              <a:rPr lang="en-US" dirty="0"/>
            </a:br>
            <a:endParaRPr lang="en-US" dirty="0"/>
          </a:p>
          <a:p>
            <a:endParaRPr lang="pl-PL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E325319-EE38-4CF2-857C-D1D19DFBB180}"/>
              </a:ext>
            </a:extLst>
          </p:cNvPr>
          <p:cNvSpPr txBox="1">
            <a:spLocks/>
          </p:cNvSpPr>
          <p:nvPr/>
        </p:nvSpPr>
        <p:spPr>
          <a:xfrm>
            <a:off x="4486940" y="1315258"/>
            <a:ext cx="4228889" cy="42250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accent6">
                    <a:lumMod val="75000"/>
                  </a:schemeClr>
                </a:solidFill>
              </a:rPr>
              <a:t>Schema-on-Write (RDBMS):</a:t>
            </a:r>
          </a:p>
          <a:p>
            <a:endParaRPr lang="pl-PL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7818AF7A-D97B-4EB7-9BE4-30D5FEFCB221}"/>
              </a:ext>
            </a:extLst>
          </p:cNvPr>
          <p:cNvSpPr txBox="1">
            <a:spLocks/>
          </p:cNvSpPr>
          <p:nvPr/>
        </p:nvSpPr>
        <p:spPr>
          <a:xfrm>
            <a:off x="4496126" y="1805595"/>
            <a:ext cx="4293456" cy="233097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static DB schema</a:t>
            </a:r>
          </a:p>
          <a:p>
            <a:pPr>
              <a:lnSpc>
                <a:spcPct val="70000"/>
              </a:lnSpc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 data into RDBMS</a:t>
            </a:r>
          </a:p>
          <a:p>
            <a:pPr>
              <a:lnSpc>
                <a:spcPct val="70000"/>
              </a:lnSpc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 data in RDBMS format</a:t>
            </a:r>
            <a:endParaRPr lang="pl-PL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columns must be added explicitly before new data can propagate into the system.</a:t>
            </a:r>
            <a:endParaRPr lang="pl-PL" sz="1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124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9"/>
            <a:ext cx="7617342" cy="675204"/>
          </a:xfrm>
        </p:spPr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First Project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2C58B-5DFA-4AB7-B5F6-2281E85E4236}"/>
              </a:ext>
            </a:extLst>
          </p:cNvPr>
          <p:cNvSpPr txBox="1"/>
          <p:nvPr/>
        </p:nvSpPr>
        <p:spPr>
          <a:xfrm>
            <a:off x="366281" y="1043869"/>
            <a:ext cx="282348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Sweets Machines 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    Monitor POC</a:t>
            </a:r>
          </a:p>
        </p:txBody>
      </p:sp>
      <p:pic>
        <p:nvPicPr>
          <p:cNvPr id="1026" name="Picture 2" descr="7">
            <a:extLst>
              <a:ext uri="{FF2B5EF4-FFF2-40B4-BE49-F238E27FC236}">
                <a16:creationId xmlns:a16="http://schemas.microsoft.com/office/drawing/2014/main" id="{21E4944E-C25C-4FEF-AC90-610F8065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71" y="1283934"/>
            <a:ext cx="27336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FBEFB-C2DA-4238-BA43-7251AD573A57}"/>
              </a:ext>
            </a:extLst>
          </p:cNvPr>
          <p:cNvSpPr txBox="1"/>
          <p:nvPr/>
        </p:nvSpPr>
        <p:spPr>
          <a:xfrm>
            <a:off x="3928318" y="4507202"/>
            <a:ext cx="4336723" cy="18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700" dirty="0"/>
              <a:t>Source</a:t>
            </a:r>
            <a:r>
              <a:rPr lang="en-GB" sz="700" dirty="0"/>
              <a:t>: https://myvendingmachine.wordpress.com/2013/10/11/the-advantages-of-quality-vending-machine/</a:t>
            </a:r>
            <a:endParaRPr lang="pl-PL" sz="700" dirty="0"/>
          </a:p>
        </p:txBody>
      </p:sp>
      <p:pic>
        <p:nvPicPr>
          <p:cNvPr id="8" name="Picture 2" descr="7">
            <a:extLst>
              <a:ext uri="{FF2B5EF4-FFF2-40B4-BE49-F238E27FC236}">
                <a16:creationId xmlns:a16="http://schemas.microsoft.com/office/drawing/2014/main" id="{CD703875-06C6-4B5A-A3BB-4E36D256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33" y="1659227"/>
            <a:ext cx="27336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5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B74-DFF7-4494-A6F8-B3AD930632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358" y="274639"/>
            <a:ext cx="7617342" cy="675204"/>
          </a:xfrm>
        </p:spPr>
        <p:txBody>
          <a:bodyPr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Cloud Models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2C58B-5DFA-4AB7-B5F6-2281E85E4236}"/>
              </a:ext>
            </a:extLst>
          </p:cNvPr>
          <p:cNvSpPr txBox="1"/>
          <p:nvPr/>
        </p:nvSpPr>
        <p:spPr>
          <a:xfrm>
            <a:off x="1131825" y="3964278"/>
            <a:ext cx="498544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CLUSTER AS A SERVICE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JOB/QUERY AS A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1E908-93ED-4981-A84F-9DC2390B1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19" y="991408"/>
            <a:ext cx="7192053" cy="2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4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2301</TotalTime>
  <Words>1372</Words>
  <Application>Microsoft Office PowerPoint</Application>
  <PresentationFormat>On-screen Show (16:9)</PresentationFormat>
  <Paragraphs>340</Paragraphs>
  <Slides>32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</vt:lpstr>
      <vt:lpstr>Calibri</vt:lpstr>
      <vt:lpstr>Calibri Light</vt:lpstr>
      <vt:lpstr>Consolas</vt:lpstr>
      <vt:lpstr>Open Sans</vt:lpstr>
      <vt:lpstr>Segoe UI Light</vt:lpstr>
      <vt:lpstr>Motyw pakietu Office</vt:lpstr>
      <vt:lpstr>PowerPoint Presentation</vt:lpstr>
      <vt:lpstr>Agenda</vt:lpstr>
      <vt:lpstr>3Vs of Big Data</vt:lpstr>
      <vt:lpstr>Lambda architecture</vt:lpstr>
      <vt:lpstr>Kappa architecture</vt:lpstr>
      <vt:lpstr>Data Lake Approach</vt:lpstr>
      <vt:lpstr>Schema-on-Read vs Schema-on-Write</vt:lpstr>
      <vt:lpstr>First Project</vt:lpstr>
      <vt:lpstr>Cloud Models</vt:lpstr>
      <vt:lpstr>Azure Cloud</vt:lpstr>
      <vt:lpstr>Azure – Lambda architecture (Cold Path)</vt:lpstr>
      <vt:lpstr>Azure – Kappa architecture</vt:lpstr>
      <vt:lpstr>Data Lake Store vs Blob Storage</vt:lpstr>
      <vt:lpstr>    Azure Event Hub vs IoT Hub</vt:lpstr>
      <vt:lpstr>    Azure Stream Analytics</vt:lpstr>
      <vt:lpstr>    Azure Stream Analytics at work</vt:lpstr>
      <vt:lpstr>Data Lake </vt:lpstr>
      <vt:lpstr>Azure HDInsight vs Azure Data Lake Analytics vs Azure Databricks</vt:lpstr>
      <vt:lpstr>    Azure Data Lake Analytics</vt:lpstr>
      <vt:lpstr>U–SQL - A new language for Big Data </vt:lpstr>
      <vt:lpstr>    Azure Databricks</vt:lpstr>
      <vt:lpstr>  Azure Data Factory</vt:lpstr>
      <vt:lpstr>PowerPoint Presentation</vt:lpstr>
      <vt:lpstr>PowerPoint Presentation</vt:lpstr>
      <vt:lpstr>PowerPoint Presentation</vt:lpstr>
      <vt:lpstr>PowerPoint Presentation</vt:lpstr>
      <vt:lpstr>Azure as a Big Data Platform - What else?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office-4</dc:creator>
  <cp:lastModifiedBy>Tomasz Krawczyk</cp:lastModifiedBy>
  <cp:revision>168</cp:revision>
  <dcterms:created xsi:type="dcterms:W3CDTF">2018-03-26T11:45:35Z</dcterms:created>
  <dcterms:modified xsi:type="dcterms:W3CDTF">2018-04-09T13:27:00Z</dcterms:modified>
</cp:coreProperties>
</file>