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339" r:id="rId8"/>
    <p:sldId id="296" r:id="rId9"/>
    <p:sldId id="297" r:id="rId10"/>
    <p:sldId id="341" r:id="rId11"/>
    <p:sldId id="298" r:id="rId12"/>
    <p:sldId id="300" r:id="rId13"/>
    <p:sldId id="311" r:id="rId14"/>
    <p:sldId id="301" r:id="rId15"/>
    <p:sldId id="340" r:id="rId16"/>
    <p:sldId id="302" r:id="rId17"/>
    <p:sldId id="362" r:id="rId18"/>
    <p:sldId id="361" r:id="rId19"/>
    <p:sldId id="303" r:id="rId20"/>
    <p:sldId id="342" r:id="rId21"/>
    <p:sldId id="307" r:id="rId22"/>
    <p:sldId id="299" r:id="rId23"/>
    <p:sldId id="360" r:id="rId24"/>
    <p:sldId id="276" r:id="rId25"/>
    <p:sldId id="363" r:id="rId26"/>
    <p:sldId id="343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3151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-187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Według</a:t>
            </a:r>
            <a:r>
              <a:rPr lang="en-GB" dirty="0"/>
              <a:t> </a:t>
            </a:r>
            <a:r>
              <a:rPr lang="en-GB" dirty="0" err="1"/>
              <a:t>szacunkow</a:t>
            </a:r>
            <a:r>
              <a:rPr lang="en-GB" dirty="0"/>
              <a:t> </a:t>
            </a:r>
            <a:r>
              <a:rPr lang="en-GB" dirty="0" err="1"/>
              <a:t>wygenrujemy</a:t>
            </a:r>
            <a:r>
              <a:rPr lang="en-GB" dirty="0"/>
              <a:t> 40 zetta</a:t>
            </a:r>
          </a:p>
          <a:p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malo</a:t>
            </a:r>
            <a:r>
              <a:rPr lang="en-GB" dirty="0"/>
              <a:t> –</a:t>
            </a:r>
            <a:r>
              <a:rPr lang="en-GB" dirty="0" err="1"/>
              <a:t>posluzymy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porownaniem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przedstawil</a:t>
            </a:r>
            <a:r>
              <a:rPr lang="en-GB" dirty="0"/>
              <a:t> Microsoft </a:t>
            </a:r>
          </a:p>
          <a:p>
            <a:r>
              <a:rPr lang="en-GB" dirty="0"/>
              <a:t>Ale big data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rozmiar</a:t>
            </a:r>
            <a:endParaRPr lang="en-GB" dirty="0"/>
          </a:p>
          <a:p>
            <a:r>
              <a:rPr lang="en-GB" dirty="0" err="1"/>
              <a:t>Podstawowa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Big data to 3V</a:t>
            </a:r>
          </a:p>
          <a:p>
            <a:r>
              <a:rPr lang="en-GB" dirty="0"/>
              <a:t>Data </a:t>
            </a:r>
            <a:r>
              <a:rPr lang="en-GB" dirty="0" err="1"/>
              <a:t>Valume</a:t>
            </a:r>
            <a:r>
              <a:rPr lang="en-GB" dirty="0"/>
              <a:t>, Data Variety –</a:t>
            </a:r>
            <a:r>
              <a:rPr lang="en-GB" dirty="0" err="1"/>
              <a:t>rozne</a:t>
            </a:r>
            <a:r>
              <a:rPr lang="en-GB" dirty="0"/>
              <a:t> format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szybkosc</a:t>
            </a:r>
            <a:r>
              <a:rPr lang="en-GB" dirty="0"/>
              <a:t> </a:t>
            </a:r>
            <a:r>
              <a:rPr lang="en-GB" dirty="0" err="1"/>
              <a:t>przyrastanie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ja</a:t>
            </a:r>
            <a:r>
              <a:rPr lang="en-GB" dirty="0"/>
              <a:t> to </a:t>
            </a:r>
            <a:r>
              <a:rPr lang="en-GB" dirty="0" err="1"/>
              <a:t>rowniez</a:t>
            </a:r>
            <a:r>
              <a:rPr lang="en-GB" dirty="0"/>
              <a:t> </a:t>
            </a:r>
            <a:r>
              <a:rPr lang="en-GB" dirty="0" err="1"/>
              <a:t>rozumiem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</a:p>
          <a:p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skupimy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rozwiazaniu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przetwarzenie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batchowym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jest </a:t>
            </a:r>
            <a:r>
              <a:rPr lang="en-GB" dirty="0" err="1"/>
              <a:t>programista</a:t>
            </a:r>
            <a:r>
              <a:rPr lang="en-GB" dirty="0"/>
              <a:t> SQL to </a:t>
            </a:r>
            <a:r>
              <a:rPr lang="en-GB" dirty="0" err="1"/>
              <a:t>moze</a:t>
            </a:r>
            <a:r>
              <a:rPr lang="en-GB" dirty="0"/>
              <a:t> go </a:t>
            </a:r>
            <a:r>
              <a:rPr lang="en-GB" dirty="0" err="1"/>
              <a:t>spotkac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niespodzianek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jest </a:t>
            </a:r>
            <a:r>
              <a:rPr lang="en-GB" dirty="0" err="1"/>
              <a:t>programista</a:t>
            </a:r>
            <a:r>
              <a:rPr lang="en-GB" dirty="0"/>
              <a:t> SQL to </a:t>
            </a:r>
            <a:r>
              <a:rPr lang="en-GB" dirty="0" err="1"/>
              <a:t>moze</a:t>
            </a:r>
            <a:r>
              <a:rPr lang="en-GB" dirty="0"/>
              <a:t> go </a:t>
            </a:r>
            <a:r>
              <a:rPr lang="en-GB" dirty="0" err="1"/>
              <a:t>spotkac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niespodzianek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Rozszerzenia</a:t>
            </a:r>
            <a:endParaRPr lang="en-GB" dirty="0"/>
          </a:p>
          <a:p>
            <a:r>
              <a:rPr lang="en-GB" dirty="0"/>
              <a:t>Extractors </a:t>
            </a:r>
            <a:r>
              <a:rPr lang="en-GB" dirty="0" err="1"/>
              <a:t>mamy</a:t>
            </a:r>
            <a:r>
              <a:rPr lang="en-GB" dirty="0"/>
              <a:t> 4 </a:t>
            </a:r>
            <a:r>
              <a:rPr lang="en-GB" dirty="0" err="1"/>
              <a:t>CVS,TSV,Text</a:t>
            </a:r>
            <a:r>
              <a:rPr lang="en-GB" dirty="0"/>
              <a:t>, Parquet –</a:t>
            </a:r>
            <a:r>
              <a:rPr lang="en-GB" dirty="0" err="1"/>
              <a:t>pokazmy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pisac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Rozszerzenia</a:t>
            </a:r>
            <a:endParaRPr lang="en-GB" dirty="0"/>
          </a:p>
          <a:p>
            <a:r>
              <a:rPr lang="en-GB" dirty="0"/>
              <a:t>Extractors </a:t>
            </a:r>
            <a:r>
              <a:rPr lang="en-GB" dirty="0" err="1"/>
              <a:t>mamy</a:t>
            </a:r>
            <a:r>
              <a:rPr lang="en-GB" dirty="0"/>
              <a:t> 4 </a:t>
            </a:r>
            <a:r>
              <a:rPr lang="en-GB" dirty="0" err="1"/>
              <a:t>CVS,TSV,Text</a:t>
            </a:r>
            <a:r>
              <a:rPr lang="en-GB" dirty="0"/>
              <a:t>, Parquet –</a:t>
            </a:r>
            <a:r>
              <a:rPr lang="en-GB" dirty="0" err="1"/>
              <a:t>pokazmy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pisac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dziala</a:t>
            </a:r>
            <a:endParaRPr lang="en-GB" dirty="0"/>
          </a:p>
          <a:p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skrypt</a:t>
            </a:r>
            <a:r>
              <a:rPr lang="en-GB" dirty="0"/>
              <a:t> w U-SQL jest </a:t>
            </a:r>
            <a:r>
              <a:rPr lang="en-GB" dirty="0" err="1"/>
              <a:t>kompilowany</a:t>
            </a:r>
            <a:r>
              <a:rPr lang="en-GB" dirty="0"/>
              <a:t> I </a:t>
            </a:r>
            <a:r>
              <a:rPr lang="en-GB" dirty="0" err="1"/>
              <a:t>optymalizowany</a:t>
            </a:r>
            <a:r>
              <a:rPr lang="en-GB" dirty="0"/>
              <a:t> do managed code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unmanagement</a:t>
            </a:r>
            <a:r>
              <a:rPr lang="en-GB" dirty="0"/>
              <a:t> Code (aby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uzywamy</a:t>
            </a:r>
            <a:r>
              <a:rPr lang="en-GB" dirty="0"/>
              <a:t> </a:t>
            </a:r>
            <a:r>
              <a:rPr lang="en-GB" dirty="0" err="1"/>
              <a:t>rozszerzen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)</a:t>
            </a:r>
          </a:p>
          <a:p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skompilowny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jej</a:t>
            </a:r>
            <a:r>
              <a:rPr lang="en-GB" dirty="0"/>
              <a:t> </a:t>
            </a:r>
            <a:r>
              <a:rPr lang="en-GB" dirty="0" err="1"/>
              <a:t>deployowany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Vertexy</a:t>
            </a:r>
            <a:r>
              <a:rPr lang="en-GB" dirty="0"/>
              <a:t> </a:t>
            </a:r>
          </a:p>
          <a:p>
            <a:r>
              <a:rPr lang="en-GB" dirty="0"/>
              <a:t>Co jest </a:t>
            </a:r>
            <a:r>
              <a:rPr lang="en-GB" dirty="0" err="1"/>
              <a:t>deployowane</a:t>
            </a:r>
            <a:r>
              <a:rPr lang="en-GB" dirty="0"/>
              <a:t> </a:t>
            </a:r>
          </a:p>
          <a:p>
            <a:r>
              <a:rPr lang="en-GB" dirty="0" err="1"/>
              <a:t>Nasze</a:t>
            </a:r>
            <a:r>
              <a:rPr lang="en-GB" dirty="0"/>
              <a:t> assembly </a:t>
            </a:r>
          </a:p>
          <a:p>
            <a:r>
              <a:rPr lang="en-GB" dirty="0"/>
              <a:t>R, Python, </a:t>
            </a:r>
            <a:r>
              <a:rPr lang="en-GB" dirty="0" err="1"/>
              <a:t>Cognitve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uzywamy</a:t>
            </a:r>
            <a:endParaRPr lang="en-GB" dirty="0"/>
          </a:p>
          <a:p>
            <a:r>
              <a:rPr lang="en-GB" dirty="0" err="1"/>
              <a:t>Dodatkowe</a:t>
            </a:r>
            <a:r>
              <a:rPr lang="en-GB" dirty="0"/>
              <a:t> resource np. </a:t>
            </a:r>
            <a:r>
              <a:rPr lang="en-GB" dirty="0" err="1"/>
              <a:t>Modele</a:t>
            </a:r>
            <a:r>
              <a:rPr lang="en-GB" dirty="0"/>
              <a:t> ML</a:t>
            </a:r>
          </a:p>
          <a:p>
            <a:r>
              <a:rPr lang="en-GB" dirty="0"/>
              <a:t>I tam jest </a:t>
            </a:r>
            <a:r>
              <a:rPr lang="en-GB" dirty="0" err="1"/>
              <a:t>wykonywany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Azure Data Lake Analytics  do </a:t>
            </a:r>
            <a:r>
              <a:rPr lang="en-GB" dirty="0" err="1"/>
              <a:t>wykonywania</a:t>
            </a:r>
            <a:r>
              <a:rPr lang="en-GB" dirty="0"/>
              <a:t> </a:t>
            </a:r>
            <a:r>
              <a:rPr lang="en-GB" dirty="0" err="1"/>
              <a:t>zaawanowanych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(</a:t>
            </a:r>
            <a:r>
              <a:rPr lang="en-GB" dirty="0" err="1"/>
              <a:t>tzn</a:t>
            </a:r>
            <a:r>
              <a:rPr lang="en-GB" dirty="0"/>
              <a:t>. Np. </a:t>
            </a:r>
            <a:r>
              <a:rPr lang="en-GB" dirty="0" err="1"/>
              <a:t>Szczowania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uruchomiania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ML)</a:t>
            </a:r>
          </a:p>
          <a:p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uzwywas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.</a:t>
            </a:r>
          </a:p>
          <a:p>
            <a:r>
              <a:rPr lang="en-GB" dirty="0" err="1"/>
              <a:t>Dlaczego</a:t>
            </a:r>
            <a:r>
              <a:rPr lang="en-GB" dirty="0"/>
              <a:t> Spark </a:t>
            </a:r>
          </a:p>
          <a:p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dlatego</a:t>
            </a:r>
            <a:r>
              <a:rPr lang="en-GB" dirty="0"/>
              <a:t> ze jest </a:t>
            </a:r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najpopularniejszym</a:t>
            </a:r>
            <a:r>
              <a:rPr lang="en-GB" dirty="0"/>
              <a:t> </a:t>
            </a:r>
            <a:r>
              <a:rPr lang="en-GB" dirty="0" err="1"/>
              <a:t>frameworkiem</a:t>
            </a:r>
            <a:r>
              <a:rPr lang="en-GB" dirty="0"/>
              <a:t>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/>
              <a:t>Big Data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powodu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co </a:t>
            </a:r>
            <a:r>
              <a:rPr lang="en-GB" dirty="0" err="1"/>
              <a:t>najmiej</a:t>
            </a:r>
            <a:r>
              <a:rPr lang="en-GB" dirty="0"/>
              <a:t> 2:</a:t>
            </a:r>
          </a:p>
          <a:p>
            <a:pPr marL="228600" indent="-228600">
              <a:buAutoNum type="arabicPeriod"/>
            </a:pPr>
            <a:r>
              <a:rPr lang="en-GB" dirty="0"/>
              <a:t>Python – </a:t>
            </a:r>
            <a:r>
              <a:rPr lang="en-GB" dirty="0" err="1"/>
              <a:t>zdecydowalismy</a:t>
            </a:r>
            <a:r>
              <a:rPr lang="en-GB" dirty="0"/>
              <a:t> ze </a:t>
            </a:r>
            <a:r>
              <a:rPr lang="en-GB" dirty="0" err="1"/>
              <a:t>nasz</a:t>
            </a:r>
            <a:r>
              <a:rPr lang="en-GB" dirty="0"/>
              <a:t> flow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tworzyc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Python, 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nazywany</a:t>
            </a:r>
            <a:r>
              <a:rPr lang="en-GB" dirty="0"/>
              <a:t> </a:t>
            </a:r>
            <a:r>
              <a:rPr lang="en-GB" dirty="0" err="1"/>
              <a:t>krolem</a:t>
            </a:r>
            <a:r>
              <a:rPr lang="en-GB" dirty="0"/>
              <a:t> data science</a:t>
            </a:r>
          </a:p>
          <a:p>
            <a:pPr marL="0" indent="0">
              <a:buNone/>
            </a:pPr>
            <a:r>
              <a:rPr lang="en-GB" dirty="0"/>
              <a:t>ADLA </a:t>
            </a:r>
            <a:r>
              <a:rPr lang="en-GB" dirty="0" err="1"/>
              <a:t>wpiera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z </a:t>
            </a:r>
            <a:r>
              <a:rPr lang="en-GB" dirty="0" err="1"/>
              <a:t>jezykiem</a:t>
            </a:r>
            <a:r>
              <a:rPr lang="en-GB" dirty="0"/>
              <a:t> Python ale jest to </a:t>
            </a:r>
            <a:r>
              <a:rPr lang="en-GB" dirty="0" err="1"/>
              <a:t>robione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wrappera.Net’owego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co jest </a:t>
            </a:r>
            <a:r>
              <a:rPr lang="en-GB" dirty="0" err="1"/>
              <a:t>maloefektywne</a:t>
            </a:r>
            <a:r>
              <a:rPr lang="en-GB" dirty="0"/>
              <a:t> –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dbac</a:t>
            </a:r>
            <a:r>
              <a:rPr lang="en-GB" dirty="0"/>
              <a:t> o </a:t>
            </a:r>
            <a:r>
              <a:rPr lang="en-GB" dirty="0" err="1"/>
              <a:t>dopowiednia</a:t>
            </a:r>
            <a:r>
              <a:rPr lang="en-GB" dirty="0"/>
              <a:t> </a:t>
            </a:r>
            <a:r>
              <a:rPr lang="en-GB" dirty="0" err="1"/>
              <a:t>drystrubucje</a:t>
            </a:r>
            <a:r>
              <a:rPr lang="en-GB" dirty="0"/>
              <a:t>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pomiedzy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Vertexy</a:t>
            </a:r>
            <a:r>
              <a:rPr lang="en-GB" dirty="0"/>
              <a:t> (</a:t>
            </a:r>
            <a:r>
              <a:rPr lang="en-GB" dirty="0" err="1"/>
              <a:t>jednostki</a:t>
            </a:r>
            <a:r>
              <a:rPr lang="en-GB" dirty="0"/>
              <a:t> </a:t>
            </a:r>
            <a:r>
              <a:rPr lang="en-GB" dirty="0" err="1"/>
              <a:t>wykonawcze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o </a:t>
            </a: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zrodlami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ADLA </a:t>
            </a:r>
            <a:r>
              <a:rPr lang="en-GB" dirty="0" err="1"/>
              <a:t>zapewnia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write </a:t>
            </a:r>
            <a:r>
              <a:rPr lang="en-GB" dirty="0" err="1"/>
              <a:t>tylko</a:t>
            </a:r>
            <a:r>
              <a:rPr lang="en-GB" dirty="0"/>
              <a:t> z Azure Blob Storage I ADLS,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zrodel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wiecej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Mozemy</a:t>
            </a:r>
            <a:r>
              <a:rPr lang="en-GB" dirty="0"/>
              <a:t> np.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zapisywac</a:t>
            </a:r>
            <a:r>
              <a:rPr lang="en-GB" dirty="0"/>
              <a:t> do </a:t>
            </a:r>
            <a:r>
              <a:rPr lang="en-GB" dirty="0" err="1"/>
              <a:t>baz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MSSQL –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robic</a:t>
            </a:r>
            <a:r>
              <a:rPr lang="en-GB" dirty="0"/>
              <a:t> z ADLA </a:t>
            </a:r>
          </a:p>
          <a:p>
            <a:pPr marL="0" indent="0">
              <a:buNone/>
            </a:pPr>
            <a:r>
              <a:rPr lang="en-GB" dirty="0"/>
              <a:t>(ADLA +ADF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zasadniczych</a:t>
            </a:r>
            <a:r>
              <a:rPr lang="en-GB" dirty="0"/>
              <a:t> </a:t>
            </a:r>
            <a:r>
              <a:rPr lang="en-GB" dirty="0" err="1"/>
              <a:t>roznic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Big Data jest to, ze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surowym</a:t>
            </a:r>
            <a:r>
              <a:rPr lang="en-GB" dirty="0"/>
              <a:t> </a:t>
            </a:r>
            <a:r>
              <a:rPr lang="en-GB" dirty="0" err="1"/>
              <a:t>formacie</a:t>
            </a:r>
            <a:r>
              <a:rPr lang="en-GB" dirty="0"/>
              <a:t> a schemata </a:t>
            </a:r>
            <a:r>
              <a:rPr lang="en-GB" dirty="0" err="1"/>
              <a:t>nakladamy</a:t>
            </a:r>
            <a:r>
              <a:rPr lang="en-GB" dirty="0"/>
              <a:t> w </a:t>
            </a:r>
            <a:r>
              <a:rPr lang="en-GB" dirty="0" err="1"/>
              <a:t>momencie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</a:p>
          <a:p>
            <a:r>
              <a:rPr lang="en-GB" dirty="0"/>
              <a:t>W RBMS/DW </a:t>
            </a:r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tworzymy</a:t>
            </a:r>
            <a:r>
              <a:rPr lang="en-GB" dirty="0"/>
              <a:t> </a:t>
            </a:r>
            <a:r>
              <a:rPr lang="en-GB" dirty="0" err="1"/>
              <a:t>schematy</a:t>
            </a:r>
            <a:r>
              <a:rPr lang="en-GB" dirty="0"/>
              <a:t> </a:t>
            </a:r>
            <a:r>
              <a:rPr lang="en-GB" dirty="0" err="1"/>
              <a:t>potem</a:t>
            </a:r>
            <a:r>
              <a:rPr lang="en-GB" dirty="0"/>
              <a:t> </a:t>
            </a:r>
            <a:r>
              <a:rPr lang="en-GB" dirty="0" err="1"/>
              <a:t>skomplikowane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ETL w </a:t>
            </a:r>
            <a:r>
              <a:rPr lang="en-GB" dirty="0" err="1"/>
              <a:t>przypadku</a:t>
            </a:r>
            <a:r>
              <a:rPr lang="en-GB" dirty="0"/>
              <a:t> DW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dostosowac</a:t>
            </a:r>
            <a:r>
              <a:rPr lang="en-GB" dirty="0"/>
              <a:t> do </a:t>
            </a:r>
            <a:r>
              <a:rPr lang="en-GB" dirty="0" err="1"/>
              <a:t>celowych</a:t>
            </a:r>
            <a:r>
              <a:rPr lang="en-GB" dirty="0"/>
              <a:t> </a:t>
            </a:r>
            <a:r>
              <a:rPr lang="en-GB" dirty="0" err="1"/>
              <a:t>schematow</a:t>
            </a:r>
            <a:r>
              <a:rPr lang="en-GB" dirty="0"/>
              <a:t> I </a:t>
            </a:r>
            <a:r>
              <a:rPr lang="en-GB" dirty="0" err="1"/>
              <a:t>potem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SQL</a:t>
            </a:r>
          </a:p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analizowac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dane</a:t>
            </a:r>
            <a:endParaRPr lang="en-GB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</a:t>
            </a:r>
            <a:r>
              <a:rPr lang="en-GB" dirty="0" err="1"/>
              <a:t>wskazuje</a:t>
            </a:r>
            <a:r>
              <a:rPr lang="en-GB" dirty="0"/>
              <a:t> to </a:t>
            </a:r>
            <a:r>
              <a:rPr lang="en-GB" dirty="0" err="1"/>
              <a:t>chyba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a </a:t>
            </a:r>
            <a:r>
              <a:rPr lang="en-GB" dirty="0" err="1"/>
              <a:t>wiec</a:t>
            </a:r>
            <a:r>
              <a:rPr lang="en-GB" dirty="0"/>
              <a:t> </a:t>
            </a:r>
            <a:r>
              <a:rPr lang="en-GB" dirty="0" err="1"/>
              <a:t>prawdopodobnie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potrzebowac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mocy</a:t>
            </a:r>
            <a:r>
              <a:rPr lang="en-GB" dirty="0"/>
              <a:t> </a:t>
            </a:r>
            <a:r>
              <a:rPr lang="en-GB" dirty="0" err="1"/>
              <a:t>obliczeniowej</a:t>
            </a:r>
            <a:r>
              <a:rPr lang="en-GB" dirty="0"/>
              <a:t>, a ta </a:t>
            </a:r>
            <a:r>
              <a:rPr lang="en-GB" dirty="0" err="1"/>
              <a:t>znajdzemy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.</a:t>
            </a:r>
          </a:p>
          <a:p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co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 </a:t>
            </a:r>
            <a:r>
              <a:rPr lang="en-GB" dirty="0" err="1"/>
              <a:t>mowimy</a:t>
            </a:r>
            <a:r>
              <a:rPr lang="en-GB" dirty="0"/>
              <a:t> o </a:t>
            </a:r>
            <a:r>
              <a:rPr lang="en-GB" dirty="0" err="1"/>
              <a:t>przetarzaniu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Azure to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musieli</a:t>
            </a:r>
            <a:r>
              <a:rPr lang="en-GB" dirty="0"/>
              <a:t> </a:t>
            </a:r>
            <a:r>
              <a:rPr lang="en-GB" dirty="0" err="1"/>
              <a:t>powiedziec</a:t>
            </a:r>
            <a:r>
              <a:rPr lang="en-GB" dirty="0"/>
              <a:t> o Storage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uslugach</a:t>
            </a:r>
            <a:r>
              <a:rPr lang="en-GB" dirty="0"/>
              <a:t> </a:t>
            </a:r>
            <a:r>
              <a:rPr lang="en-GB" dirty="0" err="1"/>
              <a:t>analycznych</a:t>
            </a:r>
            <a:r>
              <a:rPr lang="en-GB" dirty="0"/>
              <a:t> I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usulugi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ze soba </a:t>
            </a:r>
            <a:r>
              <a:rPr lang="en-GB" dirty="0" err="1"/>
              <a:t>rozdzielone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Storage to </a:t>
            </a:r>
            <a:r>
              <a:rPr lang="en-GB" dirty="0" err="1"/>
              <a:t>dla</a:t>
            </a:r>
            <a:r>
              <a:rPr lang="en-GB" dirty="0"/>
              <a:t> Big Data </a:t>
            </a:r>
            <a:r>
              <a:rPr lang="en-GB" dirty="0" err="1"/>
              <a:t>na</a:t>
            </a:r>
            <a:r>
              <a:rPr lang="en-GB" dirty="0"/>
              <a:t> Azure </a:t>
            </a:r>
            <a:r>
              <a:rPr lang="en-GB" dirty="0" err="1"/>
              <a:t>Mamy</a:t>
            </a:r>
            <a:r>
              <a:rPr lang="en-GB" dirty="0"/>
              <a:t> ADLS (Blob) ADLS Gen 2</a:t>
            </a:r>
          </a:p>
          <a:p>
            <a:r>
              <a:rPr lang="en-GB" dirty="0" err="1"/>
              <a:t>Przetwarzanie</a:t>
            </a:r>
            <a:r>
              <a:rPr lang="en-GB" dirty="0"/>
              <a:t> </a:t>
            </a:r>
          </a:p>
          <a:p>
            <a:r>
              <a:rPr lang="en-GB" dirty="0"/>
              <a:t>HDInsight </a:t>
            </a:r>
            <a:r>
              <a:rPr lang="en-GB" dirty="0" err="1"/>
              <a:t>Spark,Hive</a:t>
            </a:r>
            <a:r>
              <a:rPr lang="en-GB" dirty="0"/>
              <a:t> Machine </a:t>
            </a:r>
            <a:r>
              <a:rPr lang="en-GB" dirty="0" err="1"/>
              <a:t>Learing</a:t>
            </a:r>
            <a:r>
              <a:rPr lang="en-GB" dirty="0"/>
              <a:t> </a:t>
            </a:r>
          </a:p>
          <a:p>
            <a:r>
              <a:rPr lang="en-GB" dirty="0"/>
              <a:t>Azure Data Lake Analytics</a:t>
            </a:r>
          </a:p>
          <a:p>
            <a:r>
              <a:rPr lang="en-GB" dirty="0"/>
              <a:t>Azure Databricks –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weszlo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poczatku</a:t>
            </a:r>
            <a:r>
              <a:rPr lang="en-GB" dirty="0"/>
              <a:t> 2018 I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rozpycha</a:t>
            </a:r>
            <a:r>
              <a:rPr lang="en-GB" dirty="0"/>
              <a:t> (jest </a:t>
            </a:r>
            <a:r>
              <a:rPr lang="en-GB" dirty="0" err="1"/>
              <a:t>duzy</a:t>
            </a:r>
            <a:r>
              <a:rPr lang="en-GB" dirty="0"/>
              <a:t> boom </a:t>
            </a:r>
            <a:r>
              <a:rPr lang="en-GB" dirty="0" err="1"/>
              <a:t>na</a:t>
            </a:r>
            <a:r>
              <a:rPr lang="en-GB" dirty="0"/>
              <a:t> ta </a:t>
            </a:r>
            <a:r>
              <a:rPr lang="en-GB" dirty="0" err="1"/>
              <a:t>usluge</a:t>
            </a:r>
            <a:r>
              <a:rPr lang="en-GB" dirty="0"/>
              <a:t> np. ADF Data 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</a:t>
            </a:r>
            <a:r>
              <a:rPr lang="en-GB" dirty="0" err="1"/>
              <a:t>dzis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o Azure Databricks </a:t>
            </a:r>
            <a:r>
              <a:rPr lang="en-GB" dirty="0" err="1"/>
              <a:t>tylko</a:t>
            </a:r>
            <a:r>
              <a:rPr lang="en-GB" dirty="0"/>
              <a:t> o Azure Data Lake </a:t>
            </a:r>
            <a:r>
              <a:rPr lang="en-GB" dirty="0" err="1"/>
              <a:t>Analytcis</a:t>
            </a:r>
            <a:r>
              <a:rPr lang="en-GB" dirty="0"/>
              <a:t> </a:t>
            </a:r>
          </a:p>
          <a:p>
            <a:r>
              <a:rPr lang="en-GB" dirty="0"/>
              <a:t>Model PaaS –sub model Query as a Service Job as Service</a:t>
            </a:r>
          </a:p>
          <a:p>
            <a:r>
              <a:rPr lang="en-GB" dirty="0"/>
              <a:t>To Federated Query troche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wyrost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BLOBA,ADLS,Azure</a:t>
            </a:r>
            <a:r>
              <a:rPr lang="en-GB" dirty="0"/>
              <a:t> SQL </a:t>
            </a:r>
            <a:r>
              <a:rPr lang="en-GB" dirty="0" err="1"/>
              <a:t>oraz</a:t>
            </a:r>
            <a:r>
              <a:rPr lang="en-GB" dirty="0"/>
              <a:t> DW (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readonly</a:t>
            </a:r>
            <a:r>
              <a:rPr lang="en-GB" dirty="0"/>
              <a:t>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</a:t>
            </a:r>
            <a:r>
              <a:rPr lang="en-GB" dirty="0" err="1"/>
              <a:t>uznal</a:t>
            </a:r>
            <a:r>
              <a:rPr lang="en-GB" dirty="0"/>
              <a:t> ze </a:t>
            </a:r>
            <a:r>
              <a:rPr lang="en-GB" dirty="0" err="1"/>
              <a:t>skoro</a:t>
            </a:r>
            <a:r>
              <a:rPr lang="en-GB" dirty="0"/>
              <a:t> C# jest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popularny</a:t>
            </a:r>
            <a:r>
              <a:rPr lang="en-GB" dirty="0"/>
              <a:t> to </a:t>
            </a:r>
            <a:r>
              <a:rPr lang="en-GB" dirty="0" err="1"/>
              <a:t>wezmy</a:t>
            </a:r>
            <a:r>
              <a:rPr lang="en-GB" dirty="0"/>
              <a:t> to co </a:t>
            </a:r>
            <a:r>
              <a:rPr lang="en-GB" dirty="0" err="1"/>
              <a:t>nalepsze</a:t>
            </a:r>
            <a:r>
              <a:rPr lang="en-GB" dirty="0"/>
              <a:t> z C# + SQL I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powslal</a:t>
            </a:r>
            <a:r>
              <a:rPr lang="en-GB" dirty="0"/>
              <a:t> U-SQL </a:t>
            </a:r>
            <a:r>
              <a:rPr lang="en-GB" dirty="0" err="1"/>
              <a:t>skad</a:t>
            </a:r>
            <a:r>
              <a:rPr lang="en-GB" dirty="0"/>
              <a:t> </a:t>
            </a:r>
            <a:r>
              <a:rPr lang="en-GB" dirty="0" err="1"/>
              <a:t>nazwa</a:t>
            </a:r>
            <a:r>
              <a:rPr lang="en-GB" dirty="0"/>
              <a:t> po T-SQL od U-od </a:t>
            </a:r>
            <a:r>
              <a:rPr lang="en-GB" dirty="0" err="1"/>
              <a:t>ubootow</a:t>
            </a:r>
            <a:r>
              <a:rPr lang="en-GB" dirty="0"/>
              <a:t> (</a:t>
            </a:r>
            <a:r>
              <a:rPr lang="en-GB" dirty="0" err="1"/>
              <a:t>lodzi</a:t>
            </a:r>
            <a:r>
              <a:rPr lang="en-GB" dirty="0"/>
              <a:t> </a:t>
            </a:r>
            <a:r>
              <a:rPr lang="en-GB" dirty="0" err="1"/>
              <a:t>podwodnych</a:t>
            </a:r>
            <a:r>
              <a:rPr lang="en-GB" dirty="0"/>
              <a:t>)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uboty</a:t>
            </a:r>
            <a:r>
              <a:rPr lang="en-GB" dirty="0"/>
              <a:t> </a:t>
            </a:r>
            <a:r>
              <a:rPr lang="en-GB" dirty="0" err="1"/>
              <a:t>geleboko</a:t>
            </a:r>
            <a:r>
              <a:rPr lang="en-GB" dirty="0"/>
              <a:t> I </a:t>
            </a:r>
            <a:r>
              <a:rPr lang="en-GB" dirty="0" err="1"/>
              <a:t>dokladanie</a:t>
            </a:r>
            <a:r>
              <a:rPr lang="en-GB" dirty="0"/>
              <a:t> </a:t>
            </a:r>
            <a:r>
              <a:rPr lang="en-GB" dirty="0" err="1"/>
              <a:t>analyzowac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jeziora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Nowy</a:t>
            </a:r>
            <a:r>
              <a:rPr lang="en-GB" dirty="0"/>
              <a:t> </a:t>
            </a:r>
            <a:r>
              <a:rPr lang="en-GB" dirty="0" err="1"/>
              <a:t>jezyk</a:t>
            </a:r>
            <a:r>
              <a:rPr lang="en-GB" dirty="0"/>
              <a:t> ale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taki</a:t>
            </a:r>
            <a:r>
              <a:rPr lang="en-GB" dirty="0"/>
              <a:t> </a:t>
            </a:r>
            <a:r>
              <a:rPr lang="en-GB" dirty="0" err="1"/>
              <a:t>nowy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to co </a:t>
            </a:r>
            <a:r>
              <a:rPr lang="en-GB" dirty="0" err="1"/>
              <a:t>znamy</a:t>
            </a:r>
            <a:r>
              <a:rPr lang="en-GB" dirty="0"/>
              <a:t> z C# 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SQLARRAY I SQLMAP to </a:t>
            </a:r>
            <a:r>
              <a:rPr lang="en-GB" dirty="0" err="1"/>
              <a:t>znamy</a:t>
            </a:r>
            <a:r>
              <a:rPr lang="en-GB" dirty="0"/>
              <a:t> z Hive</a:t>
            </a:r>
          </a:p>
          <a:p>
            <a:r>
              <a:rPr lang="en-GB" dirty="0"/>
              <a:t>Poza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RowSets</a:t>
            </a:r>
            <a:r>
              <a:rPr lang="en-GB" dirty="0"/>
              <a:t> – </a:t>
            </a:r>
            <a:r>
              <a:rPr lang="en-GB" dirty="0" err="1"/>
              <a:t>odpowiednik</a:t>
            </a:r>
            <a:r>
              <a:rPr lang="en-GB" dirty="0"/>
              <a:t> </a:t>
            </a:r>
            <a:r>
              <a:rPr lang="en-GB" dirty="0" err="1"/>
              <a:t>tabeli</a:t>
            </a:r>
            <a:r>
              <a:rPr lang="en-GB" dirty="0"/>
              <a:t> w SQL (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 w </a:t>
            </a:r>
            <a:r>
              <a:rPr lang="en-GB" dirty="0" err="1"/>
              <a:t>pyton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wyglada</a:t>
            </a:r>
            <a:r>
              <a:rPr lang="en-GB" dirty="0"/>
              <a:t> u-SQL</a:t>
            </a:r>
          </a:p>
          <a:p>
            <a:r>
              <a:rPr lang="en-GB" dirty="0"/>
              <a:t>Problem </a:t>
            </a:r>
          </a:p>
          <a:p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rowset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zapisany</a:t>
            </a:r>
            <a:r>
              <a:rPr lang="en-GB" dirty="0"/>
              <a:t> do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pliku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jest </a:t>
            </a:r>
            <a:r>
              <a:rPr lang="en-GB" dirty="0" err="1"/>
              <a:t>programista</a:t>
            </a:r>
            <a:r>
              <a:rPr lang="en-GB" dirty="0"/>
              <a:t> SQL to </a:t>
            </a:r>
            <a:r>
              <a:rPr lang="en-GB" dirty="0" err="1"/>
              <a:t>moze</a:t>
            </a:r>
            <a:r>
              <a:rPr lang="en-GB" dirty="0"/>
              <a:t> go </a:t>
            </a:r>
            <a:r>
              <a:rPr lang="en-GB" dirty="0" err="1"/>
              <a:t>spotkac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niespodzianek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kern="1200" spc="300" baseline="0" dirty="0">
                <a:solidFill>
                  <a:schemeClr val="tx1"/>
                </a:solidFill>
                <a:latin typeface="Malleable-FP" panose="00000500000000000000" pitchFamily="50" charset="0"/>
                <a:ea typeface="+mn-ea"/>
                <a:cs typeface="+mn-cs"/>
              </a:rPr>
              <a:t>Azure Data Lake</a:t>
            </a:r>
            <a:endParaRPr lang="en-US" sz="1400" spc="0" dirty="0"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microsoft.com/azuredatalake/" TargetMode="External"/><Relationship Id="rId13" Type="http://schemas.openxmlformats.org/officeDocument/2006/relationships/hyperlink" Target="https://www.youtube.com/results?search_query=U-SQL" TargetMode="External"/><Relationship Id="rId3" Type="http://schemas.openxmlformats.org/officeDocument/2006/relationships/hyperlink" Target="https://github.com/cloud4yourdata/demos/tree/master/4DevKatowice2018/USQL" TargetMode="External"/><Relationship Id="rId7" Type="http://schemas.openxmlformats.org/officeDocument/2006/relationships/hyperlink" Target="http://blogs.msdn.microsoft.com/mrys/" TargetMode="External"/><Relationship Id="rId12" Type="http://schemas.openxmlformats.org/officeDocument/2006/relationships/hyperlink" Target="https://channel9.msdn.com/Search?term=U-SQL#ch9Search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ql.io/" TargetMode="External"/><Relationship Id="rId11" Type="http://schemas.openxmlformats.org/officeDocument/2006/relationships/hyperlink" Target="https://msdn.microsoft.com/en-us/magazine/mt614251" TargetMode="External"/><Relationship Id="rId5" Type="http://schemas.openxmlformats.org/officeDocument/2006/relationships/hyperlink" Target="http://aka.ms/AzureDataLake" TargetMode="External"/><Relationship Id="rId10" Type="http://schemas.openxmlformats.org/officeDocument/2006/relationships/hyperlink" Target="https://azure.microsoft.com/enus/documentation/services/data-lake-analytics/" TargetMode="External"/><Relationship Id="rId4" Type="http://schemas.openxmlformats.org/officeDocument/2006/relationships/hyperlink" Target="https://github.com/cloud4yourdata/usql/" TargetMode="External"/><Relationship Id="rId9" Type="http://schemas.openxmlformats.org/officeDocument/2006/relationships/hyperlink" Target="http://aka.ms/usql_referen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5646" y="1876940"/>
            <a:ext cx="741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Analiza</a:t>
            </a:r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</a:t>
            </a:r>
            <a:r>
              <a:rPr lang="en-GB" sz="5400" b="1" spc="300" dirty="0">
                <a:solidFill>
                  <a:srgbClr val="EF942F"/>
                </a:solidFill>
                <a:latin typeface="Malleable-FP" panose="00000500000000000000" pitchFamily="50" charset="0"/>
              </a:rPr>
              <a:t>Big Data </a:t>
            </a:r>
          </a:p>
          <a:p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z Azure </a:t>
            </a:r>
            <a:r>
              <a:rPr lang="en-GB" sz="5400" b="1" spc="300" dirty="0">
                <a:solidFill>
                  <a:srgbClr val="EF942F"/>
                </a:solidFill>
                <a:latin typeface="Malleable-FP" panose="00000500000000000000" pitchFamily="50" charset="0"/>
              </a:rPr>
              <a:t>Data Lake</a:t>
            </a:r>
            <a:endParaRPr lang="en-US" sz="60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EF942F"/>
                </a:solidFill>
              </a:rPr>
              <a:t>Wrocław</a:t>
            </a:r>
            <a:r>
              <a:rPr lang="en-US" sz="2800" b="1" dirty="0">
                <a:solidFill>
                  <a:srgbClr val="EF942F"/>
                </a:solidFill>
              </a:rPr>
              <a:t> 2018.12.13 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EE6F6-7C23-4B7B-8FE9-12195A62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00025"/>
            <a:ext cx="28289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10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B08D5656-9D07-4280-AD78-DCC1360986D1}"/>
              </a:ext>
            </a:extLst>
          </p:cNvPr>
          <p:cNvSpPr/>
          <p:nvPr/>
        </p:nvSpPr>
        <p:spPr>
          <a:xfrm>
            <a:off x="2721524" y="1853065"/>
            <a:ext cx="2185301" cy="332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ADLA Catalog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FFB01B-DD21-44F3-A835-BD9F508E9827}"/>
              </a:ext>
            </a:extLst>
          </p:cNvPr>
          <p:cNvSpPr/>
          <p:nvPr/>
        </p:nvSpPr>
        <p:spPr>
          <a:xfrm>
            <a:off x="3242687" y="2744292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Database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3E778-D9CA-42F4-8082-CFAAEB4C4A89}"/>
              </a:ext>
            </a:extLst>
          </p:cNvPr>
          <p:cNvSpPr/>
          <p:nvPr/>
        </p:nvSpPr>
        <p:spPr>
          <a:xfrm>
            <a:off x="3238011" y="3872031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Schema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01B7E0D2-5103-4640-AF2A-41976CC137B8}"/>
              </a:ext>
            </a:extLst>
          </p:cNvPr>
          <p:cNvSpPr txBox="1"/>
          <p:nvPr/>
        </p:nvSpPr>
        <p:spPr>
          <a:xfrm>
            <a:off x="2788966" y="2400232"/>
            <a:ext cx="936103" cy="30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[1,n]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1081AF89-A2FB-45D2-94A9-38A052D87FC4}"/>
              </a:ext>
            </a:extLst>
          </p:cNvPr>
          <p:cNvSpPr txBox="1"/>
          <p:nvPr/>
        </p:nvSpPr>
        <p:spPr>
          <a:xfrm>
            <a:off x="3289564" y="3441529"/>
            <a:ext cx="671111" cy="30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[1,n]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54E97C1B-1306-4312-A121-849DD506271D}"/>
              </a:ext>
            </a:extLst>
          </p:cNvPr>
          <p:cNvSpPr txBox="1"/>
          <p:nvPr/>
        </p:nvSpPr>
        <p:spPr>
          <a:xfrm>
            <a:off x="3263752" y="4569819"/>
            <a:ext cx="895712" cy="30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[0,n]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B39E8B51-A36A-4F91-B8AC-A060677DA667}"/>
              </a:ext>
            </a:extLst>
          </p:cNvPr>
          <p:cNvSpPr/>
          <p:nvPr/>
        </p:nvSpPr>
        <p:spPr>
          <a:xfrm>
            <a:off x="3237039" y="5029663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pl-PL" sz="1350" dirty="0">
                <a:solidFill>
                  <a:prstClr val="white"/>
                </a:solidFill>
                <a:latin typeface="Calibri" panose="020F0502020204030204"/>
              </a:rPr>
              <a:t>T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ables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183D1BDE-664B-441F-B921-858A72256E5E}"/>
              </a:ext>
            </a:extLst>
          </p:cNvPr>
          <p:cNvSpPr/>
          <p:nvPr/>
        </p:nvSpPr>
        <p:spPr>
          <a:xfrm>
            <a:off x="4737781" y="5029663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pl-PL" sz="135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iews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696AF78A-B94A-4EA4-BC82-8629C5185384}"/>
              </a:ext>
            </a:extLst>
          </p:cNvPr>
          <p:cNvSpPr/>
          <p:nvPr/>
        </p:nvSpPr>
        <p:spPr>
          <a:xfrm>
            <a:off x="6238523" y="5014274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TVFs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0654C576-784B-4D74-B70F-B2A41561C731}"/>
              </a:ext>
            </a:extLst>
          </p:cNvPr>
          <p:cNvSpPr/>
          <p:nvPr/>
        </p:nvSpPr>
        <p:spPr>
          <a:xfrm>
            <a:off x="4633708" y="2977217"/>
            <a:ext cx="1142973" cy="4937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Fns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163CD5BF-C1B8-429D-9E4A-0364F511D693}"/>
              </a:ext>
            </a:extLst>
          </p:cNvPr>
          <p:cNvSpPr/>
          <p:nvPr/>
        </p:nvSpPr>
        <p:spPr>
          <a:xfrm>
            <a:off x="7040509" y="2980012"/>
            <a:ext cx="1142973" cy="4937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UDAgg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A6BF5F1F-1563-4F7E-8E59-5E17805EFCC1}"/>
              </a:ext>
            </a:extLst>
          </p:cNvPr>
          <p:cNvSpPr/>
          <p:nvPr/>
        </p:nvSpPr>
        <p:spPr>
          <a:xfrm>
            <a:off x="3236498" y="5930806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Clustered</a:t>
            </a:r>
            <a:br>
              <a:rPr lang="en-US" sz="135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Index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1699EEB2-2B1B-47DE-9F9B-9D80368D70A4}"/>
              </a:ext>
            </a:extLst>
          </p:cNvPr>
          <p:cNvSpPr/>
          <p:nvPr/>
        </p:nvSpPr>
        <p:spPr>
          <a:xfrm>
            <a:off x="4741233" y="5930806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pl-PL" sz="1350" dirty="0">
                <a:solidFill>
                  <a:prstClr val="white"/>
                </a:solidFill>
                <a:latin typeface="Calibri" panose="020F0502020204030204"/>
              </a:rPr>
              <a:t>P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artitions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35">
            <a:extLst>
              <a:ext uri="{FF2B5EF4-FFF2-40B4-BE49-F238E27FC236}">
                <a16:creationId xmlns:a16="http://schemas.microsoft.com/office/drawing/2014/main" id="{272E18A7-7FBA-4E98-9244-C768810B79A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3807986" y="5523429"/>
            <a:ext cx="541" cy="40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16C6FDAB-83B3-468F-8490-F9A6BB9874D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3808526" y="4365796"/>
            <a:ext cx="972" cy="6638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46">
            <a:extLst>
              <a:ext uri="{FF2B5EF4-FFF2-40B4-BE49-F238E27FC236}">
                <a16:creationId xmlns:a16="http://schemas.microsoft.com/office/drawing/2014/main" id="{BF52C5CE-4A81-49F3-A5EE-E138AEE6EE1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379471" y="6177689"/>
            <a:ext cx="361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53">
            <a:extLst>
              <a:ext uri="{FF2B5EF4-FFF2-40B4-BE49-F238E27FC236}">
                <a16:creationId xmlns:a16="http://schemas.microsoft.com/office/drawing/2014/main" id="{1F5B1C1D-8290-4C16-B1E6-C0B9D9B21FED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814174" y="2185795"/>
            <a:ext cx="1" cy="558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56">
            <a:extLst>
              <a:ext uri="{FF2B5EF4-FFF2-40B4-BE49-F238E27FC236}">
                <a16:creationId xmlns:a16="http://schemas.microsoft.com/office/drawing/2014/main" id="{04F132A1-F960-468D-8DC1-FC82452C16A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09498" y="3238058"/>
            <a:ext cx="4676" cy="63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72">
            <a:extLst>
              <a:ext uri="{FF2B5EF4-FFF2-40B4-BE49-F238E27FC236}">
                <a16:creationId xmlns:a16="http://schemas.microsoft.com/office/drawing/2014/main" id="{76AB06E1-F04F-4348-BB20-0AD5E4306D6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3809498" y="4365797"/>
            <a:ext cx="3000511" cy="6484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78">
            <a:extLst>
              <a:ext uri="{FF2B5EF4-FFF2-40B4-BE49-F238E27FC236}">
                <a16:creationId xmlns:a16="http://schemas.microsoft.com/office/drawing/2014/main" id="{048F31BD-7B2D-4029-A927-9B50BF688690}"/>
              </a:ext>
            </a:extLst>
          </p:cNvPr>
          <p:cNvSpPr/>
          <p:nvPr/>
        </p:nvSpPr>
        <p:spPr>
          <a:xfrm>
            <a:off x="6275094" y="4032150"/>
            <a:ext cx="1142973" cy="493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440" dirty="0">
                <a:solidFill>
                  <a:prstClr val="white"/>
                </a:solidFill>
                <a:latin typeface="Calibri" panose="020F0502020204030204"/>
              </a:rPr>
              <a:t>Assemblies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" name="Straight Arrow Connector 89">
            <a:extLst>
              <a:ext uri="{FF2B5EF4-FFF2-40B4-BE49-F238E27FC236}">
                <a16:creationId xmlns:a16="http://schemas.microsoft.com/office/drawing/2014/main" id="{E695FA78-4107-45CF-9459-0E8A9D00D5B1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5205195" y="3470980"/>
            <a:ext cx="1641386" cy="561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45">
            <a:extLst>
              <a:ext uri="{FF2B5EF4-FFF2-40B4-BE49-F238E27FC236}">
                <a16:creationId xmlns:a16="http://schemas.microsoft.com/office/drawing/2014/main" id="{88F85821-2D20-4570-ADE3-9A440B589A30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3809499" y="4365796"/>
            <a:ext cx="1499770" cy="6638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73">
            <a:extLst>
              <a:ext uri="{FF2B5EF4-FFF2-40B4-BE49-F238E27FC236}">
                <a16:creationId xmlns:a16="http://schemas.microsoft.com/office/drawing/2014/main" id="{48203F7B-B3C5-41AE-97A2-5101017E1EB7}"/>
              </a:ext>
            </a:extLst>
          </p:cNvPr>
          <p:cNvSpPr/>
          <p:nvPr/>
        </p:nvSpPr>
        <p:spPr>
          <a:xfrm>
            <a:off x="8243268" y="2360188"/>
            <a:ext cx="1885336" cy="2213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Extractors</a:t>
            </a:r>
          </a:p>
        </p:txBody>
      </p:sp>
      <p:cxnSp>
        <p:nvCxnSpPr>
          <p:cNvPr id="26" name="Straight Arrow Connector 80">
            <a:extLst>
              <a:ext uri="{FF2B5EF4-FFF2-40B4-BE49-F238E27FC236}">
                <a16:creationId xmlns:a16="http://schemas.microsoft.com/office/drawing/2014/main" id="{2B91BD59-038E-4828-A88E-D4E5DBC1BFE8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flipH="1">
            <a:off x="6846580" y="3473776"/>
            <a:ext cx="765415" cy="558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81">
            <a:extLst>
              <a:ext uri="{FF2B5EF4-FFF2-40B4-BE49-F238E27FC236}">
                <a16:creationId xmlns:a16="http://schemas.microsoft.com/office/drawing/2014/main" id="{85CAADF1-3B64-4F85-B9FB-A0273E9E9F1C}"/>
              </a:ext>
            </a:extLst>
          </p:cNvPr>
          <p:cNvCxnSpPr>
            <a:stCxn id="33" idx="2"/>
            <a:endCxn id="22" idx="3"/>
          </p:cNvCxnSpPr>
          <p:nvPr/>
        </p:nvCxnSpPr>
        <p:spPr>
          <a:xfrm flipH="1">
            <a:off x="7418068" y="3914206"/>
            <a:ext cx="1759863" cy="364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100">
            <a:extLst>
              <a:ext uri="{FF2B5EF4-FFF2-40B4-BE49-F238E27FC236}">
                <a16:creationId xmlns:a16="http://schemas.microsoft.com/office/drawing/2014/main" id="{E5E589AF-48F0-479E-8D28-CBFC10DD1307}"/>
              </a:ext>
            </a:extLst>
          </p:cNvPr>
          <p:cNvSpPr/>
          <p:nvPr/>
        </p:nvSpPr>
        <p:spPr>
          <a:xfrm>
            <a:off x="1575105" y="3872031"/>
            <a:ext cx="1142973" cy="49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Data Source</a:t>
            </a:r>
          </a:p>
        </p:txBody>
      </p:sp>
      <p:cxnSp>
        <p:nvCxnSpPr>
          <p:cNvPr id="29" name="Straight Arrow Connector 101">
            <a:extLst>
              <a:ext uri="{FF2B5EF4-FFF2-40B4-BE49-F238E27FC236}">
                <a16:creationId xmlns:a16="http://schemas.microsoft.com/office/drawing/2014/main" id="{8CE103EA-3091-49A3-A765-4EBA43BE6F48}"/>
              </a:ext>
            </a:extLst>
          </p:cNvPr>
          <p:cNvCxnSpPr>
            <a:stCxn id="4" idx="2"/>
            <a:endCxn id="22" idx="1"/>
          </p:cNvCxnSpPr>
          <p:nvPr/>
        </p:nvCxnSpPr>
        <p:spPr>
          <a:xfrm>
            <a:off x="3814176" y="3238058"/>
            <a:ext cx="2460919" cy="104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120">
            <a:extLst>
              <a:ext uri="{FF2B5EF4-FFF2-40B4-BE49-F238E27FC236}">
                <a16:creationId xmlns:a16="http://schemas.microsoft.com/office/drawing/2014/main" id="{5B864FE7-B6D1-45E5-BE88-8C6077513A74}"/>
              </a:ext>
            </a:extLst>
          </p:cNvPr>
          <p:cNvSpPr/>
          <p:nvPr/>
        </p:nvSpPr>
        <p:spPr>
          <a:xfrm>
            <a:off x="8239263" y="2637513"/>
            <a:ext cx="1881334" cy="2193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Reducers</a:t>
            </a:r>
          </a:p>
        </p:txBody>
      </p:sp>
      <p:sp>
        <p:nvSpPr>
          <p:cNvPr id="31" name="Rectangle 124">
            <a:extLst>
              <a:ext uri="{FF2B5EF4-FFF2-40B4-BE49-F238E27FC236}">
                <a16:creationId xmlns:a16="http://schemas.microsoft.com/office/drawing/2014/main" id="{83D5259D-017C-48A1-BD3A-FBDE75172CC9}"/>
              </a:ext>
            </a:extLst>
          </p:cNvPr>
          <p:cNvSpPr/>
          <p:nvPr/>
        </p:nvSpPr>
        <p:spPr>
          <a:xfrm>
            <a:off x="8239263" y="2908852"/>
            <a:ext cx="1881334" cy="209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Processors</a:t>
            </a:r>
          </a:p>
        </p:txBody>
      </p:sp>
      <p:sp>
        <p:nvSpPr>
          <p:cNvPr id="32" name="Rectangle 125">
            <a:extLst>
              <a:ext uri="{FF2B5EF4-FFF2-40B4-BE49-F238E27FC236}">
                <a16:creationId xmlns:a16="http://schemas.microsoft.com/office/drawing/2014/main" id="{DE0FA7D4-EE64-4FB4-AE57-E1A28291CEBF}"/>
              </a:ext>
            </a:extLst>
          </p:cNvPr>
          <p:cNvSpPr/>
          <p:nvPr/>
        </p:nvSpPr>
        <p:spPr>
          <a:xfrm>
            <a:off x="8239263" y="3440182"/>
            <a:ext cx="1881334" cy="209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Combiners</a:t>
            </a:r>
          </a:p>
        </p:txBody>
      </p:sp>
      <p:sp>
        <p:nvSpPr>
          <p:cNvPr id="33" name="Rectangle 126">
            <a:extLst>
              <a:ext uri="{FF2B5EF4-FFF2-40B4-BE49-F238E27FC236}">
                <a16:creationId xmlns:a16="http://schemas.microsoft.com/office/drawing/2014/main" id="{FFD51FE8-1A84-4F52-8DCA-8D5BC2A41D5C}"/>
              </a:ext>
            </a:extLst>
          </p:cNvPr>
          <p:cNvSpPr/>
          <p:nvPr/>
        </p:nvSpPr>
        <p:spPr>
          <a:xfrm>
            <a:off x="8235264" y="3700583"/>
            <a:ext cx="1885336" cy="21362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Outputters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" name="Straight Arrow Connector 263">
            <a:extLst>
              <a:ext uri="{FF2B5EF4-FFF2-40B4-BE49-F238E27FC236}">
                <a16:creationId xmlns:a16="http://schemas.microsoft.com/office/drawing/2014/main" id="{0A7BE763-B311-40E6-BDC4-EA13220F5935}"/>
              </a:ext>
            </a:extLst>
          </p:cNvPr>
          <p:cNvCxnSpPr>
            <a:stCxn id="4" idx="2"/>
            <a:endCxn id="28" idx="0"/>
          </p:cNvCxnSpPr>
          <p:nvPr/>
        </p:nvCxnSpPr>
        <p:spPr>
          <a:xfrm flipH="1">
            <a:off x="2146591" y="3238058"/>
            <a:ext cx="1667583" cy="63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69B8FCED-B781-470D-AC55-5D1CE29BA616}"/>
              </a:ext>
            </a:extLst>
          </p:cNvPr>
          <p:cNvSpPr/>
          <p:nvPr/>
        </p:nvSpPr>
        <p:spPr>
          <a:xfrm>
            <a:off x="1577422" y="5036218"/>
            <a:ext cx="1142973" cy="49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Ext. tables</a:t>
            </a:r>
          </a:p>
        </p:txBody>
      </p:sp>
      <p:cxnSp>
        <p:nvCxnSpPr>
          <p:cNvPr id="36" name="Straight Arrow Connector 87">
            <a:extLst>
              <a:ext uri="{FF2B5EF4-FFF2-40B4-BE49-F238E27FC236}">
                <a16:creationId xmlns:a16="http://schemas.microsoft.com/office/drawing/2014/main" id="{FE15554F-D70F-4BB2-B5EA-E26BB9907F16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2148910" y="4365797"/>
            <a:ext cx="1660588" cy="67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90">
            <a:extLst>
              <a:ext uri="{FF2B5EF4-FFF2-40B4-BE49-F238E27FC236}">
                <a16:creationId xmlns:a16="http://schemas.microsoft.com/office/drawing/2014/main" id="{649591D4-2A45-46EC-B7FF-50EE2FDA7980}"/>
              </a:ext>
            </a:extLst>
          </p:cNvPr>
          <p:cNvCxnSpPr>
            <a:stCxn id="35" idx="0"/>
            <a:endCxn id="28" idx="2"/>
          </p:cNvCxnSpPr>
          <p:nvPr/>
        </p:nvCxnSpPr>
        <p:spPr>
          <a:xfrm flipH="1" flipV="1">
            <a:off x="2146591" y="4365797"/>
            <a:ext cx="2317" cy="67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Rectangle 107">
            <a:extLst>
              <a:ext uri="{FF2B5EF4-FFF2-40B4-BE49-F238E27FC236}">
                <a16:creationId xmlns:a16="http://schemas.microsoft.com/office/drawing/2014/main" id="{6D98E501-C086-4372-AD34-B8F7768749FE}"/>
              </a:ext>
            </a:extLst>
          </p:cNvPr>
          <p:cNvSpPr/>
          <p:nvPr/>
        </p:nvSpPr>
        <p:spPr>
          <a:xfrm>
            <a:off x="7739264" y="5029663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440" dirty="0">
                <a:solidFill>
                  <a:prstClr val="white"/>
                </a:solidFill>
                <a:latin typeface="Calibri" panose="020F0502020204030204"/>
              </a:rPr>
              <a:t>Procedures</a:t>
            </a:r>
          </a:p>
        </p:txBody>
      </p:sp>
      <p:sp>
        <p:nvSpPr>
          <p:cNvPr id="39" name="Rectangle 108">
            <a:extLst>
              <a:ext uri="{FF2B5EF4-FFF2-40B4-BE49-F238E27FC236}">
                <a16:creationId xmlns:a16="http://schemas.microsoft.com/office/drawing/2014/main" id="{CE4A4EFC-9C16-4FA9-ABFF-5AC00707F16C}"/>
              </a:ext>
            </a:extLst>
          </p:cNvPr>
          <p:cNvSpPr/>
          <p:nvPr/>
        </p:nvSpPr>
        <p:spPr>
          <a:xfrm>
            <a:off x="1528228" y="3031857"/>
            <a:ext cx="1142973" cy="49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Credentials</a:t>
            </a:r>
          </a:p>
        </p:txBody>
      </p:sp>
      <p:cxnSp>
        <p:nvCxnSpPr>
          <p:cNvPr id="40" name="Straight Arrow Connector 109">
            <a:extLst>
              <a:ext uri="{FF2B5EF4-FFF2-40B4-BE49-F238E27FC236}">
                <a16:creationId xmlns:a16="http://schemas.microsoft.com/office/drawing/2014/main" id="{B7846475-1493-4A3C-91B8-058DF45FD0E7}"/>
              </a:ext>
            </a:extLst>
          </p:cNvPr>
          <p:cNvCxnSpPr>
            <a:stCxn id="4" idx="2"/>
            <a:endCxn id="39" idx="3"/>
          </p:cNvCxnSpPr>
          <p:nvPr/>
        </p:nvCxnSpPr>
        <p:spPr>
          <a:xfrm flipH="1">
            <a:off x="2671201" y="3238057"/>
            <a:ext cx="1142973" cy="4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112">
            <a:extLst>
              <a:ext uri="{FF2B5EF4-FFF2-40B4-BE49-F238E27FC236}">
                <a16:creationId xmlns:a16="http://schemas.microsoft.com/office/drawing/2014/main" id="{6C026ECC-78E2-4DFF-AD3F-A350C91ABF49}"/>
              </a:ext>
            </a:extLst>
          </p:cNvPr>
          <p:cNvCxnSpPr>
            <a:stCxn id="38" idx="0"/>
            <a:endCxn id="5" idx="2"/>
          </p:cNvCxnSpPr>
          <p:nvPr/>
        </p:nvCxnSpPr>
        <p:spPr>
          <a:xfrm flipH="1" flipV="1">
            <a:off x="3809499" y="4365796"/>
            <a:ext cx="4501252" cy="6638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115">
            <a:extLst>
              <a:ext uri="{FF2B5EF4-FFF2-40B4-BE49-F238E27FC236}">
                <a16:creationId xmlns:a16="http://schemas.microsoft.com/office/drawing/2014/main" id="{E8457C6E-5E9A-4DB0-890E-322EF70A7511}"/>
              </a:ext>
            </a:extLst>
          </p:cNvPr>
          <p:cNvSpPr/>
          <p:nvPr/>
        </p:nvSpPr>
        <p:spPr>
          <a:xfrm>
            <a:off x="8235262" y="3173945"/>
            <a:ext cx="1881334" cy="209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Applier</a:t>
            </a:r>
          </a:p>
        </p:txBody>
      </p:sp>
      <p:cxnSp>
        <p:nvCxnSpPr>
          <p:cNvPr id="43" name="Straight Arrow Connector 230">
            <a:extLst>
              <a:ext uri="{FF2B5EF4-FFF2-40B4-BE49-F238E27FC236}">
                <a16:creationId xmlns:a16="http://schemas.microsoft.com/office/drawing/2014/main" id="{F6014553-C3B2-4A98-9EFA-0018BDB9D508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2130966" y="3525623"/>
            <a:ext cx="15625" cy="346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54">
            <a:extLst>
              <a:ext uri="{FF2B5EF4-FFF2-40B4-BE49-F238E27FC236}">
                <a16:creationId xmlns:a16="http://schemas.microsoft.com/office/drawing/2014/main" id="{D48BD6D9-EB78-411E-A454-4B13F0756C56}"/>
              </a:ext>
            </a:extLst>
          </p:cNvPr>
          <p:cNvSpPr/>
          <p:nvPr/>
        </p:nvSpPr>
        <p:spPr>
          <a:xfrm>
            <a:off x="9199460" y="5026697"/>
            <a:ext cx="1142973" cy="4937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440" dirty="0">
                <a:solidFill>
                  <a:prstClr val="white"/>
                </a:solidFill>
                <a:latin typeface="Calibri" panose="020F0502020204030204"/>
              </a:rPr>
              <a:t>Table Types</a:t>
            </a:r>
          </a:p>
        </p:txBody>
      </p:sp>
      <p:cxnSp>
        <p:nvCxnSpPr>
          <p:cNvPr id="45" name="Straight Arrow Connector 55">
            <a:extLst>
              <a:ext uri="{FF2B5EF4-FFF2-40B4-BE49-F238E27FC236}">
                <a16:creationId xmlns:a16="http://schemas.microsoft.com/office/drawing/2014/main" id="{D3FBE65D-A03D-438E-B3D3-178721E09BB8}"/>
              </a:ext>
            </a:extLst>
          </p:cNvPr>
          <p:cNvCxnSpPr>
            <a:stCxn id="44" idx="0"/>
            <a:endCxn id="5" idx="2"/>
          </p:cNvCxnSpPr>
          <p:nvPr/>
        </p:nvCxnSpPr>
        <p:spPr>
          <a:xfrm flipH="1" flipV="1">
            <a:off x="3809500" y="4365796"/>
            <a:ext cx="5961448" cy="660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58">
            <a:extLst>
              <a:ext uri="{FF2B5EF4-FFF2-40B4-BE49-F238E27FC236}">
                <a16:creationId xmlns:a16="http://schemas.microsoft.com/office/drawing/2014/main" id="{19C63068-EA57-4775-AAAD-4B18B01ED446}"/>
              </a:ext>
            </a:extLst>
          </p:cNvPr>
          <p:cNvSpPr/>
          <p:nvPr/>
        </p:nvSpPr>
        <p:spPr>
          <a:xfrm>
            <a:off x="1575105" y="5930806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Statistics</a:t>
            </a:r>
          </a:p>
        </p:txBody>
      </p:sp>
      <p:cxnSp>
        <p:nvCxnSpPr>
          <p:cNvPr id="47" name="Straight Arrow Connector 59">
            <a:extLst>
              <a:ext uri="{FF2B5EF4-FFF2-40B4-BE49-F238E27FC236}">
                <a16:creationId xmlns:a16="http://schemas.microsoft.com/office/drawing/2014/main" id="{EF5A24A1-433C-4ADB-B77B-3796CB19508B}"/>
              </a:ext>
            </a:extLst>
          </p:cNvPr>
          <p:cNvCxnSpPr>
            <a:stCxn id="9" idx="2"/>
            <a:endCxn id="46" idx="0"/>
          </p:cNvCxnSpPr>
          <p:nvPr/>
        </p:nvCxnSpPr>
        <p:spPr>
          <a:xfrm flipH="1">
            <a:off x="2146592" y="5523429"/>
            <a:ext cx="1661935" cy="40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Arrow Connector 60">
            <a:extLst>
              <a:ext uri="{FF2B5EF4-FFF2-40B4-BE49-F238E27FC236}">
                <a16:creationId xmlns:a16="http://schemas.microsoft.com/office/drawing/2014/main" id="{68041562-120B-4D80-8AEC-8E9BD3459136}"/>
              </a:ext>
            </a:extLst>
          </p:cNvPr>
          <p:cNvCxnSpPr>
            <a:stCxn id="49" idx="2"/>
            <a:endCxn id="22" idx="0"/>
          </p:cNvCxnSpPr>
          <p:nvPr/>
        </p:nvCxnSpPr>
        <p:spPr>
          <a:xfrm>
            <a:off x="6405984" y="3472225"/>
            <a:ext cx="440596" cy="559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61">
            <a:extLst>
              <a:ext uri="{FF2B5EF4-FFF2-40B4-BE49-F238E27FC236}">
                <a16:creationId xmlns:a16="http://schemas.microsoft.com/office/drawing/2014/main" id="{4C874034-BBDD-4708-8ADA-04337D68F231}"/>
              </a:ext>
            </a:extLst>
          </p:cNvPr>
          <p:cNvSpPr/>
          <p:nvPr/>
        </p:nvSpPr>
        <p:spPr>
          <a:xfrm>
            <a:off x="5834497" y="2978460"/>
            <a:ext cx="1142973" cy="4937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UDTs</a:t>
            </a:r>
          </a:p>
        </p:txBody>
      </p:sp>
    </p:spTree>
    <p:extLst>
      <p:ext uri="{BB962C8B-B14F-4D97-AF65-F5344CB8AC3E}">
        <p14:creationId xmlns:p14="http://schemas.microsoft.com/office/powerpoint/2010/main" val="35650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5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8" grpId="0" animBg="1"/>
      <p:bldP spid="39" grpId="0" animBg="1"/>
      <p:bldP spid="42" grpId="0" animBg="1"/>
      <p:bldP spid="44" grpId="0" animBg="1"/>
      <p:bldP spid="46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E17C9-CA83-432E-A649-C643697306B6}"/>
              </a:ext>
            </a:extLst>
          </p:cNvPr>
          <p:cNvSpPr txBox="1">
            <a:spLocks/>
          </p:cNvSpPr>
          <p:nvPr/>
        </p:nvSpPr>
        <p:spPr>
          <a:xfrm>
            <a:off x="1051363" y="1814764"/>
            <a:ext cx="5293063" cy="276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2200" b="1" dirty="0">
                <a:solidFill>
                  <a:srgbClr val="EF942F"/>
                </a:solidFill>
                <a:latin typeface="Euphemia"/>
              </a:rPr>
              <a:t>FILTERING AND SORTING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WHERE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pl-PL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AND &amp; OR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==,</a:t>
            </a: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pl-PL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&gt;=,</a:t>
            </a: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pl-PL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!=  (C# OPERATOR(s))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CONTAINS (C# string)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ORDER BY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ROWSETS</a:t>
            </a:r>
          </a:p>
          <a:p>
            <a:pPr marL="978408" marR="0" lvl="2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requires a FETCH</a:t>
            </a:r>
            <a:endParaRPr kumimoji="0" lang="en-GB" sz="2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OUTPUTS</a:t>
            </a:r>
            <a:endParaRPr kumimoji="0" lang="pl-PL" sz="2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43F652-CAE2-4938-97B8-4D5BC9E93E07}"/>
              </a:ext>
            </a:extLst>
          </p:cNvPr>
          <p:cNvSpPr txBox="1">
            <a:spLocks/>
          </p:cNvSpPr>
          <p:nvPr/>
        </p:nvSpPr>
        <p:spPr>
          <a:xfrm>
            <a:off x="6785413" y="1814764"/>
            <a:ext cx="6178112" cy="481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JOINS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INNER 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FULL OUTER 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LEFT OUTER 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RIGHT OUTER 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CROSS 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LEFT SEMIJOIN 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RIGHT SEMIJOIN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LEFT ANTISEMIJOIN</a:t>
            </a:r>
          </a:p>
          <a:p>
            <a:pPr marL="96012" lvl="0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RIGHT ANTISEMIJOIN</a:t>
            </a:r>
          </a:p>
          <a:p>
            <a:pPr marL="0" lvl="0" indent="0">
              <a:buNone/>
            </a:pP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078821-B942-4E36-AF67-9D6566F7CB60}"/>
              </a:ext>
            </a:extLst>
          </p:cNvPr>
          <p:cNvSpPr txBox="1">
            <a:spLocks/>
          </p:cNvSpPr>
          <p:nvPr/>
        </p:nvSpPr>
        <p:spPr>
          <a:xfrm>
            <a:off x="1184713" y="3896228"/>
            <a:ext cx="6043210" cy="182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200" b="1" dirty="0">
                <a:solidFill>
                  <a:srgbClr val="EF942F"/>
                </a:solidFill>
                <a:latin typeface="Euphemia"/>
              </a:rPr>
              <a:t>RANKING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DENSE_RANK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NTILE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ROW_NUMBER</a:t>
            </a:r>
          </a:p>
          <a:p>
            <a:pPr marL="0" lvl="0" indent="0">
              <a:buNone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79378-C6C4-4374-A67F-493514B624F4}"/>
              </a:ext>
            </a:extLst>
          </p:cNvPr>
          <p:cNvSpPr/>
          <p:nvPr/>
        </p:nvSpPr>
        <p:spPr>
          <a:xfrm>
            <a:off x="6810375" y="1978575"/>
            <a:ext cx="6096000" cy="21749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8308" indent="-342900">
              <a:lnSpc>
                <a:spcPct val="70000"/>
              </a:lnSpc>
              <a:spcBef>
                <a:spcPts val="1400"/>
              </a:spcBef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ANALIYTIC WINDOW FUNCTIONS</a:t>
            </a:r>
          </a:p>
          <a:p>
            <a:pPr lvl="1">
              <a:lnSpc>
                <a:spcPct val="70000"/>
              </a:lnSpc>
              <a:spcBef>
                <a:spcPts val="14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CUME_DIST</a:t>
            </a:r>
          </a:p>
          <a:p>
            <a:pPr lvl="1">
              <a:lnSpc>
                <a:spcPct val="70000"/>
              </a:lnSpc>
              <a:spcBef>
                <a:spcPts val="14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PERCENT_RANK</a:t>
            </a:r>
          </a:p>
          <a:p>
            <a:pPr lvl="1">
              <a:lnSpc>
                <a:spcPct val="70000"/>
              </a:lnSpc>
              <a:spcBef>
                <a:spcPts val="14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PERCENTILE_CONT</a:t>
            </a:r>
          </a:p>
          <a:p>
            <a:pPr lvl="1">
              <a:lnSpc>
                <a:spcPct val="70000"/>
              </a:lnSpc>
              <a:spcBef>
                <a:spcPts val="14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PERCENTILE_DISC</a:t>
            </a:r>
          </a:p>
          <a:p>
            <a:pPr lvl="1">
              <a:lnSpc>
                <a:spcPct val="70000"/>
              </a:lnSpc>
              <a:spcBef>
                <a:spcPts val="14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CUME_DIST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2BF62F-A8BB-46E2-8A5F-1CD156FCB841}"/>
              </a:ext>
            </a:extLst>
          </p:cNvPr>
          <p:cNvSpPr txBox="1">
            <a:spLocks/>
          </p:cNvSpPr>
          <p:nvPr/>
        </p:nvSpPr>
        <p:spPr>
          <a:xfrm>
            <a:off x="1184713" y="1963156"/>
            <a:ext cx="6043210" cy="182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AGGREGATIONS</a:t>
            </a:r>
            <a:r>
              <a:rPr lang="pl-PL" sz="2000" dirty="0"/>
              <a:t> </a:t>
            </a:r>
            <a:endParaRPr lang="en-GB" sz="2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l-PL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GROUP BY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pl-PL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HAVING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pl-PL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MAX</a:t>
            </a:r>
            <a:r>
              <a:rPr lang="en-GB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,</a:t>
            </a:r>
            <a:r>
              <a:rPr lang="pl-PL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MIN</a:t>
            </a:r>
            <a:r>
              <a:rPr lang="en-GB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,</a:t>
            </a:r>
            <a:r>
              <a:rPr lang="pl-PL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SUM</a:t>
            </a:r>
            <a:r>
              <a:rPr lang="en-GB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,COUNT, ARRAY_AGG</a:t>
            </a:r>
            <a:endParaRPr lang="pl-PL" sz="19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0" lvl="0" indent="0">
              <a:buNone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21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176663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4" y="1814763"/>
            <a:ext cx="5138011" cy="390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EF942F"/>
                </a:solidFill>
                <a:latin typeface="Euphemia"/>
              </a:rPr>
              <a:t>C# Functions/Methods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Extractors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 USQL: EXTRACT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files into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</a:t>
            </a:r>
            <a:endParaRPr lang="pl-PL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Reducers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REDUCE 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	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n rows and produce m rows (normally m&lt;n)</a:t>
            </a:r>
            <a:endParaRPr lang="en-GB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Processors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PROCESS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Take one row and produce one row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Pass-through versus transforming</a:t>
            </a: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C68CB-27EA-4B60-8943-D519A1974A0A}"/>
              </a:ext>
            </a:extLst>
          </p:cNvPr>
          <p:cNvSpPr txBox="1">
            <a:spLocks/>
          </p:cNvSpPr>
          <p:nvPr/>
        </p:nvSpPr>
        <p:spPr>
          <a:xfrm>
            <a:off x="6381750" y="1485977"/>
            <a:ext cx="5892037" cy="36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None/>
              <a:defRPr/>
            </a:pP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Appliers</a:t>
            </a:r>
            <a:r>
              <a:rPr lang="en-GB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USQL: CROSS APPLY</a:t>
            </a:r>
            <a:endParaRPr lang="en-GB" dirty="0">
              <a:solidFill>
                <a:srgbClr val="EF942F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one row and produce 0 to n rows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Used with OUTER/CROSS APPLY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Combiners 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USQL: COMBINE</a:t>
            </a:r>
            <a:endParaRPr lang="en-US" dirty="0">
              <a:solidFill>
                <a:srgbClr val="EF942F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Combines </a:t>
            </a:r>
            <a:r>
              <a:rPr lang="en-US" sz="1800" b="1" dirty="0" err="1">
                <a:solidFill>
                  <a:srgbClr val="465562"/>
                </a:solidFill>
                <a:latin typeface="Euphemia"/>
              </a:rPr>
              <a:t>rowsets</a:t>
            </a:r>
            <a:r>
              <a:rPr lang="en-US" sz="1800" b="1" dirty="0">
                <a:solidFill>
                  <a:srgbClr val="465562"/>
                </a:solidFill>
                <a:latin typeface="Euphemia"/>
              </a:rPr>
              <a:t> (like a user-defined join)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F942F"/>
                </a:solidFill>
                <a:latin typeface="Euphemia"/>
              </a:rPr>
              <a:t>Output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t</a:t>
            </a:r>
            <a:r>
              <a:rPr lang="pl-PL" b="1" dirty="0">
                <a:solidFill>
                  <a:srgbClr val="EF942F"/>
                </a:solidFill>
                <a:latin typeface="Euphemia"/>
              </a:rPr>
              <a:t>ers</a:t>
            </a:r>
            <a:r>
              <a:rPr lang="en-GB" b="1" dirty="0">
                <a:solidFill>
                  <a:srgbClr val="EF942F"/>
                </a:solidFill>
                <a:latin typeface="Euphemia"/>
              </a:rPr>
              <a:t> USQL: OUTPUT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into file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0980F8-F7CD-4464-87E0-739B91C0E0F5}"/>
              </a:ext>
            </a:extLst>
          </p:cNvPr>
          <p:cNvSpPr txBox="1">
            <a:spLocks/>
          </p:cNvSpPr>
          <p:nvPr/>
        </p:nvSpPr>
        <p:spPr>
          <a:xfrm>
            <a:off x="952080" y="1814764"/>
            <a:ext cx="663207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Built-in Cognitive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capabilities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Detect faces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Detect emotion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Detect objects (tagging)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OCR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Text: Key Phrase Extraction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Text: Sentiment Analysis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Extensions for Massively Parallel processing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 Language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Python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b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FC063-662A-44E7-A2CD-8459F6E5C332}"/>
              </a:ext>
            </a:extLst>
          </p:cNvPr>
          <p:cNvSpPr/>
          <p:nvPr/>
        </p:nvSpPr>
        <p:spPr>
          <a:xfrm rot="5400000">
            <a:off x="7935908" y="1844399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Cognitive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2DE2B5-1AE2-410F-9C8C-3C8D46C4EFF2}"/>
              </a:ext>
            </a:extLst>
          </p:cNvPr>
          <p:cNvSpPr/>
          <p:nvPr/>
        </p:nvSpPr>
        <p:spPr>
          <a:xfrm rot="5400000">
            <a:off x="8863571" y="2253935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C1D5D8-6D2F-4E32-89AB-3071B934ABB1}"/>
              </a:ext>
            </a:extLst>
          </p:cNvPr>
          <p:cNvSpPr/>
          <p:nvPr/>
        </p:nvSpPr>
        <p:spPr>
          <a:xfrm rot="5400000">
            <a:off x="9516055" y="2706097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F1951E-5032-4527-9768-C3AE8F523B93}"/>
              </a:ext>
            </a:extLst>
          </p:cNvPr>
          <p:cNvSpPr/>
          <p:nvPr/>
        </p:nvSpPr>
        <p:spPr>
          <a:xfrm rot="5400000">
            <a:off x="8444375" y="3357080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solidFill>
            <a:srgbClr val="92D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.Net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506" y="983019"/>
            <a:ext cx="7307266" cy="717974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</a:pPr>
            <a:r>
              <a:rPr lang="en-GB" sz="56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vs Spark</a:t>
            </a:r>
            <a:endParaRPr lang="pl-PL" sz="56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92B93E-210E-46C0-946C-3524C3088297}"/>
              </a:ext>
            </a:extLst>
          </p:cNvPr>
          <p:cNvGrpSpPr/>
          <p:nvPr/>
        </p:nvGrpSpPr>
        <p:grpSpPr>
          <a:xfrm>
            <a:off x="1986786" y="2664621"/>
            <a:ext cx="3735879" cy="2208327"/>
            <a:chOff x="1010001" y="1975571"/>
            <a:chExt cx="3444434" cy="1892464"/>
          </a:xfrm>
        </p:grpSpPr>
        <p:pic>
          <p:nvPicPr>
            <p:cNvPr id="14" name="Picture 2" descr="https://spark.apache.org/images/spark-logo-trademark.png">
              <a:extLst>
                <a:ext uri="{FF2B5EF4-FFF2-40B4-BE49-F238E27FC236}">
                  <a16:creationId xmlns:a16="http://schemas.microsoft.com/office/drawing/2014/main" id="{B2AAB784-DAFE-4CC4-9974-00ACFC22A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7" y="2449175"/>
              <a:ext cx="2667458" cy="14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91416-62FA-438D-BFAC-967380CAD93E}"/>
                </a:ext>
              </a:extLst>
            </p:cNvPr>
            <p:cNvSpPr txBox="1"/>
            <p:nvPr/>
          </p:nvSpPr>
          <p:spPr>
            <a:xfrm>
              <a:off x="1010001" y="1975571"/>
              <a:ext cx="15539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</a:t>
              </a:r>
              <a:r>
                <a:rPr lang="en-GB" dirty="0"/>
                <a:t> </a:t>
              </a:r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1E856-0820-43A4-8298-23EA39369736}"/>
              </a:ext>
            </a:extLst>
          </p:cNvPr>
          <p:cNvGrpSpPr/>
          <p:nvPr/>
        </p:nvGrpSpPr>
        <p:grpSpPr>
          <a:xfrm>
            <a:off x="7039565" y="1688704"/>
            <a:ext cx="3747978" cy="1058123"/>
            <a:chOff x="5258862" y="1575063"/>
            <a:chExt cx="3747978" cy="1058123"/>
          </a:xfrm>
        </p:grpSpPr>
        <p:pic>
          <p:nvPicPr>
            <p:cNvPr id="2052" name="Picture 4" descr="Image result for python logo">
              <a:extLst>
                <a:ext uri="{FF2B5EF4-FFF2-40B4-BE49-F238E27FC236}">
                  <a16:creationId xmlns:a16="http://schemas.microsoft.com/office/drawing/2014/main" id="{7571BCF4-7EFE-42DD-870C-E2FF63BF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862" y="1575063"/>
              <a:ext cx="2711658" cy="91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053A59-6A13-4370-9C5E-A524EC04BA4B}"/>
                </a:ext>
              </a:extLst>
            </p:cNvPr>
            <p:cNvSpPr/>
            <p:nvPr/>
          </p:nvSpPr>
          <p:spPr>
            <a:xfrm>
              <a:off x="5258862" y="2291554"/>
              <a:ext cx="374797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is a king of </a:t>
              </a:r>
              <a:r>
                <a:rPr lang="en-US" b="1" dirty="0">
                  <a:solidFill>
                    <a:srgbClr val="EF942F"/>
                  </a:solidFill>
                </a:rPr>
                <a:t>data science</a:t>
              </a:r>
              <a:endParaRPr lang="pl-PL" b="1" dirty="0">
                <a:solidFill>
                  <a:srgbClr val="EF942F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D35FA-B8D8-4904-A264-A813C96377FE}"/>
              </a:ext>
            </a:extLst>
          </p:cNvPr>
          <p:cNvGrpSpPr/>
          <p:nvPr/>
        </p:nvGrpSpPr>
        <p:grpSpPr>
          <a:xfrm>
            <a:off x="6611470" y="2909333"/>
            <a:ext cx="4551829" cy="3462892"/>
            <a:chOff x="5087471" y="2909332"/>
            <a:chExt cx="3935682" cy="3341185"/>
          </a:xfrm>
        </p:grpSpPr>
        <p:pic>
          <p:nvPicPr>
            <p:cNvPr id="24" name="Picture 2" descr="Znalezione obrazy dla zapytania cassandra db">
              <a:extLst>
                <a:ext uri="{FF2B5EF4-FFF2-40B4-BE49-F238E27FC236}">
                  <a16:creationId xmlns:a16="http://schemas.microsoft.com/office/drawing/2014/main" id="{D3F8EEC2-6E26-4299-A64D-8F5ECA837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879" y="3953408"/>
              <a:ext cx="1361274" cy="101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D91A1C-D271-4251-B882-75557766C1FE}"/>
                </a:ext>
              </a:extLst>
            </p:cNvPr>
            <p:cNvGrpSpPr/>
            <p:nvPr/>
          </p:nvGrpSpPr>
          <p:grpSpPr>
            <a:xfrm>
              <a:off x="5087471" y="2909332"/>
              <a:ext cx="3771645" cy="3341185"/>
              <a:chOff x="5087471" y="2909332"/>
              <a:chExt cx="3771645" cy="334118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37419-D363-463F-961D-E8F67394ED7A}"/>
                  </a:ext>
                </a:extLst>
              </p:cNvPr>
              <p:cNvSpPr txBox="1"/>
              <p:nvPr/>
            </p:nvSpPr>
            <p:spPr>
              <a:xfrm>
                <a:off x="5087471" y="2909332"/>
                <a:ext cx="2715483" cy="445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EF942F"/>
                    </a:solidFill>
                  </a:rPr>
                  <a:t>Data sources and sinks </a:t>
                </a:r>
                <a:endParaRPr lang="pl-PL" sz="2400" b="1" dirty="0">
                  <a:solidFill>
                    <a:srgbClr val="EF942F"/>
                  </a:solidFill>
                </a:endParaRPr>
              </a:p>
            </p:txBody>
          </p:sp>
          <p:pic>
            <p:nvPicPr>
              <p:cNvPr id="19" name="Obraz 43">
                <a:extLst>
                  <a:ext uri="{FF2B5EF4-FFF2-40B4-BE49-F238E27FC236}">
                    <a16:creationId xmlns:a16="http://schemas.microsoft.com/office/drawing/2014/main" id="{7D8770A8-F53F-4832-98AA-82B17C760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555" y="4902962"/>
                <a:ext cx="625100" cy="530864"/>
              </a:xfrm>
              <a:prstGeom prst="rect">
                <a:avLst/>
              </a:prstGeom>
            </p:spPr>
          </p:pic>
          <p:pic>
            <p:nvPicPr>
              <p:cNvPr id="20" name="Obraz 45">
                <a:extLst>
                  <a:ext uri="{FF2B5EF4-FFF2-40B4-BE49-F238E27FC236}">
                    <a16:creationId xmlns:a16="http://schemas.microsoft.com/office/drawing/2014/main" id="{123BCEC9-B148-49BA-A6CC-9D05BFA1D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050" y="4139195"/>
                <a:ext cx="453391" cy="453391"/>
              </a:xfrm>
              <a:prstGeom prst="rect">
                <a:avLst/>
              </a:prstGeom>
            </p:spPr>
          </p:pic>
          <p:pic>
            <p:nvPicPr>
              <p:cNvPr id="21" name="Obraz 56">
                <a:extLst>
                  <a:ext uri="{FF2B5EF4-FFF2-40B4-BE49-F238E27FC236}">
                    <a16:creationId xmlns:a16="http://schemas.microsoft.com/office/drawing/2014/main" id="{1E264085-2C33-49B6-B711-14545CB11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826" y="5332211"/>
                <a:ext cx="553656" cy="5536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E6E4900-75F5-4165-BAA7-03E6B1E7B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378" y="5492962"/>
                <a:ext cx="453391" cy="50708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82530-2D34-4A2B-B15D-8A0E03231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0435" y="3458463"/>
                <a:ext cx="453391" cy="549948"/>
              </a:xfrm>
              <a:prstGeom prst="rect">
                <a:avLst/>
              </a:prstGeom>
            </p:spPr>
          </p:pic>
          <p:pic>
            <p:nvPicPr>
              <p:cNvPr id="25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8AB9D458-19C9-44EF-8CC4-8E90EE10B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496" y="3472693"/>
                <a:ext cx="1673897" cy="425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Znalezione obrazy dla zapytania apache phoenix">
                <a:extLst>
                  <a:ext uri="{FF2B5EF4-FFF2-40B4-BE49-F238E27FC236}">
                    <a16:creationId xmlns:a16="http://schemas.microsoft.com/office/drawing/2014/main" id="{4BF4A5A2-0426-44F2-AEBB-8CCE28EB4F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993" y="4749380"/>
                <a:ext cx="1385167" cy="373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Znalezione obrazy dla zapytania mssql">
                <a:extLst>
                  <a:ext uri="{FF2B5EF4-FFF2-40B4-BE49-F238E27FC236}">
                    <a16:creationId xmlns:a16="http://schemas.microsoft.com/office/drawing/2014/main" id="{8B558DA5-DE94-464F-8ED2-ED7A293A8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0171" y="4872948"/>
                <a:ext cx="1148945" cy="42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2" descr="Znalezione obrazy dla zapytania oracle">
                <a:extLst>
                  <a:ext uri="{FF2B5EF4-FFF2-40B4-BE49-F238E27FC236}">
                    <a16:creationId xmlns:a16="http://schemas.microsoft.com/office/drawing/2014/main" id="{4F1669B1-1048-4A1A-B8A9-66D99A862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2170" y="5953273"/>
                <a:ext cx="1234914" cy="29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Znalezione obrazy dla zapytania hive">
                <a:extLst>
                  <a:ext uri="{FF2B5EF4-FFF2-40B4-BE49-F238E27FC236}">
                    <a16:creationId xmlns:a16="http://schemas.microsoft.com/office/drawing/2014/main" id="{30C933FD-B212-42C8-87DE-9E90C5183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7772" y="3999447"/>
                <a:ext cx="840335" cy="755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0" descr="Znalezione obrazy dla zapytania postgresql">
                <a:extLst>
                  <a:ext uri="{FF2B5EF4-FFF2-40B4-BE49-F238E27FC236}">
                    <a16:creationId xmlns:a16="http://schemas.microsoft.com/office/drawing/2014/main" id="{DAEE488E-469B-48F3-B32C-BB861AB1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79" y="5456133"/>
                <a:ext cx="1410480" cy="645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659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02DED-21B6-4EDB-BF44-0103D683F97D}"/>
              </a:ext>
            </a:extLst>
          </p:cNvPr>
          <p:cNvSpPr txBox="1"/>
          <p:nvPr/>
        </p:nvSpPr>
        <p:spPr>
          <a:xfrm>
            <a:off x="3943350" y="2889486"/>
            <a:ext cx="356059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 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506" y="983019"/>
            <a:ext cx="7307266" cy="717974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</a:pPr>
            <a:r>
              <a:rPr lang="en-GB" sz="56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Reducer</a:t>
            </a:r>
            <a:endParaRPr lang="pl-PL" sz="56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AF32351-4F99-44A7-8367-EFDF107D9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65190"/>
              </p:ext>
            </p:extLst>
          </p:nvPr>
        </p:nvGraphicFramePr>
        <p:xfrm>
          <a:off x="2223295" y="18176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2DEE762-9E83-4EA0-B41D-5CC066DD1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2955"/>
              </p:ext>
            </p:extLst>
          </p:nvPr>
        </p:nvGraphicFramePr>
        <p:xfrm>
          <a:off x="2303533" y="53459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F3A05507-61C9-45B7-8048-C91D23CDCB96}"/>
              </a:ext>
            </a:extLst>
          </p:cNvPr>
          <p:cNvSpPr/>
          <p:nvPr/>
        </p:nvSpPr>
        <p:spPr>
          <a:xfrm>
            <a:off x="2295303" y="44074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35" name="Strzałka: w lewo 18">
            <a:extLst>
              <a:ext uri="{FF2B5EF4-FFF2-40B4-BE49-F238E27FC236}">
                <a16:creationId xmlns:a16="http://schemas.microsoft.com/office/drawing/2014/main" id="{326B93BB-B6D6-493E-82CB-58F02819AEE6}"/>
              </a:ext>
            </a:extLst>
          </p:cNvPr>
          <p:cNvSpPr/>
          <p:nvPr/>
        </p:nvSpPr>
        <p:spPr>
          <a:xfrm rot="16200000">
            <a:off x="5832627" y="38808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6" name="Strzałka: w lewo 18">
            <a:extLst>
              <a:ext uri="{FF2B5EF4-FFF2-40B4-BE49-F238E27FC236}">
                <a16:creationId xmlns:a16="http://schemas.microsoft.com/office/drawing/2014/main" id="{C9F56DA6-D0A0-4063-9534-8DBEE3FE0273}"/>
              </a:ext>
            </a:extLst>
          </p:cNvPr>
          <p:cNvSpPr/>
          <p:nvPr/>
        </p:nvSpPr>
        <p:spPr>
          <a:xfrm rot="16200000">
            <a:off x="5832627" y="48297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4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491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kern="0" dirty="0">
              <a:solidFill>
                <a:prstClr val="black"/>
              </a:solidFill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https://github.com/cloud4yourdata/demos/tree/master/4DevKatowice2018/USQL</a:t>
            </a:r>
            <a:endParaRPr lang="en-GB" kern="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https://github.com/cloud4yourdata/usql/</a:t>
            </a:r>
            <a:endParaRPr lang="pl-PL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spc="-5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452880" y="2090172"/>
            <a:ext cx="9519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Data Lake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U-SQL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U-SQL Extensions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rgbClr val="EF942F"/>
                </a:solidFill>
              </a:rPr>
              <a:t>Demos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325" y="921215"/>
            <a:ext cx="6142461" cy="717974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Approach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D51CA-48EE-4B5B-8E05-3103EC4915C2}"/>
              </a:ext>
            </a:extLst>
          </p:cNvPr>
          <p:cNvSpPr/>
          <p:nvPr/>
        </p:nvSpPr>
        <p:spPr>
          <a:xfrm>
            <a:off x="1272476" y="1676422"/>
            <a:ext cx="98336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EF942F"/>
                </a:solidFill>
              </a:rPr>
              <a:t>What is Data Lake 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EF942F"/>
                </a:solidFill>
              </a:rPr>
              <a:t>datamart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as a store of bottled water – cleansed and packaged and structured for easy consumption – the </a:t>
            </a:r>
            <a:r>
              <a:rPr lang="en-US" b="1" dirty="0">
                <a:solidFill>
                  <a:srgbClr val="EF942F"/>
                </a:solidFill>
              </a:rPr>
              <a:t>data lake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b="1" dirty="0">
                <a:solidFill>
                  <a:srgbClr val="EF942F"/>
                </a:solidFill>
              </a:rPr>
              <a:t>natural state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Pentaho CTO James Dixon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684AF-9FA9-4D96-97C9-407E6F7088B7}"/>
              </a:ext>
            </a:extLst>
          </p:cNvPr>
          <p:cNvSpPr/>
          <p:nvPr/>
        </p:nvSpPr>
        <p:spPr>
          <a:xfrm>
            <a:off x="1414780" y="5557045"/>
            <a:ext cx="7112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>
                <a:solidFill>
                  <a:srgbClr val="EF942F"/>
                </a:solidFill>
                <a:latin typeface="Euphemia"/>
              </a:rPr>
              <a:t>I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ngest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EF942F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(tore) </a:t>
            </a:r>
            <a:r>
              <a:rPr lang="en-GB" sz="3000" b="1" dirty="0">
                <a:solidFill>
                  <a:srgbClr val="EF942F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nalyse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EF942F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urface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EF942F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</a:t>
            </a:r>
          </a:p>
        </p:txBody>
      </p:sp>
      <p:pic>
        <p:nvPicPr>
          <p:cNvPr id="5" name="Picture 2" descr="Bottled Water Packaging plant">
            <a:extLst>
              <a:ext uri="{FF2B5EF4-FFF2-40B4-BE49-F238E27FC236}">
                <a16:creationId xmlns:a16="http://schemas.microsoft.com/office/drawing/2014/main" id="{D6D8C622-1405-4D52-BB52-D8E276AA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80" y="3306674"/>
            <a:ext cx="3813983" cy="19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F8077-753A-4E4C-A21B-B141B5DD704C}"/>
              </a:ext>
            </a:extLst>
          </p:cNvPr>
          <p:cNvSpPr txBox="1"/>
          <p:nvPr/>
        </p:nvSpPr>
        <p:spPr>
          <a:xfrm>
            <a:off x="2665941" y="5265896"/>
            <a:ext cx="271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https://premiumwaters.com</a:t>
            </a: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4" descr="Znalezione obrazy dla zapytania trashed water lake">
            <a:extLst>
              <a:ext uri="{FF2B5EF4-FFF2-40B4-BE49-F238E27FC236}">
                <a16:creationId xmlns:a16="http://schemas.microsoft.com/office/drawing/2014/main" id="{0FAFB2F3-CED1-47F4-A45B-E1E9880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1" y="3238500"/>
            <a:ext cx="3643154" cy="204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BF7B2-2A2C-44A3-B623-F480DBA4E860}"/>
              </a:ext>
            </a:extLst>
          </p:cNvPr>
          <p:cNvSpPr/>
          <p:nvPr/>
        </p:nvSpPr>
        <p:spPr>
          <a:xfrm>
            <a:off x="8974501" y="5280888"/>
            <a:ext cx="22459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</a:t>
            </a:r>
            <a:r>
              <a:rPr lang="pl-PL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https://snowbrains.com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02378-1963-4D35-A838-1399AF8D5FB9}"/>
              </a:ext>
            </a:extLst>
          </p:cNvPr>
          <p:cNvSpPr txBox="1"/>
          <p:nvPr/>
        </p:nvSpPr>
        <p:spPr>
          <a:xfrm>
            <a:off x="8353881" y="6148276"/>
            <a:ext cx="312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EF942F"/>
                </a:solidFill>
              </a:rPr>
              <a:t>Make Me More Money</a:t>
            </a:r>
            <a:endParaRPr lang="pl-PL" sz="135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Big Data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794007-875F-4768-A98D-2597F0098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7266023" cy="957299"/>
          </a:xfrm>
        </p:spPr>
        <p:txBody>
          <a:bodyPr/>
          <a:lstStyle/>
          <a:p>
            <a:r>
              <a:rPr lang="en-GB" b="1" spc="-50" dirty="0">
                <a:solidFill>
                  <a:srgbClr val="EF942F"/>
                </a:solidFill>
                <a:latin typeface="Calibri Light" panose="020F0302020204030204"/>
              </a:rPr>
              <a:t>Azure Data Lake Store (Gen1 &amp; Gen2)</a:t>
            </a:r>
            <a:endParaRPr lang="pl-PL" b="1" spc="-50" dirty="0">
              <a:solidFill>
                <a:srgbClr val="EF942F"/>
              </a:solidFill>
              <a:latin typeface="Calibri Light" panose="020F0302020204030204"/>
            </a:endParaRPr>
          </a:p>
          <a:p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E556-88A4-4E95-B3AB-4D248F2CE3B8}"/>
              </a:ext>
            </a:extLst>
          </p:cNvPr>
          <p:cNvSpPr/>
          <p:nvPr/>
        </p:nvSpPr>
        <p:spPr>
          <a:xfrm>
            <a:off x="1323974" y="1700464"/>
            <a:ext cx="1046797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Built for Hadoop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b="1" dirty="0">
                <a:solidFill>
                  <a:srgbClr val="EF942F"/>
                </a:solidFill>
                <a:latin typeface="Euphemia"/>
              </a:rPr>
              <a:t>WebHDFS</a:t>
            </a:r>
            <a:r>
              <a:rPr lang="pl-PL" sz="2600" dirty="0">
                <a:solidFill>
                  <a:srgbClr val="465562"/>
                </a:solidFill>
                <a:latin typeface="Euphemia"/>
              </a:rPr>
              <a:t>-compatible </a:t>
            </a:r>
            <a:r>
              <a:rPr lang="pl-PL" sz="2600" b="1" dirty="0">
                <a:solidFill>
                  <a:srgbClr val="EF942F"/>
                </a:solidFill>
                <a:latin typeface="Euphemia"/>
              </a:rPr>
              <a:t>REST</a:t>
            </a:r>
            <a:r>
              <a:rPr lang="pl-PL" sz="2600" dirty="0">
                <a:solidFill>
                  <a:srgbClr val="465562"/>
                </a:solidFill>
                <a:latin typeface="Euphemia"/>
              </a:rPr>
              <a:t> interface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Unlimited storage, petabyte files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Highly-available and secure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Supports files and folders objects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Files are split apart into </a:t>
            </a:r>
            <a:r>
              <a:rPr lang="pl-PL" sz="2600" b="1" dirty="0">
                <a:solidFill>
                  <a:srgbClr val="EF942F"/>
                </a:solidFill>
                <a:latin typeface="Euphemia"/>
              </a:rPr>
              <a:t>Extents </a:t>
            </a:r>
            <a:r>
              <a:rPr lang="pl-PL" sz="2600" dirty="0">
                <a:solidFill>
                  <a:srgbClr val="465562"/>
                </a:solidFill>
                <a:latin typeface="Euphemia"/>
              </a:rPr>
              <a:t>(250 MB)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For availability and reliability, extents are replicated (3 copies).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465562"/>
                </a:solidFill>
                <a:latin typeface="Euphemia"/>
              </a:rPr>
              <a:t>Enables: </a:t>
            </a:r>
            <a:r>
              <a:rPr lang="pl-PL" sz="2600" dirty="0">
                <a:solidFill>
                  <a:srgbClr val="EF942F"/>
                </a:solidFill>
                <a:latin typeface="Euphemia"/>
              </a:rPr>
              <a:t>Parallel read </a:t>
            </a:r>
            <a:r>
              <a:rPr lang="pl-PL" sz="2600" dirty="0">
                <a:solidFill>
                  <a:srgbClr val="465562"/>
                </a:solidFill>
                <a:latin typeface="Euphemia"/>
              </a:rPr>
              <a:t>and </a:t>
            </a:r>
            <a:r>
              <a:rPr lang="pl-PL" sz="2600" dirty="0">
                <a:solidFill>
                  <a:srgbClr val="EF942F"/>
                </a:solidFill>
                <a:latin typeface="Euphemia"/>
              </a:rPr>
              <a:t>Parallel write</a:t>
            </a:r>
          </a:p>
        </p:txBody>
      </p:sp>
    </p:spTree>
    <p:extLst>
      <p:ext uri="{BB962C8B-B14F-4D97-AF65-F5344CB8AC3E}">
        <p14:creationId xmlns:p14="http://schemas.microsoft.com/office/powerpoint/2010/main" val="120900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2164</Words>
  <Application>Microsoft Office PowerPoint</Application>
  <PresentationFormat>Widescreen</PresentationFormat>
  <Paragraphs>427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306</cp:revision>
  <dcterms:created xsi:type="dcterms:W3CDTF">2016-06-22T10:14:21Z</dcterms:created>
  <dcterms:modified xsi:type="dcterms:W3CDTF">2018-12-11T18:33:02Z</dcterms:modified>
</cp:coreProperties>
</file>