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4" r:id="rId6"/>
    <p:sldId id="326" r:id="rId7"/>
    <p:sldId id="328" r:id="rId8"/>
    <p:sldId id="316" r:id="rId9"/>
    <p:sldId id="317" r:id="rId10"/>
    <p:sldId id="330" r:id="rId11"/>
    <p:sldId id="319" r:id="rId12"/>
    <p:sldId id="329" r:id="rId13"/>
    <p:sldId id="323" r:id="rId14"/>
    <p:sldId id="324" r:id="rId15"/>
    <p:sldId id="258" r:id="rId16"/>
    <p:sldId id="321" r:id="rId17"/>
    <p:sldId id="320" r:id="rId18"/>
    <p:sldId id="32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87324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1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dodać</a:t>
            </a:r>
            <a:r>
              <a:rPr lang="en-GB" dirty="0"/>
              <a:t>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SQL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uruchamianian</a:t>
            </a:r>
            <a:r>
              <a:rPr lang="en-GB" dirty="0"/>
              <a:t> </a:t>
            </a:r>
            <a:r>
              <a:rPr lang="en-GB" dirty="0" err="1"/>
              <a:t>skryptow</a:t>
            </a:r>
            <a:r>
              <a:rPr lang="en-GB" dirty="0"/>
              <a:t> </a:t>
            </a:r>
            <a:r>
              <a:rPr lang="en-GB" dirty="0" err="1"/>
              <a:t>zewnetrzych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dodac</a:t>
            </a:r>
            <a:r>
              <a:rPr lang="en-GB" dirty="0"/>
              <a:t> </a:t>
            </a:r>
            <a:r>
              <a:rPr lang="en-GB" dirty="0" err="1"/>
              <a:t>uprawnienia</a:t>
            </a:r>
            <a:r>
              <a:rPr lang="en-GB" dirty="0"/>
              <a:t> do </a:t>
            </a:r>
            <a:r>
              <a:rPr lang="en-GB" dirty="0" err="1"/>
              <a:t>naszego</a:t>
            </a:r>
            <a:r>
              <a:rPr lang="en-GB" dirty="0"/>
              <a:t> user (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nieposiada</a:t>
            </a:r>
            <a:r>
              <a:rPr lang="en-GB" dirty="0"/>
              <a:t>) do </a:t>
            </a:r>
            <a:r>
              <a:rPr lang="en-GB" dirty="0" err="1"/>
              <a:t>wykonywania</a:t>
            </a:r>
            <a:r>
              <a:rPr lang="en-GB" dirty="0"/>
              <a:t> </a:t>
            </a:r>
            <a:r>
              <a:rPr lang="en-GB" dirty="0" err="1"/>
              <a:t>skryptow</a:t>
            </a:r>
            <a:r>
              <a:rPr lang="en-GB" dirty="0"/>
              <a:t> </a:t>
            </a:r>
            <a:r>
              <a:rPr lang="en-GB" dirty="0" err="1"/>
              <a:t>zewnetrzych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uruchamiac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I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pythona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oraz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mamy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tego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dedykowana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 SP_EXECUTE_EXTERNAL_SCRIPT</a:t>
            </a:r>
          </a:p>
          <a:p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Naważniejsze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@language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oraz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@script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@input_data_1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-TSQL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@input_data_1_name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InputDataSet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 pandas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@output_data_1_name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OutputDataSet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2016 –</a:t>
            </a:r>
            <a:r>
              <a:rPr lang="en-GB" dirty="0" err="1"/>
              <a:t>wprowadzony</a:t>
            </a:r>
            <a:r>
              <a:rPr lang="en-GB" dirty="0"/>
              <a:t> mechanism do </a:t>
            </a:r>
            <a:r>
              <a:rPr lang="en-GB" dirty="0" err="1"/>
              <a:t>efektywnego</a:t>
            </a:r>
            <a:r>
              <a:rPr lang="en-GB" dirty="0"/>
              <a:t> </a:t>
            </a:r>
            <a:r>
              <a:rPr lang="en-GB" dirty="0" err="1"/>
              <a:t>uruchamiania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SQL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 2017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natywne</a:t>
            </a:r>
            <a:r>
              <a:rPr lang="en-GB" dirty="0"/>
              <a:t> </a:t>
            </a:r>
            <a:r>
              <a:rPr lang="en-GB" dirty="0" err="1"/>
              <a:t>wsparcie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wykonywania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w SQL (</a:t>
            </a:r>
            <a:r>
              <a:rPr lang="en-GB" dirty="0" err="1"/>
              <a:t>klauzula</a:t>
            </a:r>
            <a:r>
              <a:rPr lang="en-GB" dirty="0"/>
              <a:t> PREDICT)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4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dzis</a:t>
            </a:r>
            <a:endParaRPr lang="en-GB" dirty="0"/>
          </a:p>
          <a:p>
            <a:r>
              <a:rPr lang="en-GB" dirty="0" err="1"/>
              <a:t>Generalnie</a:t>
            </a:r>
            <a:r>
              <a:rPr lang="en-GB" dirty="0"/>
              <a:t> o SQL Sever I   </a:t>
            </a:r>
            <a:r>
              <a:rPr lang="en-GB" dirty="0" err="1"/>
              <a:t>trchone</a:t>
            </a:r>
            <a:r>
              <a:rPr lang="en-GB" dirty="0"/>
              <a:t> </a:t>
            </a:r>
            <a:r>
              <a:rPr lang="en-GB" dirty="0" err="1"/>
              <a:t>bardzoej</a:t>
            </a:r>
            <a:r>
              <a:rPr lang="en-GB" dirty="0"/>
              <a:t> </a:t>
            </a:r>
            <a:r>
              <a:rPr lang="en-GB" dirty="0" err="1"/>
              <a:t>zaawansowanej</a:t>
            </a:r>
            <a:r>
              <a:rPr lang="en-GB" dirty="0"/>
              <a:t>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</a:t>
            </a:r>
            <a:r>
              <a:rPr lang="en-GB" dirty="0" err="1"/>
              <a:t>wykorzystaniem</a:t>
            </a:r>
            <a:r>
              <a:rPr lang="en-GB" dirty="0"/>
              <a:t> R I </a:t>
            </a:r>
            <a:r>
              <a:rPr lang="en-GB" dirty="0" err="1"/>
              <a:t>Pythona</a:t>
            </a:r>
            <a:r>
              <a:rPr lang="en-GB" dirty="0"/>
              <a:t> </a:t>
            </a:r>
          </a:p>
          <a:p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bibliotek</a:t>
            </a:r>
            <a:r>
              <a:rPr lang="en-GB" dirty="0"/>
              <a:t> </a:t>
            </a:r>
            <a:r>
              <a:rPr lang="en-GB" dirty="0" err="1"/>
              <a:t>Revoscale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 </a:t>
            </a:r>
            <a:r>
              <a:rPr lang="en-GB" dirty="0" err="1"/>
              <a:t>koncu</a:t>
            </a:r>
            <a:r>
              <a:rPr lang="en-GB" dirty="0"/>
              <a:t> </a:t>
            </a:r>
            <a:r>
              <a:rPr lang="en-GB" dirty="0" err="1"/>
              <a:t>dostajemy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zrodlowy</a:t>
            </a:r>
            <a:r>
              <a:rPr lang="en-GB" dirty="0"/>
              <a:t>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odpowiada</a:t>
            </a:r>
            <a:r>
              <a:rPr lang="en-GB" dirty="0"/>
              <a:t> za </a:t>
            </a:r>
            <a:r>
              <a:rPr lang="en-GB" dirty="0" err="1"/>
              <a:t>stworzenie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(</a:t>
            </a:r>
            <a:r>
              <a:rPr lang="en-GB" dirty="0" err="1"/>
              <a:t>kod</a:t>
            </a:r>
            <a:r>
              <a:rPr lang="en-GB" dirty="0"/>
              <a:t> ten jest </a:t>
            </a:r>
            <a:r>
              <a:rPr lang="en-GB" dirty="0" err="1"/>
              <a:t>zwykle</a:t>
            </a:r>
            <a:r>
              <a:rPr lang="en-GB" dirty="0"/>
              <a:t> w R </a:t>
            </a:r>
            <a:r>
              <a:rPr lang="en-GB" dirty="0" err="1"/>
              <a:t>lub</a:t>
            </a:r>
            <a:r>
              <a:rPr lang="en-GB" dirty="0"/>
              <a:t> Python)</a:t>
            </a:r>
          </a:p>
          <a:p>
            <a:r>
              <a:rPr lang="en-GB" dirty="0"/>
              <a:t>R to </a:t>
            </a:r>
            <a:r>
              <a:rPr lang="en-GB" dirty="0" err="1"/>
              <a:t>ulubiony</a:t>
            </a:r>
            <a:r>
              <a:rPr lang="en-GB" dirty="0"/>
              <a:t> </a:t>
            </a:r>
            <a:r>
              <a:rPr lang="en-GB" dirty="0" err="1"/>
              <a:t>jezyk</a:t>
            </a:r>
            <a:r>
              <a:rPr lang="en-GB" dirty="0"/>
              <a:t> DS , </a:t>
            </a:r>
            <a:r>
              <a:rPr lang="en-GB" dirty="0" err="1"/>
              <a:t>porgramisci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lubia</a:t>
            </a:r>
            <a:r>
              <a:rPr lang="en-GB" dirty="0"/>
              <a:t> R </a:t>
            </a:r>
            <a:r>
              <a:rPr lang="en-GB" dirty="0" err="1"/>
              <a:t>wola</a:t>
            </a:r>
            <a:r>
              <a:rPr lang="en-GB" dirty="0"/>
              <a:t> </a:t>
            </a:r>
            <a:r>
              <a:rPr lang="en-GB" dirty="0" err="1"/>
              <a:t>pythona</a:t>
            </a:r>
            <a:endParaRPr lang="en-GB" dirty="0"/>
          </a:p>
          <a:p>
            <a:r>
              <a:rPr lang="en-GB" dirty="0"/>
              <a:t>Aby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znajmowac</a:t>
            </a:r>
            <a:r>
              <a:rPr lang="en-GB" dirty="0"/>
              <a:t> ML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znac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jezykow</a:t>
            </a:r>
            <a:r>
              <a:rPr lang="en-GB" dirty="0"/>
              <a:t> </a:t>
            </a:r>
          </a:p>
          <a:p>
            <a:r>
              <a:rPr lang="en-GB" dirty="0"/>
              <a:t>Ale </a:t>
            </a:r>
            <a:r>
              <a:rPr lang="en-GB" dirty="0" err="1"/>
              <a:t>wracamy</a:t>
            </a:r>
            <a:r>
              <a:rPr lang="en-GB" dirty="0"/>
              <a:t> do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–</a:t>
            </a:r>
            <a:r>
              <a:rPr lang="en-GB" dirty="0" err="1"/>
              <a:t>miesismy</a:t>
            </a:r>
            <a:r>
              <a:rPr lang="en-GB" dirty="0"/>
              <a:t> </a:t>
            </a:r>
            <a:r>
              <a:rPr lang="en-GB" dirty="0" err="1"/>
              <a:t>pecha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jest w 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Szukamy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 o R I co </a:t>
            </a:r>
            <a:r>
              <a:rPr lang="en-GB" dirty="0" err="1"/>
              <a:t>mozemy</a:t>
            </a:r>
            <a:r>
              <a:rPr lang="en-GB" dirty="0"/>
              <a:t> z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zrobic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programiscie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lubia</a:t>
            </a:r>
            <a:r>
              <a:rPr lang="en-GB" dirty="0"/>
              <a:t> R –problem z </a:t>
            </a:r>
            <a:r>
              <a:rPr lang="en-GB" dirty="0" err="1"/>
              <a:t>wydajnosci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skalowalnoscia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Problemy</a:t>
            </a:r>
            <a:r>
              <a:rPr lang="en-GB" dirty="0"/>
              <a:t> z R </a:t>
            </a:r>
            <a:r>
              <a:rPr lang="en-GB" dirty="0" err="1"/>
              <a:t>zauwazyla</a:t>
            </a:r>
            <a:r>
              <a:rPr lang="en-GB" dirty="0"/>
              <a:t> </a:t>
            </a:r>
            <a:r>
              <a:rPr lang="en-GB" dirty="0" err="1"/>
              <a:t>firim</a:t>
            </a:r>
            <a:r>
              <a:rPr lang="en-GB" dirty="0"/>
              <a:t> a </a:t>
            </a:r>
            <a:r>
              <a:rPr lang="en-GB" dirty="0" err="1"/>
              <a:t>Revoultion</a:t>
            </a:r>
            <a:r>
              <a:rPr lang="en-GB" dirty="0"/>
              <a:t> Analytics,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postanowila</a:t>
            </a:r>
            <a:r>
              <a:rPr lang="en-GB" dirty="0"/>
              <a:t> ze </a:t>
            </a:r>
            <a:r>
              <a:rPr lang="en-GB" dirty="0" err="1"/>
              <a:t>naprawi</a:t>
            </a:r>
            <a:r>
              <a:rPr lang="en-GB" dirty="0"/>
              <a:t> </a:t>
            </a:r>
            <a:r>
              <a:rPr lang="en-GB" dirty="0" err="1"/>
              <a:t>tego</a:t>
            </a:r>
            <a:r>
              <a:rPr lang="en-GB" dirty="0"/>
              <a:t> R I </a:t>
            </a:r>
            <a:r>
              <a:rPr lang="en-GB" dirty="0" err="1"/>
              <a:t>zaczela</a:t>
            </a:r>
            <a:r>
              <a:rPr lang="en-GB" dirty="0"/>
              <a:t> </a:t>
            </a:r>
            <a:r>
              <a:rPr lang="en-GB" dirty="0" err="1"/>
              <a:t>przpisywanie</a:t>
            </a:r>
            <a:r>
              <a:rPr lang="en-GB" dirty="0"/>
              <a:t> R,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go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uczelniach</a:t>
            </a:r>
            <a:r>
              <a:rPr lang="en-GB" dirty="0"/>
              <a:t>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zeby</a:t>
            </a:r>
            <a:r>
              <a:rPr lang="en-GB" dirty="0"/>
              <a:t> </a:t>
            </a:r>
            <a:r>
              <a:rPr lang="en-GB" dirty="0" err="1"/>
              <a:t>trafil</a:t>
            </a:r>
            <a:r>
              <a:rPr lang="en-GB" dirty="0"/>
              <a:t> pod </a:t>
            </a:r>
            <a:r>
              <a:rPr lang="en-GB" dirty="0" err="1"/>
              <a:t>strzechy</a:t>
            </a:r>
            <a:r>
              <a:rPr lang="en-GB" dirty="0"/>
              <a:t> </a:t>
            </a:r>
            <a:r>
              <a:rPr lang="en-GB" dirty="0" err="1"/>
              <a:t>developerow</a:t>
            </a:r>
            <a:r>
              <a:rPr lang="en-GB" dirty="0"/>
              <a:t> , </a:t>
            </a:r>
            <a:r>
              <a:rPr lang="en-GB" dirty="0" err="1"/>
              <a:t>powstal</a:t>
            </a:r>
            <a:r>
              <a:rPr lang="en-GB" dirty="0"/>
              <a:t> R Open </a:t>
            </a:r>
            <a:r>
              <a:rPr lang="en-GB" dirty="0" err="1"/>
              <a:t>oraz</a:t>
            </a:r>
            <a:r>
              <a:rPr lang="en-GB" dirty="0"/>
              <a:t> R Enterprise (</a:t>
            </a:r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poziomach</a:t>
            </a:r>
            <a:r>
              <a:rPr lang="en-GB" dirty="0"/>
              <a:t>, np </a:t>
            </a:r>
            <a:r>
              <a:rPr lang="en-GB" dirty="0" err="1"/>
              <a:t>przepisanie</a:t>
            </a:r>
            <a:r>
              <a:rPr lang="en-GB" dirty="0"/>
              <a:t> , </a:t>
            </a:r>
            <a:r>
              <a:rPr lang="en-GB" dirty="0" err="1"/>
              <a:t>uzycie</a:t>
            </a:r>
            <a:r>
              <a:rPr lang="en-GB" dirty="0"/>
              <a:t> Math Kernel Library, XDF data chunks)</a:t>
            </a:r>
          </a:p>
          <a:p>
            <a:r>
              <a:rPr lang="en-GB" dirty="0" err="1"/>
              <a:t>Prace</a:t>
            </a:r>
            <a:r>
              <a:rPr lang="en-GB" dirty="0"/>
              <a:t> </a:t>
            </a:r>
            <a:r>
              <a:rPr lang="en-GB" dirty="0" err="1"/>
              <a:t>prowadzone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RA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 </a:t>
            </a:r>
            <a:r>
              <a:rPr lang="en-GB" dirty="0" err="1"/>
              <a:t>ciekawe</a:t>
            </a:r>
            <a:r>
              <a:rPr lang="en-GB" dirty="0"/>
              <a:t>, ze </a:t>
            </a:r>
            <a:r>
              <a:rPr lang="en-GB" dirty="0" err="1"/>
              <a:t>zainteresowal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tym</a:t>
            </a:r>
            <a:r>
              <a:rPr lang="en-GB" dirty="0"/>
              <a:t> Microsoft I </a:t>
            </a:r>
            <a:r>
              <a:rPr lang="en-GB" dirty="0" err="1"/>
              <a:t>zaproponowal</a:t>
            </a:r>
            <a:r>
              <a:rPr lang="en-GB" dirty="0"/>
              <a:t> RA </a:t>
            </a:r>
            <a:r>
              <a:rPr lang="en-GB" dirty="0" err="1"/>
              <a:t>dolaczenia</a:t>
            </a:r>
            <a:r>
              <a:rPr lang="en-GB" dirty="0"/>
              <a:t> (MS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robi</a:t>
            </a:r>
            <a:r>
              <a:rPr lang="en-GB" dirty="0"/>
              <a:t>, ze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widzi</a:t>
            </a:r>
            <a:r>
              <a:rPr lang="en-GB" dirty="0"/>
              <a:t> </a:t>
            </a:r>
            <a:r>
              <a:rPr lang="en-GB" dirty="0" err="1"/>
              <a:t>jakis</a:t>
            </a:r>
            <a:r>
              <a:rPr lang="en-GB" dirty="0"/>
              <a:t> </a:t>
            </a:r>
            <a:r>
              <a:rPr lang="en-GB" dirty="0" err="1"/>
              <a:t>ciekawy</a:t>
            </a:r>
            <a:r>
              <a:rPr lang="en-GB" dirty="0"/>
              <a:t> project to </a:t>
            </a:r>
            <a:r>
              <a:rPr lang="en-GB" dirty="0" err="1"/>
              <a:t>propuje</a:t>
            </a:r>
            <a:r>
              <a:rPr lang="en-GB" dirty="0"/>
              <a:t> </a:t>
            </a:r>
            <a:r>
              <a:rPr lang="en-GB" dirty="0" err="1"/>
              <a:t>komus</a:t>
            </a:r>
            <a:r>
              <a:rPr lang="en-GB" dirty="0"/>
              <a:t> aby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przylaczyl</a:t>
            </a:r>
            <a:r>
              <a:rPr lang="en-GB" dirty="0"/>
              <a:t> do MS np. </a:t>
            </a:r>
            <a:r>
              <a:rPr lang="en-GB" dirty="0" err="1"/>
              <a:t>Github,linkedin</a:t>
            </a:r>
            <a:r>
              <a:rPr lang="en-GB" dirty="0"/>
              <a:t>)</a:t>
            </a:r>
          </a:p>
          <a:p>
            <a:r>
              <a:rPr lang="en-GB" dirty="0" err="1"/>
              <a:t>Microsft</a:t>
            </a:r>
            <a:r>
              <a:rPr lang="en-GB" dirty="0"/>
              <a:t> R </a:t>
            </a:r>
            <a:r>
              <a:rPr lang="en-GB" dirty="0" err="1"/>
              <a:t>Opne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R Server I </a:t>
            </a:r>
            <a:r>
              <a:rPr lang="en-GB" dirty="0" err="1"/>
              <a:t>repozytorium</a:t>
            </a:r>
            <a:r>
              <a:rPr lang="en-GB" dirty="0"/>
              <a:t> MRAN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 R I w </a:t>
            </a:r>
            <a:r>
              <a:rPr lang="en-GB" dirty="0" err="1"/>
              <a:t>ogole</a:t>
            </a:r>
            <a:r>
              <a:rPr lang="en-GB" dirty="0"/>
              <a:t> z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zwiazany</a:t>
            </a:r>
            <a:r>
              <a:rPr lang="en-GB" dirty="0"/>
              <a:t> 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problem </a:t>
            </a:r>
            <a:r>
              <a:rPr lang="en-GB" dirty="0" err="1"/>
              <a:t>nazwywany</a:t>
            </a:r>
            <a:r>
              <a:rPr lang="en-GB" dirty="0"/>
              <a:t> “Data Movement” </a:t>
            </a:r>
          </a:p>
          <a:p>
            <a:r>
              <a:rPr lang="en-GB" dirty="0"/>
              <a:t>MS </a:t>
            </a:r>
            <a:r>
              <a:rPr lang="en-GB" dirty="0" err="1"/>
              <a:t>zauwazyl</a:t>
            </a:r>
            <a:r>
              <a:rPr lang="en-GB" dirty="0"/>
              <a:t>, ze </a:t>
            </a:r>
            <a:r>
              <a:rPr lang="en-GB" dirty="0" err="1"/>
              <a:t>moze</a:t>
            </a:r>
            <a:r>
              <a:rPr lang="en-GB" dirty="0"/>
              <a:t> aby </a:t>
            </a:r>
            <a:r>
              <a:rPr lang="en-GB" dirty="0" err="1"/>
              <a:t>analizowac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konieczne</a:t>
            </a:r>
            <a:r>
              <a:rPr lang="en-GB" dirty="0"/>
              <a:t> je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przerzucac</a:t>
            </a:r>
            <a:r>
              <a:rPr lang="en-GB" dirty="0"/>
              <a:t> z </a:t>
            </a:r>
            <a:r>
              <a:rPr lang="en-GB" dirty="0" err="1"/>
              <a:t>jednego</a:t>
            </a:r>
            <a:r>
              <a:rPr lang="en-GB" dirty="0"/>
              <a:t> system do </a:t>
            </a:r>
            <a:r>
              <a:rPr lang="en-GB" dirty="0" err="1"/>
              <a:t>drugiego</a:t>
            </a:r>
            <a:r>
              <a:rPr lang="en-GB" dirty="0"/>
              <a:t> –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przesniemy</a:t>
            </a:r>
            <a:r>
              <a:rPr lang="en-GB" dirty="0"/>
              <a:t> </a:t>
            </a:r>
            <a:r>
              <a:rPr lang="en-GB" dirty="0" err="1"/>
              <a:t>mechanizmy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blizej</a:t>
            </a:r>
            <a:r>
              <a:rPr lang="en-GB" dirty="0"/>
              <a:t>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zabiegów</a:t>
            </a:r>
            <a:r>
              <a:rPr lang="en-GB" dirty="0"/>
              <a:t> </a:t>
            </a:r>
            <a:r>
              <a:rPr lang="en-GB" dirty="0" err="1"/>
              <a:t>Mircrosoftu</a:t>
            </a:r>
            <a:r>
              <a:rPr lang="en-GB" dirty="0"/>
              <a:t> w </a:t>
            </a:r>
            <a:r>
              <a:rPr lang="en-GB" dirty="0" err="1"/>
              <a:t>promowaniu</a:t>
            </a:r>
            <a:r>
              <a:rPr lang="en-GB" dirty="0"/>
              <a:t> </a:t>
            </a:r>
            <a:r>
              <a:rPr lang="en-GB" dirty="0" err="1"/>
              <a:t>R,pozotalo</a:t>
            </a:r>
            <a:r>
              <a:rPr lang="en-GB" dirty="0"/>
              <a:t> </a:t>
            </a:r>
            <a:r>
              <a:rPr lang="en-GB" dirty="0" err="1"/>
              <a:t>grono</a:t>
            </a:r>
            <a:r>
              <a:rPr lang="en-GB" dirty="0"/>
              <a:t> </a:t>
            </a:r>
            <a:r>
              <a:rPr lang="en-GB" dirty="0" err="1"/>
              <a:t>developerow</a:t>
            </a:r>
            <a:r>
              <a:rPr lang="en-GB" dirty="0"/>
              <a:t> </a:t>
            </a:r>
            <a:r>
              <a:rPr lang="en-GB" dirty="0" err="1"/>
              <a:t>skupoinych</a:t>
            </a:r>
            <a:r>
              <a:rPr lang="en-GB" dirty="0"/>
              <a:t> </a:t>
            </a:r>
            <a:r>
              <a:rPr lang="en-GB" dirty="0" err="1"/>
              <a:t>wokol</a:t>
            </a:r>
            <a:r>
              <a:rPr lang="en-GB" dirty="0"/>
              <a:t> </a:t>
            </a:r>
            <a:r>
              <a:rPr lang="en-GB" dirty="0" err="1"/>
              <a:t>pythona</a:t>
            </a:r>
            <a:r>
              <a:rPr lang="en-GB" dirty="0"/>
              <a:t>, a </a:t>
            </a:r>
            <a:r>
              <a:rPr lang="en-GB" dirty="0" err="1"/>
              <a:t>wiec</a:t>
            </a:r>
            <a:r>
              <a:rPr lang="en-GB" dirty="0"/>
              <a:t> Microsoft w </a:t>
            </a:r>
            <a:r>
              <a:rPr lang="en-GB" dirty="0" err="1"/>
              <a:t>wersji</a:t>
            </a:r>
            <a:r>
              <a:rPr lang="en-GB" dirty="0"/>
              <a:t> 2017 </a:t>
            </a:r>
            <a:r>
              <a:rPr lang="en-GB" dirty="0" err="1"/>
              <a:t>sql</a:t>
            </a:r>
            <a:r>
              <a:rPr lang="en-GB" dirty="0"/>
              <a:t> </a:t>
            </a:r>
            <a:r>
              <a:rPr lang="en-GB" dirty="0" err="1"/>
              <a:t>dodal</a:t>
            </a:r>
            <a:r>
              <a:rPr lang="en-GB" dirty="0"/>
              <a:t> </a:t>
            </a:r>
            <a:r>
              <a:rPr lang="en-GB" dirty="0" err="1"/>
              <a:t>pythona</a:t>
            </a:r>
            <a:r>
              <a:rPr lang="en-GB" dirty="0"/>
              <a:t> </a:t>
            </a:r>
          </a:p>
          <a:p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bibioteke</a:t>
            </a:r>
            <a:r>
              <a:rPr lang="en-GB" dirty="0"/>
              <a:t> </a:t>
            </a:r>
            <a:r>
              <a:rPr lang="en-GB" dirty="0" err="1"/>
              <a:t>revoscalePy</a:t>
            </a:r>
            <a:r>
              <a:rPr lang="en-GB" dirty="0"/>
              <a:t> (</a:t>
            </a:r>
            <a:r>
              <a:rPr lang="en-GB" dirty="0" err="1"/>
              <a:t>odpowiednik</a:t>
            </a:r>
            <a:r>
              <a:rPr lang="en-GB" dirty="0"/>
              <a:t> </a:t>
            </a:r>
            <a:r>
              <a:rPr lang="en-GB" dirty="0" err="1"/>
              <a:t>revosclare</a:t>
            </a:r>
            <a:r>
              <a:rPr lang="en-GB" dirty="0"/>
              <a:t> R )- o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bibliotekach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pozniej</a:t>
            </a:r>
            <a:endParaRPr lang="en-GB" dirty="0"/>
          </a:p>
          <a:p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wersje</a:t>
            </a:r>
            <a:r>
              <a:rPr lang="en-GB" dirty="0"/>
              <a:t> </a:t>
            </a:r>
            <a:r>
              <a:rPr lang="en-GB" dirty="0" err="1"/>
              <a:t>sql</a:t>
            </a:r>
            <a:r>
              <a:rPr lang="en-GB" dirty="0"/>
              <a:t> 2019 I </a:t>
            </a:r>
            <a:r>
              <a:rPr lang="en-GB" dirty="0" err="1"/>
              <a:t>zgadnijcie</a:t>
            </a:r>
            <a:r>
              <a:rPr lang="en-GB" dirty="0"/>
              <a:t>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jezyk</a:t>
            </a:r>
            <a:r>
              <a:rPr lang="en-GB" dirty="0"/>
              <a:t> </a:t>
            </a:r>
            <a:r>
              <a:rPr lang="en-GB" dirty="0" err="1"/>
              <a:t>zostal</a:t>
            </a:r>
            <a:r>
              <a:rPr lang="en-GB" dirty="0"/>
              <a:t> </a:t>
            </a:r>
            <a:r>
              <a:rPr lang="en-GB" dirty="0" err="1"/>
              <a:t>dodany</a:t>
            </a:r>
            <a:r>
              <a:rPr lang="en-GB" dirty="0"/>
              <a:t> do 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zaproponowane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Revolution Analytics I </a:t>
            </a:r>
            <a:r>
              <a:rPr lang="en-GB" dirty="0" err="1"/>
              <a:t>zaadoptowane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Microsoft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SQL Server</a:t>
            </a:r>
          </a:p>
          <a:p>
            <a:r>
              <a:rPr lang="en-GB" dirty="0"/>
              <a:t>My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skupimy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SQL Server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integracji</a:t>
            </a:r>
            <a:r>
              <a:rPr lang="en-GB" dirty="0"/>
              <a:t> SQL Server z R </a:t>
            </a:r>
            <a:r>
              <a:rPr lang="en-GB" dirty="0" err="1"/>
              <a:t>i</a:t>
            </a:r>
            <a:r>
              <a:rPr lang="en-GB" dirty="0"/>
              <a:t> Python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zainstalowac</a:t>
            </a:r>
            <a:r>
              <a:rPr lang="en-GB" dirty="0"/>
              <a:t> –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 </a:t>
            </a:r>
            <a:r>
              <a:rPr lang="en-GB" dirty="0" err="1"/>
              <a:t>wybieramy</a:t>
            </a:r>
            <a:r>
              <a:rPr lang="en-GB" dirty="0"/>
              <a:t> Machine </a:t>
            </a:r>
            <a:r>
              <a:rPr lang="en-GB" dirty="0" err="1"/>
              <a:t>Learnig</a:t>
            </a:r>
            <a:r>
              <a:rPr lang="en-GB" dirty="0"/>
              <a:t> Services In DB (R </a:t>
            </a:r>
            <a:r>
              <a:rPr lang="en-GB" dirty="0" err="1"/>
              <a:t>i</a:t>
            </a:r>
            <a:r>
              <a:rPr lang="en-GB" dirty="0"/>
              <a:t> Python)</a:t>
            </a:r>
          </a:p>
          <a:p>
            <a:r>
              <a:rPr lang="en-GB" dirty="0"/>
              <a:t>Co jest </a:t>
            </a:r>
            <a:r>
              <a:rPr lang="en-GB" dirty="0" err="1"/>
              <a:t>instalowane</a:t>
            </a:r>
            <a:r>
              <a:rPr lang="en-GB" dirty="0"/>
              <a:t> R Services (Server)+Python </a:t>
            </a:r>
            <a:r>
              <a:rPr lang="en-GB" dirty="0" err="1"/>
              <a:t>Anacnda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spc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RevoscaleR</a:t>
            </a:r>
            <a:r>
              <a:rPr lang="en-GB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 and </a:t>
            </a:r>
            <a:r>
              <a:rPr lang="en-GB" sz="1400" b="0" spc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RevoscalePy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ran.microsoft.com/packa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pack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4419" y="1704653"/>
            <a:ext cx="7038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 SQL Sever </a:t>
            </a:r>
          </a:p>
          <a:p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+ </a:t>
            </a:r>
            <a:r>
              <a:rPr lang="en-GB" sz="4400" b="1" spc="300" dirty="0">
                <a:solidFill>
                  <a:srgbClr val="EF942F"/>
                </a:solidFill>
              </a:rPr>
              <a:t>R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+ </a:t>
            </a:r>
            <a:r>
              <a:rPr lang="en-GB" sz="4400" b="1" spc="300" dirty="0">
                <a:solidFill>
                  <a:srgbClr val="EF942F"/>
                </a:solidFill>
              </a:rPr>
              <a:t>Python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4400" b="1" spc="300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299" y="4392925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Gliwice 2019.04.04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Azure Big Data Architect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4D2E4-F59A-471A-B3C8-A3AB84F63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77" y="876515"/>
            <a:ext cx="11399873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Python and SQL Server  Integration Architecture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pic>
        <p:nvPicPr>
          <p:cNvPr id="4" name="Picture 2" descr="Python Architecture - Description: Python Architecture">
            <a:extLst>
              <a:ext uri="{FF2B5EF4-FFF2-40B4-BE49-F238E27FC236}">
                <a16:creationId xmlns:a16="http://schemas.microsoft.com/office/drawing/2014/main" id="{191EB542-B4F0-4E84-891D-000DA2551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2138362"/>
            <a:ext cx="9088438" cy="41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A31D7-042A-4976-A45F-FE424FA9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2187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</a:rPr>
              <a:t>Enable Python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 or (R)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</a:rPr>
              <a:t> script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EB0D-7145-4869-ACC6-761669706AAB}"/>
              </a:ext>
            </a:extLst>
          </p:cNvPr>
          <p:cNvSpPr txBox="1">
            <a:spLocks/>
          </p:cNvSpPr>
          <p:nvPr/>
        </p:nvSpPr>
        <p:spPr>
          <a:xfrm>
            <a:off x="1107661" y="1814764"/>
            <a:ext cx="978280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Enable External Script Execution</a:t>
            </a: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'external scripts enabled'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RECONFIGURE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Restart the SQL Server service for the SQL Server instance</a:t>
            </a:r>
            <a:r>
              <a:rPr lang="en-US" dirty="0"/>
              <a:t>.</a:t>
            </a:r>
          </a:p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Verify that the external script execution feature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'external scripts enabled’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SCRIPT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[User]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528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A00A9-8259-49E3-A291-7693D813A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399623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How to run Python or R Script?</a:t>
            </a:r>
            <a:endParaRPr lang="pl-PL" dirty="0"/>
          </a:p>
        </p:txBody>
      </p:sp>
      <p:pic>
        <p:nvPicPr>
          <p:cNvPr id="3" name="Picture 2" descr="Command Syntax - Description: Syntax of sp_execute_external_script">
            <a:extLst>
              <a:ext uri="{FF2B5EF4-FFF2-40B4-BE49-F238E27FC236}">
                <a16:creationId xmlns:a16="http://schemas.microsoft.com/office/drawing/2014/main" id="{733E9E82-209B-4F62-94C5-6408CFB6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09" y="1933665"/>
            <a:ext cx="4650019" cy="453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38EC41-5243-4743-9A9B-7F5CAEB9B6A4}"/>
              </a:ext>
            </a:extLst>
          </p:cNvPr>
          <p:cNvSpPr/>
          <p:nvPr/>
        </p:nvSpPr>
        <p:spPr>
          <a:xfrm>
            <a:off x="1229696" y="2337048"/>
            <a:ext cx="52021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sp_execute_external_script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@language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N'Python'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@script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import sys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print("*************************")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print(sys.path)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print(sys.version)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print("Hello World")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print("*************************")'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CA27A-4287-4D3D-A93B-6F0F138B2A9D}"/>
              </a:ext>
            </a:extLst>
          </p:cNvPr>
          <p:cNvSpPr/>
          <p:nvPr/>
        </p:nvSpPr>
        <p:spPr>
          <a:xfrm>
            <a:off x="1229696" y="1767229"/>
            <a:ext cx="45993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GB" sz="2800" b="1" dirty="0" err="1">
                <a:solidFill>
                  <a:srgbClr val="E8A565">
                    <a:lumMod val="75000"/>
                  </a:srgbClr>
                </a:solidFill>
                <a:latin typeface="Euphemia"/>
              </a:rPr>
              <a:t>sp_execute_external_script</a:t>
            </a: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33042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A910BB-EE11-49C3-A13D-787FE0B03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140" y="936123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Realtime Scoring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  <a:p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4D374-BEDC-4F41-8AF6-379E73EB1FE9}"/>
              </a:ext>
            </a:extLst>
          </p:cNvPr>
          <p:cNvSpPr/>
          <p:nvPr/>
        </p:nvSpPr>
        <p:spPr>
          <a:xfrm>
            <a:off x="952499" y="1995785"/>
            <a:ext cx="10734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scoring uses the </a:t>
            </a:r>
            <a:r>
              <a:rPr lang="en-US" sz="2400" b="1" dirty="0" err="1">
                <a:solidFill>
                  <a:srgbClr val="EF942F"/>
                </a:solidFill>
              </a:rPr>
              <a:t>sp_rxPredict</a:t>
            </a:r>
            <a:r>
              <a:rPr lang="en-US" sz="2400" b="1" dirty="0">
                <a:solidFill>
                  <a:srgbClr val="EF942F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stored procedure and the CLR extension capabilities in SQL Server for high-performance predictions or scores. 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3D70C-AC05-41A0-986E-6648D68BA2D0}"/>
              </a:ext>
            </a:extLst>
          </p:cNvPr>
          <p:cNvSpPr/>
          <p:nvPr/>
        </p:nvSpPr>
        <p:spPr>
          <a:xfrm>
            <a:off x="1165030" y="3059668"/>
            <a:ext cx="95982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kern="0" dirty="0">
                <a:solidFill>
                  <a:srgbClr val="EF942F"/>
                </a:solidFill>
                <a:latin typeface="Euphemia"/>
              </a:rPr>
              <a:t>Prerequisites</a:t>
            </a:r>
            <a:endParaRPr lang="en-GB" sz="2800" b="1" kern="0" dirty="0">
              <a:solidFill>
                <a:srgbClr val="EF942F"/>
              </a:solidFill>
              <a:latin typeface="Euphem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Enabling CLR Integration</a:t>
            </a:r>
            <a:endParaRPr lang="en-GB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Enable the real-time scoring procedure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cd &lt;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SQLInstancePath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&gt;\R_SERVICES\library\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RevoScaleR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\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rxLibs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\x64\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RegisterRExt.exe /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installRts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[/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instance:name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] /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database:databasename</a:t>
            </a:r>
            <a:endParaRPr 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6B4DF-572B-444B-BCCE-BD3A6391C193}"/>
              </a:ext>
            </a:extLst>
          </p:cNvPr>
          <p:cNvSpPr/>
          <p:nvPr/>
        </p:nvSpPr>
        <p:spPr>
          <a:xfrm>
            <a:off x="2114550" y="49985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sp_rxPredict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@model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data'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D7823-A580-4C8F-BC29-587D8ED8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Native Scoring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875E5-1C60-4069-B4FC-82BAD8DCBE5C}"/>
              </a:ext>
            </a:extLst>
          </p:cNvPr>
          <p:cNvSpPr txBox="1"/>
          <p:nvPr/>
        </p:nvSpPr>
        <p:spPr>
          <a:xfrm>
            <a:off x="894736" y="1873761"/>
            <a:ext cx="6227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Uses native C++ libraries from Microsoft can be used for scoring without having to call the R or Python interpreter.</a:t>
            </a:r>
            <a:endParaRPr lang="pl-PL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3FEA3-7E88-4C79-8C63-B860C9BF3A68}"/>
              </a:ext>
            </a:extLst>
          </p:cNvPr>
          <p:cNvSpPr/>
          <p:nvPr/>
        </p:nvSpPr>
        <p:spPr>
          <a:xfrm>
            <a:off x="1133475" y="3836477"/>
            <a:ext cx="419409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pl-PL" sz="2800" b="1" dirty="0">
                <a:solidFill>
                  <a:srgbClr val="EF942F"/>
                </a:solidFill>
                <a:latin typeface="Euphemia"/>
              </a:rPr>
              <a:t>PREDICT</a:t>
            </a:r>
            <a:r>
              <a:rPr lang="pl-PL" sz="2800" dirty="0">
                <a:solidFill>
                  <a:srgbClr val="465562"/>
                </a:solidFill>
                <a:latin typeface="Euphemia"/>
              </a:rPr>
              <a:t> (Transact-SQL)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4C48-9460-4BCF-9277-7E801DAD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86" y="2005781"/>
            <a:ext cx="3888432" cy="4141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472369-C200-436B-A90F-9A8D0183A3A7}"/>
              </a:ext>
            </a:extLst>
          </p:cNvPr>
          <p:cNvSpPr/>
          <p:nvPr/>
        </p:nvSpPr>
        <p:spPr>
          <a:xfrm>
            <a:off x="1133475" y="4466845"/>
            <a:ext cx="58299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Quality_Pred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PREDICT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@model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wines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Quality_Pred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2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3425-B61E-4E4F-B8FD-C97FE2BC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37145"/>
            <a:ext cx="77422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Native Scoring Limitations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  <a:p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0067B-EB25-496B-9609-3BE3CED81110}"/>
              </a:ext>
            </a:extLst>
          </p:cNvPr>
          <p:cNvSpPr/>
          <p:nvPr/>
        </p:nvSpPr>
        <p:spPr>
          <a:xfrm>
            <a:off x="792127" y="1977509"/>
            <a:ext cx="6224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Not all models are supported </a:t>
            </a:r>
            <a:endParaRPr lang="pl-PL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01C62-6DB2-47EF-85D8-FA142DAB106A}"/>
              </a:ext>
            </a:extLst>
          </p:cNvPr>
          <p:cNvSpPr/>
          <p:nvPr/>
        </p:nvSpPr>
        <p:spPr>
          <a:xfrm>
            <a:off x="792127" y="2562284"/>
            <a:ext cx="36856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200" b="1" kern="0" dirty="0">
                <a:solidFill>
                  <a:srgbClr val="EF942F"/>
                </a:solidFill>
                <a:latin typeface="Euphemia"/>
              </a:rPr>
              <a:t>Supported Models</a:t>
            </a:r>
          </a:p>
          <a:p>
            <a:pPr>
              <a:defRPr/>
            </a:pPr>
            <a:endParaRPr lang="pl-PL" sz="3200" b="1" kern="0" dirty="0">
              <a:solidFill>
                <a:srgbClr val="EF942F"/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41EB1-DAAC-4073-89A5-9F3B5FD3D64B}"/>
              </a:ext>
            </a:extLst>
          </p:cNvPr>
          <p:cNvSpPr/>
          <p:nvPr/>
        </p:nvSpPr>
        <p:spPr>
          <a:xfrm>
            <a:off x="1276350" y="3147059"/>
            <a:ext cx="4562475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 err="1">
                <a:solidFill>
                  <a:srgbClr val="EF942F"/>
                </a:solidFill>
                <a:latin typeface="Euphemia"/>
              </a:rPr>
              <a:t>RevoscaleR</a:t>
            </a:r>
            <a:r>
              <a:rPr lang="en-US" sz="3200" b="1" dirty="0">
                <a:solidFill>
                  <a:srgbClr val="465562"/>
                </a:solidFill>
                <a:latin typeface="Euphemia"/>
              </a:rPr>
              <a:t> models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rxLinMod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rxLogit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rxBTrees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rxDtree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rxdForest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75FF6-BDA5-43E4-AB1E-48F65F0F50DD}"/>
              </a:ext>
            </a:extLst>
          </p:cNvPr>
          <p:cNvSpPr/>
          <p:nvPr/>
        </p:nvSpPr>
        <p:spPr>
          <a:xfrm>
            <a:off x="6253162" y="3147059"/>
            <a:ext cx="4562475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 err="1">
                <a:solidFill>
                  <a:srgbClr val="EF942F"/>
                </a:solidFill>
                <a:latin typeface="Euphemia"/>
              </a:rPr>
              <a:t>Revoscalepy</a:t>
            </a:r>
            <a:r>
              <a:rPr lang="en-US" sz="3200" b="1" dirty="0">
                <a:solidFill>
                  <a:srgbClr val="465562"/>
                </a:solidFill>
                <a:latin typeface="Euphemia"/>
              </a:rPr>
              <a:t> models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rx_lin_mod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rx_logit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rx_btrees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rx_dtree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rx_dforest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12442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Server (Services) – 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- R and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rgbClr val="EF942F"/>
                </a:solidFill>
              </a:rPr>
              <a:t> </a:t>
            </a:r>
            <a:r>
              <a:rPr lang="en-GB" sz="4000" b="1" dirty="0" err="1">
                <a:solidFill>
                  <a:srgbClr val="EF942F"/>
                </a:solidFill>
              </a:rPr>
              <a:t>RevoscaleR</a:t>
            </a:r>
            <a:r>
              <a:rPr lang="en-GB" sz="4000" b="1" dirty="0">
                <a:solidFill>
                  <a:srgbClr val="EF942F"/>
                </a:solidFill>
              </a:rPr>
              <a:t>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GB" sz="4000" b="1" dirty="0" err="1">
                <a:solidFill>
                  <a:srgbClr val="EF942F"/>
                </a:solidFill>
              </a:rPr>
              <a:t>RevoscalePy</a:t>
            </a:r>
            <a:endParaRPr lang="en-GB" sz="4000" b="1" dirty="0">
              <a:solidFill>
                <a:srgbClr val="EF942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scoring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4000" b="1" dirty="0">
                <a:solidFill>
                  <a:srgbClr val="EF942F"/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Native scoring</a:t>
            </a:r>
            <a:endParaRPr lang="pl-PL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4000" b="1" dirty="0">
                <a:solidFill>
                  <a:srgbClr val="EF942F"/>
                </a:solidFill>
              </a:rPr>
              <a:t>DEMO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659CE4-B9CC-46F6-A468-3FA5DECA2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90051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Languages SQL, Python and R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225-4E74-4B1B-BE15-C2ABA265B817}"/>
              </a:ext>
            </a:extLst>
          </p:cNvPr>
          <p:cNvSpPr/>
          <p:nvPr/>
        </p:nvSpPr>
        <p:spPr>
          <a:xfrm>
            <a:off x="1564640" y="5238993"/>
            <a:ext cx="9488479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EF942F"/>
                </a:solidFill>
                <a:latin typeface="Euphemia"/>
              </a:rPr>
              <a:t>R language is a golden child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of machine learning </a:t>
            </a:r>
          </a:p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EF942F"/>
                </a:solidFill>
                <a:latin typeface="Euphemia"/>
              </a:rPr>
              <a:t>Python is a king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of machine learning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F493246-F1A6-4D6B-BF0D-FACE8813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23" y="2326321"/>
            <a:ext cx="2406718" cy="191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0E30E-53C9-40FD-80E6-37A28D42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83" y="2326321"/>
            <a:ext cx="2619375" cy="1752600"/>
          </a:xfrm>
          <a:prstGeom prst="rect">
            <a:avLst/>
          </a:prstGeom>
        </p:spPr>
      </p:pic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4E7C0F6-3879-4219-A682-ADD3885BACCC}"/>
              </a:ext>
            </a:extLst>
          </p:cNvPr>
          <p:cNvSpPr/>
          <p:nvPr/>
        </p:nvSpPr>
        <p:spPr>
          <a:xfrm>
            <a:off x="2882178" y="3284218"/>
            <a:ext cx="955040" cy="11941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C515D78-EFBC-4E2E-B578-7C7F013CE587}"/>
              </a:ext>
            </a:extLst>
          </p:cNvPr>
          <p:cNvSpPr/>
          <p:nvPr/>
        </p:nvSpPr>
        <p:spPr>
          <a:xfrm>
            <a:off x="3125215" y="3481863"/>
            <a:ext cx="955040" cy="119411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7942D-E5AC-4AE8-BF72-27E83E4B1861}"/>
              </a:ext>
            </a:extLst>
          </p:cNvPr>
          <p:cNvSpPr txBox="1"/>
          <p:nvPr/>
        </p:nvSpPr>
        <p:spPr>
          <a:xfrm>
            <a:off x="2496496" y="2158424"/>
            <a:ext cx="1902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pl-PL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2E1CB-F92C-477E-8BB9-97562BCD2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27" y="828890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 Language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Obraz 5">
            <a:extLst>
              <a:ext uri="{FF2B5EF4-FFF2-40B4-BE49-F238E27FC236}">
                <a16:creationId xmlns:a16="http://schemas.microsoft.com/office/drawing/2014/main" id="{310256EA-125D-43E1-BC92-751D4158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63" y="4810125"/>
            <a:ext cx="1723073" cy="137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2A53D7-E308-48A5-A547-7A4D23674651}"/>
              </a:ext>
            </a:extLst>
          </p:cNvPr>
          <p:cNvSpPr/>
          <p:nvPr/>
        </p:nvSpPr>
        <p:spPr>
          <a:xfrm>
            <a:off x="1028700" y="178172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Language </a:t>
            </a:r>
            <a:endParaRPr lang="en-US" sz="2400" b="1" dirty="0">
              <a:solidFill>
                <a:srgbClr val="EF942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visualization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Community </a:t>
            </a:r>
            <a:endParaRPr lang="en-GB" sz="2400" b="1" dirty="0">
              <a:solidFill>
                <a:srgbClr val="EF942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2.5+M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Taught in most universities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with new and recent grads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Thriving user groups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Ecosystem </a:t>
            </a:r>
            <a:endParaRPr lang="en-GB" sz="2400" b="1" dirty="0">
              <a:solidFill>
                <a:srgbClr val="EF942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10,000+ packages in CRAN</a:t>
            </a:r>
            <a:br>
              <a:rPr lang="pl-PL" sz="2400" b="1" dirty="0">
                <a:solidFill>
                  <a:srgbClr val="EF942F"/>
                </a:solidFill>
              </a:rPr>
            </a:br>
            <a:endParaRPr lang="en-US" sz="2400" b="1" dirty="0">
              <a:solidFill>
                <a:srgbClr val="EF942F"/>
              </a:solidFill>
            </a:endParaRPr>
          </a:p>
          <a:p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F1FC4-FDF7-47EF-BDAD-A227AEA43205}"/>
              </a:ext>
            </a:extLst>
          </p:cNvPr>
          <p:cNvSpPr/>
          <p:nvPr/>
        </p:nvSpPr>
        <p:spPr>
          <a:xfrm>
            <a:off x="7124700" y="1838239"/>
            <a:ext cx="4556312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800" b="1" dirty="0">
                <a:solidFill>
                  <a:srgbClr val="EF942F"/>
                </a:solidFill>
              </a:rPr>
              <a:t>Challenges</a:t>
            </a:r>
            <a:r>
              <a:rPr lang="pl-PL" sz="2400" b="1" dirty="0">
                <a:solidFill>
                  <a:srgbClr val="EF942F"/>
                </a:solidFill>
              </a:rPr>
              <a:t> of using R</a:t>
            </a:r>
            <a:endParaRPr lang="en-GB" sz="2400" b="1" dirty="0">
              <a:solidFill>
                <a:srgbClr val="EF942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movement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Scale and performance</a:t>
            </a:r>
            <a:endParaRPr lang="en-GB" sz="2400" b="1" dirty="0">
              <a:solidFill>
                <a:srgbClr val="EF942F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F942F"/>
                </a:solidFill>
              </a:rPr>
              <a:t>R needs data in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R is single threaded</a:t>
            </a:r>
          </a:p>
          <a:p>
            <a:pPr lvl="2"/>
            <a:endParaRPr lang="pl-PL" sz="24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BA799-D74F-4FDE-BDEC-B085332FC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947582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 Language – Revolution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pic>
        <p:nvPicPr>
          <p:cNvPr id="3" name="Picture 2" descr="Znalezione obrazy dla zapytania revolution analytics">
            <a:extLst>
              <a:ext uri="{FF2B5EF4-FFF2-40B4-BE49-F238E27FC236}">
                <a16:creationId xmlns:a16="http://schemas.microsoft.com/office/drawing/2014/main" id="{32E3887C-48E6-4D75-9D9D-7F65B100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24" y="5505572"/>
            <a:ext cx="2667000" cy="6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E53DE3-BC61-453A-AD87-0604C4463B48}"/>
              </a:ext>
            </a:extLst>
          </p:cNvPr>
          <p:cNvSpPr/>
          <p:nvPr/>
        </p:nvSpPr>
        <p:spPr>
          <a:xfrm>
            <a:off x="1261726" y="2177534"/>
            <a:ext cx="726968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Revolution R Open</a:t>
            </a:r>
            <a:r>
              <a:rPr lang="en-GB" sz="2400" b="1" dirty="0">
                <a:solidFill>
                  <a:srgbClr val="EF942F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and open source 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and distributed by Revolution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F942F"/>
                </a:solidFill>
              </a:rPr>
              <a:t>Revolution R Enterprise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Secure, Scalable and Supported Distribution of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b="1" dirty="0">
              <a:solidFill>
                <a:srgbClr val="EF942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C0309-0DE5-4438-AE1C-D1815BC1E48D}"/>
              </a:ext>
            </a:extLst>
          </p:cNvPr>
          <p:cNvSpPr/>
          <p:nvPr/>
        </p:nvSpPr>
        <p:spPr>
          <a:xfrm>
            <a:off x="1261726" y="4255025"/>
            <a:ext cx="83293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EF942F"/>
                </a:solidFill>
              </a:rPr>
              <a:t> On January 23, 2015 Revolution Analytics “joined” 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 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MRAN - https://mran.microsoft.com/ 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 Server –Machine Learning Server</a:t>
            </a:r>
          </a:p>
        </p:txBody>
      </p:sp>
    </p:spTree>
    <p:extLst>
      <p:ext uri="{BB962C8B-B14F-4D97-AF65-F5344CB8AC3E}">
        <p14:creationId xmlns:p14="http://schemas.microsoft.com/office/powerpoint/2010/main" val="35145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20855-5212-426C-9954-99A365024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23648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History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br>
              <a:rPr lang="en-US" sz="1800" kern="0" dirty="0">
                <a:solidFill>
                  <a:prstClr val="black"/>
                </a:solidFill>
                <a:latin typeface="+mn-lt"/>
              </a:rPr>
            </a:br>
            <a:endParaRPr lang="pl-PL" sz="1800" kern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36C39-08DD-4FB5-ABA7-F90FE66C86AA}"/>
              </a:ext>
            </a:extLst>
          </p:cNvPr>
          <p:cNvSpPr txBox="1"/>
          <p:nvPr/>
        </p:nvSpPr>
        <p:spPr>
          <a:xfrm>
            <a:off x="1090459" y="2160386"/>
            <a:ext cx="73456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MS SQL Server 2016</a:t>
            </a:r>
          </a:p>
          <a:p>
            <a:pPr marL="12573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rgbClr val="EF942F"/>
                </a:solidFill>
                <a:latin typeface="Euphemia"/>
              </a:rPr>
              <a:t>R in SQL </a:t>
            </a: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Server 2016</a:t>
            </a:r>
          </a:p>
          <a:p>
            <a:pPr marL="800100" indent="-571500"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Microsoft R Server</a:t>
            </a:r>
          </a:p>
          <a:p>
            <a:pPr marL="800100" indent="-571500">
              <a:buFont typeface="Arial" panose="020B0604020202020204" pitchFamily="34" charset="0"/>
              <a:buChar char="•"/>
              <a:defRPr/>
            </a:pPr>
            <a:r>
              <a:rPr lang="en-US" sz="3600" b="1" kern="0" dirty="0" err="1">
                <a:solidFill>
                  <a:srgbClr val="EF942F"/>
                </a:solidFill>
                <a:latin typeface="Euphemia"/>
              </a:rPr>
              <a:t>RevoscaleR</a:t>
            </a: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package</a:t>
            </a:r>
          </a:p>
          <a:p>
            <a:pPr marL="800100" indent="-571500">
              <a:buFont typeface="Arial" panose="020B0604020202020204" pitchFamily="34" charset="0"/>
              <a:buChar char="•"/>
              <a:defRPr/>
            </a:pPr>
            <a:r>
              <a:rPr 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https://mran.microsoft.com/packages</a:t>
            </a:r>
            <a:endParaRPr lang="pl-PL" sz="28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19001618-6172-4F75-B570-61C4BC70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184" y="2268071"/>
            <a:ext cx="3317357" cy="1680220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48E7BEB2-ABE0-4685-A8A0-9D0AC97FA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468" y="3788550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20855-5212-426C-9954-99A365024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23648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History</a:t>
            </a:r>
            <a:br>
              <a:rPr lang="en-US" sz="1800" kern="0" dirty="0">
                <a:solidFill>
                  <a:prstClr val="black"/>
                </a:solidFill>
                <a:latin typeface="+mn-lt"/>
              </a:rPr>
            </a:br>
            <a:endParaRPr lang="pl-PL" sz="1800" kern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36C39-08DD-4FB5-ABA7-F90FE66C86AA}"/>
              </a:ext>
            </a:extLst>
          </p:cNvPr>
          <p:cNvSpPr txBox="1"/>
          <p:nvPr/>
        </p:nvSpPr>
        <p:spPr>
          <a:xfrm>
            <a:off x="1100291" y="2186627"/>
            <a:ext cx="7345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MS SQL Server 2017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Python in SQL 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Server 2017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Microsoft R Server -&gt; </a:t>
            </a: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Machine Learning Server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(Services)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Revo</a:t>
            </a:r>
            <a:r>
              <a:rPr lang="en-GB" sz="3200" b="1" kern="0" dirty="0">
                <a:solidFill>
                  <a:srgbClr val="EF942F"/>
                </a:solidFill>
                <a:latin typeface="Euphemia"/>
              </a:rPr>
              <a:t>s</a:t>
            </a: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calePy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Microsoftml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for Python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sz="28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1679D-2E78-498C-ACBA-48FB500D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97" y="2186627"/>
            <a:ext cx="3087709" cy="1729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DA97E-22AC-4915-BFED-79D8EEF42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5" y="4643283"/>
            <a:ext cx="2619375" cy="1752600"/>
          </a:xfrm>
          <a:prstGeom prst="rect">
            <a:avLst/>
          </a:prstGeom>
        </p:spPr>
      </p:pic>
      <p:pic>
        <p:nvPicPr>
          <p:cNvPr id="8" name="Obraz 5">
            <a:extLst>
              <a:ext uri="{FF2B5EF4-FFF2-40B4-BE49-F238E27FC236}">
                <a16:creationId xmlns:a16="http://schemas.microsoft.com/office/drawing/2014/main" id="{CD8F6B26-BD39-46DA-926D-88A42292D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991" y="3694423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DFE5B-3429-4DB8-BA92-22239115A9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080946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Multiplatform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1E484-EA68-4CD5-AD04-1424BCE655A8}"/>
              </a:ext>
            </a:extLst>
          </p:cNvPr>
          <p:cNvSpPr/>
          <p:nvPr/>
        </p:nvSpPr>
        <p:spPr>
          <a:xfrm>
            <a:off x="947894" y="1997000"/>
            <a:ext cx="7271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EF942F"/>
                </a:solidFill>
                <a:latin typeface="Euphemia"/>
              </a:rPr>
              <a:t>Machine Learning Server 9.3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Machine Learning Server for Hadoop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Machine Learning for Linux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Machine Learning  for Windows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SQL Server (ML Services)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Standalone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2400" b="1" kern="0" dirty="0">
                <a:solidFill>
                  <a:srgbClr val="EF942F"/>
                </a:solidFill>
                <a:latin typeface="Euphemia"/>
              </a:rPr>
              <a:t>Microsoft R Server 9.1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 Server for Teradata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Azure Data Lake Analytics</a:t>
            </a:r>
          </a:p>
        </p:txBody>
      </p:sp>
      <p:pic>
        <p:nvPicPr>
          <p:cNvPr id="5" name="Picture 2" descr="standalone server on Windows or Linux">
            <a:extLst>
              <a:ext uri="{FF2B5EF4-FFF2-40B4-BE49-F238E27FC236}">
                <a16:creationId xmlns:a16="http://schemas.microsoft.com/office/drawing/2014/main" id="{E474D600-4ACA-4110-85C2-47A1ADFC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51" y="1684260"/>
            <a:ext cx="3384376" cy="17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AAF96-3239-4B8D-BD44-324E6377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259" y="3610292"/>
            <a:ext cx="4389769" cy="143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88887-9B8E-43A4-8647-888B300DA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35" y="5042292"/>
            <a:ext cx="3087709" cy="1729117"/>
          </a:xfrm>
          <a:prstGeom prst="rect">
            <a:avLst/>
          </a:prstGeom>
        </p:spPr>
      </p:pic>
      <p:pic>
        <p:nvPicPr>
          <p:cNvPr id="8" name="Obraz 17">
            <a:extLst>
              <a:ext uri="{FF2B5EF4-FFF2-40B4-BE49-F238E27FC236}">
                <a16:creationId xmlns:a16="http://schemas.microsoft.com/office/drawing/2014/main" id="{4F88D08E-3E7B-439C-A2A7-FD09FDDF8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1" y="4640634"/>
            <a:ext cx="1679057" cy="20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QL Server 2017 RC2 Setup - Server Configuration - Description: SQL Server 2017 RC2 Setup">
            <a:extLst>
              <a:ext uri="{FF2B5EF4-FFF2-40B4-BE49-F238E27FC236}">
                <a16:creationId xmlns:a16="http://schemas.microsoft.com/office/drawing/2014/main" id="{2C9112B2-5CA7-480A-A1C4-408E4258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88" y="2623816"/>
            <a:ext cx="4968552" cy="38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9F2A3-065C-4FD9-97B8-3A75B583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66323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Install Machine Learning Services on 							SQL Server 2017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pic>
        <p:nvPicPr>
          <p:cNvPr id="4" name="Picture 2" descr="Feature options for Python">
            <a:extLst>
              <a:ext uri="{FF2B5EF4-FFF2-40B4-BE49-F238E27FC236}">
                <a16:creationId xmlns:a16="http://schemas.microsoft.com/office/drawing/2014/main" id="{E8BFB6E6-8A7F-4EC9-8A80-40E9FC79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7" y="1979782"/>
            <a:ext cx="4874843" cy="465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23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26365</TotalTime>
  <Words>1031</Words>
  <Application>Microsoft Office PowerPoint</Application>
  <PresentationFormat>Widescreen</PresentationFormat>
  <Paragraphs>170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565</cp:revision>
  <dcterms:created xsi:type="dcterms:W3CDTF">2016-06-22T10:14:21Z</dcterms:created>
  <dcterms:modified xsi:type="dcterms:W3CDTF">2019-04-05T04:52:56Z</dcterms:modified>
</cp:coreProperties>
</file>