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93" r:id="rId2"/>
    <p:sldId id="290" r:id="rId3"/>
    <p:sldId id="289" r:id="rId4"/>
    <p:sldId id="295" r:id="rId5"/>
    <p:sldId id="296" r:id="rId6"/>
    <p:sldId id="327" r:id="rId7"/>
    <p:sldId id="297" r:id="rId8"/>
    <p:sldId id="299" r:id="rId9"/>
    <p:sldId id="300" r:id="rId10"/>
    <p:sldId id="281" r:id="rId11"/>
    <p:sldId id="282" r:id="rId12"/>
    <p:sldId id="301" r:id="rId13"/>
    <p:sldId id="317" r:id="rId14"/>
    <p:sldId id="302" r:id="rId15"/>
    <p:sldId id="305" r:id="rId16"/>
    <p:sldId id="303" r:id="rId17"/>
    <p:sldId id="304" r:id="rId18"/>
    <p:sldId id="291" r:id="rId19"/>
    <p:sldId id="306" r:id="rId20"/>
    <p:sldId id="307" r:id="rId21"/>
    <p:sldId id="309" r:id="rId22"/>
    <p:sldId id="322" r:id="rId23"/>
    <p:sldId id="308" r:id="rId24"/>
    <p:sldId id="310" r:id="rId25"/>
    <p:sldId id="311" r:id="rId26"/>
    <p:sldId id="328" r:id="rId27"/>
    <p:sldId id="312" r:id="rId28"/>
    <p:sldId id="313" r:id="rId29"/>
    <p:sldId id="292" r:id="rId30"/>
    <p:sldId id="323" r:id="rId31"/>
    <p:sldId id="324" r:id="rId32"/>
    <p:sldId id="325" r:id="rId33"/>
    <p:sldId id="315" r:id="rId34"/>
    <p:sldId id="321" r:id="rId35"/>
    <p:sldId id="320" r:id="rId36"/>
    <p:sldId id="316" r:id="rId37"/>
    <p:sldId id="298" r:id="rId38"/>
    <p:sldId id="318" r:id="rId39"/>
    <p:sldId id="326" r:id="rId40"/>
    <p:sldId id="329" r:id="rId41"/>
    <p:sldId id="330" r:id="rId42"/>
    <p:sldId id="314" r:id="rId43"/>
    <p:sldId id="31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501" autoAdjust="0"/>
  </p:normalViewPr>
  <p:slideViewPr>
    <p:cSldViewPr>
      <p:cViewPr>
        <p:scale>
          <a:sx n="200" d="100"/>
          <a:sy n="200" d="100"/>
        </p:scale>
        <p:origin x="702" y="-27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9CA49-2710-433E-ABB8-A4798B0CF6D4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06ACD-4EAD-4FD8-AE30-F01FC7A2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6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U-SQL</a:t>
            </a:r>
          </a:p>
          <a:p>
            <a:r>
              <a:rPr lang="pl-PL" dirty="0"/>
              <a:t>Zupełnie nowy język na potrzeby Lake </a:t>
            </a:r>
          </a:p>
          <a:p>
            <a:r>
              <a:rPr lang="pl-PL" dirty="0"/>
              <a:t>Ale czy taki nowy</a:t>
            </a:r>
          </a:p>
          <a:p>
            <a:r>
              <a:rPr lang="pl-PL" dirty="0"/>
              <a:t> SCOPE</a:t>
            </a:r>
          </a:p>
          <a:p>
            <a:r>
              <a:rPr lang="pl-PL" dirty="0"/>
              <a:t> Czy ktoś zna SQL </a:t>
            </a:r>
          </a:p>
          <a:p>
            <a:r>
              <a:rPr lang="pl-PL" dirty="0"/>
              <a:t>A C#</a:t>
            </a:r>
          </a:p>
          <a:p>
            <a:r>
              <a:rPr lang="pl-PL" dirty="0"/>
              <a:t>A czemu taki fajny</a:t>
            </a:r>
          </a:p>
          <a:p>
            <a:r>
              <a:rPr lang="pl-PL" dirty="0"/>
              <a:t>Deklaratywność – określamy co ma być zrobione a nie określamy jak</a:t>
            </a:r>
          </a:p>
          <a:p>
            <a:r>
              <a:rPr lang="pl-PL" dirty="0"/>
              <a:t>Rozszerzalność (C#)</a:t>
            </a:r>
          </a:p>
          <a:p>
            <a:r>
              <a:rPr lang="pl-PL" dirty="0"/>
              <a:t>Zobaczmy jak wygląda U-SQL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8559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 SQL </a:t>
            </a:r>
          </a:p>
          <a:p>
            <a:r>
              <a:rPr lang="pl-PL" dirty="0"/>
              <a:t>Schema on Read vs Schema on Write (up front)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16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816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U-SQL compiler &amp; optimizer look at the U-SQL script and the input data creates a "plan" the execute the work. The plan itself is divided into smaller tasks - each task is a called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smallest possible U-SQL job consists of one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large U-SQL job can consist of many thousands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vertices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dirty="0"/>
              <a:t>https://blogs.msdn.microsoft.com/azuredatalake/2016/10/12/understanding-adl-analytics-unit/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8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5688304-4233-4606-BD41-CC1DFAB7A5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413094"/>
            <a:ext cx="2184478" cy="83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E7E0C27-6E78-41BD-A002-F7B1AB074A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27" y="511021"/>
            <a:ext cx="1972873" cy="6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7478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69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4480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mpty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1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9261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6">
                    <a:lumMod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85795954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79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0442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417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4912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4664731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9387878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B12AD403-5989-4AB5-B610-AC8A2C9F7B3D}"/>
              </a:ext>
            </a:extLst>
          </p:cNvPr>
          <p:cNvGrpSpPr/>
          <p:nvPr userDrawn="1"/>
        </p:nvGrpSpPr>
        <p:grpSpPr>
          <a:xfrm>
            <a:off x="294910" y="6405749"/>
            <a:ext cx="8491838" cy="473873"/>
            <a:chOff x="294910" y="6405749"/>
            <a:chExt cx="8491838" cy="473873"/>
          </a:xfrm>
        </p:grpSpPr>
        <p:pic>
          <p:nvPicPr>
            <p:cNvPr id="24" name="Obraz 23">
              <a:extLst>
                <a:ext uri="{FF2B5EF4-FFF2-40B4-BE49-F238E27FC236}">
                  <a16:creationId xmlns:a16="http://schemas.microsoft.com/office/drawing/2014/main" id="{5B5B2B36-AE7B-4829-A8D9-A77C02CDC6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10" y="6405749"/>
              <a:ext cx="1238980" cy="473873"/>
            </a:xfrm>
            <a:prstGeom prst="rect">
              <a:avLst/>
            </a:prstGeom>
          </p:spPr>
        </p:pic>
        <p:pic>
          <p:nvPicPr>
            <p:cNvPr id="25" name="Obraz 24">
              <a:extLst>
                <a:ext uri="{FF2B5EF4-FFF2-40B4-BE49-F238E27FC236}">
                  <a16:creationId xmlns:a16="http://schemas.microsoft.com/office/drawing/2014/main" id="{CCDFEB4F-A4AF-4D4E-9F4B-F4E4E8A40F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767" y="6436650"/>
              <a:ext cx="953981" cy="309299"/>
            </a:xfrm>
            <a:prstGeom prst="rect">
              <a:avLst/>
            </a:prstGeom>
          </p:spPr>
        </p:pic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F2BCE362-9B94-4E90-9291-03900C5A899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05357" y="6452185"/>
              <a:ext cx="5384800" cy="381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lvl1pPr>
                <a:defRPr sz="1400" b="1">
                  <a:solidFill>
                    <a:schemeClr val="bg1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SQLDay</a:t>
              </a:r>
              <a:r>
                <a:rPr kumimoji="0" lang="pl-P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201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8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0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685783" rtl="0" eaLnBrk="1" latinLnBrk="0" hangingPunct="1"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krawczyk@future-processig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7/09/python-vs-r-data-science-machine-learning.html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ata-lake-analytics/data-lake-analytics-u-sql-python-extensions" TargetMode="External"/><Relationship Id="rId2" Type="http://schemas.openxmlformats.org/officeDocument/2006/relationships/hyperlink" Target="https://docs.microsoft.com/en-us/azure/data-lake-analytics/data-lake-analytics-u-sql-r-extensions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aka.ms/usql_reference" TargetMode="External"/><Relationship Id="rId3" Type="http://schemas.openxmlformats.org/officeDocument/2006/relationships/hyperlink" Target="https://github.com/cloud4yourdata/demos/tree/develop/SQLDay2018" TargetMode="External"/><Relationship Id="rId7" Type="http://schemas.openxmlformats.org/officeDocument/2006/relationships/hyperlink" Target="http://blogs.msdn.microsoft.com/azuredatalake/" TargetMode="External"/><Relationship Id="rId12" Type="http://schemas.openxmlformats.org/officeDocument/2006/relationships/hyperlink" Target="https://www.youtube.com/results?search_query=U-SQL" TargetMode="External"/><Relationship Id="rId2" Type="http://schemas.openxmlformats.org/officeDocument/2006/relationships/hyperlink" Target="https://github.com/cloud4yourdata/usql/tree/develo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blogs.msdn.microsoft.com/mrys/" TargetMode="External"/><Relationship Id="rId11" Type="http://schemas.openxmlformats.org/officeDocument/2006/relationships/hyperlink" Target="https://channel9.msdn.com/Search?term=U-SQL#ch9Search" TargetMode="External"/><Relationship Id="rId5" Type="http://schemas.openxmlformats.org/officeDocument/2006/relationships/hyperlink" Target="http://usql.io/" TargetMode="External"/><Relationship Id="rId10" Type="http://schemas.openxmlformats.org/officeDocument/2006/relationships/hyperlink" Target="https://msdn.microsoft.com/en-us/magazine/mt614251" TargetMode="External"/><Relationship Id="rId4" Type="http://schemas.openxmlformats.org/officeDocument/2006/relationships/hyperlink" Target="http://aka.ms/AzureDataLake" TargetMode="External"/><Relationship Id="rId9" Type="http://schemas.openxmlformats.org/officeDocument/2006/relationships/hyperlink" Target="https://azure.microsoft.com/enus/documentation/services/data-lake-analytics/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D51DD3F8-3A81-4C35-8BDF-BA17C2B1E0A5}"/>
              </a:ext>
            </a:extLst>
          </p:cNvPr>
          <p:cNvSpPr txBox="1"/>
          <p:nvPr/>
        </p:nvSpPr>
        <p:spPr>
          <a:xfrm>
            <a:off x="3470709" y="1196752"/>
            <a:ext cx="2145266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GOLD SPONSORS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SILVER SPONSORS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BRONZE SPONSOR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6C49CA5-F767-4442-9487-1DDE4A220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37" y="5527224"/>
            <a:ext cx="1604211" cy="914400"/>
          </a:xfrm>
          <a:prstGeom prst="rect">
            <a:avLst/>
          </a:prstGeom>
        </p:spPr>
      </p:pic>
      <p:grpSp>
        <p:nvGrpSpPr>
          <p:cNvPr id="9" name="Grupa 8">
            <a:extLst>
              <a:ext uri="{FF2B5EF4-FFF2-40B4-BE49-F238E27FC236}">
                <a16:creationId xmlns:a16="http://schemas.microsoft.com/office/drawing/2014/main" id="{88304CBD-4A4C-4974-9350-38032FC60E0C}"/>
              </a:ext>
            </a:extLst>
          </p:cNvPr>
          <p:cNvGrpSpPr>
            <a:grpSpLocks noChangeAspect="1"/>
          </p:cNvGrpSpPr>
          <p:nvPr/>
        </p:nvGrpSpPr>
        <p:grpSpPr>
          <a:xfrm>
            <a:off x="291381" y="1254199"/>
            <a:ext cx="8503922" cy="1371600"/>
            <a:chOff x="3419155" y="1866528"/>
            <a:chExt cx="5667798" cy="914400"/>
          </a:xfrm>
        </p:grpSpPr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155" y="1866528"/>
              <a:ext cx="1604211" cy="914400"/>
            </a:xfrm>
            <a:prstGeom prst="rect">
              <a:avLst/>
            </a:prstGeom>
          </p:spPr>
        </p:pic>
        <p:pic>
          <p:nvPicPr>
            <p:cNvPr id="20" name="Obraz 19">
              <a:extLst>
                <a:ext uri="{FF2B5EF4-FFF2-40B4-BE49-F238E27FC236}">
                  <a16:creationId xmlns:a16="http://schemas.microsoft.com/office/drawing/2014/main" id="{BC0C29DF-91D7-42F1-8F7F-5F37560D0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893" y="1866528"/>
              <a:ext cx="1604211" cy="914400"/>
            </a:xfrm>
            <a:prstGeom prst="rect">
              <a:avLst/>
            </a:prstGeom>
          </p:spPr>
        </p:pic>
        <p:pic>
          <p:nvPicPr>
            <p:cNvPr id="21" name="Obraz 20">
              <a:extLst>
                <a:ext uri="{FF2B5EF4-FFF2-40B4-BE49-F238E27FC236}">
                  <a16:creationId xmlns:a16="http://schemas.microsoft.com/office/drawing/2014/main" id="{967C8F50-BE96-4AD6-9720-3003E1240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8631" y="1866528"/>
              <a:ext cx="1918322" cy="914400"/>
            </a:xfrm>
            <a:prstGeom prst="rect">
              <a:avLst/>
            </a:prstGeom>
          </p:spPr>
        </p:pic>
      </p:grpSp>
      <p:grpSp>
        <p:nvGrpSpPr>
          <p:cNvPr id="10" name="Grupa 9">
            <a:extLst>
              <a:ext uri="{FF2B5EF4-FFF2-40B4-BE49-F238E27FC236}">
                <a16:creationId xmlns:a16="http://schemas.microsoft.com/office/drawing/2014/main" id="{DE69094B-D3B0-4FD0-A3B9-13B29F63FECD}"/>
              </a:ext>
            </a:extLst>
          </p:cNvPr>
          <p:cNvGrpSpPr>
            <a:grpSpLocks noChangeAspect="1"/>
          </p:cNvGrpSpPr>
          <p:nvPr/>
        </p:nvGrpSpPr>
        <p:grpSpPr>
          <a:xfrm>
            <a:off x="612217" y="2811379"/>
            <a:ext cx="8105931" cy="866851"/>
            <a:chOff x="1814944" y="2840031"/>
            <a:chExt cx="8439628" cy="914400"/>
          </a:xfrm>
        </p:grpSpPr>
        <p:pic>
          <p:nvPicPr>
            <p:cNvPr id="15" name="Obraz 14">
              <a:extLst>
                <a:ext uri="{FF2B5EF4-FFF2-40B4-BE49-F238E27FC236}">
                  <a16:creationId xmlns:a16="http://schemas.microsoft.com/office/drawing/2014/main" id="{3DB62CC0-988E-4E1B-93BA-EBE6933A1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944" y="2840031"/>
              <a:ext cx="1604211" cy="914400"/>
            </a:xfrm>
            <a:prstGeom prst="rect">
              <a:avLst/>
            </a:prstGeom>
          </p:spPr>
        </p:pic>
        <p:pic>
          <p:nvPicPr>
            <p:cNvPr id="16" name="Obraz 15">
              <a:extLst>
                <a:ext uri="{FF2B5EF4-FFF2-40B4-BE49-F238E27FC236}">
                  <a16:creationId xmlns:a16="http://schemas.microsoft.com/office/drawing/2014/main" id="{9017DC9B-B010-42EF-BEEB-654382152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291" y="2931471"/>
              <a:ext cx="2551814" cy="731520"/>
            </a:xfrm>
            <a:prstGeom prst="rect">
              <a:avLst/>
            </a:prstGeom>
          </p:spPr>
        </p:pic>
        <p:pic>
          <p:nvPicPr>
            <p:cNvPr id="17" name="Obraz 16">
              <a:extLst>
                <a:ext uri="{FF2B5EF4-FFF2-40B4-BE49-F238E27FC236}">
                  <a16:creationId xmlns:a16="http://schemas.microsoft.com/office/drawing/2014/main" id="{27B89ADC-ACE8-4441-A8F9-CBE408787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241" y="3045771"/>
              <a:ext cx="1381855" cy="502920"/>
            </a:xfrm>
            <a:prstGeom prst="rect">
              <a:avLst/>
            </a:prstGeom>
          </p:spPr>
        </p:pic>
        <p:pic>
          <p:nvPicPr>
            <p:cNvPr id="18" name="Obraz 17">
              <a:extLst>
                <a:ext uri="{FF2B5EF4-FFF2-40B4-BE49-F238E27FC236}">
                  <a16:creationId xmlns:a16="http://schemas.microsoft.com/office/drawing/2014/main" id="{18590483-CD0E-45CB-912D-44ECD9E94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4232" y="3114351"/>
              <a:ext cx="2070340" cy="365760"/>
            </a:xfrm>
            <a:prstGeom prst="rect">
              <a:avLst/>
            </a:prstGeom>
          </p:spPr>
        </p:pic>
      </p:grpSp>
      <p:pic>
        <p:nvPicPr>
          <p:cNvPr id="11" name="Obraz 10">
            <a:extLst>
              <a:ext uri="{FF2B5EF4-FFF2-40B4-BE49-F238E27FC236}">
                <a16:creationId xmlns:a16="http://schemas.microsoft.com/office/drawing/2014/main" id="{BC7B062E-B62E-490B-A1C7-EAA3BBFDDD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74" y="4065360"/>
            <a:ext cx="2085475" cy="1188720"/>
          </a:xfrm>
          <a:prstGeom prst="rect">
            <a:avLst/>
          </a:prstGeom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B146AF01-8973-476F-A47A-B891E8EBCF3B}"/>
              </a:ext>
            </a:extLst>
          </p:cNvPr>
          <p:cNvSpPr/>
          <p:nvPr/>
        </p:nvSpPr>
        <p:spPr>
          <a:xfrm>
            <a:off x="323528" y="2481184"/>
            <a:ext cx="8439628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0000">
                <a:schemeClr val="accent6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5483265-FAB7-4CDE-9DFF-6BE57BC58B56}"/>
              </a:ext>
            </a:extLst>
          </p:cNvPr>
          <p:cNvSpPr/>
          <p:nvPr/>
        </p:nvSpPr>
        <p:spPr>
          <a:xfrm>
            <a:off x="391754" y="3873029"/>
            <a:ext cx="8439628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0000">
                <a:schemeClr val="accent6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19E670A5-A356-4A9B-B7F0-257FDF118139}"/>
              </a:ext>
            </a:extLst>
          </p:cNvPr>
          <p:cNvSpPr/>
          <p:nvPr/>
        </p:nvSpPr>
        <p:spPr>
          <a:xfrm>
            <a:off x="323528" y="5270945"/>
            <a:ext cx="8439628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0000">
                <a:schemeClr val="accent6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680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U–SQL </a:t>
            </a:r>
            <a:br>
              <a:rPr lang="pl-PL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</a:br>
            <a:r>
              <a:rPr lang="en-US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A new language for Big Data</a:t>
            </a:r>
            <a:endParaRPr lang="pl-PL" sz="3600" b="0" dirty="0">
              <a:solidFill>
                <a:srgbClr val="465562">
                  <a:lumMod val="75000"/>
                </a:srgbClr>
              </a:solidFill>
              <a:latin typeface="Euphemi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defTabSz="914400">
              <a:lnSpc>
                <a:spcPct val="90000"/>
              </a:lnSpc>
              <a:spcBef>
                <a:spcPts val="1400"/>
              </a:spcBef>
            </a:pPr>
            <a:r>
              <a:rPr lang="en-US" sz="2000" b="1" dirty="0">
                <a:solidFill>
                  <a:srgbClr val="465562"/>
                </a:solidFill>
                <a:latin typeface="Euphemia"/>
              </a:rPr>
              <a:t>Familiar syntax to millions of SQL &amp; .NET developers</a:t>
            </a:r>
          </a:p>
          <a:p>
            <a:pPr defTabSz="914400">
              <a:lnSpc>
                <a:spcPct val="90000"/>
              </a:lnSpc>
              <a:spcBef>
                <a:spcPts val="1400"/>
              </a:spcBef>
            </a:pPr>
            <a:r>
              <a:rPr lang="en-US" sz="2000" b="1" dirty="0">
                <a:solidFill>
                  <a:srgbClr val="465562"/>
                </a:solidFill>
                <a:latin typeface="Euphemia"/>
              </a:rPr>
              <a:t>Unifies declarative nature of SQL with the imperative power of C#</a:t>
            </a:r>
          </a:p>
          <a:p>
            <a:pPr defTabSz="914400">
              <a:lnSpc>
                <a:spcPct val="90000"/>
              </a:lnSpc>
              <a:spcBef>
                <a:spcPts val="1400"/>
              </a:spcBef>
            </a:pPr>
            <a:r>
              <a:rPr lang="en-US" sz="2000" b="1" dirty="0">
                <a:solidFill>
                  <a:srgbClr val="465562"/>
                </a:solidFill>
                <a:latin typeface="Euphemia"/>
              </a:rPr>
              <a:t>Unifies structured, semi-structured and unstructured data</a:t>
            </a:r>
          </a:p>
          <a:p>
            <a:pPr defTabSz="914400">
              <a:lnSpc>
                <a:spcPct val="90000"/>
              </a:lnSpc>
              <a:spcBef>
                <a:spcPts val="1400"/>
              </a:spcBef>
            </a:pPr>
            <a:r>
              <a:rPr lang="en-US" sz="2000" b="1" dirty="0">
                <a:solidFill>
                  <a:srgbClr val="465562"/>
                </a:solidFill>
                <a:latin typeface="Euphemia"/>
              </a:rPr>
              <a:t>Distributed query support over all data</a:t>
            </a:r>
          </a:p>
          <a:p>
            <a:endParaRPr lang="pl-PL" dirty="0"/>
          </a:p>
        </p:txBody>
      </p:sp>
      <p:sp>
        <p:nvSpPr>
          <p:cNvPr id="12" name="Dowolny kształt: kształt 8"/>
          <p:cNvSpPr/>
          <p:nvPr/>
        </p:nvSpPr>
        <p:spPr>
          <a:xfrm>
            <a:off x="6030542" y="2057043"/>
            <a:ext cx="1873009" cy="1861577"/>
          </a:xfrm>
          <a:custGeom>
            <a:avLst/>
            <a:gdLst>
              <a:gd name="connsiteX0" fmla="*/ 0 w 3304270"/>
              <a:gd name="connsiteY0" fmla="*/ 1719899 h 3439797"/>
              <a:gd name="connsiteX1" fmla="*/ 1652135 w 3304270"/>
              <a:gd name="connsiteY1" fmla="*/ 0 h 3439797"/>
              <a:gd name="connsiteX2" fmla="*/ 3304270 w 3304270"/>
              <a:gd name="connsiteY2" fmla="*/ 1719899 h 3439797"/>
              <a:gd name="connsiteX3" fmla="*/ 1652135 w 3304270"/>
              <a:gd name="connsiteY3" fmla="*/ 3439798 h 3439797"/>
              <a:gd name="connsiteX4" fmla="*/ 0 w 3304270"/>
              <a:gd name="connsiteY4" fmla="*/ 1719899 h 343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4270" h="3439797">
                <a:moveTo>
                  <a:pt x="0" y="1719899"/>
                </a:moveTo>
                <a:cubicBezTo>
                  <a:pt x="0" y="770025"/>
                  <a:pt x="739686" y="0"/>
                  <a:pt x="1652135" y="0"/>
                </a:cubicBezTo>
                <a:cubicBezTo>
                  <a:pt x="2564584" y="0"/>
                  <a:pt x="3304270" y="770025"/>
                  <a:pt x="3304270" y="1719899"/>
                </a:cubicBezTo>
                <a:cubicBezTo>
                  <a:pt x="3304270" y="2669773"/>
                  <a:pt x="2564584" y="3439798"/>
                  <a:pt x="1652135" y="3439798"/>
                </a:cubicBezTo>
                <a:cubicBezTo>
                  <a:pt x="739686" y="3439798"/>
                  <a:pt x="0" y="2669773"/>
                  <a:pt x="0" y="1719899"/>
                </a:cubicBezTo>
                <a:close/>
              </a:path>
            </a:pathLst>
          </a:cu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86021" tIns="347377" rIns="286021" bIns="1414324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SCOPE</a:t>
            </a:r>
            <a:endParaRPr lang="en-US" sz="1200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13" name="Dowolny kształt: kształt 11"/>
          <p:cNvSpPr/>
          <p:nvPr/>
        </p:nvSpPr>
        <p:spPr>
          <a:xfrm>
            <a:off x="5274261" y="2597244"/>
            <a:ext cx="1944722" cy="1944722"/>
          </a:xfrm>
          <a:custGeom>
            <a:avLst/>
            <a:gdLst>
              <a:gd name="connsiteX0" fmla="*/ 0 w 3167759"/>
              <a:gd name="connsiteY0" fmla="*/ 1582513 h 3165025"/>
              <a:gd name="connsiteX1" fmla="*/ 1583880 w 3167759"/>
              <a:gd name="connsiteY1" fmla="*/ 0 h 3165025"/>
              <a:gd name="connsiteX2" fmla="*/ 3167760 w 3167759"/>
              <a:gd name="connsiteY2" fmla="*/ 1582513 h 3165025"/>
              <a:gd name="connsiteX3" fmla="*/ 1583880 w 3167759"/>
              <a:gd name="connsiteY3" fmla="*/ 3165026 h 3165025"/>
              <a:gd name="connsiteX4" fmla="*/ 0 w 3167759"/>
              <a:gd name="connsiteY4" fmla="*/ 1582513 h 316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7759" h="3165025">
                <a:moveTo>
                  <a:pt x="0" y="1582513"/>
                </a:moveTo>
                <a:cubicBezTo>
                  <a:pt x="0" y="708515"/>
                  <a:pt x="709127" y="0"/>
                  <a:pt x="1583880" y="0"/>
                </a:cubicBezTo>
                <a:cubicBezTo>
                  <a:pt x="2458633" y="0"/>
                  <a:pt x="3167760" y="708515"/>
                  <a:pt x="3167760" y="1582513"/>
                </a:cubicBezTo>
                <a:cubicBezTo>
                  <a:pt x="3167760" y="2456511"/>
                  <a:pt x="2458633" y="3165026"/>
                  <a:pt x="1583880" y="3165026"/>
                </a:cubicBezTo>
                <a:cubicBezTo>
                  <a:pt x="709127" y="3165026"/>
                  <a:pt x="0" y="2456511"/>
                  <a:pt x="0" y="1582513"/>
                </a:cubicBez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82803" tIns="273968" rIns="1279621" bIns="273968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T-SQL/ ANSI SQL</a:t>
            </a:r>
          </a:p>
        </p:txBody>
      </p:sp>
      <p:sp>
        <p:nvSpPr>
          <p:cNvPr id="14" name="Dowolny kształt: kształt 9"/>
          <p:cNvSpPr/>
          <p:nvPr/>
        </p:nvSpPr>
        <p:spPr>
          <a:xfrm>
            <a:off x="6680089" y="2702928"/>
            <a:ext cx="1889396" cy="1839038"/>
          </a:xfrm>
          <a:custGeom>
            <a:avLst/>
            <a:gdLst>
              <a:gd name="connsiteX0" fmla="*/ 0 w 3633915"/>
              <a:gd name="connsiteY0" fmla="*/ 1719899 h 3439797"/>
              <a:gd name="connsiteX1" fmla="*/ 1816958 w 3633915"/>
              <a:gd name="connsiteY1" fmla="*/ 0 h 3439797"/>
              <a:gd name="connsiteX2" fmla="*/ 3633916 w 3633915"/>
              <a:gd name="connsiteY2" fmla="*/ 1719899 h 3439797"/>
              <a:gd name="connsiteX3" fmla="*/ 1816958 w 3633915"/>
              <a:gd name="connsiteY3" fmla="*/ 3439798 h 3439797"/>
              <a:gd name="connsiteX4" fmla="*/ 0 w 3633915"/>
              <a:gd name="connsiteY4" fmla="*/ 1719899 h 343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3915" h="3439797">
                <a:moveTo>
                  <a:pt x="0" y="1719899"/>
                </a:moveTo>
                <a:cubicBezTo>
                  <a:pt x="0" y="770025"/>
                  <a:pt x="813480" y="0"/>
                  <a:pt x="1816958" y="0"/>
                </a:cubicBezTo>
                <a:cubicBezTo>
                  <a:pt x="2820436" y="0"/>
                  <a:pt x="3633916" y="770025"/>
                  <a:pt x="3633916" y="1719899"/>
                </a:cubicBezTo>
                <a:cubicBezTo>
                  <a:pt x="3633916" y="2669773"/>
                  <a:pt x="2820436" y="3439798"/>
                  <a:pt x="1816958" y="3439798"/>
                </a:cubicBezTo>
                <a:cubicBezTo>
                  <a:pt x="813480" y="3439798"/>
                  <a:pt x="0" y="2669773"/>
                  <a:pt x="0" y="1719899"/>
                </a:cubicBezTo>
                <a:close/>
              </a:path>
            </a:pathLst>
          </a:custGeom>
          <a:solidFill>
            <a:srgbClr val="F8BD38">
              <a:alpha val="49804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467925" tIns="297752" rIns="209704" bIns="297753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C#</a:t>
            </a:r>
            <a:endParaRPr lang="en-US" sz="1200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15" name="Dowolny kształt: kształt 10"/>
          <p:cNvSpPr/>
          <p:nvPr/>
        </p:nvSpPr>
        <p:spPr>
          <a:xfrm>
            <a:off x="5976522" y="2987831"/>
            <a:ext cx="1841195" cy="1910225"/>
          </a:xfrm>
          <a:custGeom>
            <a:avLst/>
            <a:gdLst>
              <a:gd name="connsiteX0" fmla="*/ 0 w 2936704"/>
              <a:gd name="connsiteY0" fmla="*/ 1446206 h 2892412"/>
              <a:gd name="connsiteX1" fmla="*/ 1468352 w 2936704"/>
              <a:gd name="connsiteY1" fmla="*/ 0 h 2892412"/>
              <a:gd name="connsiteX2" fmla="*/ 2936704 w 2936704"/>
              <a:gd name="connsiteY2" fmla="*/ 1446206 h 2892412"/>
              <a:gd name="connsiteX3" fmla="*/ 1468352 w 2936704"/>
              <a:gd name="connsiteY3" fmla="*/ 2892412 h 2892412"/>
              <a:gd name="connsiteX4" fmla="*/ 0 w 2936704"/>
              <a:gd name="connsiteY4" fmla="*/ 1446206 h 289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704" h="2892412">
                <a:moveTo>
                  <a:pt x="0" y="1446206"/>
                </a:moveTo>
                <a:cubicBezTo>
                  <a:pt x="0" y="647488"/>
                  <a:pt x="657404" y="0"/>
                  <a:pt x="1468352" y="0"/>
                </a:cubicBezTo>
                <a:cubicBezTo>
                  <a:pt x="2279300" y="0"/>
                  <a:pt x="2936704" y="647488"/>
                  <a:pt x="2936704" y="1446206"/>
                </a:cubicBezTo>
                <a:cubicBezTo>
                  <a:pt x="2936704" y="2244924"/>
                  <a:pt x="2279300" y="2892412"/>
                  <a:pt x="1468352" y="2892412"/>
                </a:cubicBezTo>
                <a:cubicBezTo>
                  <a:pt x="657404" y="2892412"/>
                  <a:pt x="0" y="2244924"/>
                  <a:pt x="0" y="1446206"/>
                </a:cubicBez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4204" tIns="1189258" rIns="254204" bIns="292098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       </a:t>
            </a:r>
            <a:r>
              <a:rPr lang="en-US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Hive</a:t>
            </a:r>
            <a:endParaRPr lang="en-US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85480" y="5046310"/>
            <a:ext cx="6843577" cy="85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101" b="1" dirty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en-GB" sz="2101" b="1" dirty="0">
                <a:solidFill>
                  <a:schemeClr val="accent6">
                    <a:lumMod val="75000"/>
                  </a:schemeClr>
                </a:solidFill>
              </a:rPr>
              <a:t>DECLARATIVITY </a:t>
            </a:r>
            <a:r>
              <a:rPr lang="en-GB" sz="1951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pl-PL" sz="2101" b="1" dirty="0">
                <a:solidFill>
                  <a:schemeClr val="accent6">
                    <a:lumMod val="75000"/>
                  </a:schemeClr>
                </a:solidFill>
              </a:rPr>
              <a:t>C# </a:t>
            </a:r>
            <a:r>
              <a:rPr lang="en-GB" sz="2101" b="1" dirty="0">
                <a:solidFill>
                  <a:schemeClr val="accent6">
                    <a:lumMod val="75000"/>
                  </a:schemeClr>
                </a:solidFill>
              </a:rPr>
              <a:t>EXTENSIBILITY =</a:t>
            </a:r>
            <a:r>
              <a:rPr lang="pl-PL" sz="2101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3601" b="1" dirty="0">
                <a:solidFill>
                  <a:schemeClr val="accent6">
                    <a:lumMod val="75000"/>
                  </a:schemeClr>
                </a:solidFill>
              </a:rPr>
              <a:t>U-SQL</a:t>
            </a:r>
          </a:p>
          <a:p>
            <a:endParaRPr lang="en-GB" sz="135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8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788080" y="1457724"/>
            <a:ext cx="2917084" cy="2151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900" b="1" dirty="0"/>
              <a:t>C# Types</a:t>
            </a:r>
          </a:p>
        </p:txBody>
      </p:sp>
      <p:sp>
        <p:nvSpPr>
          <p:cNvPr id="17" name="Left Brace 16"/>
          <p:cNvSpPr/>
          <p:nvPr/>
        </p:nvSpPr>
        <p:spPr>
          <a:xfrm rot="10800000">
            <a:off x="4463960" y="1376238"/>
            <a:ext cx="108040" cy="378140"/>
          </a:xfrm>
          <a:prstGeom prst="lef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8" name="Rectangle 17"/>
          <p:cNvSpPr/>
          <p:nvPr/>
        </p:nvSpPr>
        <p:spPr>
          <a:xfrm>
            <a:off x="4788080" y="1808399"/>
            <a:ext cx="2917084" cy="13890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900" b="1" dirty="0"/>
              <a:t>.NET Assemblies</a:t>
            </a:r>
          </a:p>
        </p:txBody>
      </p:sp>
      <p:sp>
        <p:nvSpPr>
          <p:cNvPr id="19" name="Left Brace 18"/>
          <p:cNvSpPr/>
          <p:nvPr/>
        </p:nvSpPr>
        <p:spPr>
          <a:xfrm rot="10800000">
            <a:off x="4463960" y="1808398"/>
            <a:ext cx="108040" cy="162060"/>
          </a:xfrm>
          <a:prstGeom prst="lef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20" name="Rectangle 19"/>
          <p:cNvSpPr/>
          <p:nvPr/>
        </p:nvSpPr>
        <p:spPr>
          <a:xfrm>
            <a:off x="4788080" y="2111781"/>
            <a:ext cx="2917084" cy="31518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900" b="1" dirty="0"/>
              <a:t>Apply Schema on Read</a:t>
            </a:r>
          </a:p>
        </p:txBody>
      </p:sp>
      <p:sp>
        <p:nvSpPr>
          <p:cNvPr id="21" name="Left Brace 20"/>
          <p:cNvSpPr/>
          <p:nvPr/>
        </p:nvSpPr>
        <p:spPr>
          <a:xfrm rot="10800000">
            <a:off x="4463960" y="2052888"/>
            <a:ext cx="108040" cy="457771"/>
          </a:xfrm>
          <a:prstGeom prst="lef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22" name="Rectangle 21"/>
          <p:cNvSpPr/>
          <p:nvPr/>
        </p:nvSpPr>
        <p:spPr>
          <a:xfrm>
            <a:off x="4788080" y="2672720"/>
            <a:ext cx="2917084" cy="13890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900" b="1" dirty="0"/>
              <a:t>Extractor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88080" y="3252099"/>
            <a:ext cx="2917084" cy="13890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900" b="1" dirty="0"/>
              <a:t>External Extractor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4139839" y="2742173"/>
            <a:ext cx="594221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73257" y="3321553"/>
            <a:ext cx="2160803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463960" y="3457595"/>
            <a:ext cx="3245844" cy="2153885"/>
            <a:chOff x="5950396" y="3467116"/>
            <a:chExt cx="4326665" cy="2871099"/>
          </a:xfrm>
        </p:grpSpPr>
        <p:grpSp>
          <p:nvGrpSpPr>
            <p:cNvPr id="5" name="Group 4"/>
            <p:cNvGrpSpPr/>
            <p:nvPr/>
          </p:nvGrpSpPr>
          <p:grpSpPr>
            <a:xfrm>
              <a:off x="5950396" y="3467116"/>
              <a:ext cx="4320480" cy="610202"/>
              <a:chOff x="5950396" y="3467116"/>
              <a:chExt cx="4320480" cy="610202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382444" y="3689507"/>
                <a:ext cx="3888432" cy="185163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900" b="1" dirty="0"/>
                  <a:t>SQL Dialect (SELECT FROM)</a:t>
                </a:r>
              </a:p>
            </p:txBody>
          </p:sp>
          <p:sp>
            <p:nvSpPr>
              <p:cNvPr id="29" name="Left Brace 28"/>
              <p:cNvSpPr/>
              <p:nvPr/>
            </p:nvSpPr>
            <p:spPr>
              <a:xfrm rot="10800000">
                <a:off x="5950396" y="3467116"/>
                <a:ext cx="144016" cy="610202"/>
              </a:xfrm>
              <a:prstGeom prst="leftBrac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sz="135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950396" y="5072881"/>
              <a:ext cx="4326665" cy="1265334"/>
              <a:chOff x="5950396" y="5072881"/>
              <a:chExt cx="4326665" cy="1265334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388629" y="5497662"/>
                <a:ext cx="3888432" cy="38396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900" b="1" dirty="0"/>
                  <a:t>SQL Dialect (JOIN, WHERE, ORDER BY ...)</a:t>
                </a:r>
              </a:p>
            </p:txBody>
          </p:sp>
          <p:sp>
            <p:nvSpPr>
              <p:cNvPr id="42" name="Left Brace 41"/>
              <p:cNvSpPr/>
              <p:nvPr/>
            </p:nvSpPr>
            <p:spPr>
              <a:xfrm rot="10800000">
                <a:off x="5950396" y="5072881"/>
                <a:ext cx="144016" cy="1265334"/>
              </a:xfrm>
              <a:prstGeom prst="leftBrac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sz="1350"/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4788080" y="5720120"/>
            <a:ext cx="2917084" cy="18328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900" b="1" dirty="0"/>
              <a:t>Output</a:t>
            </a:r>
          </a:p>
        </p:txBody>
      </p:sp>
      <p:sp>
        <p:nvSpPr>
          <p:cNvPr id="44" name="Left Brace 43"/>
          <p:cNvSpPr/>
          <p:nvPr/>
        </p:nvSpPr>
        <p:spPr>
          <a:xfrm rot="10800000">
            <a:off x="4463960" y="5720119"/>
            <a:ext cx="108040" cy="213835"/>
          </a:xfrm>
          <a:prstGeom prst="lef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grpSp>
        <p:nvGrpSpPr>
          <p:cNvPr id="15" name="Group 14"/>
          <p:cNvGrpSpPr/>
          <p:nvPr/>
        </p:nvGrpSpPr>
        <p:grpSpPr>
          <a:xfrm>
            <a:off x="2465671" y="4121772"/>
            <a:ext cx="5239493" cy="128365"/>
            <a:chOff x="3286704" y="4352455"/>
            <a:chExt cx="6984172" cy="171109"/>
          </a:xfrm>
        </p:grpSpPr>
        <p:sp>
          <p:nvSpPr>
            <p:cNvPr id="37" name="Rectangle 36"/>
            <p:cNvSpPr/>
            <p:nvPr/>
          </p:nvSpPr>
          <p:spPr>
            <a:xfrm>
              <a:off x="6382444" y="4352455"/>
              <a:ext cx="3888432" cy="171109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900" b="1" dirty="0"/>
                <a:t>SQL Aggregation(s) </a:t>
              </a:r>
            </a:p>
          </p:txBody>
        </p:sp>
        <p:cxnSp>
          <p:nvCxnSpPr>
            <p:cNvPr id="35" name="Straight Connector 34"/>
            <p:cNvCxnSpPr>
              <a:cxnSpLocks/>
            </p:cNvCxnSpPr>
            <p:nvPr/>
          </p:nvCxnSpPr>
          <p:spPr>
            <a:xfrm flipH="1" flipV="1">
              <a:off x="3286704" y="4448959"/>
              <a:ext cx="3023732" cy="13312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790596" y="1376646"/>
            <a:ext cx="4570809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sz="750" dirty="0" err="1">
                <a:solidFill>
                  <a:srgbClr val="808000"/>
                </a:solidFill>
                <a:latin typeface="Consolas" panose="020B0609020204030204" pitchFamily="49" charset="0"/>
              </a:rPr>
              <a:t>projectsInput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750" dirty="0">
                <a:solidFill>
                  <a:srgbClr val="A31515"/>
                </a:solidFill>
                <a:latin typeface="Consolas" panose="020B0609020204030204" pitchFamily="49" charset="0"/>
              </a:rPr>
              <a:t>@"Projects\{file}.csv"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750" dirty="0">
                <a:solidFill>
                  <a:srgbClr val="808000"/>
                </a:solidFill>
                <a:latin typeface="Consolas" panose="020B0609020204030204" pitchFamily="49" charset="0"/>
              </a:rPr>
              <a:t>@eventDate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750" dirty="0">
                <a:solidFill>
                  <a:srgbClr val="008080"/>
                </a:solidFill>
                <a:latin typeface="Consolas" panose="020B0609020204030204" pitchFamily="49" charset="0"/>
              </a:rPr>
              <a:t>DateTime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= System.</a:t>
            </a:r>
            <a:r>
              <a:rPr lang="pl-PL" sz="750" dirty="0">
                <a:solidFill>
                  <a:srgbClr val="008080"/>
                </a:solidFill>
                <a:latin typeface="Consolas" panose="020B0609020204030204" pitchFamily="49" charset="0"/>
              </a:rPr>
              <a:t>DateTime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.Parse(</a:t>
            </a:r>
            <a:r>
              <a:rPr lang="pl-PL" sz="750" dirty="0">
                <a:solidFill>
                  <a:srgbClr val="A31515"/>
                </a:solidFill>
                <a:latin typeface="Consolas" panose="020B0609020204030204" pitchFamily="49" charset="0"/>
              </a:rPr>
              <a:t>"201</a:t>
            </a:r>
            <a:r>
              <a:rPr lang="en-GB" sz="750" dirty="0">
                <a:solidFill>
                  <a:srgbClr val="A31515"/>
                </a:solidFill>
                <a:latin typeface="Consolas" panose="020B0609020204030204" pitchFamily="49" charset="0"/>
              </a:rPr>
              <a:t>8</a:t>
            </a:r>
            <a:r>
              <a:rPr lang="pl-PL" sz="750" dirty="0">
                <a:solidFill>
                  <a:srgbClr val="A31515"/>
                </a:solidFill>
                <a:latin typeface="Consolas" panose="020B0609020204030204" pitchFamily="49" charset="0"/>
              </a:rPr>
              <a:t>/0</a:t>
            </a:r>
            <a:r>
              <a:rPr lang="en-GB" sz="750" dirty="0">
                <a:solidFill>
                  <a:srgbClr val="A31515"/>
                </a:solidFill>
                <a:latin typeface="Consolas" panose="020B0609020204030204" pitchFamily="49" charset="0"/>
              </a:rPr>
              <a:t>5</a:t>
            </a:r>
            <a:r>
              <a:rPr lang="pl-PL" sz="75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GB" sz="750" dirty="0">
                <a:solidFill>
                  <a:srgbClr val="A31515"/>
                </a:solidFill>
                <a:latin typeface="Consolas" panose="020B0609020204030204" pitchFamily="49" charset="0"/>
              </a:rPr>
              <a:t>16</a:t>
            </a:r>
            <a:r>
              <a:rPr lang="pl-PL" sz="7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750" dirty="0">
                <a:solidFill>
                  <a:srgbClr val="808000"/>
                </a:solidFill>
                <a:latin typeface="Consolas" panose="020B0609020204030204" pitchFamily="49" charset="0"/>
              </a:rPr>
              <a:t>@numbers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REFERENCE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ASSEMBLY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USQLCSharpDemo;</a:t>
            </a:r>
          </a:p>
          <a:p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ImageColorsProcessor = USQLCSharpDemo.ImageColorProducer;</a:t>
            </a:r>
          </a:p>
          <a:p>
            <a:r>
              <a:rPr lang="pl-PL" sz="750" dirty="0">
                <a:solidFill>
                  <a:srgbClr val="808000"/>
                </a:solidFill>
                <a:latin typeface="Consolas" panose="020B0609020204030204" pitchFamily="49" charset="0"/>
              </a:rPr>
              <a:t>@projects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EXTRACT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project </a:t>
            </a:r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startDate </a:t>
            </a:r>
            <a:r>
              <a:rPr lang="pl-PL" sz="750" dirty="0">
                <a:solidFill>
                  <a:srgbClr val="008080"/>
                </a:solidFill>
                <a:latin typeface="Consolas" panose="020B0609020204030204" pitchFamily="49" charset="0"/>
              </a:rPr>
              <a:t>DateTime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endDate </a:t>
            </a:r>
            <a:r>
              <a:rPr lang="pl-PL" sz="750" dirty="0">
                <a:solidFill>
                  <a:srgbClr val="008080"/>
                </a:solidFill>
                <a:latin typeface="Consolas" panose="020B0609020204030204" pitchFamily="49" charset="0"/>
              </a:rPr>
              <a:t>DateTime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file </a:t>
            </a:r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endParaRPr lang="pl-PL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750" dirty="0">
                <a:solidFill>
                  <a:srgbClr val="808000"/>
                </a:solidFill>
                <a:latin typeface="Consolas" panose="020B0609020204030204" pitchFamily="49" charset="0"/>
              </a:rPr>
              <a:t>@projectsInput</a:t>
            </a:r>
            <a:endParaRPr lang="pl-PL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Extractors.Csv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skipFirstNRows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: 1, quoting :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750" dirty="0">
                <a:solidFill>
                  <a:srgbClr val="808000"/>
                </a:solidFill>
                <a:latin typeface="Consolas" panose="020B0609020204030204" pitchFamily="49" charset="0"/>
              </a:rPr>
              <a:t>@rs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EXTRACT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content </a:t>
            </a:r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[],</a:t>
            </a:r>
          </a:p>
          <a:p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fileName </a:t>
            </a:r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endParaRPr lang="pl-PL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750" dirty="0">
                <a:solidFill>
                  <a:srgbClr val="808000"/>
                </a:solidFill>
                <a:latin typeface="Consolas" panose="020B0609020204030204" pitchFamily="49" charset="0"/>
              </a:rPr>
              <a:t>@imgFiles</a:t>
            </a:r>
            <a:endParaRPr lang="pl-PL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BinaryExtractor();</a:t>
            </a:r>
          </a:p>
          <a:p>
            <a:r>
              <a:rPr lang="pl-PL" sz="750" dirty="0">
                <a:solidFill>
                  <a:srgbClr val="808000"/>
                </a:solidFill>
                <a:latin typeface="Consolas" panose="020B0609020204030204" pitchFamily="49" charset="0"/>
              </a:rPr>
              <a:t>@assignments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user.ToUpper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user,</a:t>
            </a: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8080"/>
                </a:solidFill>
                <a:latin typeface="Consolas" panose="020B0609020204030204" pitchFamily="49" charset="0"/>
              </a:rPr>
              <a:t>SqlArray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projects.Split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[]{'|'}, </a:t>
            </a:r>
            <a:r>
              <a:rPr lang="en-US" sz="750" dirty="0" err="1">
                <a:solidFill>
                  <a:srgbClr val="008080"/>
                </a:solidFill>
                <a:latin typeface="Consolas" panose="020B0609020204030204" pitchFamily="49" charset="0"/>
              </a:rPr>
              <a:t>StringSplitOptions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.RemoveEmptyEntries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projs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750" dirty="0">
                <a:solidFill>
                  <a:srgbClr val="808000"/>
                </a:solidFill>
                <a:latin typeface="Consolas" panose="020B0609020204030204" pitchFamily="49" charset="0"/>
              </a:rPr>
              <a:t>@usersprojects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750" dirty="0">
                <a:solidFill>
                  <a:srgbClr val="808000"/>
                </a:solidFill>
                <a:latin typeface="Consolas" panose="020B0609020204030204" pitchFamily="49" charset="0"/>
              </a:rPr>
              <a:t>@agg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project,</a:t>
            </a:r>
          </a:p>
          <a:p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pl-PL" sz="75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( * ) </a:t>
            </a:r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units</a:t>
            </a: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808000"/>
                </a:solidFill>
                <a:latin typeface="Consolas" panose="020B0609020204030204" pitchFamily="49" charset="0"/>
              </a:rPr>
              <a:t>@details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project.StartsWith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A31515"/>
                </a:solidFill>
                <a:latin typeface="Consolas" panose="020B0609020204030204" pitchFamily="49" charset="0"/>
              </a:rPr>
              <a:t>"My"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project;</a:t>
            </a:r>
          </a:p>
          <a:p>
            <a:r>
              <a:rPr lang="pl-PL" sz="750" dirty="0">
                <a:solidFill>
                  <a:srgbClr val="808000"/>
                </a:solidFill>
                <a:latin typeface="Consolas" panose="020B0609020204030204" pitchFamily="49" charset="0"/>
              </a:rPr>
              <a:t>@myprojects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us.project,</a:t>
            </a:r>
          </a:p>
          <a:p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          p.endDate</a:t>
            </a:r>
          </a:p>
          <a:p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750" dirty="0">
                <a:solidFill>
                  <a:srgbClr val="808000"/>
                </a:solidFill>
                <a:latin typeface="Consolas" panose="020B0609020204030204" pitchFamily="49" charset="0"/>
              </a:rPr>
              <a:t>@details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us</a:t>
            </a:r>
          </a:p>
          <a:p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endParaRPr lang="pl-PL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pl-PL" sz="750" dirty="0">
                <a:solidFill>
                  <a:srgbClr val="808000"/>
                </a:solidFill>
                <a:latin typeface="Consolas" panose="020B0609020204030204" pitchFamily="49" charset="0"/>
              </a:rPr>
              <a:t>@projects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p.project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us.project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user.StartsWith(</a:t>
            </a:r>
            <a:r>
              <a:rPr lang="pl-PL" sz="750" dirty="0">
                <a:solidFill>
                  <a:srgbClr val="A31515"/>
                </a:solidFill>
                <a:latin typeface="Consolas" panose="020B0609020204030204" pitchFamily="49" charset="0"/>
              </a:rPr>
              <a:t>"Me"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p.endDate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FETCH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ROWS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750" dirty="0">
                <a:solidFill>
                  <a:srgbClr val="808000"/>
                </a:solidFill>
                <a:latin typeface="Consolas" panose="020B0609020204030204" pitchFamily="49" charset="0"/>
              </a:rPr>
              <a:t>@myprojects</a:t>
            </a:r>
            <a:endParaRPr lang="pl-PL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750" dirty="0">
                <a:solidFill>
                  <a:srgbClr val="A31515"/>
                </a:solidFill>
                <a:latin typeface="Consolas" panose="020B0609020204030204" pitchFamily="49" charset="0"/>
              </a:rPr>
              <a:t>"myprojects.csv"</a:t>
            </a:r>
            <a:endParaRPr lang="pl-PL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7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l-PL" sz="750" dirty="0">
                <a:solidFill>
                  <a:srgbClr val="000000"/>
                </a:solidFill>
                <a:latin typeface="Consolas" panose="020B0609020204030204" pitchFamily="49" charset="0"/>
              </a:rPr>
              <a:t> Outputters.Csv();</a:t>
            </a:r>
            <a:endParaRPr lang="pl-PL" sz="750" dirty="0"/>
          </a:p>
        </p:txBody>
      </p:sp>
      <p:grpSp>
        <p:nvGrpSpPr>
          <p:cNvPr id="45" name="Group 44"/>
          <p:cNvGrpSpPr/>
          <p:nvPr/>
        </p:nvGrpSpPr>
        <p:grpSpPr>
          <a:xfrm>
            <a:off x="2465671" y="4372401"/>
            <a:ext cx="5239493" cy="1055342"/>
            <a:chOff x="3286704" y="4686540"/>
            <a:chExt cx="6984172" cy="1406756"/>
          </a:xfrm>
        </p:grpSpPr>
        <p:sp>
          <p:nvSpPr>
            <p:cNvPr id="30" name="Rectangle 29"/>
            <p:cNvSpPr/>
            <p:nvPr/>
          </p:nvSpPr>
          <p:spPr>
            <a:xfrm>
              <a:off x="6382444" y="4686540"/>
              <a:ext cx="3888432" cy="185163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900" b="1" dirty="0"/>
                <a:t>.NET Methods</a:t>
              </a:r>
            </a:p>
          </p:txBody>
        </p:sp>
        <p:cxnSp>
          <p:nvCxnSpPr>
            <p:cNvPr id="34" name="Straight Connector 33"/>
            <p:cNvCxnSpPr>
              <a:cxnSpLocks/>
            </p:cNvCxnSpPr>
            <p:nvPr/>
          </p:nvCxnSpPr>
          <p:spPr>
            <a:xfrm flipV="1">
              <a:off x="3646140" y="4779121"/>
              <a:ext cx="2664296" cy="18277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Connector: Elbow 32"/>
            <p:cNvCxnSpPr/>
            <p:nvPr/>
          </p:nvCxnSpPr>
          <p:spPr>
            <a:xfrm flipV="1">
              <a:off x="3286704" y="4871703"/>
              <a:ext cx="3023732" cy="1221593"/>
            </a:xfrm>
            <a:prstGeom prst="bentConnector3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4788080" y="2889610"/>
            <a:ext cx="2917084" cy="13890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900" b="1" dirty="0"/>
              <a:t>Rowset(s)</a:t>
            </a:r>
          </a:p>
        </p:txBody>
      </p: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971600" y="2889610"/>
            <a:ext cx="3762460" cy="69454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E199AB69-4EB9-413B-ABA0-4FCAD6904BE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783" rtl="0" eaLnBrk="1" latinLnBrk="0" hangingPunct="1"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U–SQL Language</a:t>
            </a:r>
            <a:r>
              <a:rPr lang="en-GB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 Overview</a:t>
            </a:r>
            <a:endParaRPr lang="pl-PL" sz="3600" b="0" dirty="0">
              <a:solidFill>
                <a:srgbClr val="465562">
                  <a:lumMod val="75000"/>
                </a:srgbClr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238282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43" grpId="0" animBg="1"/>
      <p:bldP spid="44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"/>
          <p:cNvSpPr/>
          <p:nvPr/>
        </p:nvSpPr>
        <p:spPr>
          <a:xfrm>
            <a:off x="1264199" y="710065"/>
            <a:ext cx="2185301" cy="3327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ADLA Catalog</a:t>
            </a:r>
          </a:p>
        </p:txBody>
      </p:sp>
      <p:sp>
        <p:nvSpPr>
          <p:cNvPr id="55" name="Rectangle 5"/>
          <p:cNvSpPr/>
          <p:nvPr/>
        </p:nvSpPr>
        <p:spPr>
          <a:xfrm>
            <a:off x="1785362" y="1601292"/>
            <a:ext cx="1142973" cy="4937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Database</a:t>
            </a:r>
          </a:p>
        </p:txBody>
      </p:sp>
      <p:sp>
        <p:nvSpPr>
          <p:cNvPr id="56" name="Rectangle 6"/>
          <p:cNvSpPr/>
          <p:nvPr/>
        </p:nvSpPr>
        <p:spPr>
          <a:xfrm>
            <a:off x="1780686" y="2729031"/>
            <a:ext cx="1142973" cy="4937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Schema</a:t>
            </a:r>
          </a:p>
        </p:txBody>
      </p:sp>
      <p:sp>
        <p:nvSpPr>
          <p:cNvPr id="57" name="TextBox 11"/>
          <p:cNvSpPr txBox="1"/>
          <p:nvPr/>
        </p:nvSpPr>
        <p:spPr>
          <a:xfrm>
            <a:off x="1331641" y="1257232"/>
            <a:ext cx="936103" cy="300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822903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[1,n]</a:t>
            </a:r>
          </a:p>
        </p:txBody>
      </p:sp>
      <p:sp>
        <p:nvSpPr>
          <p:cNvPr id="58" name="TextBox 12"/>
          <p:cNvSpPr txBox="1"/>
          <p:nvPr/>
        </p:nvSpPr>
        <p:spPr>
          <a:xfrm>
            <a:off x="1832239" y="2298529"/>
            <a:ext cx="671111" cy="300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822903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[1,n]</a:t>
            </a:r>
          </a:p>
        </p:txBody>
      </p:sp>
      <p:sp>
        <p:nvSpPr>
          <p:cNvPr id="59" name="TextBox 18"/>
          <p:cNvSpPr txBox="1"/>
          <p:nvPr/>
        </p:nvSpPr>
        <p:spPr>
          <a:xfrm>
            <a:off x="1806427" y="3426819"/>
            <a:ext cx="895712" cy="300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822903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[0,n]</a:t>
            </a:r>
          </a:p>
        </p:txBody>
      </p:sp>
      <p:sp>
        <p:nvSpPr>
          <p:cNvPr id="60" name="Rectangle 23"/>
          <p:cNvSpPr/>
          <p:nvPr/>
        </p:nvSpPr>
        <p:spPr>
          <a:xfrm>
            <a:off x="1779714" y="3886663"/>
            <a:ext cx="1142973" cy="4937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pl-PL" sz="1350" dirty="0">
                <a:solidFill>
                  <a:prstClr val="white"/>
                </a:solidFill>
                <a:latin typeface="Calibri" panose="020F0502020204030204"/>
              </a:rPr>
              <a:t>T</a:t>
            </a:r>
            <a:r>
              <a:rPr lang="en-US" sz="1350" dirty="0" err="1">
                <a:solidFill>
                  <a:prstClr val="white"/>
                </a:solidFill>
                <a:latin typeface="Calibri" panose="020F0502020204030204"/>
              </a:rPr>
              <a:t>ables</a:t>
            </a: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Rectangle 24"/>
          <p:cNvSpPr/>
          <p:nvPr/>
        </p:nvSpPr>
        <p:spPr>
          <a:xfrm>
            <a:off x="3280456" y="3886663"/>
            <a:ext cx="1142973" cy="4937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pl-PL" sz="135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lang="en-US" sz="1350" dirty="0" err="1">
                <a:solidFill>
                  <a:prstClr val="white"/>
                </a:solidFill>
                <a:latin typeface="Calibri" panose="020F0502020204030204"/>
              </a:rPr>
              <a:t>iews</a:t>
            </a: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Rectangle 25"/>
          <p:cNvSpPr/>
          <p:nvPr/>
        </p:nvSpPr>
        <p:spPr>
          <a:xfrm>
            <a:off x="4781198" y="3871274"/>
            <a:ext cx="1142973" cy="4937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TVFs</a:t>
            </a:r>
          </a:p>
        </p:txBody>
      </p:sp>
      <p:sp>
        <p:nvSpPr>
          <p:cNvPr id="63" name="Rectangle 27"/>
          <p:cNvSpPr/>
          <p:nvPr/>
        </p:nvSpPr>
        <p:spPr>
          <a:xfrm>
            <a:off x="3176383" y="1834217"/>
            <a:ext cx="1142973" cy="49376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C# </a:t>
            </a:r>
            <a:r>
              <a:rPr lang="en-US" sz="1350" dirty="0" err="1">
                <a:solidFill>
                  <a:prstClr val="white"/>
                </a:solidFill>
                <a:latin typeface="Calibri" panose="020F0502020204030204"/>
              </a:rPr>
              <a:t>Fns</a:t>
            </a: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29"/>
          <p:cNvSpPr/>
          <p:nvPr/>
        </p:nvSpPr>
        <p:spPr>
          <a:xfrm>
            <a:off x="5583184" y="1837012"/>
            <a:ext cx="1142973" cy="49376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C# </a:t>
            </a:r>
            <a:r>
              <a:rPr lang="en-US" sz="1350" dirty="0" err="1">
                <a:solidFill>
                  <a:prstClr val="white"/>
                </a:solidFill>
                <a:latin typeface="Calibri" panose="020F0502020204030204"/>
              </a:rPr>
              <a:t>UDAgg</a:t>
            </a: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Rectangle 32"/>
          <p:cNvSpPr/>
          <p:nvPr/>
        </p:nvSpPr>
        <p:spPr>
          <a:xfrm>
            <a:off x="1779173" y="4787806"/>
            <a:ext cx="1142973" cy="4937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Clustered</a:t>
            </a:r>
            <a:br>
              <a:rPr lang="en-US" sz="135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Index</a:t>
            </a:r>
          </a:p>
        </p:txBody>
      </p:sp>
      <p:sp>
        <p:nvSpPr>
          <p:cNvPr id="66" name="Rectangle 33"/>
          <p:cNvSpPr/>
          <p:nvPr/>
        </p:nvSpPr>
        <p:spPr>
          <a:xfrm>
            <a:off x="3283908" y="4787806"/>
            <a:ext cx="1142973" cy="4937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pl-PL" sz="1350" dirty="0">
                <a:solidFill>
                  <a:prstClr val="white"/>
                </a:solidFill>
                <a:latin typeface="Calibri" panose="020F0502020204030204"/>
              </a:rPr>
              <a:t>P</a:t>
            </a:r>
            <a:r>
              <a:rPr lang="en-US" sz="1350" dirty="0" err="1">
                <a:solidFill>
                  <a:prstClr val="white"/>
                </a:solidFill>
                <a:latin typeface="Calibri" panose="020F0502020204030204"/>
              </a:rPr>
              <a:t>artitions</a:t>
            </a: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7" name="Straight Arrow Connector 35"/>
          <p:cNvCxnSpPr>
            <a:stCxn id="60" idx="2"/>
            <a:endCxn id="65" idx="0"/>
          </p:cNvCxnSpPr>
          <p:nvPr/>
        </p:nvCxnSpPr>
        <p:spPr>
          <a:xfrm flipH="1">
            <a:off x="2350661" y="4380429"/>
            <a:ext cx="541" cy="407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Straight Arrow Connector 37"/>
          <p:cNvCxnSpPr>
            <a:stCxn id="60" idx="0"/>
            <a:endCxn id="56" idx="2"/>
          </p:cNvCxnSpPr>
          <p:nvPr/>
        </p:nvCxnSpPr>
        <p:spPr>
          <a:xfrm flipV="1">
            <a:off x="2351201" y="3222796"/>
            <a:ext cx="972" cy="66386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Straight Arrow Connector 46"/>
          <p:cNvCxnSpPr>
            <a:cxnSpLocks/>
            <a:stCxn id="65" idx="3"/>
            <a:endCxn id="66" idx="1"/>
          </p:cNvCxnSpPr>
          <p:nvPr/>
        </p:nvCxnSpPr>
        <p:spPr>
          <a:xfrm>
            <a:off x="2922146" y="5034689"/>
            <a:ext cx="3617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Straight Arrow Connector 53"/>
          <p:cNvCxnSpPr>
            <a:stCxn id="54" idx="2"/>
            <a:endCxn id="55" idx="0"/>
          </p:cNvCxnSpPr>
          <p:nvPr/>
        </p:nvCxnSpPr>
        <p:spPr>
          <a:xfrm flipH="1">
            <a:off x="2356849" y="1042795"/>
            <a:ext cx="1" cy="558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Straight Arrow Connector 56"/>
          <p:cNvCxnSpPr>
            <a:stCxn id="55" idx="2"/>
            <a:endCxn id="56" idx="0"/>
          </p:cNvCxnSpPr>
          <p:nvPr/>
        </p:nvCxnSpPr>
        <p:spPr>
          <a:xfrm flipH="1">
            <a:off x="2352173" y="2095058"/>
            <a:ext cx="4676" cy="633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Straight Arrow Connector 72"/>
          <p:cNvCxnSpPr>
            <a:stCxn id="62" idx="0"/>
            <a:endCxn id="56" idx="2"/>
          </p:cNvCxnSpPr>
          <p:nvPr/>
        </p:nvCxnSpPr>
        <p:spPr>
          <a:xfrm flipH="1" flipV="1">
            <a:off x="2352173" y="3222797"/>
            <a:ext cx="3000511" cy="64847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Rectangle 78"/>
          <p:cNvSpPr/>
          <p:nvPr/>
        </p:nvSpPr>
        <p:spPr>
          <a:xfrm>
            <a:off x="4817769" y="2889150"/>
            <a:ext cx="1142973" cy="493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C# </a:t>
            </a:r>
            <a:r>
              <a:rPr lang="en-US" sz="1440" dirty="0">
                <a:solidFill>
                  <a:prstClr val="white"/>
                </a:solidFill>
                <a:latin typeface="Calibri" panose="020F0502020204030204"/>
              </a:rPr>
              <a:t>Assemblies</a:t>
            </a: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4" name="Straight Arrow Connector 89"/>
          <p:cNvCxnSpPr>
            <a:stCxn id="63" idx="2"/>
            <a:endCxn id="73" idx="0"/>
          </p:cNvCxnSpPr>
          <p:nvPr/>
        </p:nvCxnSpPr>
        <p:spPr>
          <a:xfrm>
            <a:off x="3747870" y="2327980"/>
            <a:ext cx="1641386" cy="561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Straight Arrow Connector 45"/>
          <p:cNvCxnSpPr>
            <a:stCxn id="61" idx="0"/>
            <a:endCxn id="56" idx="2"/>
          </p:cNvCxnSpPr>
          <p:nvPr/>
        </p:nvCxnSpPr>
        <p:spPr>
          <a:xfrm flipH="1" flipV="1">
            <a:off x="2352174" y="3222796"/>
            <a:ext cx="1499770" cy="66386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Rectangle 73"/>
          <p:cNvSpPr/>
          <p:nvPr/>
        </p:nvSpPr>
        <p:spPr>
          <a:xfrm>
            <a:off x="6785943" y="1217188"/>
            <a:ext cx="1885336" cy="22132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C# Extractors</a:t>
            </a:r>
          </a:p>
        </p:txBody>
      </p:sp>
      <p:cxnSp>
        <p:nvCxnSpPr>
          <p:cNvPr id="77" name="Straight Arrow Connector 80"/>
          <p:cNvCxnSpPr>
            <a:stCxn id="64" idx="2"/>
            <a:endCxn id="73" idx="0"/>
          </p:cNvCxnSpPr>
          <p:nvPr/>
        </p:nvCxnSpPr>
        <p:spPr>
          <a:xfrm flipH="1">
            <a:off x="5389255" y="2330776"/>
            <a:ext cx="765415" cy="558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Straight Arrow Connector 81"/>
          <p:cNvCxnSpPr>
            <a:stCxn id="84" idx="2"/>
            <a:endCxn id="73" idx="3"/>
          </p:cNvCxnSpPr>
          <p:nvPr/>
        </p:nvCxnSpPr>
        <p:spPr>
          <a:xfrm flipH="1">
            <a:off x="5960743" y="2771206"/>
            <a:ext cx="1759863" cy="364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Rectangle 100"/>
          <p:cNvSpPr/>
          <p:nvPr/>
        </p:nvSpPr>
        <p:spPr>
          <a:xfrm>
            <a:off x="117780" y="2729031"/>
            <a:ext cx="1142973" cy="49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Data Source</a:t>
            </a:r>
          </a:p>
        </p:txBody>
      </p:sp>
      <p:cxnSp>
        <p:nvCxnSpPr>
          <p:cNvPr id="80" name="Straight Arrow Connector 101"/>
          <p:cNvCxnSpPr>
            <a:stCxn id="55" idx="2"/>
            <a:endCxn id="73" idx="1"/>
          </p:cNvCxnSpPr>
          <p:nvPr/>
        </p:nvCxnSpPr>
        <p:spPr>
          <a:xfrm>
            <a:off x="2356851" y="2095058"/>
            <a:ext cx="2460919" cy="1040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Rectangle 120"/>
          <p:cNvSpPr/>
          <p:nvPr/>
        </p:nvSpPr>
        <p:spPr>
          <a:xfrm>
            <a:off x="6781938" y="1494513"/>
            <a:ext cx="1881334" cy="21937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C# Reducers</a:t>
            </a:r>
          </a:p>
        </p:txBody>
      </p:sp>
      <p:sp>
        <p:nvSpPr>
          <p:cNvPr id="82" name="Rectangle 124"/>
          <p:cNvSpPr/>
          <p:nvPr/>
        </p:nvSpPr>
        <p:spPr>
          <a:xfrm>
            <a:off x="6781938" y="1765852"/>
            <a:ext cx="1881334" cy="20959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C# Processors</a:t>
            </a:r>
          </a:p>
        </p:txBody>
      </p:sp>
      <p:sp>
        <p:nvSpPr>
          <p:cNvPr id="83" name="Rectangle 125"/>
          <p:cNvSpPr/>
          <p:nvPr/>
        </p:nvSpPr>
        <p:spPr>
          <a:xfrm>
            <a:off x="6781938" y="2297182"/>
            <a:ext cx="1881334" cy="20959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C# Combiners</a:t>
            </a:r>
          </a:p>
        </p:txBody>
      </p:sp>
      <p:sp>
        <p:nvSpPr>
          <p:cNvPr id="84" name="Rectangle 126"/>
          <p:cNvSpPr/>
          <p:nvPr/>
        </p:nvSpPr>
        <p:spPr>
          <a:xfrm>
            <a:off x="6777939" y="2557583"/>
            <a:ext cx="1885336" cy="21362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C# </a:t>
            </a:r>
            <a:r>
              <a:rPr lang="en-US" sz="1350" dirty="0" err="1">
                <a:solidFill>
                  <a:prstClr val="white"/>
                </a:solidFill>
                <a:latin typeface="Calibri" panose="020F0502020204030204"/>
              </a:rPr>
              <a:t>Outputters</a:t>
            </a: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5" name="Straight Arrow Connector 263"/>
          <p:cNvCxnSpPr>
            <a:stCxn id="55" idx="2"/>
            <a:endCxn id="79" idx="0"/>
          </p:cNvCxnSpPr>
          <p:nvPr/>
        </p:nvCxnSpPr>
        <p:spPr>
          <a:xfrm flipH="1">
            <a:off x="689266" y="2095058"/>
            <a:ext cx="1667583" cy="633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Rectangle 75"/>
          <p:cNvSpPr/>
          <p:nvPr/>
        </p:nvSpPr>
        <p:spPr>
          <a:xfrm>
            <a:off x="120097" y="3893218"/>
            <a:ext cx="1142973" cy="49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Ext. tables</a:t>
            </a:r>
          </a:p>
        </p:txBody>
      </p:sp>
      <p:cxnSp>
        <p:nvCxnSpPr>
          <p:cNvPr id="87" name="Straight Arrow Connector 87"/>
          <p:cNvCxnSpPr>
            <a:stCxn id="56" idx="2"/>
            <a:endCxn id="86" idx="0"/>
          </p:cNvCxnSpPr>
          <p:nvPr/>
        </p:nvCxnSpPr>
        <p:spPr>
          <a:xfrm flipH="1">
            <a:off x="691585" y="3222797"/>
            <a:ext cx="1660588" cy="670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Straight Arrow Connector 90"/>
          <p:cNvCxnSpPr>
            <a:stCxn id="86" idx="0"/>
            <a:endCxn id="79" idx="2"/>
          </p:cNvCxnSpPr>
          <p:nvPr/>
        </p:nvCxnSpPr>
        <p:spPr>
          <a:xfrm flipH="1" flipV="1">
            <a:off x="689266" y="3222797"/>
            <a:ext cx="2317" cy="670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Rectangle 107"/>
          <p:cNvSpPr/>
          <p:nvPr/>
        </p:nvSpPr>
        <p:spPr>
          <a:xfrm>
            <a:off x="6281939" y="3886663"/>
            <a:ext cx="1142973" cy="4937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440" dirty="0">
                <a:solidFill>
                  <a:prstClr val="white"/>
                </a:solidFill>
                <a:latin typeface="Calibri" panose="020F0502020204030204"/>
              </a:rPr>
              <a:t>Procedures</a:t>
            </a:r>
          </a:p>
        </p:txBody>
      </p:sp>
      <p:sp>
        <p:nvSpPr>
          <p:cNvPr id="90" name="Rectangle 108"/>
          <p:cNvSpPr/>
          <p:nvPr/>
        </p:nvSpPr>
        <p:spPr>
          <a:xfrm>
            <a:off x="70903" y="1888857"/>
            <a:ext cx="1142973" cy="49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Credentials</a:t>
            </a:r>
          </a:p>
        </p:txBody>
      </p:sp>
      <p:cxnSp>
        <p:nvCxnSpPr>
          <p:cNvPr id="91" name="Straight Arrow Connector 109"/>
          <p:cNvCxnSpPr>
            <a:stCxn id="55" idx="2"/>
            <a:endCxn id="90" idx="3"/>
          </p:cNvCxnSpPr>
          <p:nvPr/>
        </p:nvCxnSpPr>
        <p:spPr>
          <a:xfrm flipH="1">
            <a:off x="1213876" y="2095057"/>
            <a:ext cx="1142973" cy="40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Straight Arrow Connector 112"/>
          <p:cNvCxnSpPr>
            <a:stCxn id="89" idx="0"/>
            <a:endCxn id="56" idx="2"/>
          </p:cNvCxnSpPr>
          <p:nvPr/>
        </p:nvCxnSpPr>
        <p:spPr>
          <a:xfrm flipH="1" flipV="1">
            <a:off x="2352174" y="3222796"/>
            <a:ext cx="4501252" cy="66386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Rectangle 115"/>
          <p:cNvSpPr/>
          <p:nvPr/>
        </p:nvSpPr>
        <p:spPr>
          <a:xfrm>
            <a:off x="6777937" y="2030945"/>
            <a:ext cx="1881334" cy="20959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C# Applier</a:t>
            </a:r>
          </a:p>
        </p:txBody>
      </p:sp>
      <p:cxnSp>
        <p:nvCxnSpPr>
          <p:cNvPr id="94" name="Straight Arrow Connector 230"/>
          <p:cNvCxnSpPr>
            <a:stCxn id="79" idx="0"/>
          </p:cNvCxnSpPr>
          <p:nvPr/>
        </p:nvCxnSpPr>
        <p:spPr>
          <a:xfrm flipH="1" flipV="1">
            <a:off x="673641" y="2382623"/>
            <a:ext cx="15625" cy="346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Rectangle 54"/>
          <p:cNvSpPr/>
          <p:nvPr/>
        </p:nvSpPr>
        <p:spPr>
          <a:xfrm>
            <a:off x="7742135" y="3883697"/>
            <a:ext cx="1142973" cy="4937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440" dirty="0">
                <a:solidFill>
                  <a:prstClr val="white"/>
                </a:solidFill>
                <a:latin typeface="Calibri" panose="020F0502020204030204"/>
              </a:rPr>
              <a:t>Table Types</a:t>
            </a:r>
          </a:p>
        </p:txBody>
      </p:sp>
      <p:cxnSp>
        <p:nvCxnSpPr>
          <p:cNvPr id="96" name="Straight Arrow Connector 55"/>
          <p:cNvCxnSpPr>
            <a:stCxn id="95" idx="0"/>
            <a:endCxn id="56" idx="2"/>
          </p:cNvCxnSpPr>
          <p:nvPr/>
        </p:nvCxnSpPr>
        <p:spPr>
          <a:xfrm flipH="1" flipV="1">
            <a:off x="2352175" y="3222796"/>
            <a:ext cx="5961448" cy="6609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Rectangle 58"/>
          <p:cNvSpPr/>
          <p:nvPr/>
        </p:nvSpPr>
        <p:spPr>
          <a:xfrm>
            <a:off x="117780" y="4787806"/>
            <a:ext cx="1142973" cy="4937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Statistics</a:t>
            </a:r>
          </a:p>
        </p:txBody>
      </p:sp>
      <p:cxnSp>
        <p:nvCxnSpPr>
          <p:cNvPr id="98" name="Straight Arrow Connector 59"/>
          <p:cNvCxnSpPr>
            <a:stCxn id="60" idx="2"/>
            <a:endCxn id="97" idx="0"/>
          </p:cNvCxnSpPr>
          <p:nvPr/>
        </p:nvCxnSpPr>
        <p:spPr>
          <a:xfrm flipH="1">
            <a:off x="689267" y="4380429"/>
            <a:ext cx="1661935" cy="407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Straight Arrow Connector 60"/>
          <p:cNvCxnSpPr>
            <a:stCxn id="100" idx="2"/>
            <a:endCxn id="73" idx="0"/>
          </p:cNvCxnSpPr>
          <p:nvPr/>
        </p:nvCxnSpPr>
        <p:spPr>
          <a:xfrm>
            <a:off x="4948659" y="2329225"/>
            <a:ext cx="440596" cy="559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0" name="Rectangle 61"/>
          <p:cNvSpPr/>
          <p:nvPr/>
        </p:nvSpPr>
        <p:spPr>
          <a:xfrm>
            <a:off x="4377172" y="1835460"/>
            <a:ext cx="1142973" cy="49376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03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C# UDTs</a:t>
            </a:r>
          </a:p>
        </p:txBody>
      </p:sp>
      <p:sp>
        <p:nvSpPr>
          <p:cNvPr id="109" name="pole tekstowe 3"/>
          <p:cNvSpPr txBox="1"/>
          <p:nvPr/>
        </p:nvSpPr>
        <p:spPr>
          <a:xfrm>
            <a:off x="7640931" y="6020624"/>
            <a:ext cx="1050288" cy="185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675" dirty="0"/>
              <a:t>Source: Microsoft</a:t>
            </a:r>
            <a:r>
              <a:rPr lang="pl-PL" sz="675" dirty="0"/>
              <a:t>\M Rys</a:t>
            </a:r>
            <a:endParaRPr lang="en-GB" sz="675" dirty="0"/>
          </a:p>
        </p:txBody>
      </p:sp>
    </p:spTree>
    <p:extLst>
      <p:ext uri="{BB962C8B-B14F-4D97-AF65-F5344CB8AC3E}">
        <p14:creationId xmlns:p14="http://schemas.microsoft.com/office/powerpoint/2010/main" val="316800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73" grpId="0" animBg="1"/>
      <p:bldP spid="76" grpId="0" animBg="1"/>
      <p:bldP spid="79" grpId="0" animBg="1"/>
      <p:bldP spid="81" grpId="0" animBg="1"/>
      <p:bldP spid="82" grpId="0" animBg="1"/>
      <p:bldP spid="83" grpId="0" animBg="1"/>
      <p:bldP spid="84" grpId="0" animBg="1"/>
      <p:bldP spid="86" grpId="0" animBg="1"/>
      <p:bldP spid="89" grpId="0" animBg="1"/>
      <p:bldP spid="90" grpId="0" animBg="1"/>
      <p:bldP spid="93" grpId="0" animBg="1"/>
      <p:bldP spid="95" grpId="0" animBg="1"/>
      <p:bldP spid="97" grpId="0" animBg="1"/>
      <p:bldP spid="10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FC57-75A2-435B-83C1-3359A824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U-SQL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Top 5’s Surprises </a:t>
            </a:r>
            <a:br>
              <a:rPr lang="en-GB" sz="3200" dirty="0">
                <a:solidFill>
                  <a:schemeClr val="accent6">
                    <a:lumMod val="75000"/>
                  </a:schemeClr>
                </a:solidFill>
                <a:latin typeface="Euphemia"/>
              </a:rPr>
            </a:b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			for SQL Developers</a:t>
            </a:r>
            <a:endParaRPr lang="pl-P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2B9682-B736-45E6-B9DA-67599BD69875}"/>
              </a:ext>
            </a:extLst>
          </p:cNvPr>
          <p:cNvSpPr/>
          <p:nvPr/>
        </p:nvSpPr>
        <p:spPr>
          <a:xfrm>
            <a:off x="755576" y="1645385"/>
            <a:ext cx="80648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U-SQL is case sensitive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AS </a:t>
            </a:r>
            <a:r>
              <a:rPr lang="pl-PL" sz="2800" dirty="0">
                <a:solidFill>
                  <a:srgbClr val="465562"/>
                </a:solidFill>
                <a:latin typeface="Euphemia"/>
              </a:rPr>
              <a:t>is not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as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65562"/>
                </a:solidFill>
                <a:latin typeface="Euphemia"/>
              </a:rPr>
              <a:t>C# keywords and SQL keywords overlap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= != == </a:t>
            </a:r>
            <a:endParaRPr lang="en-GB" sz="2800" b="1" dirty="0">
              <a:solidFill>
                <a:schemeClr val="accent6">
                  <a:lumMod val="75000"/>
                </a:schemeClr>
              </a:solidFill>
              <a:latin typeface="Euphemi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465562"/>
                </a:solidFill>
                <a:latin typeface="Euphemia"/>
              </a:rPr>
              <a:t>C# expression language </a:t>
            </a:r>
            <a:endParaRPr lang="en-GB" sz="2400" dirty="0">
              <a:solidFill>
                <a:srgbClr val="465562"/>
              </a:solidFill>
              <a:latin typeface="Euphemi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null IS NOT NULL </a:t>
            </a:r>
            <a:endParaRPr lang="en-GB" sz="2800" b="1" dirty="0">
              <a:solidFill>
                <a:schemeClr val="accent6">
                  <a:lumMod val="75000"/>
                </a:schemeClr>
              </a:solidFill>
              <a:latin typeface="Euphemi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465562"/>
                </a:solidFill>
                <a:latin typeface="Euphemia"/>
              </a:rPr>
              <a:t>C# nulls are two-valued </a:t>
            </a:r>
            <a:r>
              <a:rPr lang="en-GB" sz="2400" dirty="0">
                <a:solidFill>
                  <a:srgbClr val="465562"/>
                </a:solidFill>
                <a:latin typeface="Euphemia"/>
              </a:rPr>
              <a:t>(</a:t>
            </a:r>
            <a:r>
              <a:rPr lang="en-GB" sz="2400" dirty="0" err="1">
                <a:solidFill>
                  <a:srgbClr val="465562"/>
                </a:solidFill>
                <a:latin typeface="Euphemia"/>
              </a:rPr>
              <a:t>HasValue</a:t>
            </a:r>
            <a:r>
              <a:rPr lang="en-GB" sz="2400" dirty="0">
                <a:solidFill>
                  <a:srgbClr val="465562"/>
                </a:solidFill>
                <a:latin typeface="Euphemi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No UPDATE, DELETE, nor MERGE </a:t>
            </a:r>
            <a:br>
              <a:rPr lang="pl-PL" sz="2000" dirty="0"/>
            </a:br>
            <a:br>
              <a:rPr lang="pl-PL" sz="2000" dirty="0"/>
            </a:br>
            <a:br>
              <a:rPr lang="pl-PL" sz="2000" dirty="0"/>
            </a:br>
            <a:br>
              <a:rPr lang="pl-PL" sz="2000" dirty="0"/>
            </a:br>
            <a:br>
              <a:rPr lang="pl-PL" sz="2000" dirty="0"/>
            </a:br>
            <a:r>
              <a:rPr lang="en-US" sz="2000" dirty="0">
                <a:solidFill>
                  <a:srgbClr val="465562"/>
                </a:solidFill>
                <a:latin typeface="Euphemia"/>
              </a:rPr>
              <a:t> </a:t>
            </a:r>
            <a:br>
              <a:rPr lang="en-US" sz="2400" dirty="0"/>
            </a:br>
            <a:r>
              <a:rPr lang="pl-PL" sz="2400" dirty="0"/>
              <a:t> </a:t>
            </a:r>
            <a:br>
              <a:rPr lang="pl-PL" sz="2400" dirty="0"/>
            </a:br>
            <a:endParaRPr lang="en-US" sz="2400" b="1" dirty="0">
              <a:solidFill>
                <a:schemeClr val="accent6">
                  <a:lumMod val="75000"/>
                </a:schemeClr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361663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FFE8-35E0-469F-83CD-CDD4318A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U-SQL .NET Extentions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118876-4BED-4B52-B2CE-5DFFE6B9F607}"/>
              </a:ext>
            </a:extLst>
          </p:cNvPr>
          <p:cNvSpPr txBox="1">
            <a:spLocks/>
          </p:cNvSpPr>
          <p:nvPr/>
        </p:nvSpPr>
        <p:spPr>
          <a:xfrm>
            <a:off x="215040" y="1484784"/>
            <a:ext cx="4356960" cy="31683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2648" marR="0" lvl="1" indent="-2468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C# Functions/Methods</a:t>
            </a:r>
          </a:p>
          <a:p>
            <a:pPr marL="612648" marR="0" lvl="1" indent="-2468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C# UDTs</a:t>
            </a:r>
          </a:p>
          <a:p>
            <a:pPr marL="612648" marR="0" lvl="1" indent="-2468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C# UDAggs</a:t>
            </a:r>
          </a:p>
          <a:p>
            <a:pPr marL="612648" marR="0" lvl="1" indent="-2468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000" b="1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Extractors</a:t>
            </a:r>
          </a:p>
          <a:p>
            <a:pPr marL="612648" marR="0" lvl="1" indent="-2468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000" b="1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Reducers</a:t>
            </a:r>
          </a:p>
          <a:p>
            <a:pPr marL="612648" marR="0" lvl="1" indent="-2468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000" b="1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Processors</a:t>
            </a:r>
          </a:p>
          <a:p>
            <a:pPr marL="612648" marR="0" lvl="1" indent="-2468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Appliers</a:t>
            </a:r>
          </a:p>
          <a:p>
            <a:pPr marL="612648" marR="0" lvl="1" indent="-2468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Combiners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612648" marR="0" lvl="1" indent="-2468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Outputers</a:t>
            </a:r>
          </a:p>
          <a:p>
            <a:pPr marL="612648" marR="0" lvl="1" indent="-2468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Euphemia" pitchFamily="34" charset="0"/>
              <a:buChar char="–"/>
              <a:tabLst/>
              <a:defRPr/>
            </a:pP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365760" marR="0" lvl="1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365760" marR="0" lvl="1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5DF40-1ED5-4615-AB60-C35F7DD2A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069" y="1417638"/>
            <a:ext cx="5046099" cy="2175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7EA9E8-6C8F-4455-AABF-1FEBD30FD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230" y="3793902"/>
            <a:ext cx="4295775" cy="2371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B67AF2-31A4-4106-9205-E279F4EC2F3C}"/>
              </a:ext>
            </a:extLst>
          </p:cNvPr>
          <p:cNvSpPr txBox="1"/>
          <p:nvPr/>
        </p:nvSpPr>
        <p:spPr>
          <a:xfrm>
            <a:off x="107504" y="4734256"/>
            <a:ext cx="4973285" cy="158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GB" sz="2400" dirty="0">
                <a:solidFill>
                  <a:srgbClr val="465562"/>
                </a:solidFill>
                <a:latin typeface="Euphemia"/>
              </a:rPr>
              <a:t>How to create </a:t>
            </a:r>
            <a:r>
              <a:rPr lang="en-GB" sz="2400" dirty="0" err="1">
                <a:solidFill>
                  <a:srgbClr val="465562"/>
                </a:solidFill>
                <a:latin typeface="Euphemia"/>
              </a:rPr>
              <a:t>.Net</a:t>
            </a:r>
            <a:r>
              <a:rPr lang="en-GB" sz="2400" dirty="0">
                <a:solidFill>
                  <a:srgbClr val="465562"/>
                </a:solidFill>
                <a:latin typeface="Euphemia"/>
              </a:rPr>
              <a:t> Extensions?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465562"/>
                </a:solidFill>
                <a:latin typeface="Euphemia"/>
              </a:rPr>
              <a:t>C# UDO</a:t>
            </a:r>
            <a:endParaRPr lang="pl-PL" sz="2400" b="1" dirty="0">
              <a:solidFill>
                <a:srgbClr val="465562"/>
              </a:solidFill>
              <a:latin typeface="Euphemi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.NET Assemblies</a:t>
            </a:r>
          </a:p>
          <a:p>
            <a:pPr>
              <a:lnSpc>
                <a:spcPct val="90000"/>
              </a:lnSpc>
            </a:pPr>
            <a:endParaRPr lang="pl-PL" sz="2800" dirty="0">
              <a:solidFill>
                <a:srgbClr val="465562"/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10346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D95B-12C7-4CD8-A32F-9667D334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U-SQL </a:t>
            </a:r>
            <a:r>
              <a:rPr lang="en-GB" sz="3200" dirty="0" err="1">
                <a:solidFill>
                  <a:srgbClr val="E8A565">
                    <a:lumMod val="75000"/>
                  </a:srgbClr>
                </a:solidFill>
                <a:latin typeface="Euphemia"/>
              </a:rPr>
              <a:t>.Net</a:t>
            </a:r>
            <a:r>
              <a:rPr lang="en-GB" sz="3200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 Framework </a:t>
            </a:r>
            <a:br>
              <a:rPr lang="en-GB" sz="3200" dirty="0">
                <a:solidFill>
                  <a:srgbClr val="E8A565">
                    <a:lumMod val="75000"/>
                  </a:srgbClr>
                </a:solidFill>
                <a:latin typeface="Euphemia"/>
              </a:rPr>
            </a:br>
            <a:r>
              <a:rPr lang="en-GB" sz="3200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		and System Assemblies</a:t>
            </a:r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D4721B-A56F-4FB3-89D4-7A973D8F53FA}"/>
              </a:ext>
            </a:extLst>
          </p:cNvPr>
          <p:cNvSpPr/>
          <p:nvPr/>
        </p:nvSpPr>
        <p:spPr>
          <a:xfrm>
            <a:off x="932272" y="2636912"/>
            <a:ext cx="4752746" cy="306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465562"/>
                </a:solidFill>
                <a:latin typeface="Euphemia"/>
              </a:rPr>
              <a:t>Preloaded System</a:t>
            </a:r>
            <a:r>
              <a:rPr lang="en-GB" sz="2400" dirty="0">
                <a:solidFill>
                  <a:srgbClr val="465562"/>
                </a:solidFill>
                <a:latin typeface="Euphemia"/>
              </a:rPr>
              <a:t> </a:t>
            </a:r>
            <a:r>
              <a:rPr lang="pl-PL" sz="2400" dirty="0">
                <a:solidFill>
                  <a:srgbClr val="465562"/>
                </a:solidFill>
                <a:latin typeface="Euphemia"/>
              </a:rPr>
              <a:t>Assemblies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mscorlib.dll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System.dll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System.Core.dll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System.Data.dll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Microsoft.Analytics.Interfaces.dll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Microsoft.Analytics.Types.dll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Euphemia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GB" dirty="0">
                <a:solidFill>
                  <a:srgbClr val="465562"/>
                </a:solidFill>
                <a:latin typeface="Euphemia"/>
              </a:rPr>
              <a:t>Example:</a:t>
            </a:r>
            <a:endParaRPr lang="pl-PL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B2149B-3AEB-47E8-B133-904CE3EA8A75}"/>
              </a:ext>
            </a:extLst>
          </p:cNvPr>
          <p:cNvSpPr/>
          <p:nvPr/>
        </p:nvSpPr>
        <p:spPr>
          <a:xfrm>
            <a:off x="1403648" y="5589240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REFERENCE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SYSTEM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ASSEMBLY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05000"/>
                </a:solidFill>
                <a:latin typeface="Consolas" panose="020B0609020204030204" pitchFamily="49" charset="0"/>
              </a:rPr>
              <a:t>[System.XML]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pl-P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A153C-AAA0-444E-A37A-71588FD7BF1C}"/>
              </a:ext>
            </a:extLst>
          </p:cNvPr>
          <p:cNvSpPr/>
          <p:nvPr/>
        </p:nvSpPr>
        <p:spPr>
          <a:xfrm>
            <a:off x="755576" y="1645385"/>
            <a:ext cx="64356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U-SQL uses the .NET Framework version 4.5 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(</a:t>
            </a:r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code in a 64-bit (x64) format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)</a:t>
            </a:r>
            <a:endParaRPr lang="pl-PL" sz="2400" b="1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39CD79-4BD6-4DC8-85E8-071AE6146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2476382"/>
            <a:ext cx="15144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88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4040-CD50-430E-8158-5E082BB5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U-SQL</a:t>
            </a:r>
            <a:r>
              <a:rPr lang="en-GB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 Registering </a:t>
            </a:r>
            <a:r>
              <a:rPr lang="en-GB" sz="3600" dirty="0" err="1">
                <a:solidFill>
                  <a:schemeClr val="accent6">
                    <a:lumMod val="75000"/>
                  </a:schemeClr>
                </a:solidFill>
                <a:latin typeface="Euphemia"/>
              </a:rPr>
              <a:t>.Net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 Assemblies</a:t>
            </a:r>
            <a:endParaRPr lang="pl-PL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Obraz 11">
            <a:extLst>
              <a:ext uri="{FF2B5EF4-FFF2-40B4-BE49-F238E27FC236}">
                <a16:creationId xmlns:a16="http://schemas.microsoft.com/office/drawing/2014/main" id="{43E5B9BD-2818-416F-A1BB-B33152B8D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499861"/>
            <a:ext cx="3275650" cy="33123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E96532-215C-440F-891F-E9266C9AD118}"/>
              </a:ext>
            </a:extLst>
          </p:cNvPr>
          <p:cNvSpPr/>
          <p:nvPr/>
        </p:nvSpPr>
        <p:spPr>
          <a:xfrm>
            <a:off x="463216" y="1772816"/>
            <a:ext cx="4972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DECLARE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05000"/>
                </a:solidFill>
                <a:latin typeface="Consolas" panose="020B0609020204030204" pitchFamily="49" charset="0"/>
              </a:rPr>
              <a:t>@AssemblyPath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A05000"/>
                </a:solidFill>
                <a:latin typeface="Consolas" panose="020B0609020204030204" pitchFamily="49" charset="0"/>
              </a:rPr>
              <a:t>@"Assemblies/"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05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AssemblyExt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05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AssemblyPath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A05000"/>
                </a:solidFill>
                <a:latin typeface="Consolas" panose="020B0609020204030204" pitchFamily="49" charset="0"/>
              </a:rPr>
              <a:t>"ADLAExt.dll"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USE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05000"/>
                </a:solidFill>
                <a:latin typeface="Consolas" panose="020B0609020204030204" pitchFamily="49" charset="0"/>
              </a:rPr>
              <a:t>SQLDay2018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ASSEMBLY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EXISTS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ADLAExt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ASSEMBLY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ADLAExt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05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AssemblyExt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2962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E355-F640-481F-BC02-C5CD5274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U-SQL U</a:t>
            </a:r>
            <a:r>
              <a:rPr lang="en-GB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sing</a:t>
            </a:r>
            <a:r>
              <a:rPr lang="pl-PL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 </a:t>
            </a:r>
            <a:r>
              <a:rPr lang="en-GB" sz="3600" dirty="0" err="1">
                <a:solidFill>
                  <a:srgbClr val="E8A565">
                    <a:lumMod val="75000"/>
                  </a:srgbClr>
                </a:solidFill>
                <a:latin typeface="Euphemia"/>
              </a:rPr>
              <a:t>.Net</a:t>
            </a:r>
            <a:r>
              <a:rPr lang="en-GB" sz="3600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 </a:t>
            </a:r>
            <a:r>
              <a:rPr lang="pl-PL" sz="3600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A</a:t>
            </a:r>
            <a:r>
              <a:rPr lang="en-GB" sz="3600" dirty="0" err="1">
                <a:solidFill>
                  <a:srgbClr val="E8A565">
                    <a:lumMod val="75000"/>
                  </a:srgbClr>
                </a:solidFill>
                <a:latin typeface="Euphemia"/>
              </a:rPr>
              <a:t>ssemblies</a:t>
            </a:r>
            <a:endParaRPr lang="pl-P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780ED6-1953-439C-869B-09826B536A38}"/>
              </a:ext>
            </a:extLst>
          </p:cNvPr>
          <p:cNvSpPr/>
          <p:nvPr/>
        </p:nvSpPr>
        <p:spPr>
          <a:xfrm>
            <a:off x="251520" y="1844824"/>
            <a:ext cx="612067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USE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DATABASE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505000"/>
                </a:solidFill>
                <a:latin typeface="Consolas" panose="020B0609020204030204" pitchFamily="49" charset="0"/>
              </a:rPr>
              <a:t>SQLDay2018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]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REFERENCE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ASSEMBLY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[ADLAExt]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USING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IpConverter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ADLAExt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Utils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IpConverter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@ds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05000"/>
                </a:solidFill>
                <a:latin typeface="Consolas" panose="020B0609020204030204" pitchFamily="49" charset="0"/>
              </a:rPr>
              <a:t>IpConverter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505000"/>
                </a:solidFill>
                <a:latin typeface="Consolas" panose="020B0609020204030204" pitchFamily="49" charset="0"/>
              </a:rPr>
              <a:t>ToIp4Format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05000"/>
                </a:solidFill>
                <a:latin typeface="Consolas" panose="020B0609020204030204" pitchFamily="49" charset="0"/>
              </a:rPr>
              <a:t>c_ip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05000"/>
                </a:solidFill>
                <a:latin typeface="Consolas" panose="020B0609020204030204" pitchFamily="49" charset="0"/>
              </a:rPr>
              <a:t>Ip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date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Date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AS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Date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FROM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@iisLogs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l-PL" sz="1600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14D3EE-CB1F-4489-93CC-3D57D806E613}"/>
              </a:ext>
            </a:extLst>
          </p:cNvPr>
          <p:cNvSpPr/>
          <p:nvPr/>
        </p:nvSpPr>
        <p:spPr>
          <a:xfrm>
            <a:off x="6489277" y="1920693"/>
            <a:ext cx="2448272" cy="43204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b="1" dirty="0">
                <a:solidFill>
                  <a:schemeClr val="dk1"/>
                </a:solidFill>
              </a:rPr>
              <a:t>Use data base (optional)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C3A8FE-1D50-4F26-96D4-F1881B7600D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203848" y="2101559"/>
            <a:ext cx="3285429" cy="35158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A0BF62-BCBE-4D84-ACE8-3EA621DBFEBB}"/>
              </a:ext>
            </a:extLst>
          </p:cNvPr>
          <p:cNvSpPr/>
          <p:nvPr/>
        </p:nvSpPr>
        <p:spPr>
          <a:xfrm>
            <a:off x="6490284" y="2414445"/>
            <a:ext cx="2448272" cy="43204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b="1" dirty="0">
                <a:solidFill>
                  <a:schemeClr val="dk1"/>
                </a:solidFill>
              </a:rPr>
              <a:t>Add reference to assembly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F2F20F-B2F8-449E-AB37-EE5EEFC4D04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772807" y="2414445"/>
            <a:ext cx="3717477" cy="216024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10BBA0C-3F8D-49A7-857B-0036BB6B3198}"/>
              </a:ext>
            </a:extLst>
          </p:cNvPr>
          <p:cNvSpPr/>
          <p:nvPr/>
        </p:nvSpPr>
        <p:spPr>
          <a:xfrm>
            <a:off x="6522114" y="2957249"/>
            <a:ext cx="2448272" cy="43204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b="1" dirty="0">
                <a:solidFill>
                  <a:schemeClr val="dk1"/>
                </a:solidFill>
              </a:rPr>
              <a:t>Create alias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26F195-2EAF-4719-84A0-1A179633864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324662" y="2877118"/>
            <a:ext cx="3197452" cy="296155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E8820DD-0D2A-4C52-8F70-A118A18DD97F}"/>
              </a:ext>
            </a:extLst>
          </p:cNvPr>
          <p:cNvSpPr/>
          <p:nvPr/>
        </p:nvSpPr>
        <p:spPr>
          <a:xfrm>
            <a:off x="6522114" y="3766143"/>
            <a:ext cx="2448272" cy="43204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b="1" dirty="0">
                <a:solidFill>
                  <a:schemeClr val="dk1"/>
                </a:solidFill>
              </a:rPr>
              <a:t>Use method from assembly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926B6E-C6BD-4BEC-9B52-A39A283F59B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772807" y="3570587"/>
            <a:ext cx="3749307" cy="41158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E91D28-42BA-48A1-8545-0315147DCF24}"/>
              </a:ext>
            </a:extLst>
          </p:cNvPr>
          <p:cNvCxnSpPr>
            <a:cxnSpLocks/>
          </p:cNvCxnSpPr>
          <p:nvPr/>
        </p:nvCxnSpPr>
        <p:spPr>
          <a:xfrm>
            <a:off x="4644008" y="5373216"/>
            <a:ext cx="2114790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51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348881"/>
            <a:ext cx="7772400" cy="2058020"/>
          </a:xfrm>
        </p:spPr>
        <p:txBody>
          <a:bodyPr anchor="t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600" dirty="0"/>
              <a:t>VertexInfo</a:t>
            </a:r>
            <a:endParaRPr lang="en-GB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 err="1"/>
              <a:t>BinaryExtractor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104004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B533F-C02A-4714-85A2-5EFE26A2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U-SQL </a:t>
            </a:r>
            <a:r>
              <a:rPr lang="pl-PL" sz="3600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Advanced Analytics </a:t>
            </a:r>
            <a:endParaRPr lang="pl-P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3E40B2-4784-4350-82C9-AAA7BD1ACA23}"/>
              </a:ext>
            </a:extLst>
          </p:cNvPr>
          <p:cNvSpPr txBox="1">
            <a:spLocks/>
          </p:cNvSpPr>
          <p:nvPr/>
        </p:nvSpPr>
        <p:spPr>
          <a:xfrm>
            <a:off x="28155" y="1437299"/>
            <a:ext cx="663207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Built-in Cognitive</a:t>
            </a: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</a:t>
            </a: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capabilities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Imaging: Detect faces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Imaging: Detect emotion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Imaging: Detect objects (tagging)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Imaging: OCR 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Text: Key Phrase Extraction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Text: Sentiment Analysis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Extensions for Massively Parallel processing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 Language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Python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</a:b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</a:t>
            </a:r>
            <a:b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</a:b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3D05405-EA9E-41BB-A7AA-F9B5FE507A0D}"/>
              </a:ext>
            </a:extLst>
          </p:cNvPr>
          <p:cNvSpPr/>
          <p:nvPr/>
        </p:nvSpPr>
        <p:spPr>
          <a:xfrm rot="5400000">
            <a:off x="5926132" y="1502833"/>
            <a:ext cx="739297" cy="1855328"/>
          </a:xfrm>
          <a:custGeom>
            <a:avLst/>
            <a:gdLst>
              <a:gd name="connsiteX0" fmla="*/ 0 w 2399955"/>
              <a:gd name="connsiteY0" fmla="*/ 303013 h 1212051"/>
              <a:gd name="connsiteX1" fmla="*/ 2096942 w 2399955"/>
              <a:gd name="connsiteY1" fmla="*/ 303013 h 1212051"/>
              <a:gd name="connsiteX2" fmla="*/ 2096942 w 2399955"/>
              <a:gd name="connsiteY2" fmla="*/ 1212051 h 1212051"/>
              <a:gd name="connsiteX3" fmla="*/ 0 w 2399955"/>
              <a:gd name="connsiteY3" fmla="*/ 1212051 h 1212051"/>
              <a:gd name="connsiteX4" fmla="*/ 0 w 2399955"/>
              <a:gd name="connsiteY4" fmla="*/ 303013 h 1212051"/>
              <a:gd name="connsiteX0" fmla="*/ 2096942 w 2399955"/>
              <a:gd name="connsiteY0" fmla="*/ 303013 h 1212051"/>
              <a:gd name="connsiteX1" fmla="*/ 2399955 w 2399955"/>
              <a:gd name="connsiteY1" fmla="*/ 0 h 1212051"/>
              <a:gd name="connsiteX2" fmla="*/ 2399955 w 2399955"/>
              <a:gd name="connsiteY2" fmla="*/ 909038 h 1212051"/>
              <a:gd name="connsiteX3" fmla="*/ 2096942 w 2399955"/>
              <a:gd name="connsiteY3" fmla="*/ 1212051 h 1212051"/>
              <a:gd name="connsiteX4" fmla="*/ 2096942 w 2399955"/>
              <a:gd name="connsiteY4" fmla="*/ 303013 h 1212051"/>
              <a:gd name="connsiteX0" fmla="*/ 0 w 2399955"/>
              <a:gd name="connsiteY0" fmla="*/ 303013 h 1212051"/>
              <a:gd name="connsiteX1" fmla="*/ 303013 w 2399955"/>
              <a:gd name="connsiteY1" fmla="*/ 0 h 1212051"/>
              <a:gd name="connsiteX2" fmla="*/ 2399955 w 2399955"/>
              <a:gd name="connsiteY2" fmla="*/ 0 h 1212051"/>
              <a:gd name="connsiteX3" fmla="*/ 2096942 w 2399955"/>
              <a:gd name="connsiteY3" fmla="*/ 303013 h 1212051"/>
              <a:gd name="connsiteX4" fmla="*/ 0 w 2399955"/>
              <a:gd name="connsiteY4" fmla="*/ 303013 h 1212051"/>
              <a:gd name="connsiteX0" fmla="*/ 0 w 2399955"/>
              <a:gd name="connsiteY0" fmla="*/ 303013 h 1212051"/>
              <a:gd name="connsiteX1" fmla="*/ 303013 w 2399955"/>
              <a:gd name="connsiteY1" fmla="*/ 0 h 1212051"/>
              <a:gd name="connsiteX2" fmla="*/ 2399955 w 2399955"/>
              <a:gd name="connsiteY2" fmla="*/ 0 h 1212051"/>
              <a:gd name="connsiteX3" fmla="*/ 2399955 w 2399955"/>
              <a:gd name="connsiteY3" fmla="*/ 909038 h 1212051"/>
              <a:gd name="connsiteX4" fmla="*/ 2096942 w 2399955"/>
              <a:gd name="connsiteY4" fmla="*/ 1212051 h 1212051"/>
              <a:gd name="connsiteX5" fmla="*/ 0 w 2399955"/>
              <a:gd name="connsiteY5" fmla="*/ 1212051 h 1212051"/>
              <a:gd name="connsiteX6" fmla="*/ 0 w 2399955"/>
              <a:gd name="connsiteY6" fmla="*/ 303013 h 1212051"/>
              <a:gd name="connsiteX7" fmla="*/ 0 w 2399955"/>
              <a:gd name="connsiteY7" fmla="*/ 303013 h 1212051"/>
              <a:gd name="connsiteX8" fmla="*/ 2096942 w 2399955"/>
              <a:gd name="connsiteY8" fmla="*/ 303013 h 1212051"/>
              <a:gd name="connsiteX9" fmla="*/ 2399955 w 2399955"/>
              <a:gd name="connsiteY9" fmla="*/ 0 h 1212051"/>
              <a:gd name="connsiteX10" fmla="*/ 2096942 w 2399955"/>
              <a:gd name="connsiteY10" fmla="*/ 303013 h 1212051"/>
              <a:gd name="connsiteX11" fmla="*/ 2096942 w 2399955"/>
              <a:gd name="connsiteY11" fmla="*/ 1212051 h 121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99955" h="1212051" stroke="0" extrusionOk="0">
                <a:moveTo>
                  <a:pt x="0" y="303013"/>
                </a:moveTo>
                <a:lnTo>
                  <a:pt x="2096942" y="303013"/>
                </a:lnTo>
                <a:lnTo>
                  <a:pt x="2096942" y="1212051"/>
                </a:lnTo>
                <a:lnTo>
                  <a:pt x="0" y="1212051"/>
                </a:lnTo>
                <a:lnTo>
                  <a:pt x="0" y="303013"/>
                </a:lnTo>
                <a:close/>
              </a:path>
              <a:path w="2399955" h="1212051" fill="darkenLess" stroke="0" extrusionOk="0">
                <a:moveTo>
                  <a:pt x="2096942" y="303013"/>
                </a:moveTo>
                <a:lnTo>
                  <a:pt x="2399955" y="0"/>
                </a:lnTo>
                <a:lnTo>
                  <a:pt x="2399955" y="909038"/>
                </a:lnTo>
                <a:lnTo>
                  <a:pt x="2096942" y="1212051"/>
                </a:lnTo>
                <a:lnTo>
                  <a:pt x="2096942" y="303013"/>
                </a:lnTo>
                <a:close/>
              </a:path>
              <a:path w="2399955" h="1212051" fill="lightenLess" stroke="0" extrusionOk="0">
                <a:moveTo>
                  <a:pt x="0" y="303013"/>
                </a:moveTo>
                <a:lnTo>
                  <a:pt x="303013" y="0"/>
                </a:lnTo>
                <a:lnTo>
                  <a:pt x="2399955" y="0"/>
                </a:lnTo>
                <a:lnTo>
                  <a:pt x="2096942" y="303013"/>
                </a:lnTo>
                <a:lnTo>
                  <a:pt x="0" y="303013"/>
                </a:lnTo>
                <a:close/>
              </a:path>
              <a:path w="2399955" h="1212051" fill="none" extrusionOk="0">
                <a:moveTo>
                  <a:pt x="0" y="303013"/>
                </a:moveTo>
                <a:lnTo>
                  <a:pt x="303013" y="0"/>
                </a:lnTo>
                <a:lnTo>
                  <a:pt x="2399955" y="0"/>
                </a:lnTo>
                <a:lnTo>
                  <a:pt x="2399955" y="909038"/>
                </a:lnTo>
                <a:lnTo>
                  <a:pt x="2096942" y="1212051"/>
                </a:lnTo>
                <a:lnTo>
                  <a:pt x="0" y="1212051"/>
                </a:lnTo>
                <a:lnTo>
                  <a:pt x="0" y="303013"/>
                </a:lnTo>
                <a:close/>
                <a:moveTo>
                  <a:pt x="0" y="303013"/>
                </a:moveTo>
                <a:lnTo>
                  <a:pt x="2096942" y="303013"/>
                </a:lnTo>
                <a:lnTo>
                  <a:pt x="2399955" y="0"/>
                </a:lnTo>
                <a:moveTo>
                  <a:pt x="2096942" y="303013"/>
                </a:moveTo>
                <a:lnTo>
                  <a:pt x="2096942" y="1212051"/>
                </a:lnTo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vert270" wrap="square" lIns="156272" tIns="483336" rIns="483336" bIns="156272" numCol="1" spcCol="1270" anchor="ctr" anchorCtr="0">
            <a:noAutofit/>
          </a:bodyPr>
          <a:lstStyle/>
          <a:p>
            <a:pPr algn="ctr" defTabSz="182321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bg1"/>
                </a:solidFill>
              </a:rPr>
              <a:t>Cognitive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1393B467-E32B-45FA-B8ED-0911F4A29147}"/>
              </a:ext>
            </a:extLst>
          </p:cNvPr>
          <p:cNvSpPr/>
          <p:nvPr/>
        </p:nvSpPr>
        <p:spPr>
          <a:xfrm rot="5400000">
            <a:off x="7248735" y="2873278"/>
            <a:ext cx="702390" cy="292012"/>
          </a:xfrm>
          <a:prstGeom prst="cube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F81EB9-FF1D-48D6-9F70-8255F5051561}"/>
              </a:ext>
            </a:extLst>
          </p:cNvPr>
          <p:cNvSpPr/>
          <p:nvPr/>
        </p:nvSpPr>
        <p:spPr>
          <a:xfrm rot="5400000">
            <a:off x="6853795" y="1912369"/>
            <a:ext cx="739297" cy="1855328"/>
          </a:xfrm>
          <a:custGeom>
            <a:avLst/>
            <a:gdLst>
              <a:gd name="connsiteX0" fmla="*/ 0 w 2399955"/>
              <a:gd name="connsiteY0" fmla="*/ 303013 h 1212051"/>
              <a:gd name="connsiteX1" fmla="*/ 2096942 w 2399955"/>
              <a:gd name="connsiteY1" fmla="*/ 303013 h 1212051"/>
              <a:gd name="connsiteX2" fmla="*/ 2096942 w 2399955"/>
              <a:gd name="connsiteY2" fmla="*/ 1212051 h 1212051"/>
              <a:gd name="connsiteX3" fmla="*/ 0 w 2399955"/>
              <a:gd name="connsiteY3" fmla="*/ 1212051 h 1212051"/>
              <a:gd name="connsiteX4" fmla="*/ 0 w 2399955"/>
              <a:gd name="connsiteY4" fmla="*/ 303013 h 1212051"/>
              <a:gd name="connsiteX0" fmla="*/ 2096942 w 2399955"/>
              <a:gd name="connsiteY0" fmla="*/ 303013 h 1212051"/>
              <a:gd name="connsiteX1" fmla="*/ 2399955 w 2399955"/>
              <a:gd name="connsiteY1" fmla="*/ 0 h 1212051"/>
              <a:gd name="connsiteX2" fmla="*/ 2399955 w 2399955"/>
              <a:gd name="connsiteY2" fmla="*/ 909038 h 1212051"/>
              <a:gd name="connsiteX3" fmla="*/ 2096942 w 2399955"/>
              <a:gd name="connsiteY3" fmla="*/ 1212051 h 1212051"/>
              <a:gd name="connsiteX4" fmla="*/ 2096942 w 2399955"/>
              <a:gd name="connsiteY4" fmla="*/ 303013 h 1212051"/>
              <a:gd name="connsiteX0" fmla="*/ 0 w 2399955"/>
              <a:gd name="connsiteY0" fmla="*/ 303013 h 1212051"/>
              <a:gd name="connsiteX1" fmla="*/ 303013 w 2399955"/>
              <a:gd name="connsiteY1" fmla="*/ 0 h 1212051"/>
              <a:gd name="connsiteX2" fmla="*/ 2399955 w 2399955"/>
              <a:gd name="connsiteY2" fmla="*/ 0 h 1212051"/>
              <a:gd name="connsiteX3" fmla="*/ 2096942 w 2399955"/>
              <a:gd name="connsiteY3" fmla="*/ 303013 h 1212051"/>
              <a:gd name="connsiteX4" fmla="*/ 0 w 2399955"/>
              <a:gd name="connsiteY4" fmla="*/ 303013 h 1212051"/>
              <a:gd name="connsiteX0" fmla="*/ 0 w 2399955"/>
              <a:gd name="connsiteY0" fmla="*/ 303013 h 1212051"/>
              <a:gd name="connsiteX1" fmla="*/ 303013 w 2399955"/>
              <a:gd name="connsiteY1" fmla="*/ 0 h 1212051"/>
              <a:gd name="connsiteX2" fmla="*/ 2399955 w 2399955"/>
              <a:gd name="connsiteY2" fmla="*/ 0 h 1212051"/>
              <a:gd name="connsiteX3" fmla="*/ 2399955 w 2399955"/>
              <a:gd name="connsiteY3" fmla="*/ 909038 h 1212051"/>
              <a:gd name="connsiteX4" fmla="*/ 2096942 w 2399955"/>
              <a:gd name="connsiteY4" fmla="*/ 1212051 h 1212051"/>
              <a:gd name="connsiteX5" fmla="*/ 0 w 2399955"/>
              <a:gd name="connsiteY5" fmla="*/ 1212051 h 1212051"/>
              <a:gd name="connsiteX6" fmla="*/ 0 w 2399955"/>
              <a:gd name="connsiteY6" fmla="*/ 303013 h 1212051"/>
              <a:gd name="connsiteX7" fmla="*/ 0 w 2399955"/>
              <a:gd name="connsiteY7" fmla="*/ 303013 h 1212051"/>
              <a:gd name="connsiteX8" fmla="*/ 2096942 w 2399955"/>
              <a:gd name="connsiteY8" fmla="*/ 303013 h 1212051"/>
              <a:gd name="connsiteX9" fmla="*/ 2399955 w 2399955"/>
              <a:gd name="connsiteY9" fmla="*/ 0 h 1212051"/>
              <a:gd name="connsiteX10" fmla="*/ 2096942 w 2399955"/>
              <a:gd name="connsiteY10" fmla="*/ 303013 h 1212051"/>
              <a:gd name="connsiteX11" fmla="*/ 2096942 w 2399955"/>
              <a:gd name="connsiteY11" fmla="*/ 1212051 h 121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99955" h="1212051" stroke="0" extrusionOk="0">
                <a:moveTo>
                  <a:pt x="0" y="303013"/>
                </a:moveTo>
                <a:lnTo>
                  <a:pt x="2096942" y="303013"/>
                </a:lnTo>
                <a:lnTo>
                  <a:pt x="2096942" y="1212051"/>
                </a:lnTo>
                <a:lnTo>
                  <a:pt x="0" y="1212051"/>
                </a:lnTo>
                <a:lnTo>
                  <a:pt x="0" y="303013"/>
                </a:lnTo>
                <a:close/>
              </a:path>
              <a:path w="2399955" h="1212051" fill="darkenLess" stroke="0" extrusionOk="0">
                <a:moveTo>
                  <a:pt x="2096942" y="303013"/>
                </a:moveTo>
                <a:lnTo>
                  <a:pt x="2399955" y="0"/>
                </a:lnTo>
                <a:lnTo>
                  <a:pt x="2399955" y="909038"/>
                </a:lnTo>
                <a:lnTo>
                  <a:pt x="2096942" y="1212051"/>
                </a:lnTo>
                <a:lnTo>
                  <a:pt x="2096942" y="303013"/>
                </a:lnTo>
                <a:close/>
              </a:path>
              <a:path w="2399955" h="1212051" fill="lightenLess" stroke="0" extrusionOk="0">
                <a:moveTo>
                  <a:pt x="0" y="303013"/>
                </a:moveTo>
                <a:lnTo>
                  <a:pt x="303013" y="0"/>
                </a:lnTo>
                <a:lnTo>
                  <a:pt x="2399955" y="0"/>
                </a:lnTo>
                <a:lnTo>
                  <a:pt x="2096942" y="303013"/>
                </a:lnTo>
                <a:lnTo>
                  <a:pt x="0" y="303013"/>
                </a:lnTo>
                <a:close/>
              </a:path>
              <a:path w="2399955" h="1212051" fill="none" extrusionOk="0">
                <a:moveTo>
                  <a:pt x="0" y="303013"/>
                </a:moveTo>
                <a:lnTo>
                  <a:pt x="303013" y="0"/>
                </a:lnTo>
                <a:lnTo>
                  <a:pt x="2399955" y="0"/>
                </a:lnTo>
                <a:lnTo>
                  <a:pt x="2399955" y="909038"/>
                </a:lnTo>
                <a:lnTo>
                  <a:pt x="2096942" y="1212051"/>
                </a:lnTo>
                <a:lnTo>
                  <a:pt x="0" y="1212051"/>
                </a:lnTo>
                <a:lnTo>
                  <a:pt x="0" y="303013"/>
                </a:lnTo>
                <a:close/>
                <a:moveTo>
                  <a:pt x="0" y="303013"/>
                </a:moveTo>
                <a:lnTo>
                  <a:pt x="2096942" y="303013"/>
                </a:lnTo>
                <a:lnTo>
                  <a:pt x="2399955" y="0"/>
                </a:lnTo>
                <a:moveTo>
                  <a:pt x="2096942" y="303013"/>
                </a:moveTo>
                <a:lnTo>
                  <a:pt x="2096942" y="1212051"/>
                </a:lnTo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vert270" wrap="square" lIns="156272" tIns="483336" rIns="483336" bIns="156272" numCol="1" spcCol="1270" anchor="ctr" anchorCtr="0">
            <a:noAutofit/>
          </a:bodyPr>
          <a:lstStyle/>
          <a:p>
            <a:pPr algn="ctr" defTabSz="182321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7EDF2EA-C273-479D-B009-08E940CC44DA}"/>
              </a:ext>
            </a:extLst>
          </p:cNvPr>
          <p:cNvSpPr/>
          <p:nvPr/>
        </p:nvSpPr>
        <p:spPr>
          <a:xfrm rot="5400000">
            <a:off x="7506279" y="2364531"/>
            <a:ext cx="739297" cy="1855328"/>
          </a:xfrm>
          <a:custGeom>
            <a:avLst/>
            <a:gdLst>
              <a:gd name="connsiteX0" fmla="*/ 0 w 2399955"/>
              <a:gd name="connsiteY0" fmla="*/ 303013 h 1212051"/>
              <a:gd name="connsiteX1" fmla="*/ 2096942 w 2399955"/>
              <a:gd name="connsiteY1" fmla="*/ 303013 h 1212051"/>
              <a:gd name="connsiteX2" fmla="*/ 2096942 w 2399955"/>
              <a:gd name="connsiteY2" fmla="*/ 1212051 h 1212051"/>
              <a:gd name="connsiteX3" fmla="*/ 0 w 2399955"/>
              <a:gd name="connsiteY3" fmla="*/ 1212051 h 1212051"/>
              <a:gd name="connsiteX4" fmla="*/ 0 w 2399955"/>
              <a:gd name="connsiteY4" fmla="*/ 303013 h 1212051"/>
              <a:gd name="connsiteX0" fmla="*/ 2096942 w 2399955"/>
              <a:gd name="connsiteY0" fmla="*/ 303013 h 1212051"/>
              <a:gd name="connsiteX1" fmla="*/ 2399955 w 2399955"/>
              <a:gd name="connsiteY1" fmla="*/ 0 h 1212051"/>
              <a:gd name="connsiteX2" fmla="*/ 2399955 w 2399955"/>
              <a:gd name="connsiteY2" fmla="*/ 909038 h 1212051"/>
              <a:gd name="connsiteX3" fmla="*/ 2096942 w 2399955"/>
              <a:gd name="connsiteY3" fmla="*/ 1212051 h 1212051"/>
              <a:gd name="connsiteX4" fmla="*/ 2096942 w 2399955"/>
              <a:gd name="connsiteY4" fmla="*/ 303013 h 1212051"/>
              <a:gd name="connsiteX0" fmla="*/ 0 w 2399955"/>
              <a:gd name="connsiteY0" fmla="*/ 303013 h 1212051"/>
              <a:gd name="connsiteX1" fmla="*/ 303013 w 2399955"/>
              <a:gd name="connsiteY1" fmla="*/ 0 h 1212051"/>
              <a:gd name="connsiteX2" fmla="*/ 2399955 w 2399955"/>
              <a:gd name="connsiteY2" fmla="*/ 0 h 1212051"/>
              <a:gd name="connsiteX3" fmla="*/ 2096942 w 2399955"/>
              <a:gd name="connsiteY3" fmla="*/ 303013 h 1212051"/>
              <a:gd name="connsiteX4" fmla="*/ 0 w 2399955"/>
              <a:gd name="connsiteY4" fmla="*/ 303013 h 1212051"/>
              <a:gd name="connsiteX0" fmla="*/ 0 w 2399955"/>
              <a:gd name="connsiteY0" fmla="*/ 303013 h 1212051"/>
              <a:gd name="connsiteX1" fmla="*/ 303013 w 2399955"/>
              <a:gd name="connsiteY1" fmla="*/ 0 h 1212051"/>
              <a:gd name="connsiteX2" fmla="*/ 2399955 w 2399955"/>
              <a:gd name="connsiteY2" fmla="*/ 0 h 1212051"/>
              <a:gd name="connsiteX3" fmla="*/ 2399955 w 2399955"/>
              <a:gd name="connsiteY3" fmla="*/ 909038 h 1212051"/>
              <a:gd name="connsiteX4" fmla="*/ 2096942 w 2399955"/>
              <a:gd name="connsiteY4" fmla="*/ 1212051 h 1212051"/>
              <a:gd name="connsiteX5" fmla="*/ 0 w 2399955"/>
              <a:gd name="connsiteY5" fmla="*/ 1212051 h 1212051"/>
              <a:gd name="connsiteX6" fmla="*/ 0 w 2399955"/>
              <a:gd name="connsiteY6" fmla="*/ 303013 h 1212051"/>
              <a:gd name="connsiteX7" fmla="*/ 0 w 2399955"/>
              <a:gd name="connsiteY7" fmla="*/ 303013 h 1212051"/>
              <a:gd name="connsiteX8" fmla="*/ 2096942 w 2399955"/>
              <a:gd name="connsiteY8" fmla="*/ 303013 h 1212051"/>
              <a:gd name="connsiteX9" fmla="*/ 2399955 w 2399955"/>
              <a:gd name="connsiteY9" fmla="*/ 0 h 1212051"/>
              <a:gd name="connsiteX10" fmla="*/ 2096942 w 2399955"/>
              <a:gd name="connsiteY10" fmla="*/ 303013 h 1212051"/>
              <a:gd name="connsiteX11" fmla="*/ 2096942 w 2399955"/>
              <a:gd name="connsiteY11" fmla="*/ 1212051 h 121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99955" h="1212051" stroke="0" extrusionOk="0">
                <a:moveTo>
                  <a:pt x="0" y="303013"/>
                </a:moveTo>
                <a:lnTo>
                  <a:pt x="2096942" y="303013"/>
                </a:lnTo>
                <a:lnTo>
                  <a:pt x="2096942" y="1212051"/>
                </a:lnTo>
                <a:lnTo>
                  <a:pt x="0" y="1212051"/>
                </a:lnTo>
                <a:lnTo>
                  <a:pt x="0" y="303013"/>
                </a:lnTo>
                <a:close/>
              </a:path>
              <a:path w="2399955" h="1212051" fill="darkenLess" stroke="0" extrusionOk="0">
                <a:moveTo>
                  <a:pt x="2096942" y="303013"/>
                </a:moveTo>
                <a:lnTo>
                  <a:pt x="2399955" y="0"/>
                </a:lnTo>
                <a:lnTo>
                  <a:pt x="2399955" y="909038"/>
                </a:lnTo>
                <a:lnTo>
                  <a:pt x="2096942" y="1212051"/>
                </a:lnTo>
                <a:lnTo>
                  <a:pt x="2096942" y="303013"/>
                </a:lnTo>
                <a:close/>
              </a:path>
              <a:path w="2399955" h="1212051" fill="lightenLess" stroke="0" extrusionOk="0">
                <a:moveTo>
                  <a:pt x="0" y="303013"/>
                </a:moveTo>
                <a:lnTo>
                  <a:pt x="303013" y="0"/>
                </a:lnTo>
                <a:lnTo>
                  <a:pt x="2399955" y="0"/>
                </a:lnTo>
                <a:lnTo>
                  <a:pt x="2096942" y="303013"/>
                </a:lnTo>
                <a:lnTo>
                  <a:pt x="0" y="303013"/>
                </a:lnTo>
                <a:close/>
              </a:path>
              <a:path w="2399955" h="1212051" fill="none" extrusionOk="0">
                <a:moveTo>
                  <a:pt x="0" y="303013"/>
                </a:moveTo>
                <a:lnTo>
                  <a:pt x="303013" y="0"/>
                </a:lnTo>
                <a:lnTo>
                  <a:pt x="2399955" y="0"/>
                </a:lnTo>
                <a:lnTo>
                  <a:pt x="2399955" y="909038"/>
                </a:lnTo>
                <a:lnTo>
                  <a:pt x="2096942" y="1212051"/>
                </a:lnTo>
                <a:lnTo>
                  <a:pt x="0" y="1212051"/>
                </a:lnTo>
                <a:lnTo>
                  <a:pt x="0" y="303013"/>
                </a:lnTo>
                <a:close/>
                <a:moveTo>
                  <a:pt x="0" y="303013"/>
                </a:moveTo>
                <a:lnTo>
                  <a:pt x="2096942" y="303013"/>
                </a:lnTo>
                <a:lnTo>
                  <a:pt x="2399955" y="0"/>
                </a:lnTo>
                <a:moveTo>
                  <a:pt x="2096942" y="303013"/>
                </a:moveTo>
                <a:lnTo>
                  <a:pt x="2096942" y="1212051"/>
                </a:lnTo>
              </a:path>
            </a:pathLst>
          </a:custGeom>
          <a:solidFill>
            <a:srgbClr val="0070C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vert270" wrap="square" lIns="156272" tIns="483336" rIns="483336" bIns="156272" numCol="1" spcCol="1270" anchor="ctr" anchorCtr="0">
            <a:noAutofit/>
          </a:bodyPr>
          <a:lstStyle/>
          <a:p>
            <a:pPr algn="ctr" defTabSz="182321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5A08B8-CF9B-4339-A7B0-FF22F618C9E7}"/>
              </a:ext>
            </a:extLst>
          </p:cNvPr>
          <p:cNvSpPr/>
          <p:nvPr/>
        </p:nvSpPr>
        <p:spPr>
          <a:xfrm rot="5400000">
            <a:off x="6434599" y="3015514"/>
            <a:ext cx="739297" cy="1855328"/>
          </a:xfrm>
          <a:custGeom>
            <a:avLst/>
            <a:gdLst>
              <a:gd name="connsiteX0" fmla="*/ 0 w 2399955"/>
              <a:gd name="connsiteY0" fmla="*/ 303013 h 1212051"/>
              <a:gd name="connsiteX1" fmla="*/ 2096942 w 2399955"/>
              <a:gd name="connsiteY1" fmla="*/ 303013 h 1212051"/>
              <a:gd name="connsiteX2" fmla="*/ 2096942 w 2399955"/>
              <a:gd name="connsiteY2" fmla="*/ 1212051 h 1212051"/>
              <a:gd name="connsiteX3" fmla="*/ 0 w 2399955"/>
              <a:gd name="connsiteY3" fmla="*/ 1212051 h 1212051"/>
              <a:gd name="connsiteX4" fmla="*/ 0 w 2399955"/>
              <a:gd name="connsiteY4" fmla="*/ 303013 h 1212051"/>
              <a:gd name="connsiteX0" fmla="*/ 2096942 w 2399955"/>
              <a:gd name="connsiteY0" fmla="*/ 303013 h 1212051"/>
              <a:gd name="connsiteX1" fmla="*/ 2399955 w 2399955"/>
              <a:gd name="connsiteY1" fmla="*/ 0 h 1212051"/>
              <a:gd name="connsiteX2" fmla="*/ 2399955 w 2399955"/>
              <a:gd name="connsiteY2" fmla="*/ 909038 h 1212051"/>
              <a:gd name="connsiteX3" fmla="*/ 2096942 w 2399955"/>
              <a:gd name="connsiteY3" fmla="*/ 1212051 h 1212051"/>
              <a:gd name="connsiteX4" fmla="*/ 2096942 w 2399955"/>
              <a:gd name="connsiteY4" fmla="*/ 303013 h 1212051"/>
              <a:gd name="connsiteX0" fmla="*/ 0 w 2399955"/>
              <a:gd name="connsiteY0" fmla="*/ 303013 h 1212051"/>
              <a:gd name="connsiteX1" fmla="*/ 303013 w 2399955"/>
              <a:gd name="connsiteY1" fmla="*/ 0 h 1212051"/>
              <a:gd name="connsiteX2" fmla="*/ 2399955 w 2399955"/>
              <a:gd name="connsiteY2" fmla="*/ 0 h 1212051"/>
              <a:gd name="connsiteX3" fmla="*/ 2096942 w 2399955"/>
              <a:gd name="connsiteY3" fmla="*/ 303013 h 1212051"/>
              <a:gd name="connsiteX4" fmla="*/ 0 w 2399955"/>
              <a:gd name="connsiteY4" fmla="*/ 303013 h 1212051"/>
              <a:gd name="connsiteX0" fmla="*/ 0 w 2399955"/>
              <a:gd name="connsiteY0" fmla="*/ 303013 h 1212051"/>
              <a:gd name="connsiteX1" fmla="*/ 303013 w 2399955"/>
              <a:gd name="connsiteY1" fmla="*/ 0 h 1212051"/>
              <a:gd name="connsiteX2" fmla="*/ 2399955 w 2399955"/>
              <a:gd name="connsiteY2" fmla="*/ 0 h 1212051"/>
              <a:gd name="connsiteX3" fmla="*/ 2399955 w 2399955"/>
              <a:gd name="connsiteY3" fmla="*/ 909038 h 1212051"/>
              <a:gd name="connsiteX4" fmla="*/ 2096942 w 2399955"/>
              <a:gd name="connsiteY4" fmla="*/ 1212051 h 1212051"/>
              <a:gd name="connsiteX5" fmla="*/ 0 w 2399955"/>
              <a:gd name="connsiteY5" fmla="*/ 1212051 h 1212051"/>
              <a:gd name="connsiteX6" fmla="*/ 0 w 2399955"/>
              <a:gd name="connsiteY6" fmla="*/ 303013 h 1212051"/>
              <a:gd name="connsiteX7" fmla="*/ 0 w 2399955"/>
              <a:gd name="connsiteY7" fmla="*/ 303013 h 1212051"/>
              <a:gd name="connsiteX8" fmla="*/ 2096942 w 2399955"/>
              <a:gd name="connsiteY8" fmla="*/ 303013 h 1212051"/>
              <a:gd name="connsiteX9" fmla="*/ 2399955 w 2399955"/>
              <a:gd name="connsiteY9" fmla="*/ 0 h 1212051"/>
              <a:gd name="connsiteX10" fmla="*/ 2096942 w 2399955"/>
              <a:gd name="connsiteY10" fmla="*/ 303013 h 1212051"/>
              <a:gd name="connsiteX11" fmla="*/ 2096942 w 2399955"/>
              <a:gd name="connsiteY11" fmla="*/ 1212051 h 121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99955" h="1212051" stroke="0" extrusionOk="0">
                <a:moveTo>
                  <a:pt x="0" y="303013"/>
                </a:moveTo>
                <a:lnTo>
                  <a:pt x="2096942" y="303013"/>
                </a:lnTo>
                <a:lnTo>
                  <a:pt x="2096942" y="1212051"/>
                </a:lnTo>
                <a:lnTo>
                  <a:pt x="0" y="1212051"/>
                </a:lnTo>
                <a:lnTo>
                  <a:pt x="0" y="303013"/>
                </a:lnTo>
                <a:close/>
              </a:path>
              <a:path w="2399955" h="1212051" fill="darkenLess" stroke="0" extrusionOk="0">
                <a:moveTo>
                  <a:pt x="2096942" y="303013"/>
                </a:moveTo>
                <a:lnTo>
                  <a:pt x="2399955" y="0"/>
                </a:lnTo>
                <a:lnTo>
                  <a:pt x="2399955" y="909038"/>
                </a:lnTo>
                <a:lnTo>
                  <a:pt x="2096942" y="1212051"/>
                </a:lnTo>
                <a:lnTo>
                  <a:pt x="2096942" y="303013"/>
                </a:lnTo>
                <a:close/>
              </a:path>
              <a:path w="2399955" h="1212051" fill="lightenLess" stroke="0" extrusionOk="0">
                <a:moveTo>
                  <a:pt x="0" y="303013"/>
                </a:moveTo>
                <a:lnTo>
                  <a:pt x="303013" y="0"/>
                </a:lnTo>
                <a:lnTo>
                  <a:pt x="2399955" y="0"/>
                </a:lnTo>
                <a:lnTo>
                  <a:pt x="2096942" y="303013"/>
                </a:lnTo>
                <a:lnTo>
                  <a:pt x="0" y="303013"/>
                </a:lnTo>
                <a:close/>
              </a:path>
              <a:path w="2399955" h="1212051" fill="none" extrusionOk="0">
                <a:moveTo>
                  <a:pt x="0" y="303013"/>
                </a:moveTo>
                <a:lnTo>
                  <a:pt x="303013" y="0"/>
                </a:lnTo>
                <a:lnTo>
                  <a:pt x="2399955" y="0"/>
                </a:lnTo>
                <a:lnTo>
                  <a:pt x="2399955" y="909038"/>
                </a:lnTo>
                <a:lnTo>
                  <a:pt x="2096942" y="1212051"/>
                </a:lnTo>
                <a:lnTo>
                  <a:pt x="0" y="1212051"/>
                </a:lnTo>
                <a:lnTo>
                  <a:pt x="0" y="303013"/>
                </a:lnTo>
                <a:close/>
                <a:moveTo>
                  <a:pt x="0" y="303013"/>
                </a:moveTo>
                <a:lnTo>
                  <a:pt x="2096942" y="303013"/>
                </a:lnTo>
                <a:lnTo>
                  <a:pt x="2399955" y="0"/>
                </a:lnTo>
                <a:moveTo>
                  <a:pt x="2096942" y="303013"/>
                </a:moveTo>
                <a:lnTo>
                  <a:pt x="2096942" y="1212051"/>
                </a:lnTo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0" vert="vert270" wrap="square" lIns="156272" tIns="483336" rIns="483336" bIns="156272" numCol="1" spcCol="1270" anchor="ctr" anchorCtr="0">
            <a:noAutofit/>
          </a:bodyPr>
          <a:lstStyle/>
          <a:p>
            <a:pPr algn="ctr" defTabSz="182321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err="1">
                <a:solidFill>
                  <a:schemeClr val="bg1"/>
                </a:solidFill>
              </a:rPr>
              <a:t>.Net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055B46-F1E6-46B7-8838-61876619B6E2}"/>
              </a:ext>
            </a:extLst>
          </p:cNvPr>
          <p:cNvSpPr/>
          <p:nvPr/>
        </p:nvSpPr>
        <p:spPr>
          <a:xfrm rot="5400000">
            <a:off x="7226927" y="3371965"/>
            <a:ext cx="739297" cy="2638977"/>
          </a:xfrm>
          <a:custGeom>
            <a:avLst/>
            <a:gdLst>
              <a:gd name="connsiteX0" fmla="*/ 0 w 2399955"/>
              <a:gd name="connsiteY0" fmla="*/ 303013 h 1212051"/>
              <a:gd name="connsiteX1" fmla="*/ 2096942 w 2399955"/>
              <a:gd name="connsiteY1" fmla="*/ 303013 h 1212051"/>
              <a:gd name="connsiteX2" fmla="*/ 2096942 w 2399955"/>
              <a:gd name="connsiteY2" fmla="*/ 1212051 h 1212051"/>
              <a:gd name="connsiteX3" fmla="*/ 0 w 2399955"/>
              <a:gd name="connsiteY3" fmla="*/ 1212051 h 1212051"/>
              <a:gd name="connsiteX4" fmla="*/ 0 w 2399955"/>
              <a:gd name="connsiteY4" fmla="*/ 303013 h 1212051"/>
              <a:gd name="connsiteX0" fmla="*/ 2096942 w 2399955"/>
              <a:gd name="connsiteY0" fmla="*/ 303013 h 1212051"/>
              <a:gd name="connsiteX1" fmla="*/ 2399955 w 2399955"/>
              <a:gd name="connsiteY1" fmla="*/ 0 h 1212051"/>
              <a:gd name="connsiteX2" fmla="*/ 2399955 w 2399955"/>
              <a:gd name="connsiteY2" fmla="*/ 909038 h 1212051"/>
              <a:gd name="connsiteX3" fmla="*/ 2096942 w 2399955"/>
              <a:gd name="connsiteY3" fmla="*/ 1212051 h 1212051"/>
              <a:gd name="connsiteX4" fmla="*/ 2096942 w 2399955"/>
              <a:gd name="connsiteY4" fmla="*/ 303013 h 1212051"/>
              <a:gd name="connsiteX0" fmla="*/ 0 w 2399955"/>
              <a:gd name="connsiteY0" fmla="*/ 303013 h 1212051"/>
              <a:gd name="connsiteX1" fmla="*/ 303013 w 2399955"/>
              <a:gd name="connsiteY1" fmla="*/ 0 h 1212051"/>
              <a:gd name="connsiteX2" fmla="*/ 2399955 w 2399955"/>
              <a:gd name="connsiteY2" fmla="*/ 0 h 1212051"/>
              <a:gd name="connsiteX3" fmla="*/ 2096942 w 2399955"/>
              <a:gd name="connsiteY3" fmla="*/ 303013 h 1212051"/>
              <a:gd name="connsiteX4" fmla="*/ 0 w 2399955"/>
              <a:gd name="connsiteY4" fmla="*/ 303013 h 1212051"/>
              <a:gd name="connsiteX0" fmla="*/ 0 w 2399955"/>
              <a:gd name="connsiteY0" fmla="*/ 303013 h 1212051"/>
              <a:gd name="connsiteX1" fmla="*/ 303013 w 2399955"/>
              <a:gd name="connsiteY1" fmla="*/ 0 h 1212051"/>
              <a:gd name="connsiteX2" fmla="*/ 2399955 w 2399955"/>
              <a:gd name="connsiteY2" fmla="*/ 0 h 1212051"/>
              <a:gd name="connsiteX3" fmla="*/ 2399955 w 2399955"/>
              <a:gd name="connsiteY3" fmla="*/ 909038 h 1212051"/>
              <a:gd name="connsiteX4" fmla="*/ 2096942 w 2399955"/>
              <a:gd name="connsiteY4" fmla="*/ 1212051 h 1212051"/>
              <a:gd name="connsiteX5" fmla="*/ 0 w 2399955"/>
              <a:gd name="connsiteY5" fmla="*/ 1212051 h 1212051"/>
              <a:gd name="connsiteX6" fmla="*/ 0 w 2399955"/>
              <a:gd name="connsiteY6" fmla="*/ 303013 h 1212051"/>
              <a:gd name="connsiteX7" fmla="*/ 0 w 2399955"/>
              <a:gd name="connsiteY7" fmla="*/ 303013 h 1212051"/>
              <a:gd name="connsiteX8" fmla="*/ 2096942 w 2399955"/>
              <a:gd name="connsiteY8" fmla="*/ 303013 h 1212051"/>
              <a:gd name="connsiteX9" fmla="*/ 2399955 w 2399955"/>
              <a:gd name="connsiteY9" fmla="*/ 0 h 1212051"/>
              <a:gd name="connsiteX10" fmla="*/ 2096942 w 2399955"/>
              <a:gd name="connsiteY10" fmla="*/ 303013 h 1212051"/>
              <a:gd name="connsiteX11" fmla="*/ 2096942 w 2399955"/>
              <a:gd name="connsiteY11" fmla="*/ 1212051 h 121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99955" h="1212051" stroke="0" extrusionOk="0">
                <a:moveTo>
                  <a:pt x="0" y="303013"/>
                </a:moveTo>
                <a:lnTo>
                  <a:pt x="2096942" y="303013"/>
                </a:lnTo>
                <a:lnTo>
                  <a:pt x="2096942" y="1212051"/>
                </a:lnTo>
                <a:lnTo>
                  <a:pt x="0" y="1212051"/>
                </a:lnTo>
                <a:lnTo>
                  <a:pt x="0" y="303013"/>
                </a:lnTo>
                <a:close/>
              </a:path>
              <a:path w="2399955" h="1212051" fill="darkenLess" stroke="0" extrusionOk="0">
                <a:moveTo>
                  <a:pt x="2096942" y="303013"/>
                </a:moveTo>
                <a:lnTo>
                  <a:pt x="2399955" y="0"/>
                </a:lnTo>
                <a:lnTo>
                  <a:pt x="2399955" y="909038"/>
                </a:lnTo>
                <a:lnTo>
                  <a:pt x="2096942" y="1212051"/>
                </a:lnTo>
                <a:lnTo>
                  <a:pt x="2096942" y="303013"/>
                </a:lnTo>
                <a:close/>
              </a:path>
              <a:path w="2399955" h="1212051" fill="lightenLess" stroke="0" extrusionOk="0">
                <a:moveTo>
                  <a:pt x="0" y="303013"/>
                </a:moveTo>
                <a:lnTo>
                  <a:pt x="303013" y="0"/>
                </a:lnTo>
                <a:lnTo>
                  <a:pt x="2399955" y="0"/>
                </a:lnTo>
                <a:lnTo>
                  <a:pt x="2096942" y="303013"/>
                </a:lnTo>
                <a:lnTo>
                  <a:pt x="0" y="303013"/>
                </a:lnTo>
                <a:close/>
              </a:path>
              <a:path w="2399955" h="1212051" fill="none" extrusionOk="0">
                <a:moveTo>
                  <a:pt x="0" y="303013"/>
                </a:moveTo>
                <a:lnTo>
                  <a:pt x="303013" y="0"/>
                </a:lnTo>
                <a:lnTo>
                  <a:pt x="2399955" y="0"/>
                </a:lnTo>
                <a:lnTo>
                  <a:pt x="2399955" y="909038"/>
                </a:lnTo>
                <a:lnTo>
                  <a:pt x="2096942" y="1212051"/>
                </a:lnTo>
                <a:lnTo>
                  <a:pt x="0" y="1212051"/>
                </a:lnTo>
                <a:lnTo>
                  <a:pt x="0" y="303013"/>
                </a:lnTo>
                <a:close/>
                <a:moveTo>
                  <a:pt x="0" y="303013"/>
                </a:moveTo>
                <a:lnTo>
                  <a:pt x="2096942" y="303013"/>
                </a:lnTo>
                <a:lnTo>
                  <a:pt x="2399955" y="0"/>
                </a:lnTo>
                <a:moveTo>
                  <a:pt x="2096942" y="303013"/>
                </a:moveTo>
                <a:lnTo>
                  <a:pt x="2096942" y="1212051"/>
                </a:lnTo>
              </a:path>
            </a:pathLst>
          </a:cu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vert270" wrap="square" lIns="156272" tIns="483336" rIns="483336" bIns="156272" numCol="1" spcCol="1270" anchor="ctr" anchorCtr="0">
            <a:noAutofit/>
          </a:bodyPr>
          <a:lstStyle/>
          <a:p>
            <a:pPr algn="ctr" defTabSz="182321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bg1"/>
                </a:solidFill>
              </a:rPr>
              <a:t>U-SQL</a:t>
            </a:r>
          </a:p>
        </p:txBody>
      </p:sp>
    </p:spTree>
    <p:extLst>
      <p:ext uri="{BB962C8B-B14F-4D97-AF65-F5344CB8AC3E}">
        <p14:creationId xmlns:p14="http://schemas.microsoft.com/office/powerpoint/2010/main" val="91808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“Lift and shift” </a:t>
            </a:r>
            <a:r>
              <a:rPr lang="pl-PL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SQL</a:t>
            </a:r>
            <a:r>
              <a:rPr lang="pl-PL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, </a:t>
            </a:r>
            <a:r>
              <a:rPr lang="pl-PL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.Net</a:t>
            </a:r>
            <a:r>
              <a:rPr lang="pl-PL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, </a:t>
            </a:r>
            <a:r>
              <a:rPr lang="pl-PL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Python </a:t>
            </a:r>
            <a:r>
              <a:rPr lang="en-GB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and </a:t>
            </a:r>
            <a:r>
              <a:rPr lang="pl-PL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R </a:t>
            </a:r>
            <a:r>
              <a:rPr lang="en-GB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code</a:t>
            </a:r>
            <a:r>
              <a:rPr lang="pl-PL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 </a:t>
            </a:r>
            <a:r>
              <a:rPr lang="en-GB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into </a:t>
            </a:r>
            <a:r>
              <a:rPr lang="pl-PL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Big Data</a:t>
            </a:r>
            <a:r>
              <a:rPr lang="en-GB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 </a:t>
            </a:r>
            <a:r>
              <a:rPr lang="en-GB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solutions</a:t>
            </a:r>
            <a:endParaRPr lang="pl-PL" dirty="0">
              <a:solidFill>
                <a:srgbClr val="465562">
                  <a:lumMod val="75000"/>
                </a:srgbClr>
              </a:solidFill>
              <a:latin typeface="Euphemia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defTabSz="914400">
              <a:lnSpc>
                <a:spcPct val="90000"/>
              </a:lnSpc>
              <a:spcBef>
                <a:spcPts val="0"/>
              </a:spcBef>
            </a:pPr>
            <a:r>
              <a:rPr lang="pl-PL" sz="3200" dirty="0">
                <a:solidFill>
                  <a:srgbClr val="465562"/>
                </a:solidFill>
                <a:latin typeface="Euphemia"/>
              </a:rPr>
              <a:t>Tomasz Krawczyk</a:t>
            </a:r>
            <a:endParaRPr lang="pl-PL" sz="3000" b="0" dirty="0">
              <a:solidFill>
                <a:srgbClr val="465562"/>
              </a:solidFill>
              <a:latin typeface="Euphemia"/>
            </a:endParaRPr>
          </a:p>
          <a:p>
            <a:pPr lvl="0" defTabSz="914400">
              <a:lnSpc>
                <a:spcPct val="90000"/>
              </a:lnSpc>
              <a:spcBef>
                <a:spcPts val="0"/>
              </a:spcBef>
            </a:pPr>
            <a:r>
              <a:rPr lang="pl-PL" sz="2000" b="0" dirty="0">
                <a:solidFill>
                  <a:srgbClr val="465562"/>
                </a:solidFill>
                <a:latin typeface="Euphemia"/>
                <a:hlinkClick r:id="rId3"/>
              </a:rPr>
              <a:t>tkrawczyk@future-processi</a:t>
            </a:r>
            <a:r>
              <a:rPr lang="en-GB" sz="2000" b="0" dirty="0">
                <a:solidFill>
                  <a:srgbClr val="465562"/>
                </a:solidFill>
                <a:latin typeface="Euphemia"/>
                <a:hlinkClick r:id="rId3"/>
              </a:rPr>
              <a:t>n</a:t>
            </a:r>
            <a:r>
              <a:rPr lang="pl-PL" sz="2000" b="0" dirty="0">
                <a:solidFill>
                  <a:srgbClr val="465562"/>
                </a:solidFill>
                <a:latin typeface="Euphemia"/>
                <a:hlinkClick r:id="rId3"/>
              </a:rPr>
              <a:t>g.com</a:t>
            </a:r>
            <a:endParaRPr lang="pl-PL" sz="2000" b="0" dirty="0">
              <a:solidFill>
                <a:srgbClr val="465562"/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8225-8295-49C8-B09D-CD883352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U-SQL </a:t>
            </a:r>
            <a:r>
              <a:rPr lang="pl-PL" sz="3600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Cognitive</a:t>
            </a:r>
            <a:r>
              <a:rPr lang="en-GB" sz="3600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,</a:t>
            </a:r>
            <a:r>
              <a:rPr lang="pl-PL" sz="3600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 R Language</a:t>
            </a:r>
            <a:r>
              <a:rPr lang="en-GB" sz="3600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, </a:t>
            </a:r>
            <a:r>
              <a:rPr lang="pl-PL" sz="3600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Python </a:t>
            </a:r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932D9-D199-4087-A548-B56A6145D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08846"/>
            <a:ext cx="4803094" cy="20162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B90520-794C-4919-A81F-C19C93A96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119" y="2183014"/>
            <a:ext cx="5281369" cy="23762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C74CB9-3AB0-4122-91A3-0C98B56FB159}"/>
              </a:ext>
            </a:extLst>
          </p:cNvPr>
          <p:cNvSpPr/>
          <p:nvPr/>
        </p:nvSpPr>
        <p:spPr>
          <a:xfrm>
            <a:off x="107504" y="378904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65562"/>
                </a:solidFill>
                <a:latin typeface="Euphemia"/>
              </a:rPr>
              <a:t>Install U-SQL Extensions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rgbClr val="465562"/>
                </a:solidFill>
                <a:latin typeface="Euphemia"/>
              </a:rPr>
              <a:t>Register Assemblies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465562"/>
                </a:solidFill>
                <a:latin typeface="Euphemia"/>
              </a:rPr>
              <a:t>CognitionAssembly.usql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465562"/>
                </a:solidFill>
                <a:latin typeface="Euphemia"/>
              </a:rPr>
              <a:t>PythonAssembly.usql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465562"/>
                </a:solidFill>
                <a:latin typeface="Euphemia"/>
              </a:rPr>
              <a:t>RAssembly.usql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rgbClr val="465562"/>
                </a:solidFill>
                <a:latin typeface="Euphemia"/>
              </a:rPr>
              <a:t>RegisterAll.usql</a:t>
            </a:r>
          </a:p>
        </p:txBody>
      </p:sp>
    </p:spTree>
    <p:extLst>
      <p:ext uri="{BB962C8B-B14F-4D97-AF65-F5344CB8AC3E}">
        <p14:creationId xmlns:p14="http://schemas.microsoft.com/office/powerpoint/2010/main" val="941707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err="1"/>
              <a:t>CogitiveTagger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/>
              <a:t>CogitiveFaces</a:t>
            </a:r>
          </a:p>
        </p:txBody>
      </p:sp>
    </p:spTree>
    <p:extLst>
      <p:ext uri="{BB962C8B-B14F-4D97-AF65-F5344CB8AC3E}">
        <p14:creationId xmlns:p14="http://schemas.microsoft.com/office/powerpoint/2010/main" val="3625234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FDEA-35EF-4E9F-9F1B-8ACA6622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Why R and (or) Python ?</a:t>
            </a:r>
            <a:endParaRPr lang="pl-PL" dirty="0"/>
          </a:p>
        </p:txBody>
      </p:sp>
      <p:pic>
        <p:nvPicPr>
          <p:cNvPr id="1026" name="Picture 2" descr="Google Trends Python R Data Science Machine Learning 2012 2017">
            <a:extLst>
              <a:ext uri="{FF2B5EF4-FFF2-40B4-BE49-F238E27FC236}">
                <a16:creationId xmlns:a16="http://schemas.microsoft.com/office/drawing/2014/main" id="{B5E2B868-36C3-4326-8493-210C01DA3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6408712" cy="281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28B057-C2E4-45A3-9450-629E16D66A09}"/>
              </a:ext>
            </a:extLst>
          </p:cNvPr>
          <p:cNvSpPr txBox="1"/>
          <p:nvPr/>
        </p:nvSpPr>
        <p:spPr>
          <a:xfrm>
            <a:off x="3779912" y="47971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0CC17-D127-4027-8A56-2409A482ADD9}"/>
              </a:ext>
            </a:extLst>
          </p:cNvPr>
          <p:cNvSpPr txBox="1"/>
          <p:nvPr/>
        </p:nvSpPr>
        <p:spPr>
          <a:xfrm>
            <a:off x="3203848" y="4378435"/>
            <a:ext cx="5632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00B0F0"/>
                </a:solidFill>
                <a:hlinkClick r:id="rId3"/>
              </a:rPr>
              <a:t>https://www.kdnuggets.com/2017/09/python-vs-r-data-science-machine-learning.html</a:t>
            </a:r>
            <a:endParaRPr lang="pl-PL" sz="1200" dirty="0">
              <a:solidFill>
                <a:srgbClr val="00B0F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9AB2BE-4BC2-40EF-BCD4-782838A6A078}"/>
              </a:ext>
            </a:extLst>
          </p:cNvPr>
          <p:cNvSpPr/>
          <p:nvPr/>
        </p:nvSpPr>
        <p:spPr>
          <a:xfrm>
            <a:off x="323528" y="4981818"/>
            <a:ext cx="8640960" cy="94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1">
              <a:lnSpc>
                <a:spcPct val="90000"/>
              </a:lnSpc>
              <a:spcBef>
                <a:spcPts val="600"/>
              </a:spcBef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R language is a golden child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of machine learning </a:t>
            </a:r>
          </a:p>
          <a:p>
            <a:pPr marL="365760" lvl="1">
              <a:lnSpc>
                <a:spcPct val="90000"/>
              </a:lnSpc>
              <a:spcBef>
                <a:spcPts val="600"/>
              </a:spcBef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Python is a king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of machine learning</a:t>
            </a:r>
            <a:endParaRPr lang="pl-PL" sz="2800" b="1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308606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B64723-109E-4FEF-9486-C97E48D4F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U-SQL R/Python – How to run ?</a:t>
            </a:r>
            <a:endParaRPr lang="pl-P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03245-9A1C-4735-ACFA-97F2732DD305}"/>
              </a:ext>
            </a:extLst>
          </p:cNvPr>
          <p:cNvSpPr/>
          <p:nvPr/>
        </p:nvSpPr>
        <p:spPr>
          <a:xfrm>
            <a:off x="440505" y="1556792"/>
            <a:ext cx="7920880" cy="3460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pl-PL" sz="3200" dirty="0">
                <a:solidFill>
                  <a:srgbClr val="465562"/>
                </a:solidFill>
                <a:latin typeface="Euphemia"/>
              </a:rPr>
              <a:t>Enable Extensions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800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REFERENCE ASSEMBLY [ExtPython]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800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REFERENCE ASSEMBLY [ExtR]</a:t>
            </a:r>
          </a:p>
          <a:p>
            <a:pPr marL="457200" lvl="0" indent="-457200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pl-PL" sz="3200" dirty="0">
                <a:solidFill>
                  <a:srgbClr val="465562"/>
                </a:solidFill>
                <a:latin typeface="Euphemia"/>
              </a:rPr>
              <a:t>Execute Python or R code on Partitions via</a:t>
            </a:r>
            <a:r>
              <a:rPr lang="en-GB" sz="3200" dirty="0">
                <a:solidFill>
                  <a:srgbClr val="465562"/>
                </a:solidFill>
                <a:latin typeface="Euphemia"/>
              </a:rPr>
              <a:t> </a:t>
            </a:r>
            <a:r>
              <a:rPr lang="pl-PL" sz="3200" dirty="0">
                <a:solidFill>
                  <a:srgbClr val="465562"/>
                </a:solidFill>
                <a:latin typeface="Euphemia"/>
              </a:rPr>
              <a:t>specialized reducers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800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Extension.Python.Reducer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800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Extension.R.Reducer</a:t>
            </a:r>
          </a:p>
        </p:txBody>
      </p:sp>
    </p:spTree>
    <p:extLst>
      <p:ext uri="{BB962C8B-B14F-4D97-AF65-F5344CB8AC3E}">
        <p14:creationId xmlns:p14="http://schemas.microsoft.com/office/powerpoint/2010/main" val="2311897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A2CD-C194-4691-AC3C-B373CDD9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U-SQL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REDUCE </a:t>
            </a:r>
            <a:endParaRPr lang="pl-PL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DA955-81F1-481E-BD32-1304B8C4B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3409950" cy="2009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6E63B6-B2C8-467F-9EF1-4DA25BFB9D6B}"/>
              </a:ext>
            </a:extLst>
          </p:cNvPr>
          <p:cNvSpPr/>
          <p:nvPr/>
        </p:nvSpPr>
        <p:spPr>
          <a:xfrm>
            <a:off x="3899760" y="141229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solidFill>
                  <a:srgbClr val="505000"/>
                </a:solidFill>
                <a:latin typeface="Consolas" panose="020B0609020204030204" pitchFamily="49" charset="0"/>
              </a:rPr>
              <a:t>@results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REDUCE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05000"/>
                </a:solidFill>
                <a:latin typeface="Consolas" panose="020B0609020204030204" pitchFamily="49" charset="0"/>
              </a:rPr>
              <a:t>@sample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PRESORT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05000"/>
                </a:solidFill>
                <a:latin typeface="Consolas" panose="020B0609020204030204" pitchFamily="49" charset="0"/>
              </a:rPr>
              <a:t>begin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05000"/>
                </a:solidFill>
                <a:latin typeface="Consolas" panose="020B0609020204030204" pitchFamily="49" charset="0"/>
              </a:rPr>
              <a:t>id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PRODUCE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0500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dirty="0">
                <a:solidFill>
                  <a:srgbClr val="505000"/>
                </a:solidFill>
                <a:latin typeface="Consolas" panose="020B0609020204030204" pitchFamily="49" charset="0"/>
              </a:rPr>
              <a:t>begin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dirty="0">
                <a:solidFill>
                  <a:srgbClr val="505000"/>
                </a:solidFill>
                <a:latin typeface="Consolas" panose="020B0609020204030204" pitchFamily="49" charset="0"/>
              </a:rPr>
              <a:t>end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dirty="0">
                <a:solidFill>
                  <a:srgbClr val="505000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double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READONLY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05000"/>
                </a:solidFill>
                <a:latin typeface="Consolas" panose="020B0609020204030204" pitchFamily="49" charset="0"/>
              </a:rPr>
              <a:t>id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REQUIRED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05000"/>
                </a:solidFill>
                <a:latin typeface="Consolas" panose="020B0609020204030204" pitchFamily="49" charset="0"/>
              </a:rPr>
              <a:t>begin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pl-PL" dirty="0">
                <a:solidFill>
                  <a:srgbClr val="505000"/>
                </a:solidFill>
                <a:latin typeface="Consolas" panose="020B0609020204030204" pitchFamily="49" charset="0"/>
              </a:rPr>
              <a:t>end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pl-PL" dirty="0">
                <a:solidFill>
                  <a:srgbClr val="505000"/>
                </a:solidFill>
                <a:latin typeface="Consolas" panose="020B0609020204030204" pitchFamily="49" charset="0"/>
              </a:rPr>
              <a:t>value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USING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05000"/>
                </a:solidFill>
                <a:latin typeface="Consolas" panose="020B0609020204030204" pitchFamily="49" charset="0"/>
              </a:rPr>
              <a:t>BreakRangeReducer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003200"/>
                </a:solidFill>
                <a:latin typeface="Consolas" panose="020B0609020204030204" pitchFamily="49" charset="0"/>
              </a:rPr>
              <a:t>180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l-P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002C56-5AC0-495A-917A-9CD4973BF021}"/>
              </a:ext>
            </a:extLst>
          </p:cNvPr>
          <p:cNvSpPr txBox="1">
            <a:spLocks/>
          </p:cNvSpPr>
          <p:nvPr/>
        </p:nvSpPr>
        <p:spPr>
          <a:xfrm>
            <a:off x="307120" y="5445706"/>
            <a:ext cx="8608144" cy="796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|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- The optional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indicates that the whole input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rowset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will become the group to be reduced. Similar to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GROUP BY ALL</a:t>
            </a: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8A565">
                  <a:lumMod val="75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E2DFD1-BE27-40F7-8192-16042889FDED}"/>
              </a:ext>
            </a:extLst>
          </p:cNvPr>
          <p:cNvSpPr/>
          <p:nvPr/>
        </p:nvSpPr>
        <p:spPr>
          <a:xfrm>
            <a:off x="7766910" y="2132856"/>
            <a:ext cx="1164762" cy="21602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b="1" dirty="0">
                <a:solidFill>
                  <a:schemeClr val="dk1"/>
                </a:solidFill>
              </a:rPr>
              <a:t>PRESORT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58CB12-B308-4CD8-B1DD-76BED47215A5}"/>
              </a:ext>
            </a:extLst>
          </p:cNvPr>
          <p:cNvCxnSpPr>
            <a:cxnSpLocks/>
          </p:cNvCxnSpPr>
          <p:nvPr/>
        </p:nvCxnSpPr>
        <p:spPr>
          <a:xfrm flipV="1">
            <a:off x="4572000" y="2240868"/>
            <a:ext cx="3194910" cy="1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A144D50-C8F6-4304-A350-2CB8B5D7935E}"/>
              </a:ext>
            </a:extLst>
          </p:cNvPr>
          <p:cNvSpPr/>
          <p:nvPr/>
        </p:nvSpPr>
        <p:spPr>
          <a:xfrm>
            <a:off x="7777258" y="2418909"/>
            <a:ext cx="1164762" cy="21602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b="1" dirty="0">
                <a:solidFill>
                  <a:schemeClr val="dk1"/>
                </a:solidFill>
              </a:rPr>
              <a:t>GROUP BY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CBCCD3-E27B-4529-984E-25CA1372FE9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716016" y="2526921"/>
            <a:ext cx="3061242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6E9BF4F-0221-4164-993C-10D479A96C3A}"/>
              </a:ext>
            </a:extLst>
          </p:cNvPr>
          <p:cNvSpPr/>
          <p:nvPr/>
        </p:nvSpPr>
        <p:spPr>
          <a:xfrm>
            <a:off x="7760850" y="1860401"/>
            <a:ext cx="1154414" cy="21602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ROWSET</a:t>
            </a:r>
            <a:endParaRPr lang="pl-PL" sz="12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33FB92-0073-401A-B44E-06F65F0F349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419688" y="1968413"/>
            <a:ext cx="2341162" cy="36498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508BFE3-9298-4173-B136-EAD55BA0C44F}"/>
              </a:ext>
            </a:extLst>
          </p:cNvPr>
          <p:cNvSpPr/>
          <p:nvPr/>
        </p:nvSpPr>
        <p:spPr>
          <a:xfrm>
            <a:off x="7766910" y="3548805"/>
            <a:ext cx="1164762" cy="21602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</a:rPr>
              <a:t>NEW ROWSET</a:t>
            </a:r>
            <a:endParaRPr lang="pl-PL" sz="1200" b="1" dirty="0">
              <a:solidFill>
                <a:schemeClr val="dk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516EEB-FFBF-4EF2-8EAE-BD502B3F5D9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652120" y="3656817"/>
            <a:ext cx="2114790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7CF4624-C81B-4BBD-B5D1-FD81340AEE6D}"/>
              </a:ext>
            </a:extLst>
          </p:cNvPr>
          <p:cNvSpPr/>
          <p:nvPr/>
        </p:nvSpPr>
        <p:spPr>
          <a:xfrm>
            <a:off x="7750502" y="5181985"/>
            <a:ext cx="1164762" cy="21602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dk1"/>
                </a:solidFill>
              </a:rPr>
              <a:t>REDUCER</a:t>
            </a:r>
            <a:endParaRPr lang="pl-PL" sz="1200" b="1" dirty="0">
              <a:solidFill>
                <a:schemeClr val="dk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4167B-2F0E-42D5-B647-49EBA6F1499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635712" y="5289997"/>
            <a:ext cx="2114790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463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A163-0DC4-4202-BEF6-6773FF26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U-SQL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REDUCE </a:t>
            </a:r>
            <a:endParaRPr lang="pl-PL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8554BB-96E8-4BAB-B2E6-DB7031C4A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614061"/>
              </p:ext>
            </p:extLst>
          </p:nvPr>
        </p:nvGraphicFramePr>
        <p:xfrm>
          <a:off x="546895" y="1417638"/>
          <a:ext cx="7913537" cy="201136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82698">
                  <a:extLst>
                    <a:ext uri="{9D8B030D-6E8A-4147-A177-3AD203B41FA5}">
                      <a16:colId xmlns:a16="http://schemas.microsoft.com/office/drawing/2014/main" val="1534577754"/>
                    </a:ext>
                  </a:extLst>
                </a:gridCol>
                <a:gridCol w="2512379">
                  <a:extLst>
                    <a:ext uri="{9D8B030D-6E8A-4147-A177-3AD203B41FA5}">
                      <a16:colId xmlns:a16="http://schemas.microsoft.com/office/drawing/2014/main" val="700338847"/>
                    </a:ext>
                  </a:extLst>
                </a:gridCol>
                <a:gridCol w="2640076">
                  <a:extLst>
                    <a:ext uri="{9D8B030D-6E8A-4147-A177-3AD203B41FA5}">
                      <a16:colId xmlns:a16="http://schemas.microsoft.com/office/drawing/2014/main" val="3294585312"/>
                    </a:ext>
                  </a:extLst>
                </a:gridCol>
                <a:gridCol w="1978384">
                  <a:extLst>
                    <a:ext uri="{9D8B030D-6E8A-4147-A177-3AD203B41FA5}">
                      <a16:colId xmlns:a16="http://schemas.microsoft.com/office/drawing/2014/main" val="375618159"/>
                    </a:ext>
                  </a:extLst>
                </a:gridCol>
              </a:tblGrid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Id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begin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end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value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244729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05:00:00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06:00:00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>
                          <a:effectLst/>
                        </a:rPr>
                        <a:t>100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212569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06:01:00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07:00:00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200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548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08:00:00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09:00:00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900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63296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2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06:01:00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07:00:00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2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979887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2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07:01:00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09:01:00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9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5164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E91C859-F9D1-4115-8695-6DB97D1A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75308"/>
              </p:ext>
            </p:extLst>
          </p:nvPr>
        </p:nvGraphicFramePr>
        <p:xfrm>
          <a:off x="627133" y="4945862"/>
          <a:ext cx="7769521" cy="1344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68454">
                  <a:extLst>
                    <a:ext uri="{9D8B030D-6E8A-4147-A177-3AD203B41FA5}">
                      <a16:colId xmlns:a16="http://schemas.microsoft.com/office/drawing/2014/main" val="580449129"/>
                    </a:ext>
                  </a:extLst>
                </a:gridCol>
                <a:gridCol w="2466657">
                  <a:extLst>
                    <a:ext uri="{9D8B030D-6E8A-4147-A177-3AD203B41FA5}">
                      <a16:colId xmlns:a16="http://schemas.microsoft.com/office/drawing/2014/main" val="2840350568"/>
                    </a:ext>
                  </a:extLst>
                </a:gridCol>
                <a:gridCol w="2592030">
                  <a:extLst>
                    <a:ext uri="{9D8B030D-6E8A-4147-A177-3AD203B41FA5}">
                      <a16:colId xmlns:a16="http://schemas.microsoft.com/office/drawing/2014/main" val="690343671"/>
                    </a:ext>
                  </a:extLst>
                </a:gridCol>
                <a:gridCol w="1942380">
                  <a:extLst>
                    <a:ext uri="{9D8B030D-6E8A-4147-A177-3AD203B41FA5}">
                      <a16:colId xmlns:a16="http://schemas.microsoft.com/office/drawing/2014/main" val="2735988558"/>
                    </a:ext>
                  </a:extLst>
                </a:gridCol>
              </a:tblGrid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Id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begin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end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value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2944"/>
                  </a:ext>
                </a:extLst>
              </a:tr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05:00:00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07:00:00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300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295497"/>
                  </a:ext>
                </a:extLst>
              </a:tr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08:00:00</a:t>
                      </a:r>
                      <a:endParaRPr lang="pl-PL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09:00:00</a:t>
                      </a:r>
                      <a:endParaRPr lang="pl-PL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900</a:t>
                      </a:r>
                      <a:endParaRPr lang="pl-PL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58038"/>
                  </a:ext>
                </a:extLst>
              </a:tr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2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05:00:00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09:00:00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1</a:t>
                      </a:r>
                      <a:r>
                        <a:rPr lang="en-GB" sz="1100" b="1" dirty="0">
                          <a:effectLst/>
                        </a:rPr>
                        <a:t>1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1651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6C19592-2B82-4B3D-8E48-F1AF4386FA1F}"/>
              </a:ext>
            </a:extLst>
          </p:cNvPr>
          <p:cNvSpPr/>
          <p:nvPr/>
        </p:nvSpPr>
        <p:spPr>
          <a:xfrm>
            <a:off x="618903" y="4007411"/>
            <a:ext cx="7841529" cy="360040"/>
          </a:xfrm>
          <a:prstGeom prst="rect">
            <a:avLst/>
          </a:prstGeom>
          <a:solidFill>
            <a:srgbClr val="E8A565">
              <a:lumMod val="75000"/>
            </a:srgbClr>
          </a:solidFill>
          <a:ln w="12700" cap="flat" cmpd="sng" algn="ctr">
            <a:solidFill>
              <a:srgbClr val="9BAAB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REDUCER</a:t>
            </a:r>
          </a:p>
        </p:txBody>
      </p:sp>
      <p:sp>
        <p:nvSpPr>
          <p:cNvPr id="11" name="Strzałka: w lewo 18">
            <a:extLst>
              <a:ext uri="{FF2B5EF4-FFF2-40B4-BE49-F238E27FC236}">
                <a16:creationId xmlns:a16="http://schemas.microsoft.com/office/drawing/2014/main" id="{83B4ADE8-A4ED-45C6-B66A-3FB420B18C8F}"/>
              </a:ext>
            </a:extLst>
          </p:cNvPr>
          <p:cNvSpPr/>
          <p:nvPr/>
        </p:nvSpPr>
        <p:spPr>
          <a:xfrm rot="16200000">
            <a:off x="4156227" y="3480762"/>
            <a:ext cx="480966" cy="500379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12" name="Strzałka: w lewo 18">
            <a:extLst>
              <a:ext uri="{FF2B5EF4-FFF2-40B4-BE49-F238E27FC236}">
                <a16:creationId xmlns:a16="http://schemas.microsoft.com/office/drawing/2014/main" id="{00C8B3DE-418E-401D-98E5-89B58070F15A}"/>
              </a:ext>
            </a:extLst>
          </p:cNvPr>
          <p:cNvSpPr/>
          <p:nvPr/>
        </p:nvSpPr>
        <p:spPr>
          <a:xfrm rot="16200000">
            <a:off x="4156227" y="4429698"/>
            <a:ext cx="480966" cy="500379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19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GB" sz="3200" dirty="0" err="1"/>
              <a:t>.Net</a:t>
            </a:r>
            <a:r>
              <a:rPr lang="en-GB" sz="3200" dirty="0"/>
              <a:t> </a:t>
            </a:r>
            <a:r>
              <a:rPr lang="en-GB" sz="3200" dirty="0" err="1"/>
              <a:t>BreakRangeReducer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178885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702A-E42F-469A-ADEB-7CF85858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U-SQL R</a:t>
            </a:r>
            <a:r>
              <a:rPr lang="en-GB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/Python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REDUCE</a:t>
            </a:r>
            <a:endParaRPr lang="pl-P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9ADE86-0076-4B5D-96E1-A28F44FEEA19}"/>
              </a:ext>
            </a:extLst>
          </p:cNvPr>
          <p:cNvSpPr/>
          <p:nvPr/>
        </p:nvSpPr>
        <p:spPr>
          <a:xfrm>
            <a:off x="395536" y="1700808"/>
            <a:ext cx="496855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dirty="0">
                <a:solidFill>
                  <a:srgbClr val="505000"/>
                </a:solidFill>
                <a:latin typeface="Consolas" panose="020B0609020204030204" pitchFamily="49" charset="0"/>
              </a:rPr>
              <a:t>@ROutput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200" dirty="0">
                <a:solidFill>
                  <a:srgbClr val="0000D0"/>
                </a:solidFill>
                <a:latin typeface="Consolas" panose="020B0609020204030204" pitchFamily="49" charset="0"/>
              </a:rPr>
              <a:t>REDUCE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>
                <a:solidFill>
                  <a:srgbClr val="505000"/>
                </a:solidFill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srgbClr val="505000"/>
                </a:solidFill>
                <a:latin typeface="Consolas" panose="020B0609020204030204" pitchFamily="49" charset="0"/>
              </a:rPr>
              <a:t>RInputDS</a:t>
            </a:r>
            <a:endParaRPr lang="pl-P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200" dirty="0">
                <a:solidFill>
                  <a:srgbClr val="0000D0"/>
                </a:solidFill>
                <a:latin typeface="Consolas" panose="020B0609020204030204" pitchFamily="49" charset="0"/>
              </a:rPr>
              <a:t>ON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>
                <a:solidFill>
                  <a:srgbClr val="505000"/>
                </a:solidFill>
                <a:latin typeface="Consolas" panose="020B0609020204030204" pitchFamily="49" charset="0"/>
              </a:rPr>
              <a:t>Par</a:t>
            </a:r>
            <a:endParaRPr lang="pl-P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200" dirty="0">
                <a:solidFill>
                  <a:srgbClr val="0000D0"/>
                </a:solidFill>
                <a:latin typeface="Consolas" panose="020B0609020204030204" pitchFamily="49" charset="0"/>
              </a:rPr>
              <a:t>PRODUCE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>
                <a:solidFill>
                  <a:srgbClr val="505000"/>
                </a:solidFill>
                <a:latin typeface="Consolas" panose="020B0609020204030204" pitchFamily="49" charset="0"/>
              </a:rPr>
              <a:t>Par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505000"/>
                </a:solidFill>
                <a:latin typeface="Consolas" panose="020B0609020204030204" pitchFamily="49" charset="0"/>
              </a:rPr>
              <a:t>RowId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>
                <a:solidFill>
                  <a:srgbClr val="0000D0"/>
                </a:solidFill>
                <a:latin typeface="Consolas" panose="020B0609020204030204" pitchFamily="49" charset="0"/>
              </a:rPr>
              <a:t>int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1200" dirty="0">
                <a:solidFill>
                  <a:srgbClr val="505000"/>
                </a:solidFill>
                <a:latin typeface="Consolas" panose="020B0609020204030204" pitchFamily="49" charset="0"/>
              </a:rPr>
              <a:t>ROutput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>
                <a:solidFill>
                  <a:srgbClr val="0000D0"/>
                </a:solidFill>
                <a:latin typeface="Consolas" panose="020B0609020204030204" pitchFamily="49" charset="0"/>
              </a:rPr>
              <a:t>string</a:t>
            </a:r>
            <a:endParaRPr lang="pl-P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200" dirty="0">
                <a:solidFill>
                  <a:srgbClr val="0000D0"/>
                </a:solidFill>
                <a:latin typeface="Consolas" panose="020B0609020204030204" pitchFamily="49" charset="0"/>
              </a:rPr>
              <a:t>READONLY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>
                <a:solidFill>
                  <a:srgbClr val="505000"/>
                </a:solidFill>
                <a:latin typeface="Consolas" panose="020B0609020204030204" pitchFamily="49" charset="0"/>
              </a:rPr>
              <a:t>Par</a:t>
            </a:r>
            <a:endParaRPr lang="pl-P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D0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D0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505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505000"/>
                </a:solidFill>
                <a:latin typeface="Consolas" panose="020B0609020204030204" pitchFamily="49" charset="0"/>
              </a:rPr>
              <a:t>Extension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505000"/>
                </a:solidFill>
                <a:latin typeface="Consolas" panose="020B0609020204030204" pitchFamily="49" charset="0"/>
              </a:rPr>
              <a:t>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505000"/>
                </a:solidFill>
                <a:latin typeface="Consolas" panose="020B0609020204030204" pitchFamily="49" charset="0"/>
              </a:rPr>
              <a:t>Reducer</a:t>
            </a:r>
            <a:endParaRPr lang="en-US" sz="1200" dirty="0">
              <a:solidFill>
                <a:srgbClr val="505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05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05000"/>
                </a:solidFill>
                <a:latin typeface="Consolas" panose="020B0609020204030204" pitchFamily="49" charset="0"/>
              </a:rPr>
              <a:t>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505000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505000"/>
                </a:solidFill>
                <a:latin typeface="Consolas" panose="020B0609020204030204" pitchFamily="49" charset="0"/>
              </a:rPr>
              <a:t>myRScript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l-PL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777D3-1E20-43DD-9844-24F86AD5F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556792"/>
            <a:ext cx="5189133" cy="448765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3E2C4A-5186-4B17-8DB5-227A766F4902}"/>
              </a:ext>
            </a:extLst>
          </p:cNvPr>
          <p:cNvCxnSpPr>
            <a:cxnSpLocks/>
          </p:cNvCxnSpPr>
          <p:nvPr/>
        </p:nvCxnSpPr>
        <p:spPr>
          <a:xfrm>
            <a:off x="971600" y="2298692"/>
            <a:ext cx="2485782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EE755F2-41A2-4731-883B-EAD738EDFC23}"/>
              </a:ext>
            </a:extLst>
          </p:cNvPr>
          <p:cNvSpPr/>
          <p:nvPr/>
        </p:nvSpPr>
        <p:spPr>
          <a:xfrm>
            <a:off x="3457382" y="2190680"/>
            <a:ext cx="1872208" cy="21602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b="1" dirty="0"/>
              <a:t>Partition 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B781DB-81BE-4D26-9677-7315ED654CAB}"/>
              </a:ext>
            </a:extLst>
          </p:cNvPr>
          <p:cNvSpPr txBox="1"/>
          <p:nvPr/>
        </p:nvSpPr>
        <p:spPr>
          <a:xfrm>
            <a:off x="246963" y="4788719"/>
            <a:ext cx="3517053" cy="158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465562"/>
                </a:solidFill>
                <a:latin typeface="Euphemia"/>
              </a:rPr>
              <a:t>NOTE: 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465562"/>
                </a:solidFill>
                <a:latin typeface="Euphemia"/>
              </a:rPr>
              <a:t>Reducer does 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465562"/>
                </a:solidFill>
                <a:latin typeface="Euphemia"/>
              </a:rPr>
              <a:t>not have to aggregate</a:t>
            </a:r>
            <a:r>
              <a:rPr lang="en-US" sz="3600" b="1" dirty="0">
                <a:solidFill>
                  <a:srgbClr val="465562"/>
                </a:solidFill>
                <a:latin typeface="Euphemia"/>
              </a:rPr>
              <a:t> </a:t>
            </a:r>
            <a:br>
              <a:rPr lang="en-US" sz="2400" dirty="0">
                <a:solidFill>
                  <a:srgbClr val="465562"/>
                </a:solidFill>
                <a:latin typeface="Euphemia"/>
              </a:rPr>
            </a:br>
            <a:endParaRPr lang="pl-PL" sz="2400" dirty="0">
              <a:solidFill>
                <a:srgbClr val="465562"/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2251236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5D70-0D13-408B-94C1-CEEAB657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U-SQL R</a:t>
            </a:r>
            <a:r>
              <a:rPr lang="en-GB" sz="32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/Python </a:t>
            </a:r>
            <a:r>
              <a:rPr lang="en-GB" sz="3200" b="0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REDUCE</a:t>
            </a:r>
            <a:endParaRPr lang="pl-P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AAAC31-97B4-4366-A78B-D5FE7FE2F3BC}"/>
              </a:ext>
            </a:extLst>
          </p:cNvPr>
          <p:cNvGrpSpPr/>
          <p:nvPr/>
        </p:nvGrpSpPr>
        <p:grpSpPr>
          <a:xfrm>
            <a:off x="495300" y="1628800"/>
            <a:ext cx="4076700" cy="4689633"/>
            <a:chOff x="495300" y="1628800"/>
            <a:chExt cx="4076700" cy="4689633"/>
          </a:xfrm>
        </p:grpSpPr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2577DF53-A38A-4E6B-8B34-F0B232E6D44B}"/>
                </a:ext>
              </a:extLst>
            </p:cNvPr>
            <p:cNvSpPr/>
            <p:nvPr/>
          </p:nvSpPr>
          <p:spPr bwMode="auto">
            <a:xfrm>
              <a:off x="2191418" y="4915308"/>
              <a:ext cx="609600" cy="1403125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4B129BF-262B-40F4-B251-19D1424E04FB}"/>
                </a:ext>
              </a:extLst>
            </p:cNvPr>
            <p:cNvSpPr/>
            <p:nvPr/>
          </p:nvSpPr>
          <p:spPr bwMode="auto">
            <a:xfrm>
              <a:off x="495300" y="2771800"/>
              <a:ext cx="4076700" cy="301402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47B415-4BE3-4DB2-BBF2-76977F53B20C}"/>
                </a:ext>
              </a:extLst>
            </p:cNvPr>
            <p:cNvSpPr/>
            <p:nvPr/>
          </p:nvSpPr>
          <p:spPr bwMode="auto">
            <a:xfrm>
              <a:off x="1104900" y="3381400"/>
              <a:ext cx="2895600" cy="1752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Python/R Code</a:t>
              </a:r>
              <a:b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b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Flowchart: Internal Storage 4">
              <a:extLst>
                <a:ext uri="{FF2B5EF4-FFF2-40B4-BE49-F238E27FC236}">
                  <a16:creationId xmlns:a16="http://schemas.microsoft.com/office/drawing/2014/main" id="{A1045478-0CB6-4AC0-BF93-D59CD8966340}"/>
                </a:ext>
              </a:extLst>
            </p:cNvPr>
            <p:cNvSpPr/>
            <p:nvPr/>
          </p:nvSpPr>
          <p:spPr bwMode="auto">
            <a:xfrm>
              <a:off x="533400" y="1628800"/>
              <a:ext cx="4038600" cy="609600"/>
            </a:xfrm>
            <a:prstGeom prst="flowChartInternalStorag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Rowset</a:t>
              </a: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Partition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9AA33EF-8250-486F-ADC8-DBE8A552C1BF}"/>
                </a:ext>
              </a:extLst>
            </p:cNvPr>
            <p:cNvSpPr/>
            <p:nvPr/>
          </p:nvSpPr>
          <p:spPr>
            <a:xfrm>
              <a:off x="647700" y="2848000"/>
              <a:ext cx="3697036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Python/</a:t>
              </a:r>
              <a:r>
                <a:rPr lang="en-US" dirty="0" err="1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R.Reducer</a:t>
              </a:r>
              <a:r>
                <a:rPr lang="en-US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 (type mapping)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F27187-737F-4BA0-926C-FA63E19BC407}"/>
                </a:ext>
              </a:extLst>
            </p:cNvPr>
            <p:cNvSpPr/>
            <p:nvPr/>
          </p:nvSpPr>
          <p:spPr>
            <a:xfrm>
              <a:off x="1623255" y="5268910"/>
              <a:ext cx="1745926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Reduce Vertex 1</a:t>
              </a: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9154F1E7-CFF4-4DF2-877C-929379277DDC}"/>
                </a:ext>
              </a:extLst>
            </p:cNvPr>
            <p:cNvSpPr/>
            <p:nvPr/>
          </p:nvSpPr>
          <p:spPr bwMode="auto">
            <a:xfrm>
              <a:off x="2191418" y="2239193"/>
              <a:ext cx="609600" cy="532607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489B1DC-3E55-418F-8CB4-B2A17189FC31}"/>
                </a:ext>
              </a:extLst>
            </p:cNvPr>
            <p:cNvSpPr/>
            <p:nvPr/>
          </p:nvSpPr>
          <p:spPr>
            <a:xfrm>
              <a:off x="1259632" y="3474072"/>
              <a:ext cx="2664296" cy="34163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Data frame</a:t>
              </a:r>
              <a:endParaRPr lang="pl-PL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8D14AFA-407D-4C96-AD66-EDA56D75C2CD}"/>
                </a:ext>
              </a:extLst>
            </p:cNvPr>
            <p:cNvSpPr/>
            <p:nvPr/>
          </p:nvSpPr>
          <p:spPr>
            <a:xfrm>
              <a:off x="1242156" y="4543794"/>
              <a:ext cx="2664296" cy="3416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Data frame</a:t>
              </a:r>
              <a:endParaRPr lang="pl-PL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7444C3-6F31-495B-9B9B-BF1FCBA82408}"/>
              </a:ext>
            </a:extLst>
          </p:cNvPr>
          <p:cNvGrpSpPr/>
          <p:nvPr/>
        </p:nvGrpSpPr>
        <p:grpSpPr>
          <a:xfrm>
            <a:off x="4799266" y="1628800"/>
            <a:ext cx="4076700" cy="4689633"/>
            <a:chOff x="495300" y="1628800"/>
            <a:chExt cx="4076700" cy="4689633"/>
          </a:xfrm>
        </p:grpSpPr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6BCED09C-28A7-457F-BE0E-653019B17239}"/>
                </a:ext>
              </a:extLst>
            </p:cNvPr>
            <p:cNvSpPr/>
            <p:nvPr/>
          </p:nvSpPr>
          <p:spPr bwMode="auto">
            <a:xfrm>
              <a:off x="2191418" y="4915308"/>
              <a:ext cx="609600" cy="1403125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C296AB-B922-4A3C-921B-9C247ACFA967}"/>
                </a:ext>
              </a:extLst>
            </p:cNvPr>
            <p:cNvSpPr/>
            <p:nvPr/>
          </p:nvSpPr>
          <p:spPr bwMode="auto">
            <a:xfrm>
              <a:off x="495300" y="2771800"/>
              <a:ext cx="4076700" cy="301402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128425-923D-4357-99B2-14F4C3BC8E6F}"/>
                </a:ext>
              </a:extLst>
            </p:cNvPr>
            <p:cNvSpPr/>
            <p:nvPr/>
          </p:nvSpPr>
          <p:spPr bwMode="auto">
            <a:xfrm>
              <a:off x="1104900" y="3381400"/>
              <a:ext cx="2895600" cy="1752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Python/R Code</a:t>
              </a:r>
              <a:b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b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Flowchart: Internal Storage 18">
              <a:extLst>
                <a:ext uri="{FF2B5EF4-FFF2-40B4-BE49-F238E27FC236}">
                  <a16:creationId xmlns:a16="http://schemas.microsoft.com/office/drawing/2014/main" id="{A8920397-5A96-4B93-BDD7-DF54270B35E1}"/>
                </a:ext>
              </a:extLst>
            </p:cNvPr>
            <p:cNvSpPr/>
            <p:nvPr/>
          </p:nvSpPr>
          <p:spPr bwMode="auto">
            <a:xfrm>
              <a:off x="533400" y="1628800"/>
              <a:ext cx="4038600" cy="609600"/>
            </a:xfrm>
            <a:prstGeom prst="flowChartInternalStorag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Rowset</a:t>
              </a: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Partition 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5AF0B3F-B277-4FE6-B0F7-5ADD7EB8A705}"/>
                </a:ext>
              </a:extLst>
            </p:cNvPr>
            <p:cNvSpPr/>
            <p:nvPr/>
          </p:nvSpPr>
          <p:spPr>
            <a:xfrm>
              <a:off x="647700" y="2848000"/>
              <a:ext cx="3697036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Python/</a:t>
              </a:r>
              <a:r>
                <a:rPr lang="en-US" dirty="0" err="1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R.Reducer</a:t>
              </a:r>
              <a:r>
                <a:rPr lang="en-US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 (type mapping)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0D782D-74E2-4EE3-9C24-2BE08E3E28EA}"/>
                </a:ext>
              </a:extLst>
            </p:cNvPr>
            <p:cNvSpPr/>
            <p:nvPr/>
          </p:nvSpPr>
          <p:spPr>
            <a:xfrm>
              <a:off x="1623255" y="5268910"/>
              <a:ext cx="1745926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Reduce Vertex N</a:t>
              </a:r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362913FE-CDFE-494E-B622-AFB555461863}"/>
                </a:ext>
              </a:extLst>
            </p:cNvPr>
            <p:cNvSpPr/>
            <p:nvPr/>
          </p:nvSpPr>
          <p:spPr bwMode="auto">
            <a:xfrm>
              <a:off x="2191418" y="2239193"/>
              <a:ext cx="609600" cy="532607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A5F7B69-7498-49F9-A639-ED2E28921D7B}"/>
                </a:ext>
              </a:extLst>
            </p:cNvPr>
            <p:cNvSpPr/>
            <p:nvPr/>
          </p:nvSpPr>
          <p:spPr>
            <a:xfrm>
              <a:off x="1259632" y="3474072"/>
              <a:ext cx="2664296" cy="34163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Data frame</a:t>
              </a:r>
              <a:endParaRPr lang="pl-PL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B5C4322-8FCB-4FFC-9C36-61D0CD973E5B}"/>
                </a:ext>
              </a:extLst>
            </p:cNvPr>
            <p:cNvSpPr/>
            <p:nvPr/>
          </p:nvSpPr>
          <p:spPr>
            <a:xfrm>
              <a:off x="1242156" y="4543794"/>
              <a:ext cx="2664296" cy="3416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Data frame</a:t>
              </a:r>
              <a:endParaRPr lang="pl-PL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8430539-31A7-40A3-A976-1E2A6F20107F}"/>
              </a:ext>
            </a:extLst>
          </p:cNvPr>
          <p:cNvSpPr txBox="1"/>
          <p:nvPr/>
        </p:nvSpPr>
        <p:spPr>
          <a:xfrm>
            <a:off x="4546901" y="1869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2793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55C0-9894-4A8A-86FF-12155DBD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U-SQL R</a:t>
            </a:r>
            <a:r>
              <a:rPr lang="en-GB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 Integration</a:t>
            </a:r>
            <a:endParaRPr lang="pl-P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56AD08-E3EF-4E4B-9160-0D33B078D81F}"/>
              </a:ext>
            </a:extLst>
          </p:cNvPr>
          <p:cNvSpPr/>
          <p:nvPr/>
        </p:nvSpPr>
        <p:spPr>
          <a:xfrm>
            <a:off x="457200" y="1556792"/>
            <a:ext cx="61024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require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(signal)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k = 11</a:t>
            </a:r>
          </a:p>
          <a:p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inputFromUSQL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$sv &lt;- c(filter(MedianFilter(k), 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inputFromUSQL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$v))</a:t>
            </a:r>
          </a:p>
          <a:p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outputToUSQL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&lt;- data.frame(Id = 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inputFromUSQL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$Id,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sv = 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inputFromUSQL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$sv,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md = 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inputFromUSQL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$md,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mv = 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inputFromUSQL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$nv)</a:t>
            </a:r>
            <a:endParaRPr lang="pl-PL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473D54-7313-4A8A-846C-AA90D6FB9B84}"/>
              </a:ext>
            </a:extLst>
          </p:cNvPr>
          <p:cNvSpPr/>
          <p:nvPr/>
        </p:nvSpPr>
        <p:spPr>
          <a:xfrm>
            <a:off x="683568" y="3748137"/>
            <a:ext cx="8229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Input</a:t>
            </a:r>
            <a:endParaRPr lang="en-GB" sz="2400" b="1" dirty="0">
              <a:solidFill>
                <a:schemeClr val="accent6">
                  <a:lumMod val="75000"/>
                </a:schemeClr>
              </a:solidFill>
              <a:latin typeface="Euphemi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rgbClr val="465562"/>
                </a:solidFill>
                <a:latin typeface="Euphemia"/>
              </a:rPr>
              <a:t>inputFromUSQL</a:t>
            </a:r>
            <a:r>
              <a:rPr lang="en-GB" sz="2400" dirty="0">
                <a:solidFill>
                  <a:srgbClr val="465562"/>
                </a:solidFill>
                <a:latin typeface="Euphemia"/>
              </a:rPr>
              <a:t> (data frame)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rgbClr val="465562"/>
                </a:solidFill>
                <a:latin typeface="Euphemia"/>
              </a:rPr>
              <a:t>rightFromUSQL</a:t>
            </a:r>
            <a:r>
              <a:rPr lang="en-GB" sz="2400" dirty="0">
                <a:solidFill>
                  <a:srgbClr val="465562"/>
                </a:solidFill>
                <a:latin typeface="Euphemia"/>
              </a:rPr>
              <a:t> and </a:t>
            </a:r>
            <a:r>
              <a:rPr lang="en-GB" sz="2400" dirty="0" err="1">
                <a:solidFill>
                  <a:srgbClr val="465562"/>
                </a:solidFill>
                <a:latin typeface="Euphemia"/>
              </a:rPr>
              <a:t>leftFromUSQL</a:t>
            </a:r>
            <a:r>
              <a:rPr lang="en-GB" sz="2400" dirty="0">
                <a:solidFill>
                  <a:srgbClr val="465562"/>
                </a:solidFill>
                <a:latin typeface="Euphemia"/>
              </a:rPr>
              <a:t> (data frame) for Combiner(*)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Output</a:t>
            </a:r>
            <a:endParaRPr lang="en-GB" sz="2400" b="1" dirty="0">
              <a:solidFill>
                <a:schemeClr val="accent6">
                  <a:lumMod val="75000"/>
                </a:schemeClr>
              </a:solidFill>
              <a:latin typeface="Euphemi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rgbClr val="465562"/>
                </a:solidFill>
                <a:latin typeface="Euphemia"/>
              </a:rPr>
              <a:t>output2USQL </a:t>
            </a:r>
            <a:r>
              <a:rPr lang="en-GB" sz="2400" dirty="0">
                <a:solidFill>
                  <a:srgbClr val="465562"/>
                </a:solidFill>
                <a:latin typeface="Euphemia"/>
              </a:rPr>
              <a:t>(data frame)</a:t>
            </a:r>
            <a:br>
              <a:rPr lang="pl-PL" sz="2700" dirty="0">
                <a:solidFill>
                  <a:srgbClr val="414A54"/>
                </a:solidFill>
                <a:latin typeface="SegoeUI"/>
              </a:rPr>
            </a:br>
            <a:br>
              <a:rPr lang="pl-PL" dirty="0"/>
            </a:b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1C92DBD-09C8-4898-957A-95B7AF349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2057400"/>
            <a:ext cx="172307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9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Big Data </a:t>
            </a:r>
            <a:r>
              <a:rPr lang="pl-PL" sz="3200" dirty="0"/>
              <a:t>– quick overview</a:t>
            </a:r>
            <a:endParaRPr lang="en-US" sz="3200" dirty="0"/>
          </a:p>
          <a:p>
            <a:r>
              <a:rPr lang="en-US" sz="3200" dirty="0"/>
              <a:t>Azure Data Lake</a:t>
            </a:r>
            <a:r>
              <a:rPr lang="pl-PL" sz="3200" dirty="0"/>
              <a:t> – quick overview</a:t>
            </a:r>
          </a:p>
          <a:p>
            <a:r>
              <a:rPr lang="en-US" sz="3200" dirty="0"/>
              <a:t>U-SQL </a:t>
            </a:r>
            <a:r>
              <a:rPr lang="pl-PL" sz="3200" dirty="0"/>
              <a:t>– quick overview</a:t>
            </a:r>
            <a:endParaRPr lang="en-US" sz="3200" dirty="0"/>
          </a:p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U-SQL Extensions </a:t>
            </a:r>
            <a:endParaRPr lang="pl-PL"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800" b="1" dirty="0">
                <a:solidFill>
                  <a:schemeClr val="accent6">
                    <a:lumMod val="75000"/>
                  </a:schemeClr>
                </a:solidFill>
              </a:rPr>
              <a:t>.Net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800" b="1" dirty="0">
                <a:solidFill>
                  <a:schemeClr val="accent6">
                    <a:lumMod val="75000"/>
                  </a:schemeClr>
                </a:solidFill>
              </a:rPr>
              <a:t>Cognitive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800" b="1" dirty="0">
                <a:solidFill>
                  <a:schemeClr val="accent6">
                    <a:lumMod val="75000"/>
                  </a:schemeClr>
                </a:solidFill>
              </a:rPr>
              <a:t>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800" b="1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200" dirty="0"/>
              <a:t>Q&amp;A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9000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55C0-9894-4A8A-86FF-12155DBD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U-SQL </a:t>
            </a:r>
            <a:r>
              <a:rPr lang="en-GB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R Integration</a:t>
            </a:r>
            <a:endParaRPr lang="pl-PL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F0521D-C974-4CB0-A229-D46E81D2547E}"/>
              </a:ext>
            </a:extLst>
          </p:cNvPr>
          <p:cNvSpPr txBox="1">
            <a:spLocks/>
          </p:cNvSpPr>
          <p:nvPr/>
        </p:nvSpPr>
        <p:spPr>
          <a:xfrm>
            <a:off x="323529" y="1417638"/>
            <a:ext cx="8640960" cy="4891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R U-SQL Runtime</a:t>
            </a:r>
          </a:p>
          <a:p>
            <a:pPr lvl="0"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Euphemia"/>
            </a:endParaRPr>
          </a:p>
          <a:p>
            <a:pPr lvl="0"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Euphemia"/>
            </a:endParaRPr>
          </a:p>
          <a:p>
            <a:pPr lvl="0"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Euphemia"/>
            </a:endParaRPr>
          </a:p>
          <a:p>
            <a:pPr lvl="0"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Euphemia"/>
            </a:endParaRPr>
          </a:p>
          <a:p>
            <a:pPr marL="0" lvl="0" indent="0">
              <a:buNone/>
              <a:defRPr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Euphemia"/>
            </a:endParaRPr>
          </a:p>
          <a:p>
            <a:pPr lvl="0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R Versions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65562"/>
                </a:solidFill>
                <a:latin typeface="Euphemia"/>
              </a:rPr>
              <a:t>Microsoft R Server 9.1.0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65562"/>
                </a:solidFill>
                <a:latin typeface="Euphemia"/>
              </a:rPr>
              <a:t>R 3.3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65562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dirty="0">
              <a:solidFill>
                <a:srgbClr val="465562"/>
              </a:solidFill>
              <a:latin typeface="Euphemia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17EF2-2F60-4E1D-9B99-68D739A06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88840"/>
            <a:ext cx="5993328" cy="264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18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55C0-9894-4A8A-86FF-12155DBD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U-SQL </a:t>
            </a:r>
            <a:r>
              <a:rPr lang="en-GB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R Integration</a:t>
            </a:r>
            <a:endParaRPr lang="pl-PL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F0521D-C974-4CB0-A229-D46E81D2547E}"/>
              </a:ext>
            </a:extLst>
          </p:cNvPr>
          <p:cNvSpPr txBox="1">
            <a:spLocks/>
          </p:cNvSpPr>
          <p:nvPr/>
        </p:nvSpPr>
        <p:spPr>
          <a:xfrm>
            <a:off x="323528" y="1417638"/>
            <a:ext cx="8712967" cy="4891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rgbClr val="465562"/>
                </a:solidFill>
                <a:latin typeface="Euphemia"/>
              </a:rPr>
              <a:t>Packages</a:t>
            </a:r>
            <a:endParaRPr lang="pl-PL" sz="3600" b="1" dirty="0">
              <a:solidFill>
                <a:srgbClr val="465562"/>
              </a:solidFill>
              <a:latin typeface="Euphemi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465562"/>
                </a:solidFill>
                <a:latin typeface="Euphemia"/>
              </a:rPr>
              <a:t>All the standard R packages are included.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465562"/>
                </a:solidFill>
                <a:latin typeface="Euphemia"/>
              </a:rPr>
              <a:t>Additional R modules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l-PL" sz="2300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RevoScaleR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l-PL" sz="2300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RevoTreeView </a:t>
            </a:r>
            <a:endParaRPr lang="en-GB" sz="2300" b="1" dirty="0">
              <a:solidFill>
                <a:schemeClr val="accent6">
                  <a:lumMod val="75000"/>
                </a:schemeClr>
              </a:solidFill>
              <a:latin typeface="Euphemi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pl-PL" sz="2300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RevoUtils </a:t>
            </a:r>
            <a:endParaRPr lang="en-GB" sz="2300" b="1" dirty="0">
              <a:solidFill>
                <a:schemeClr val="accent6">
                  <a:lumMod val="75000"/>
                </a:schemeClr>
              </a:solidFill>
              <a:latin typeface="Euphemi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100" b="1" dirty="0">
                <a:solidFill>
                  <a:srgbClr val="465562"/>
                </a:solidFill>
                <a:latin typeface="Euphemia"/>
              </a:rPr>
              <a:t>Install additional packages</a:t>
            </a:r>
            <a:endParaRPr lang="pl-PL" sz="2000" b="1" dirty="0">
              <a:solidFill>
                <a:srgbClr val="465562"/>
              </a:solidFill>
              <a:latin typeface="Euphemia"/>
            </a:endParaRPr>
          </a:p>
          <a:p>
            <a:pPr marL="0" lvl="0" indent="0">
              <a:buNone/>
            </a:pPr>
            <a:br>
              <a:rPr lang="en-US" sz="2000" dirty="0"/>
            </a:br>
            <a:endParaRPr lang="en-US" sz="2200" b="1" dirty="0">
              <a:solidFill>
                <a:schemeClr val="accent6">
                  <a:lumMod val="75000"/>
                </a:schemeClr>
              </a:solidFill>
              <a:latin typeface="Euphemia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dirty="0">
              <a:solidFill>
                <a:srgbClr val="465562"/>
              </a:solidFill>
              <a:latin typeface="Euphemia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4" name="Obraz 5">
            <a:extLst>
              <a:ext uri="{FF2B5EF4-FFF2-40B4-BE49-F238E27FC236}">
                <a16:creationId xmlns:a16="http://schemas.microsoft.com/office/drawing/2014/main" id="{DEDE36F1-8091-4450-92E3-EB5B6C342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3893711"/>
            <a:ext cx="172307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34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55C0-9894-4A8A-86FF-12155DBD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U-SQL </a:t>
            </a:r>
            <a:r>
              <a:rPr lang="en-GB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R Integration</a:t>
            </a:r>
            <a:endParaRPr lang="pl-PL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F0521D-C974-4CB0-A229-D46E81D2547E}"/>
              </a:ext>
            </a:extLst>
          </p:cNvPr>
          <p:cNvSpPr txBox="1">
            <a:spLocks/>
          </p:cNvSpPr>
          <p:nvPr/>
        </p:nvSpPr>
        <p:spPr>
          <a:xfrm>
            <a:off x="323528" y="1417638"/>
            <a:ext cx="8712967" cy="4891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Datatypes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String </a:t>
            </a:r>
            <a:r>
              <a:rPr lang="en-US" dirty="0">
                <a:solidFill>
                  <a:srgbClr val="465562"/>
                </a:solidFill>
                <a:latin typeface="Euphemia"/>
              </a:rPr>
              <a:t>and numeric columns from U-SQL are converted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465562"/>
                </a:solidFill>
                <a:latin typeface="Euphemia"/>
              </a:rPr>
              <a:t>	as-is between R </a:t>
            </a:r>
            <a:r>
              <a:rPr lang="en-US" dirty="0" err="1">
                <a:solidFill>
                  <a:srgbClr val="465562"/>
                </a:solidFill>
                <a:latin typeface="Euphemia"/>
              </a:rPr>
              <a:t>DataFrame</a:t>
            </a:r>
            <a:r>
              <a:rPr lang="en-US" dirty="0">
                <a:solidFill>
                  <a:srgbClr val="465562"/>
                </a:solidFill>
                <a:latin typeface="Euphemia"/>
              </a:rPr>
              <a:t> and U-SQL 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465562"/>
                </a:solidFill>
                <a:latin typeface="Euphemia"/>
              </a:rPr>
              <a:t>	[supported types: double, string, bool, integer, byte].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65562"/>
                </a:solidFill>
                <a:latin typeface="Euphemia"/>
              </a:rPr>
              <a:t>The Factor datatype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is not </a:t>
            </a:r>
            <a:r>
              <a:rPr lang="en-US" dirty="0">
                <a:solidFill>
                  <a:srgbClr val="465562"/>
                </a:solidFill>
                <a:latin typeface="Euphemia"/>
              </a:rPr>
              <a:t>supported in U-SQL.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byte[] </a:t>
            </a:r>
            <a:r>
              <a:rPr lang="en-US" dirty="0">
                <a:solidFill>
                  <a:srgbClr val="465562"/>
                </a:solidFill>
                <a:latin typeface="Euphemia"/>
              </a:rPr>
              <a:t>must be serialized as a base64-encoded string.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65562"/>
                </a:solidFill>
                <a:latin typeface="Euphemia"/>
              </a:rPr>
              <a:t>SQL strings can be converted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factors</a:t>
            </a:r>
            <a:r>
              <a:rPr lang="en-US" dirty="0">
                <a:solidFill>
                  <a:srgbClr val="465562"/>
                </a:solidFill>
                <a:latin typeface="Euphemia"/>
              </a:rPr>
              <a:t> in R code,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465562"/>
                </a:solidFill>
                <a:latin typeface="Euphemia"/>
              </a:rPr>
              <a:t>	once U-SQL create R input </a:t>
            </a:r>
            <a:r>
              <a:rPr lang="en-US" dirty="0" err="1">
                <a:solidFill>
                  <a:srgbClr val="465562"/>
                </a:solidFill>
                <a:latin typeface="Euphemia"/>
              </a:rPr>
              <a:t>dataframe</a:t>
            </a:r>
            <a:r>
              <a:rPr lang="en-US" dirty="0">
                <a:solidFill>
                  <a:srgbClr val="465562"/>
                </a:solidFill>
                <a:latin typeface="Euphemia"/>
              </a:rPr>
              <a:t> or by setting the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465562"/>
                </a:solidFill>
                <a:latin typeface="Euphemia"/>
              </a:rPr>
              <a:t>	reducer parameter </a:t>
            </a:r>
            <a:r>
              <a:rPr lang="en-US" dirty="0" err="1">
                <a:solidFill>
                  <a:srgbClr val="465562"/>
                </a:solidFill>
                <a:latin typeface="Euphemia"/>
              </a:rPr>
              <a:t>stringsAsFactors</a:t>
            </a:r>
            <a:r>
              <a:rPr lang="en-US" dirty="0">
                <a:solidFill>
                  <a:srgbClr val="465562"/>
                </a:solidFill>
                <a:latin typeface="Euphemia"/>
              </a:rPr>
              <a:t>: true </a:t>
            </a:r>
            <a:br>
              <a:rPr lang="en-US" dirty="0"/>
            </a:br>
            <a:endParaRPr lang="en-US" b="1" dirty="0">
              <a:solidFill>
                <a:schemeClr val="accent6">
                  <a:lumMod val="75000"/>
                </a:schemeClr>
              </a:solidFill>
              <a:latin typeface="Euphemia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dirty="0">
              <a:solidFill>
                <a:srgbClr val="465562"/>
              </a:solidFill>
              <a:latin typeface="Euphemia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288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55C0-9894-4A8A-86FF-12155DBD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U-SQL </a:t>
            </a:r>
            <a:r>
              <a:rPr lang="en-GB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Python Integration</a:t>
            </a:r>
            <a:endParaRPr lang="pl-P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79E08F-59B5-4C26-8A21-F94F06857A0A}"/>
              </a:ext>
            </a:extLst>
          </p:cNvPr>
          <p:cNvSpPr/>
          <p:nvPr/>
        </p:nvSpPr>
        <p:spPr>
          <a:xfrm>
            <a:off x="251520" y="1417638"/>
            <a:ext cx="6696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</a:p>
          <a:p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  Python reducer UDO definition</a:t>
            </a:r>
          </a:p>
          <a:p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6F008A"/>
                </a:solidFill>
                <a:latin typeface="Consolas" panose="020B0609020204030204" pitchFamily="49" charset="0"/>
              </a:rPr>
              <a:t>scipy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6F008A"/>
                </a:solidFill>
                <a:latin typeface="Consolas" panose="020B0609020204030204" pitchFamily="49" charset="0"/>
              </a:rPr>
              <a:t>signal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usqlml_main(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df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k = 11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df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nv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6F008A"/>
                </a:solidFill>
                <a:latin typeface="Consolas" panose="020B0609020204030204" pitchFamily="49" charset="0"/>
              </a:rPr>
              <a:t>signal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.medfilt(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df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v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],k)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df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l-PL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60BF7C-3C0A-498A-9A2A-22C30643F3F5}"/>
              </a:ext>
            </a:extLst>
          </p:cNvPr>
          <p:cNvCxnSpPr>
            <a:cxnSpLocks/>
          </p:cNvCxnSpPr>
          <p:nvPr/>
        </p:nvCxnSpPr>
        <p:spPr>
          <a:xfrm flipV="1">
            <a:off x="1763688" y="2677932"/>
            <a:ext cx="4747684" cy="180020"/>
          </a:xfrm>
          <a:prstGeom prst="lin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6C781E2-E3CF-4630-B767-FA815D4D5AAA}"/>
              </a:ext>
            </a:extLst>
          </p:cNvPr>
          <p:cNvSpPr/>
          <p:nvPr/>
        </p:nvSpPr>
        <p:spPr>
          <a:xfrm>
            <a:off x="5292080" y="2105068"/>
            <a:ext cx="3744416" cy="9998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err="1">
                <a:solidFill>
                  <a:srgbClr val="465562"/>
                </a:solidFill>
                <a:latin typeface="Euphemia"/>
              </a:rPr>
              <a:t>usqlml_main</a:t>
            </a:r>
            <a:r>
              <a:rPr lang="en-GB" sz="2000" b="1" dirty="0">
                <a:solidFill>
                  <a:srgbClr val="465562"/>
                </a:solidFill>
                <a:latin typeface="Euphemia"/>
              </a:rPr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465562"/>
                </a:solidFill>
                <a:latin typeface="Euphemia"/>
              </a:rPr>
              <a:t>df -input pandas data frame</a:t>
            </a:r>
            <a:endParaRPr lang="pl-PL" sz="2000" b="1" dirty="0">
              <a:solidFill>
                <a:srgbClr val="465562"/>
              </a:solidFill>
              <a:latin typeface="Euphemia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118E5F-9953-4F55-8C89-B08C88444192}"/>
              </a:ext>
            </a:extLst>
          </p:cNvPr>
          <p:cNvCxnSpPr>
            <a:cxnSpLocks/>
          </p:cNvCxnSpPr>
          <p:nvPr/>
        </p:nvCxnSpPr>
        <p:spPr>
          <a:xfrm>
            <a:off x="1907704" y="3677828"/>
            <a:ext cx="4679504" cy="513334"/>
          </a:xfrm>
          <a:prstGeom prst="lin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DA7EBAF-6621-404E-8820-B1706C65F40D}"/>
              </a:ext>
            </a:extLst>
          </p:cNvPr>
          <p:cNvSpPr/>
          <p:nvPr/>
        </p:nvSpPr>
        <p:spPr>
          <a:xfrm>
            <a:off x="4644008" y="3618298"/>
            <a:ext cx="4392488" cy="9998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000" b="1" dirty="0">
                <a:solidFill>
                  <a:srgbClr val="465562"/>
                </a:solidFill>
                <a:latin typeface="Euphemia"/>
              </a:rPr>
              <a:t>return pandas data frame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642B05-1270-480E-9F3E-A13770343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6" y="4134738"/>
            <a:ext cx="2619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85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55C0-9894-4A8A-86FF-12155DBD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U-SQL </a:t>
            </a:r>
            <a:r>
              <a:rPr lang="en-GB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Python Integration</a:t>
            </a:r>
            <a:endParaRPr lang="pl-PL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F0521D-C974-4CB0-A229-D46E81D2547E}"/>
              </a:ext>
            </a:extLst>
          </p:cNvPr>
          <p:cNvSpPr txBox="1">
            <a:spLocks/>
          </p:cNvSpPr>
          <p:nvPr/>
        </p:nvSpPr>
        <p:spPr>
          <a:xfrm>
            <a:off x="323529" y="1417638"/>
            <a:ext cx="864096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Python U-SQL Runtime</a:t>
            </a:r>
          </a:p>
          <a:p>
            <a:pPr lvl="0"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Euphemia"/>
            </a:endParaRPr>
          </a:p>
          <a:p>
            <a:pPr lvl="0"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Euphemia"/>
            </a:endParaRPr>
          </a:p>
          <a:p>
            <a:pPr lvl="0"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Euphemia"/>
            </a:endParaRPr>
          </a:p>
          <a:p>
            <a:pPr lvl="0"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Euphemia"/>
            </a:endParaRPr>
          </a:p>
          <a:p>
            <a:pPr lvl="0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Python Versions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65562"/>
                </a:solidFill>
                <a:latin typeface="Euphemia"/>
              </a:rPr>
              <a:t>Only Python 3.5.1 (compiled for Windows) is supported.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dirty="0">
              <a:solidFill>
                <a:srgbClr val="465562"/>
              </a:solidFill>
              <a:latin typeface="Euphemia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7F877-8644-4D26-9C47-7719C47A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34" y="1988840"/>
            <a:ext cx="65341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00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55C0-9894-4A8A-86FF-12155DBD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U-SQL </a:t>
            </a:r>
            <a:r>
              <a:rPr lang="en-GB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Python Integration</a:t>
            </a:r>
            <a:endParaRPr lang="pl-PL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F0521D-C974-4CB0-A229-D46E81D2547E}"/>
              </a:ext>
            </a:extLst>
          </p:cNvPr>
          <p:cNvSpPr txBox="1">
            <a:spLocks/>
          </p:cNvSpPr>
          <p:nvPr/>
        </p:nvSpPr>
        <p:spPr>
          <a:xfrm>
            <a:off x="323529" y="1417638"/>
            <a:ext cx="864096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rgbClr val="465562"/>
                </a:solidFill>
                <a:latin typeface="Euphemia"/>
              </a:rPr>
              <a:t>Modules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65562"/>
                </a:solidFill>
                <a:latin typeface="Euphemia"/>
              </a:rPr>
              <a:t>All the standard Python modules are included.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65562"/>
                </a:solidFill>
                <a:latin typeface="Euphemia"/>
              </a:rPr>
              <a:t>Additional Python modules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pandas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numpy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600" b="1" dirty="0" err="1">
                <a:solidFill>
                  <a:schemeClr val="accent6">
                    <a:lumMod val="75000"/>
                  </a:schemeClr>
                </a:solidFill>
                <a:latin typeface="Euphemia"/>
              </a:rPr>
              <a:t>sklearn</a:t>
            </a:r>
            <a:endParaRPr lang="pl-PL" sz="1600" b="1" dirty="0">
              <a:solidFill>
                <a:schemeClr val="accent6">
                  <a:lumMod val="75000"/>
                </a:schemeClr>
              </a:solidFill>
              <a:latin typeface="Euphemi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465562"/>
                </a:solidFill>
                <a:latin typeface="Euphemia"/>
              </a:rPr>
              <a:t>Python Custom Module</a:t>
            </a:r>
            <a:endParaRPr lang="pl-PL" dirty="0">
              <a:solidFill>
                <a:srgbClr val="465562"/>
              </a:solidFill>
              <a:latin typeface="Euphemia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Datatypes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65562"/>
                </a:solidFill>
                <a:latin typeface="Euphemia"/>
              </a:rPr>
              <a:t>String and numeric columns from U-SQL are converted as-is </a:t>
            </a:r>
            <a:endParaRPr lang="pl-PL" sz="2200" dirty="0">
              <a:solidFill>
                <a:srgbClr val="465562"/>
              </a:solidFill>
              <a:latin typeface="Euphemia"/>
            </a:endParaRPr>
          </a:p>
          <a:p>
            <a:pPr marL="365760" lvl="1" indent="0">
              <a:buNone/>
            </a:pPr>
            <a:r>
              <a:rPr lang="pl-PL" sz="2200" dirty="0">
                <a:solidFill>
                  <a:srgbClr val="465562"/>
                </a:solidFill>
                <a:latin typeface="Euphemia"/>
              </a:rPr>
              <a:t>	</a:t>
            </a:r>
            <a:r>
              <a:rPr lang="en-US" sz="2200" dirty="0">
                <a:solidFill>
                  <a:srgbClr val="465562"/>
                </a:solidFill>
                <a:latin typeface="Euphemia"/>
              </a:rPr>
              <a:t>between </a:t>
            </a:r>
            <a:r>
              <a:rPr lang="en-US" sz="2200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Pandas and U-SQL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65562"/>
                </a:solidFill>
                <a:latin typeface="Euphemia"/>
              </a:rPr>
              <a:t>U-SQL Nulls are converted to and from Pandas NA values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dirty="0">
              <a:solidFill>
                <a:srgbClr val="465562"/>
              </a:solidFill>
              <a:latin typeface="Euphemia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996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55C0-9894-4A8A-86FF-12155DBD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U-SQL </a:t>
            </a:r>
            <a:r>
              <a:rPr lang="pl-PL" sz="3600" b="0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Python</a:t>
            </a:r>
            <a:r>
              <a:rPr lang="en-GB" sz="3600" b="0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/R </a:t>
            </a:r>
            <a:r>
              <a:rPr lang="pl-PL" sz="3600" b="0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Limitations</a:t>
            </a:r>
            <a:endParaRPr lang="pl-P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AF34B0-89B1-4EC0-8099-8BC5AB22FD5D}"/>
              </a:ext>
            </a:extLst>
          </p:cNvPr>
          <p:cNvSpPr txBox="1">
            <a:spLocks/>
          </p:cNvSpPr>
          <p:nvPr/>
        </p:nvSpPr>
        <p:spPr>
          <a:xfrm>
            <a:off x="539553" y="1268760"/>
            <a:ext cx="7920880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Python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Input and Output size limitations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total size for the input and output cannot exceed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6 GB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(max input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dataframe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size &lt; 2 GB)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 Input and Output size limitations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Because the input and output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DataFrames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must exist in memory in the R code, the total size for the input and output cannot exceed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500 MB (*)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69595-8D87-4149-BDCE-0A1D93BF4E89}"/>
              </a:ext>
            </a:extLst>
          </p:cNvPr>
          <p:cNvSpPr txBox="1"/>
          <p:nvPr/>
        </p:nvSpPr>
        <p:spPr>
          <a:xfrm>
            <a:off x="107504" y="4581128"/>
            <a:ext cx="7350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>
                <a:hlinkClick r:id="rId2"/>
              </a:rPr>
              <a:t>https://docs.microsoft.com/en-us/azure/data-lake-analytics/data-lake-analytics-u-sql-r-extensions</a:t>
            </a:r>
            <a:endParaRPr lang="pl-PL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AD6E4-7AE4-46D6-90CC-7089B9CDA46D}"/>
              </a:ext>
            </a:extLst>
          </p:cNvPr>
          <p:cNvSpPr txBox="1"/>
          <p:nvPr/>
        </p:nvSpPr>
        <p:spPr>
          <a:xfrm>
            <a:off x="107504" y="4869160"/>
            <a:ext cx="7809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>
                <a:hlinkClick r:id="rId3"/>
              </a:rPr>
              <a:t>https://docs.microsoft.com/en-us/azure/data-lake-analytics/data-lake-analytics-u-sql-python-extensions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4131269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7DF26D-FD94-46FC-8D14-EEE2A02F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32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Data Lake Analytics</a:t>
            </a:r>
            <a:br>
              <a:rPr lang="en-GB" sz="32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</a:br>
            <a:r>
              <a:rPr lang="en-US" sz="32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Compilation &amp; Deployment Cognitive/R/Python</a:t>
            </a:r>
            <a:endParaRPr lang="pl-PL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8F284B-92AE-4867-99F8-FB469D813E45}"/>
              </a:ext>
            </a:extLst>
          </p:cNvPr>
          <p:cNvSpPr/>
          <p:nvPr/>
        </p:nvSpPr>
        <p:spPr>
          <a:xfrm>
            <a:off x="5308155" y="2798202"/>
            <a:ext cx="3720556" cy="1831617"/>
          </a:xfrm>
          <a:prstGeom prst="rect">
            <a:avLst/>
          </a:prstGeom>
          <a:solidFill>
            <a:srgbClr val="FFFFFF"/>
          </a:solidFill>
          <a:ln w="41275" cap="flat" cmpd="sng" algn="ctr">
            <a:solidFill>
              <a:srgbClr val="E8A56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5B81EA2-B652-413B-BB11-09176731BAF5}"/>
              </a:ext>
            </a:extLst>
          </p:cNvPr>
          <p:cNvSpPr/>
          <p:nvPr/>
        </p:nvSpPr>
        <p:spPr>
          <a:xfrm>
            <a:off x="115289" y="1790090"/>
            <a:ext cx="43204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900" dirty="0">
                <a:solidFill>
                  <a:srgbClr val="0000D0"/>
                </a:solidFill>
                <a:latin typeface="Consolas" panose="020B0609020204030204" pitchFamily="49" charset="0"/>
              </a:rPr>
              <a:t>REFERENCE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0000D0"/>
                </a:solidFill>
                <a:latin typeface="Consolas" panose="020B0609020204030204" pitchFamily="49" charset="0"/>
              </a:rPr>
              <a:t>ASSEMBLY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505000"/>
                </a:solidFill>
                <a:latin typeface="Consolas" panose="020B0609020204030204" pitchFamily="49" charset="0"/>
              </a:rPr>
              <a:t>[master]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900" dirty="0">
                <a:solidFill>
                  <a:srgbClr val="505000"/>
                </a:solidFill>
                <a:latin typeface="Consolas" panose="020B0609020204030204" pitchFamily="49" charset="0"/>
              </a:rPr>
              <a:t>[ExtPython]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900" dirty="0">
                <a:solidFill>
                  <a:srgbClr val="0000D0"/>
                </a:solidFill>
                <a:latin typeface="Consolas" panose="020B0609020204030204" pitchFamily="49" charset="0"/>
              </a:rPr>
              <a:t>REFERENCE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0000D0"/>
                </a:solidFill>
                <a:latin typeface="Consolas" panose="020B0609020204030204" pitchFamily="49" charset="0"/>
              </a:rPr>
              <a:t>ASSEMBLY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505000"/>
                </a:solidFill>
                <a:latin typeface="Consolas" panose="020B0609020204030204" pitchFamily="49" charset="0"/>
              </a:rPr>
              <a:t>[master]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900" dirty="0">
                <a:solidFill>
                  <a:srgbClr val="505000"/>
                </a:solidFill>
                <a:latin typeface="Consolas" panose="020B0609020204030204" pitchFamily="49" charset="0"/>
              </a:rPr>
              <a:t>[ExtR]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900" dirty="0">
                <a:solidFill>
                  <a:srgbClr val="008000"/>
                </a:solidFill>
                <a:latin typeface="Consolas" panose="020B0609020204030204" pitchFamily="49" charset="0"/>
              </a:rPr>
              <a:t>//Deploy </a:t>
            </a:r>
            <a:r>
              <a:rPr lang="en-GB" sz="900" dirty="0">
                <a:solidFill>
                  <a:srgbClr val="008000"/>
                </a:solidFill>
                <a:latin typeface="Consolas" panose="020B0609020204030204" pitchFamily="49" charset="0"/>
              </a:rPr>
              <a:t>Python script</a:t>
            </a:r>
            <a:endParaRPr lang="pl-PL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D0"/>
                </a:solidFill>
                <a:latin typeface="Consolas" panose="020B0609020204030204" pitchFamily="49" charset="0"/>
              </a:rPr>
              <a:t>DEPLOY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D0"/>
                </a:solidFill>
                <a:latin typeface="Consolas" panose="020B0609020204030204" pitchFamily="49" charset="0"/>
              </a:rPr>
              <a:t>RESOURCE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05000"/>
                </a:solidFill>
                <a:latin typeface="Consolas" panose="020B0609020204030204" pitchFamily="49" charset="0"/>
              </a:rPr>
              <a:t>@"/SQLDay2018/PythonIrisUseSVMModelUSQL.py"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900" dirty="0">
                <a:solidFill>
                  <a:srgbClr val="008000"/>
                </a:solidFill>
                <a:latin typeface="Consolas" panose="020B0609020204030204" pitchFamily="49" charset="0"/>
              </a:rPr>
              <a:t>//Deploy</a:t>
            </a:r>
            <a:r>
              <a:rPr lang="en-GB" sz="900" dirty="0">
                <a:solidFill>
                  <a:srgbClr val="008000"/>
                </a:solidFill>
                <a:latin typeface="Consolas" panose="020B0609020204030204" pitchFamily="49" charset="0"/>
              </a:rPr>
              <a:t> model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D0"/>
                </a:solidFill>
                <a:latin typeface="Consolas" panose="020B0609020204030204" pitchFamily="49" charset="0"/>
              </a:rPr>
              <a:t>DEPLOY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D0"/>
                </a:solidFill>
                <a:latin typeface="Consolas" panose="020B0609020204030204" pitchFamily="49" charset="0"/>
              </a:rPr>
              <a:t>RESOURCE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05000"/>
                </a:solidFill>
                <a:latin typeface="Consolas" panose="020B0609020204030204" pitchFamily="49" charset="0"/>
              </a:rPr>
              <a:t>@"/SQLDay2018/</a:t>
            </a:r>
            <a:r>
              <a:rPr lang="en-US" sz="900" dirty="0" err="1">
                <a:solidFill>
                  <a:srgbClr val="A05000"/>
                </a:solidFill>
                <a:latin typeface="Consolas" panose="020B0609020204030204" pitchFamily="49" charset="0"/>
              </a:rPr>
              <a:t>iris_model_svm.bin</a:t>
            </a:r>
            <a:r>
              <a:rPr lang="en-US" sz="900" dirty="0">
                <a:solidFill>
                  <a:srgbClr val="A05000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900" dirty="0">
                <a:solidFill>
                  <a:srgbClr val="008000"/>
                </a:solidFill>
                <a:latin typeface="Consolas" panose="020B0609020204030204" pitchFamily="49" charset="0"/>
              </a:rPr>
              <a:t>//Deploy external package</a:t>
            </a:r>
            <a:endParaRPr lang="pl-PL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D0"/>
                </a:solidFill>
                <a:latin typeface="Consolas" panose="020B0609020204030204" pitchFamily="49" charset="0"/>
              </a:rPr>
              <a:t>DEPLOY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D0"/>
                </a:solidFill>
                <a:latin typeface="Consolas" panose="020B0609020204030204" pitchFamily="49" charset="0"/>
              </a:rPr>
              <a:t>RESOURCE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05000"/>
                </a:solidFill>
                <a:latin typeface="Consolas" panose="020B0609020204030204" pitchFamily="49" charset="0"/>
              </a:rPr>
              <a:t>@"/SQLDay2018/</a:t>
            </a:r>
            <a:r>
              <a:rPr lang="en-US" sz="900" dirty="0" err="1">
                <a:solidFill>
                  <a:srgbClr val="A05000"/>
                </a:solidFill>
                <a:latin typeface="Consolas" panose="020B0609020204030204" pitchFamily="49" charset="0"/>
              </a:rPr>
              <a:t>ExtRLibs</a:t>
            </a:r>
            <a:r>
              <a:rPr lang="en-US" sz="900" dirty="0">
                <a:solidFill>
                  <a:srgbClr val="A05000"/>
                </a:solidFill>
                <a:latin typeface="Consolas" panose="020B0609020204030204" pitchFamily="49" charset="0"/>
              </a:rPr>
              <a:t>/signal_0.7-6.zip"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900" dirty="0">
              <a:solidFill>
                <a:srgbClr val="505000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008000"/>
                </a:solidFill>
                <a:latin typeface="Consolas" panose="020B0609020204030204" pitchFamily="49" charset="0"/>
              </a:rPr>
              <a:t>…</a:t>
            </a:r>
            <a:endParaRPr lang="en-GB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900" dirty="0">
              <a:solidFill>
                <a:srgbClr val="505000"/>
              </a:solidFill>
              <a:latin typeface="Consolas" panose="020B0609020204030204" pitchFamily="49" charset="0"/>
            </a:endParaRPr>
          </a:p>
          <a:p>
            <a:r>
              <a:rPr lang="pl-PL" sz="900" dirty="0">
                <a:solidFill>
                  <a:srgbClr val="505000"/>
                </a:solidFill>
                <a:latin typeface="Consolas" panose="020B0609020204030204" pitchFamily="49" charset="0"/>
              </a:rPr>
              <a:t>@PyOutput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900" dirty="0">
                <a:solidFill>
                  <a:srgbClr val="0000D0"/>
                </a:solidFill>
                <a:latin typeface="Consolas" panose="020B0609020204030204" pitchFamily="49" charset="0"/>
              </a:rPr>
              <a:t>REDUCE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505000"/>
                </a:solidFill>
                <a:latin typeface="Consolas" panose="020B0609020204030204" pitchFamily="49" charset="0"/>
              </a:rPr>
              <a:t>@Extended</a:t>
            </a:r>
            <a:endParaRPr lang="pl-PL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900" dirty="0">
                <a:solidFill>
                  <a:srgbClr val="0000D0"/>
                </a:solidFill>
                <a:latin typeface="Consolas" panose="020B0609020204030204" pitchFamily="49" charset="0"/>
              </a:rPr>
              <a:t>ON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505000"/>
                </a:solidFill>
                <a:latin typeface="Consolas" panose="020B0609020204030204" pitchFamily="49" charset="0"/>
              </a:rPr>
              <a:t>Par</a:t>
            </a:r>
            <a:endParaRPr lang="pl-PL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900" dirty="0">
                <a:solidFill>
                  <a:srgbClr val="0000D0"/>
                </a:solidFill>
                <a:latin typeface="Consolas" panose="020B0609020204030204" pitchFamily="49" charset="0"/>
              </a:rPr>
              <a:t>PRODUCE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505000"/>
                </a:solidFill>
                <a:latin typeface="Consolas" panose="020B0609020204030204" pitchFamily="49" charset="0"/>
              </a:rPr>
              <a:t>Par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0000D0"/>
                </a:solidFill>
                <a:latin typeface="Consolas" panose="020B0609020204030204" pitchFamily="49" charset="0"/>
              </a:rPr>
              <a:t>int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900" dirty="0">
                <a:solidFill>
                  <a:srgbClr val="505000"/>
                </a:solidFill>
                <a:latin typeface="Consolas" panose="020B0609020204030204" pitchFamily="49" charset="0"/>
              </a:rPr>
              <a:t>SepalLength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0000D0"/>
                </a:solidFill>
                <a:latin typeface="Consolas" panose="020B0609020204030204" pitchFamily="49" charset="0"/>
              </a:rPr>
              <a:t>double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900" dirty="0">
                <a:solidFill>
                  <a:srgbClr val="505000"/>
                </a:solidFill>
                <a:latin typeface="Consolas" panose="020B0609020204030204" pitchFamily="49" charset="0"/>
              </a:rPr>
              <a:t>SepalWidth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0000D0"/>
                </a:solidFill>
                <a:latin typeface="Consolas" panose="020B0609020204030204" pitchFamily="49" charset="0"/>
              </a:rPr>
              <a:t>double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900" dirty="0">
                <a:solidFill>
                  <a:srgbClr val="505000"/>
                </a:solidFill>
                <a:latin typeface="Consolas" panose="020B0609020204030204" pitchFamily="49" charset="0"/>
              </a:rPr>
              <a:t>PetalLength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0000D0"/>
                </a:solidFill>
                <a:latin typeface="Consolas" panose="020B0609020204030204" pitchFamily="49" charset="0"/>
              </a:rPr>
              <a:t>double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900" dirty="0">
                <a:solidFill>
                  <a:srgbClr val="505000"/>
                </a:solidFill>
                <a:latin typeface="Consolas" panose="020B0609020204030204" pitchFamily="49" charset="0"/>
              </a:rPr>
              <a:t>PetalWidth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0000D0"/>
                </a:solidFill>
                <a:latin typeface="Consolas" panose="020B0609020204030204" pitchFamily="49" charset="0"/>
              </a:rPr>
              <a:t>double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900" dirty="0">
                <a:solidFill>
                  <a:srgbClr val="505000"/>
                </a:solidFill>
                <a:latin typeface="Consolas" panose="020B0609020204030204" pitchFamily="49" charset="0"/>
              </a:rPr>
              <a:t>Species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0000D0"/>
                </a:solidFill>
                <a:latin typeface="Consolas" panose="020B0609020204030204" pitchFamily="49" charset="0"/>
              </a:rPr>
              <a:t>string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900" dirty="0">
                <a:solidFill>
                  <a:srgbClr val="505000"/>
                </a:solidFill>
                <a:latin typeface="Consolas" panose="020B0609020204030204" pitchFamily="49" charset="0"/>
              </a:rPr>
              <a:t>SepalRatio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0000D0"/>
                </a:solidFill>
                <a:latin typeface="Consolas" panose="020B0609020204030204" pitchFamily="49" charset="0"/>
              </a:rPr>
              <a:t>double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900" dirty="0">
                <a:solidFill>
                  <a:srgbClr val="505000"/>
                </a:solidFill>
                <a:latin typeface="Consolas" panose="020B0609020204030204" pitchFamily="49" charset="0"/>
              </a:rPr>
              <a:t>PetalRatio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0000D0"/>
                </a:solidFill>
                <a:latin typeface="Consolas" panose="020B0609020204030204" pitchFamily="49" charset="0"/>
              </a:rPr>
              <a:t>double</a:t>
            </a:r>
            <a:endParaRPr lang="pl-PL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D0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D0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505000"/>
                </a:solidFill>
                <a:latin typeface="Consolas" panose="020B0609020204030204" pitchFamily="49" charset="0"/>
              </a:rPr>
              <a:t>Extension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505000"/>
                </a:solidFill>
                <a:latin typeface="Consolas" panose="020B0609020204030204" pitchFamily="49" charset="0"/>
              </a:rPr>
              <a:t>Python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505000"/>
                </a:solidFill>
                <a:latin typeface="Consolas" panose="020B0609020204030204" pitchFamily="49" charset="0"/>
              </a:rPr>
              <a:t>Reducer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900" dirty="0">
                <a:solidFill>
                  <a:srgbClr val="A05000"/>
                </a:solidFill>
                <a:latin typeface="Consolas" panose="020B0609020204030204" pitchFamily="49" charset="0"/>
              </a:rPr>
              <a:t>"PythonIrisUseSVMModelUSQL.py"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l-PL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900" dirty="0">
                <a:solidFill>
                  <a:srgbClr val="505000"/>
                </a:solidFill>
                <a:latin typeface="Consolas" panose="020B0609020204030204" pitchFamily="49" charset="0"/>
              </a:rPr>
              <a:t>@ROutput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900" dirty="0">
                <a:solidFill>
                  <a:srgbClr val="0000D0"/>
                </a:solidFill>
                <a:latin typeface="Consolas" panose="020B0609020204030204" pitchFamily="49" charset="0"/>
              </a:rPr>
              <a:t>REDUCE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505000"/>
                </a:solidFill>
                <a:latin typeface="Consolas" panose="020B0609020204030204" pitchFamily="49" charset="0"/>
              </a:rPr>
              <a:t>@PyOutput</a:t>
            </a:r>
            <a:endParaRPr lang="pl-PL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900" dirty="0">
                <a:solidFill>
                  <a:srgbClr val="0000D0"/>
                </a:solidFill>
                <a:latin typeface="Consolas" panose="020B0609020204030204" pitchFamily="49" charset="0"/>
              </a:rPr>
              <a:t>ON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505000"/>
                </a:solidFill>
                <a:latin typeface="Consolas" panose="020B0609020204030204" pitchFamily="49" charset="0"/>
              </a:rPr>
              <a:t>Par</a:t>
            </a:r>
            <a:endParaRPr lang="pl-PL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900" dirty="0">
                <a:solidFill>
                  <a:srgbClr val="0000D0"/>
                </a:solidFill>
                <a:latin typeface="Consolas" panose="020B0609020204030204" pitchFamily="49" charset="0"/>
              </a:rPr>
              <a:t>PRODUCE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505000"/>
                </a:solidFill>
                <a:latin typeface="Consolas" panose="020B0609020204030204" pitchFamily="49" charset="0"/>
              </a:rPr>
              <a:t>Par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900" dirty="0">
                <a:solidFill>
                  <a:srgbClr val="505000"/>
                </a:solidFill>
                <a:latin typeface="Consolas" panose="020B0609020204030204" pitchFamily="49" charset="0"/>
              </a:rPr>
              <a:t>RowId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0000D0"/>
                </a:solidFill>
                <a:latin typeface="Consolas" panose="020B0609020204030204" pitchFamily="49" charset="0"/>
              </a:rPr>
              <a:t>int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900" dirty="0">
                <a:solidFill>
                  <a:srgbClr val="505000"/>
                </a:solidFill>
                <a:latin typeface="Consolas" panose="020B0609020204030204" pitchFamily="49" charset="0"/>
              </a:rPr>
              <a:t>ROutput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0000D0"/>
                </a:solidFill>
                <a:latin typeface="Consolas" panose="020B0609020204030204" pitchFamily="49" charset="0"/>
              </a:rPr>
              <a:t>string</a:t>
            </a:r>
            <a:endParaRPr lang="pl-PL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900" dirty="0">
                <a:solidFill>
                  <a:srgbClr val="0000D0"/>
                </a:solidFill>
                <a:latin typeface="Consolas" panose="020B0609020204030204" pitchFamily="49" charset="0"/>
              </a:rPr>
              <a:t>READONLY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505000"/>
                </a:solidFill>
                <a:latin typeface="Consolas" panose="020B0609020204030204" pitchFamily="49" charset="0"/>
              </a:rPr>
              <a:t>Par</a:t>
            </a:r>
            <a:endParaRPr lang="pl-PL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D0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D0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505000"/>
                </a:solidFill>
                <a:latin typeface="Consolas" panose="020B0609020204030204" pitchFamily="49" charset="0"/>
              </a:rPr>
              <a:t>Extension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505000"/>
                </a:solidFill>
                <a:latin typeface="Consolas" panose="020B0609020204030204" pitchFamily="49" charset="0"/>
              </a:rPr>
              <a:t>R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505000"/>
                </a:solidFill>
                <a:latin typeface="Consolas" panose="020B0609020204030204" pitchFamily="49" charset="0"/>
              </a:rPr>
              <a:t>Reducer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505000"/>
                </a:solidFill>
                <a:latin typeface="Consolas" panose="020B0609020204030204" pitchFamily="49" charset="0"/>
              </a:rPr>
              <a:t>command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>
                <a:solidFill>
                  <a:srgbClr val="505000"/>
                </a:solidFill>
                <a:latin typeface="Consolas" panose="020B0609020204030204" pitchFamily="49" charset="0"/>
              </a:rPr>
              <a:t>@</a:t>
            </a:r>
            <a:r>
              <a:rPr lang="en-US" sz="900" dirty="0" err="1">
                <a:solidFill>
                  <a:srgbClr val="505000"/>
                </a:solidFill>
                <a:latin typeface="Consolas" panose="020B0609020204030204" pitchFamily="49" charset="0"/>
              </a:rPr>
              <a:t>myRScript</a:t>
            </a:r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l-PL" sz="900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79583B-0763-4E9F-9E87-FE0FFEDD48B8}"/>
              </a:ext>
            </a:extLst>
          </p:cNvPr>
          <p:cNvSpPr/>
          <p:nvPr/>
        </p:nvSpPr>
        <p:spPr>
          <a:xfrm>
            <a:off x="5443881" y="1558596"/>
            <a:ext cx="1551625" cy="462987"/>
          </a:xfrm>
          <a:prstGeom prst="rect">
            <a:avLst/>
          </a:prstGeom>
          <a:solidFill>
            <a:srgbClr val="9BAAB7"/>
          </a:solidFill>
          <a:ln w="12700" cap="flat" cmpd="sng" algn="ctr">
            <a:solidFill>
              <a:srgbClr val="9BAAB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771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C#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4B03EB-AAF9-4E9C-81A9-DE02985CF92E}"/>
              </a:ext>
            </a:extLst>
          </p:cNvPr>
          <p:cNvSpPr/>
          <p:nvPr/>
        </p:nvSpPr>
        <p:spPr>
          <a:xfrm>
            <a:off x="5443881" y="2209435"/>
            <a:ext cx="1551625" cy="462987"/>
          </a:xfrm>
          <a:prstGeom prst="rect">
            <a:avLst/>
          </a:prstGeom>
          <a:solidFill>
            <a:srgbClr val="BC9AAE"/>
          </a:solidFill>
          <a:ln w="12700" cap="flat" cmpd="sng" algn="ctr">
            <a:solidFill>
              <a:srgbClr val="BC9AA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771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C++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2DB8806-A5AE-4921-8576-D5472F1C7554}"/>
              </a:ext>
            </a:extLst>
          </p:cNvPr>
          <p:cNvSpPr/>
          <p:nvPr/>
        </p:nvSpPr>
        <p:spPr>
          <a:xfrm>
            <a:off x="5443879" y="4746581"/>
            <a:ext cx="3584832" cy="30811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771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Algebra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642365-4835-4FE9-B3E7-B39A325F4719}"/>
              </a:ext>
            </a:extLst>
          </p:cNvPr>
          <p:cNvSpPr/>
          <p:nvPr/>
        </p:nvSpPr>
        <p:spPr>
          <a:xfrm>
            <a:off x="5432433" y="5589239"/>
            <a:ext cx="3584832" cy="6217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771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Other files</a:t>
            </a:r>
          </a:p>
          <a:p>
            <a:pPr marL="0" marR="0" lvl="0" indent="0" algn="ctr" defTabSz="7771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(system files, deployed resources, user assemblies, etc.)</a:t>
            </a:r>
          </a:p>
        </p:txBody>
      </p:sp>
      <p:sp>
        <p:nvSpPr>
          <p:cNvPr id="53" name="Right Arrow 14">
            <a:extLst>
              <a:ext uri="{FF2B5EF4-FFF2-40B4-BE49-F238E27FC236}">
                <a16:creationId xmlns:a16="http://schemas.microsoft.com/office/drawing/2014/main" id="{60C0BAC6-0237-4C83-8EEC-CCC193358E28}"/>
              </a:ext>
            </a:extLst>
          </p:cNvPr>
          <p:cNvSpPr/>
          <p:nvPr/>
        </p:nvSpPr>
        <p:spPr>
          <a:xfrm>
            <a:off x="7124705" y="1689112"/>
            <a:ext cx="281852" cy="276358"/>
          </a:xfrm>
          <a:prstGeom prst="rightArrow">
            <a:avLst/>
          </a:prstGeom>
          <a:solidFill>
            <a:srgbClr val="9BAAB7"/>
          </a:solidFill>
          <a:ln w="12700" cap="flat" cmpd="sng" algn="ctr">
            <a:solidFill>
              <a:srgbClr val="9BAAB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771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4" name="Right Arrow 15">
            <a:extLst>
              <a:ext uri="{FF2B5EF4-FFF2-40B4-BE49-F238E27FC236}">
                <a16:creationId xmlns:a16="http://schemas.microsoft.com/office/drawing/2014/main" id="{88CA6E98-E6DA-4C6B-85F8-1A378BAF874D}"/>
              </a:ext>
            </a:extLst>
          </p:cNvPr>
          <p:cNvSpPr/>
          <p:nvPr/>
        </p:nvSpPr>
        <p:spPr>
          <a:xfrm>
            <a:off x="7124705" y="2362694"/>
            <a:ext cx="281852" cy="276358"/>
          </a:xfrm>
          <a:prstGeom prst="rightArrow">
            <a:avLst/>
          </a:prstGeom>
          <a:solidFill>
            <a:srgbClr val="BC9AAE"/>
          </a:solidFill>
          <a:ln w="12700" cap="flat" cmpd="sng" algn="ctr">
            <a:solidFill>
              <a:srgbClr val="BC9AA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771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A8FB11-9390-4F05-9825-557433BABBD1}"/>
              </a:ext>
            </a:extLst>
          </p:cNvPr>
          <p:cNvSpPr/>
          <p:nvPr/>
        </p:nvSpPr>
        <p:spPr>
          <a:xfrm>
            <a:off x="7490097" y="1558596"/>
            <a:ext cx="1454164" cy="462987"/>
          </a:xfrm>
          <a:prstGeom prst="rect">
            <a:avLst/>
          </a:prstGeom>
          <a:solidFill>
            <a:srgbClr val="9BAAB7"/>
          </a:solidFill>
          <a:ln w="12700" cap="flat" cmpd="sng" algn="ctr">
            <a:solidFill>
              <a:srgbClr val="9BAAB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771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managed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dll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C16671F-0FA0-407F-A45A-2657552BD231}"/>
              </a:ext>
            </a:extLst>
          </p:cNvPr>
          <p:cNvSpPr/>
          <p:nvPr/>
        </p:nvSpPr>
        <p:spPr>
          <a:xfrm>
            <a:off x="7490097" y="2215875"/>
            <a:ext cx="1454164" cy="462987"/>
          </a:xfrm>
          <a:prstGeom prst="rect">
            <a:avLst/>
          </a:prstGeom>
          <a:solidFill>
            <a:srgbClr val="BC9AAE"/>
          </a:solidFill>
          <a:ln w="12700" cap="flat" cmpd="sng" algn="ctr">
            <a:solidFill>
              <a:srgbClr val="BC9AA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771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Unmanaged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dll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D67B69-947F-4451-8E1A-BA196073C282}"/>
              </a:ext>
            </a:extLst>
          </p:cNvPr>
          <p:cNvSpPr/>
          <p:nvPr/>
        </p:nvSpPr>
        <p:spPr>
          <a:xfrm>
            <a:off x="5443879" y="2889457"/>
            <a:ext cx="1551625" cy="46298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771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R</a:t>
            </a:r>
          </a:p>
        </p:txBody>
      </p:sp>
      <p:sp>
        <p:nvSpPr>
          <p:cNvPr id="58" name="Right Arrow 15">
            <a:extLst>
              <a:ext uri="{FF2B5EF4-FFF2-40B4-BE49-F238E27FC236}">
                <a16:creationId xmlns:a16="http://schemas.microsoft.com/office/drawing/2014/main" id="{44E0B548-B998-4400-8EED-FBA52BF9DD36}"/>
              </a:ext>
            </a:extLst>
          </p:cNvPr>
          <p:cNvSpPr/>
          <p:nvPr/>
        </p:nvSpPr>
        <p:spPr>
          <a:xfrm>
            <a:off x="7124703" y="3042716"/>
            <a:ext cx="281852" cy="276358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771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3DE80A9-926B-4EFA-8F95-0C9240F831B9}"/>
              </a:ext>
            </a:extLst>
          </p:cNvPr>
          <p:cNvSpPr/>
          <p:nvPr/>
        </p:nvSpPr>
        <p:spPr>
          <a:xfrm>
            <a:off x="7490095" y="2895897"/>
            <a:ext cx="1454164" cy="46298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771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R Engine &amp; Libs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2E2164-D4AE-4758-836E-80B5097EB16F}"/>
              </a:ext>
            </a:extLst>
          </p:cNvPr>
          <p:cNvSpPr/>
          <p:nvPr/>
        </p:nvSpPr>
        <p:spPr>
          <a:xfrm>
            <a:off x="5443879" y="3530041"/>
            <a:ext cx="1551625" cy="46298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771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Python</a:t>
            </a:r>
          </a:p>
        </p:txBody>
      </p:sp>
      <p:sp>
        <p:nvSpPr>
          <p:cNvPr id="61" name="Right Arrow 15">
            <a:extLst>
              <a:ext uri="{FF2B5EF4-FFF2-40B4-BE49-F238E27FC236}">
                <a16:creationId xmlns:a16="http://schemas.microsoft.com/office/drawing/2014/main" id="{9D64175F-64E4-4AB1-BC40-D4E052325ABF}"/>
              </a:ext>
            </a:extLst>
          </p:cNvPr>
          <p:cNvSpPr/>
          <p:nvPr/>
        </p:nvSpPr>
        <p:spPr>
          <a:xfrm>
            <a:off x="7124703" y="3683300"/>
            <a:ext cx="281852" cy="276358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771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FB4D05E-4E98-444F-9A1D-D1F014225E04}"/>
              </a:ext>
            </a:extLst>
          </p:cNvPr>
          <p:cNvSpPr/>
          <p:nvPr/>
        </p:nvSpPr>
        <p:spPr>
          <a:xfrm>
            <a:off x="7490095" y="3536481"/>
            <a:ext cx="1454164" cy="46298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771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Python Engine &amp; Libs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EC0952-09A8-483C-B7C7-7A95B061E743}"/>
              </a:ext>
            </a:extLst>
          </p:cNvPr>
          <p:cNvSpPr/>
          <p:nvPr/>
        </p:nvSpPr>
        <p:spPr>
          <a:xfrm>
            <a:off x="5443879" y="4109790"/>
            <a:ext cx="1551625" cy="46298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771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Cogitive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4" name="Right Arrow 15">
            <a:extLst>
              <a:ext uri="{FF2B5EF4-FFF2-40B4-BE49-F238E27FC236}">
                <a16:creationId xmlns:a16="http://schemas.microsoft.com/office/drawing/2014/main" id="{81BB9B1F-8062-4663-8704-6AC0D162A3E6}"/>
              </a:ext>
            </a:extLst>
          </p:cNvPr>
          <p:cNvSpPr/>
          <p:nvPr/>
        </p:nvSpPr>
        <p:spPr>
          <a:xfrm>
            <a:off x="7124703" y="4263049"/>
            <a:ext cx="281852" cy="276358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771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E512971-6E42-4AE4-BAA6-754806FD6E2C}"/>
              </a:ext>
            </a:extLst>
          </p:cNvPr>
          <p:cNvSpPr/>
          <p:nvPr/>
        </p:nvSpPr>
        <p:spPr>
          <a:xfrm>
            <a:off x="7490095" y="4116230"/>
            <a:ext cx="1454164" cy="46298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771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Cognitive Models and Libs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A8313F0-06DD-4677-BB67-B6C31FD907F9}"/>
              </a:ext>
            </a:extLst>
          </p:cNvPr>
          <p:cNvSpPr/>
          <p:nvPr/>
        </p:nvSpPr>
        <p:spPr>
          <a:xfrm>
            <a:off x="5443879" y="5122226"/>
            <a:ext cx="3584832" cy="33615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771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Additional R/Python Scripts</a:t>
            </a:r>
          </a:p>
        </p:txBody>
      </p:sp>
      <p:sp>
        <p:nvSpPr>
          <p:cNvPr id="67" name="Strzałka: w lewo 18">
            <a:extLst>
              <a:ext uri="{FF2B5EF4-FFF2-40B4-BE49-F238E27FC236}">
                <a16:creationId xmlns:a16="http://schemas.microsoft.com/office/drawing/2014/main" id="{AF20AA05-4C38-4122-95F5-D11473A519AE}"/>
              </a:ext>
            </a:extLst>
          </p:cNvPr>
          <p:cNvSpPr/>
          <p:nvPr/>
        </p:nvSpPr>
        <p:spPr>
          <a:xfrm rot="10800000">
            <a:off x="4395141" y="3180894"/>
            <a:ext cx="783815" cy="860419"/>
          </a:xfrm>
          <a:prstGeom prst="lef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561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7071-45D9-45A9-B6D7-56D87AB4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U-SQL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DEPLOY</a:t>
            </a:r>
            <a:endParaRPr lang="pl-P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783F98-5CD4-4CD6-A51A-F0FF99BB66F4}"/>
              </a:ext>
            </a:extLst>
          </p:cNvPr>
          <p:cNvSpPr/>
          <p:nvPr/>
        </p:nvSpPr>
        <p:spPr>
          <a:xfrm>
            <a:off x="323528" y="1700808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//Deploy external package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DEPLOY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RESOURCE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5000"/>
                </a:solidFill>
                <a:latin typeface="Consolas" panose="020B0609020204030204" pitchFamily="49" charset="0"/>
              </a:rPr>
              <a:t>@"/SQLDay2018/</a:t>
            </a:r>
            <a:r>
              <a:rPr lang="en-US" dirty="0" err="1">
                <a:solidFill>
                  <a:srgbClr val="A05000"/>
                </a:solidFill>
                <a:latin typeface="Consolas" panose="020B0609020204030204" pitchFamily="49" charset="0"/>
              </a:rPr>
              <a:t>ExtRLibs</a:t>
            </a:r>
            <a:r>
              <a:rPr lang="en-US" dirty="0">
                <a:solidFill>
                  <a:srgbClr val="A05000"/>
                </a:solidFill>
                <a:latin typeface="Consolas" panose="020B0609020204030204" pitchFamily="49" charset="0"/>
              </a:rPr>
              <a:t>/signal_0.7-6.zip"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FCC599-53B3-4544-9591-8E976387D055}"/>
              </a:ext>
            </a:extLst>
          </p:cNvPr>
          <p:cNvSpPr/>
          <p:nvPr/>
        </p:nvSpPr>
        <p:spPr>
          <a:xfrm>
            <a:off x="328856" y="2276872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DEPLOY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RESOURCE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5000"/>
                </a:solidFill>
                <a:latin typeface="Consolas" panose="020B0609020204030204" pitchFamily="49" charset="0"/>
              </a:rPr>
              <a:t>@"/SQLDay2018/PythonIrisUseSVMModelUSQL.py"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DEPLOY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RESOURCE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5000"/>
                </a:solidFill>
                <a:latin typeface="Consolas" panose="020B0609020204030204" pitchFamily="49" charset="0"/>
              </a:rPr>
              <a:t>@"/SQLDay2018/</a:t>
            </a:r>
            <a:r>
              <a:rPr lang="en-US" dirty="0" err="1">
                <a:solidFill>
                  <a:srgbClr val="A05000"/>
                </a:solidFill>
                <a:latin typeface="Consolas" panose="020B0609020204030204" pitchFamily="49" charset="0"/>
              </a:rPr>
              <a:t>iris_model_svm.bin</a:t>
            </a:r>
            <a:r>
              <a:rPr lang="en-US" dirty="0">
                <a:solidFill>
                  <a:srgbClr val="A05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l-P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E0735D-6910-4C1B-8CB2-B000D55CE0E2}"/>
              </a:ext>
            </a:extLst>
          </p:cNvPr>
          <p:cNvSpPr/>
          <p:nvPr/>
        </p:nvSpPr>
        <p:spPr>
          <a:xfrm>
            <a:off x="719572" y="4557027"/>
            <a:ext cx="79672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Size Limits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Single resource file limit 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400MB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Overall limit for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deployes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 resource files 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3GB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EA791A-66C4-475B-98C4-23A5EA9BFD37}"/>
              </a:ext>
            </a:extLst>
          </p:cNvPr>
          <p:cNvSpPr/>
          <p:nvPr/>
        </p:nvSpPr>
        <p:spPr>
          <a:xfrm>
            <a:off x="307556" y="3206373"/>
            <a:ext cx="79672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Source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Azure Data Lake Store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Azure Blob Storage</a:t>
            </a:r>
          </a:p>
        </p:txBody>
      </p:sp>
    </p:spTree>
    <p:extLst>
      <p:ext uri="{BB962C8B-B14F-4D97-AF65-F5344CB8AC3E}">
        <p14:creationId xmlns:p14="http://schemas.microsoft.com/office/powerpoint/2010/main" val="627365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4</a:t>
            </a:r>
            <a:endParaRPr lang="pl-PL" dirty="0"/>
          </a:p>
        </p:txBody>
      </p:sp>
      <p:sp>
        <p:nvSpPr>
          <p:cNvPr id="6" name="Symbol zastępczy tekstu 4">
            <a:extLst>
              <a:ext uri="{FF2B5EF4-FFF2-40B4-BE49-F238E27FC236}">
                <a16:creationId xmlns:a16="http://schemas.microsoft.com/office/drawing/2014/main" id="{CD578B2B-3A70-4E2C-A3D5-DAF8D0142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1412777"/>
            <a:ext cx="7772400" cy="2994124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 Median Filter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 </a:t>
            </a:r>
            <a:r>
              <a:rPr lang="en-GB" sz="3200" dirty="0" err="1"/>
              <a:t>Revoscale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Python Median Filter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Python House Prices Model</a:t>
            </a:r>
          </a:p>
          <a:p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427302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EECD-741A-4C54-B9F5-2E285389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3Vs of Big Data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68631-9A08-4617-BB18-FBD0C62FA9F5}"/>
              </a:ext>
            </a:extLst>
          </p:cNvPr>
          <p:cNvSpPr txBox="1"/>
          <p:nvPr/>
        </p:nvSpPr>
        <p:spPr>
          <a:xfrm>
            <a:off x="179512" y="1679197"/>
            <a:ext cx="878497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40 Zetta bytes </a:t>
            </a:r>
            <a:r>
              <a:rPr lang="pl-PL" sz="2800" b="1" dirty="0">
                <a:solidFill>
                  <a:srgbClr val="465562"/>
                </a:solidFill>
                <a:latin typeface="Euphemia"/>
              </a:rPr>
              <a:t>by</a:t>
            </a:r>
            <a:r>
              <a:rPr lang="en-GB" sz="2800" b="1" dirty="0">
                <a:solidFill>
                  <a:srgbClr val="465562"/>
                </a:solidFill>
                <a:latin typeface="Euphemia"/>
              </a:rPr>
              <a:t> 2020 and </a:t>
            </a:r>
            <a:r>
              <a:rPr lang="en-GB" sz="2800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163 Zetta bytes </a:t>
            </a:r>
            <a:r>
              <a:rPr lang="en-GB" sz="2800" b="1" dirty="0">
                <a:solidFill>
                  <a:srgbClr val="465562"/>
                </a:solidFill>
                <a:latin typeface="Euphemia"/>
              </a:rPr>
              <a:t>by 2025</a:t>
            </a:r>
            <a:endParaRPr lang="pl-PL" sz="2800" b="1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E8455B6-DCEC-4BC4-B1CD-FAE9A3888F4D}"/>
              </a:ext>
            </a:extLst>
          </p:cNvPr>
          <p:cNvSpPr txBox="1">
            <a:spLocks/>
          </p:cNvSpPr>
          <p:nvPr/>
        </p:nvSpPr>
        <p:spPr>
          <a:xfrm>
            <a:off x="179512" y="2420888"/>
            <a:ext cx="4778764" cy="3679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 Volume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Byte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One grain of rice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Kilobyte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Cup of rice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Megabyte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8 bags of rice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Gigabyte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3 semi trucks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Terabyte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2 container ships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Petabyte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Blankets Manhattan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Exabyte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Blankets west coast states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Zettabyte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Fills the Pacific Ocean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Yottabyte	As earth-sized rice ball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rgbClr val="E8A565">
                  <a:lumMod val="75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F05F380-B608-4A90-A849-06F765A8A298}"/>
              </a:ext>
            </a:extLst>
          </p:cNvPr>
          <p:cNvSpPr txBox="1">
            <a:spLocks/>
          </p:cNvSpPr>
          <p:nvPr/>
        </p:nvSpPr>
        <p:spPr>
          <a:xfrm>
            <a:off x="5580112" y="2420887"/>
            <a:ext cx="3384376" cy="1900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 Variety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Structured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Unstructured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Semi-structured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All the above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B7C60A3C-66CD-46C4-AEEE-B447A87964B9}"/>
              </a:ext>
            </a:extLst>
          </p:cNvPr>
          <p:cNvSpPr txBox="1">
            <a:spLocks/>
          </p:cNvSpPr>
          <p:nvPr/>
        </p:nvSpPr>
        <p:spPr>
          <a:xfrm>
            <a:off x="5796136" y="4350966"/>
            <a:ext cx="2808312" cy="211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Data Velocity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465562"/>
                </a:solidFill>
                <a:latin typeface="Euphemia"/>
              </a:rPr>
              <a:t>Near to Real Time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465562"/>
                </a:solidFill>
                <a:latin typeface="Euphemia"/>
              </a:rPr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262864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4970-EDFA-4EF5-853B-E71D4391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Summary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19E1-4FBA-4BF8-A9A2-B8A92A34C0C5}"/>
              </a:ext>
            </a:extLst>
          </p:cNvPr>
          <p:cNvSpPr txBox="1">
            <a:spLocks/>
          </p:cNvSpPr>
          <p:nvPr/>
        </p:nvSpPr>
        <p:spPr>
          <a:xfrm>
            <a:off x="457309" y="1417638"/>
            <a:ext cx="7920880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2D778-EABF-47C6-B123-C2F5EF3B3818}"/>
              </a:ext>
            </a:extLst>
          </p:cNvPr>
          <p:cNvSpPr/>
          <p:nvPr/>
        </p:nvSpPr>
        <p:spPr>
          <a:xfrm>
            <a:off x="1115616" y="1700808"/>
            <a:ext cx="6696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Lift and shift 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.Net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, Python and R code (or pretrained models) 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scale out it by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U-SQL and Azure Data Lake Analytics</a:t>
            </a:r>
          </a:p>
        </p:txBody>
      </p:sp>
    </p:spTree>
    <p:extLst>
      <p:ext uri="{BB962C8B-B14F-4D97-AF65-F5344CB8AC3E}">
        <p14:creationId xmlns:p14="http://schemas.microsoft.com/office/powerpoint/2010/main" val="1234691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4970-EDFA-4EF5-853B-E71D4391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19E1-4FBA-4BF8-A9A2-B8A92A34C0C5}"/>
              </a:ext>
            </a:extLst>
          </p:cNvPr>
          <p:cNvSpPr txBox="1">
            <a:spLocks/>
          </p:cNvSpPr>
          <p:nvPr/>
        </p:nvSpPr>
        <p:spPr>
          <a:xfrm>
            <a:off x="457309" y="1417638"/>
            <a:ext cx="7920880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2D778-EABF-47C6-B123-C2F5EF3B3818}"/>
              </a:ext>
            </a:extLst>
          </p:cNvPr>
          <p:cNvSpPr/>
          <p:nvPr/>
        </p:nvSpPr>
        <p:spPr>
          <a:xfrm>
            <a:off x="1115616" y="1700808"/>
            <a:ext cx="669674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88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8800" b="1" dirty="0">
                <a:solidFill>
                  <a:schemeClr val="accent6">
                    <a:lumMod val="75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41980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7D75-22BE-42D5-82A0-6665F13B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U-SQL +</a:t>
            </a:r>
            <a:r>
              <a:rPr lang="en-GB" sz="3200" b="0" dirty="0" err="1">
                <a:solidFill>
                  <a:srgbClr val="465562">
                    <a:lumMod val="75000"/>
                  </a:srgbClr>
                </a:solidFill>
                <a:latin typeface="Euphemia"/>
              </a:rPr>
              <a:t>.Net</a:t>
            </a:r>
            <a:r>
              <a:rPr lang="en-GB" sz="32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 + </a:t>
            </a:r>
            <a:r>
              <a:rPr lang="pl-PL" sz="3200" b="0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Python</a:t>
            </a:r>
            <a:r>
              <a:rPr lang="en-GB" sz="3200" b="0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/R Resources</a:t>
            </a:r>
            <a:endParaRPr lang="pl-P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752065-DBEA-49E2-9691-979929261A7B}"/>
              </a:ext>
            </a:extLst>
          </p:cNvPr>
          <p:cNvSpPr/>
          <p:nvPr/>
        </p:nvSpPr>
        <p:spPr>
          <a:xfrm>
            <a:off x="683568" y="1417638"/>
            <a:ext cx="8064896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My examples (and demos)</a:t>
            </a:r>
            <a:endParaRPr lang="pl-PL" sz="2000" b="1" dirty="0">
              <a:solidFill>
                <a:schemeClr val="accent6">
                  <a:lumMod val="75000"/>
                </a:schemeClr>
              </a:solidFill>
              <a:latin typeface="+mj-lt"/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hlinkClick r:id="rId2"/>
              </a:rPr>
              <a:t>https://github.com/cloud4yourdata/usql/tree/develop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hlinkClick r:id="rId3"/>
              </a:rPr>
              <a:t>https://github.com/cloud4yourdata/demos/tree/develop/SQLDay2018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000" dirty="0"/>
          </a:p>
          <a:p>
            <a:r>
              <a:rPr lang="pl-PL" sz="2000" b="1" dirty="0">
                <a:solidFill>
                  <a:schemeClr val="accent6">
                    <a:lumMod val="75000"/>
                  </a:schemeClr>
                </a:solidFill>
              </a:rPr>
              <a:t>Blogs and pages</a:t>
            </a:r>
            <a:endParaRPr lang="pl-P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hlinkClick r:id="rId4"/>
              </a:rPr>
              <a:t>http://aka.ms/AzureDataLake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hlinkClick r:id="rId5"/>
              </a:rPr>
              <a:t>http://usql.io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hlinkClick r:id="rId6"/>
              </a:rPr>
              <a:t>http://blogs.msdn.microsoft.com/mrys/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hlinkClick r:id="rId7"/>
              </a:rPr>
              <a:t>http://blogs.msdn.microsoft.com/azuredatalake/</a:t>
            </a:r>
            <a:endParaRPr lang="pl-PL" dirty="0"/>
          </a:p>
          <a:p>
            <a:endParaRPr lang="pl-PL" sz="2000" dirty="0"/>
          </a:p>
          <a:p>
            <a:r>
              <a:rPr lang="pl-PL" sz="2000" b="1" dirty="0">
                <a:solidFill>
                  <a:schemeClr val="accent6">
                    <a:lumMod val="75000"/>
                  </a:schemeClr>
                </a:solidFill>
              </a:rPr>
              <a:t>Documentation, articles ...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hlinkClick r:id="rId8"/>
              </a:rPr>
              <a:t>http://aka.ms/usql_reference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hlinkClick r:id="rId9"/>
              </a:rPr>
              <a:t>https://azure.microsoft.com/enus/documentation/services/data-lake-analytics/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hlinkClick r:id="rId10"/>
              </a:rPr>
              <a:t>https://msdn.microsoft.com/en-us/magazine/mt614251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hlinkClick r:id="rId11"/>
              </a:rPr>
              <a:t>https://channel9.msdn.com/Search?term=U-SQL#ch9Search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hlinkClick r:id="rId12"/>
              </a:rPr>
              <a:t>https://www.youtube.com/results?search_query=U-SQL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8236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D51DD3F8-3A81-4C35-8BDF-BA17C2B1E0A5}"/>
              </a:ext>
            </a:extLst>
          </p:cNvPr>
          <p:cNvSpPr txBox="1"/>
          <p:nvPr/>
        </p:nvSpPr>
        <p:spPr>
          <a:xfrm>
            <a:off x="3470709" y="1196752"/>
            <a:ext cx="2145266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GOLD SPONSORS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SILVER SPONSORS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BRONZE SPONSOR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6C49CA5-F767-4442-9487-1DDE4A220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37" y="5527224"/>
            <a:ext cx="1604211" cy="914400"/>
          </a:xfrm>
          <a:prstGeom prst="rect">
            <a:avLst/>
          </a:prstGeom>
        </p:spPr>
      </p:pic>
      <p:grpSp>
        <p:nvGrpSpPr>
          <p:cNvPr id="9" name="Grupa 8">
            <a:extLst>
              <a:ext uri="{FF2B5EF4-FFF2-40B4-BE49-F238E27FC236}">
                <a16:creationId xmlns:a16="http://schemas.microsoft.com/office/drawing/2014/main" id="{88304CBD-4A4C-4974-9350-38032FC60E0C}"/>
              </a:ext>
            </a:extLst>
          </p:cNvPr>
          <p:cNvGrpSpPr>
            <a:grpSpLocks noChangeAspect="1"/>
          </p:cNvGrpSpPr>
          <p:nvPr/>
        </p:nvGrpSpPr>
        <p:grpSpPr>
          <a:xfrm>
            <a:off x="291381" y="1254199"/>
            <a:ext cx="8503922" cy="1371600"/>
            <a:chOff x="3419155" y="1866528"/>
            <a:chExt cx="5667798" cy="914400"/>
          </a:xfrm>
        </p:grpSpPr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155" y="1866528"/>
              <a:ext cx="1604211" cy="914400"/>
            </a:xfrm>
            <a:prstGeom prst="rect">
              <a:avLst/>
            </a:prstGeom>
          </p:spPr>
        </p:pic>
        <p:pic>
          <p:nvPicPr>
            <p:cNvPr id="20" name="Obraz 19">
              <a:extLst>
                <a:ext uri="{FF2B5EF4-FFF2-40B4-BE49-F238E27FC236}">
                  <a16:creationId xmlns:a16="http://schemas.microsoft.com/office/drawing/2014/main" id="{BC0C29DF-91D7-42F1-8F7F-5F37560D0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893" y="1866528"/>
              <a:ext cx="1604211" cy="914400"/>
            </a:xfrm>
            <a:prstGeom prst="rect">
              <a:avLst/>
            </a:prstGeom>
          </p:spPr>
        </p:pic>
        <p:pic>
          <p:nvPicPr>
            <p:cNvPr id="21" name="Obraz 20">
              <a:extLst>
                <a:ext uri="{FF2B5EF4-FFF2-40B4-BE49-F238E27FC236}">
                  <a16:creationId xmlns:a16="http://schemas.microsoft.com/office/drawing/2014/main" id="{967C8F50-BE96-4AD6-9720-3003E1240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8631" y="1866528"/>
              <a:ext cx="1918322" cy="914400"/>
            </a:xfrm>
            <a:prstGeom prst="rect">
              <a:avLst/>
            </a:prstGeom>
          </p:spPr>
        </p:pic>
      </p:grpSp>
      <p:grpSp>
        <p:nvGrpSpPr>
          <p:cNvPr id="10" name="Grupa 9">
            <a:extLst>
              <a:ext uri="{FF2B5EF4-FFF2-40B4-BE49-F238E27FC236}">
                <a16:creationId xmlns:a16="http://schemas.microsoft.com/office/drawing/2014/main" id="{DE69094B-D3B0-4FD0-A3B9-13B29F63FECD}"/>
              </a:ext>
            </a:extLst>
          </p:cNvPr>
          <p:cNvGrpSpPr>
            <a:grpSpLocks noChangeAspect="1"/>
          </p:cNvGrpSpPr>
          <p:nvPr/>
        </p:nvGrpSpPr>
        <p:grpSpPr>
          <a:xfrm>
            <a:off x="612217" y="2811379"/>
            <a:ext cx="8105931" cy="866851"/>
            <a:chOff x="1814944" y="2840031"/>
            <a:chExt cx="8439628" cy="914400"/>
          </a:xfrm>
        </p:grpSpPr>
        <p:pic>
          <p:nvPicPr>
            <p:cNvPr id="15" name="Obraz 14">
              <a:extLst>
                <a:ext uri="{FF2B5EF4-FFF2-40B4-BE49-F238E27FC236}">
                  <a16:creationId xmlns:a16="http://schemas.microsoft.com/office/drawing/2014/main" id="{3DB62CC0-988E-4E1B-93BA-EBE6933A1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944" y="2840031"/>
              <a:ext cx="1604211" cy="914400"/>
            </a:xfrm>
            <a:prstGeom prst="rect">
              <a:avLst/>
            </a:prstGeom>
          </p:spPr>
        </p:pic>
        <p:pic>
          <p:nvPicPr>
            <p:cNvPr id="16" name="Obraz 15">
              <a:extLst>
                <a:ext uri="{FF2B5EF4-FFF2-40B4-BE49-F238E27FC236}">
                  <a16:creationId xmlns:a16="http://schemas.microsoft.com/office/drawing/2014/main" id="{9017DC9B-B010-42EF-BEEB-654382152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291" y="2931471"/>
              <a:ext cx="2551814" cy="731520"/>
            </a:xfrm>
            <a:prstGeom prst="rect">
              <a:avLst/>
            </a:prstGeom>
          </p:spPr>
        </p:pic>
        <p:pic>
          <p:nvPicPr>
            <p:cNvPr id="17" name="Obraz 16">
              <a:extLst>
                <a:ext uri="{FF2B5EF4-FFF2-40B4-BE49-F238E27FC236}">
                  <a16:creationId xmlns:a16="http://schemas.microsoft.com/office/drawing/2014/main" id="{27B89ADC-ACE8-4441-A8F9-CBE408787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241" y="3045771"/>
              <a:ext cx="1381855" cy="502920"/>
            </a:xfrm>
            <a:prstGeom prst="rect">
              <a:avLst/>
            </a:prstGeom>
          </p:spPr>
        </p:pic>
        <p:pic>
          <p:nvPicPr>
            <p:cNvPr id="18" name="Obraz 17">
              <a:extLst>
                <a:ext uri="{FF2B5EF4-FFF2-40B4-BE49-F238E27FC236}">
                  <a16:creationId xmlns:a16="http://schemas.microsoft.com/office/drawing/2014/main" id="{18590483-CD0E-45CB-912D-44ECD9E94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4232" y="3114351"/>
              <a:ext cx="2070340" cy="365760"/>
            </a:xfrm>
            <a:prstGeom prst="rect">
              <a:avLst/>
            </a:prstGeom>
          </p:spPr>
        </p:pic>
      </p:grpSp>
      <p:pic>
        <p:nvPicPr>
          <p:cNvPr id="11" name="Obraz 10">
            <a:extLst>
              <a:ext uri="{FF2B5EF4-FFF2-40B4-BE49-F238E27FC236}">
                <a16:creationId xmlns:a16="http://schemas.microsoft.com/office/drawing/2014/main" id="{BC7B062E-B62E-490B-A1C7-EAA3BBFDDD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74" y="4065360"/>
            <a:ext cx="2085475" cy="1188720"/>
          </a:xfrm>
          <a:prstGeom prst="rect">
            <a:avLst/>
          </a:prstGeom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B146AF01-8973-476F-A47A-B891E8EBCF3B}"/>
              </a:ext>
            </a:extLst>
          </p:cNvPr>
          <p:cNvSpPr/>
          <p:nvPr/>
        </p:nvSpPr>
        <p:spPr>
          <a:xfrm>
            <a:off x="323528" y="2481184"/>
            <a:ext cx="8439628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0000">
                <a:schemeClr val="accent6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5483265-FAB7-4CDE-9DFF-6BE57BC58B56}"/>
              </a:ext>
            </a:extLst>
          </p:cNvPr>
          <p:cNvSpPr/>
          <p:nvPr/>
        </p:nvSpPr>
        <p:spPr>
          <a:xfrm>
            <a:off x="391754" y="3873029"/>
            <a:ext cx="8439628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0000">
                <a:schemeClr val="accent6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19E670A5-A356-4A9B-B7F0-257FDF118139}"/>
              </a:ext>
            </a:extLst>
          </p:cNvPr>
          <p:cNvSpPr/>
          <p:nvPr/>
        </p:nvSpPr>
        <p:spPr>
          <a:xfrm>
            <a:off x="323528" y="5270945"/>
            <a:ext cx="8439628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0000">
                <a:schemeClr val="accent6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050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4263-FBD7-4645-A741-F38022C9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C78796-1279-46B6-A973-26227EC92FFE}"/>
              </a:ext>
            </a:extLst>
          </p:cNvPr>
          <p:cNvSpPr txBox="1">
            <a:spLocks/>
          </p:cNvSpPr>
          <p:nvPr/>
        </p:nvSpPr>
        <p:spPr>
          <a:xfrm>
            <a:off x="457199" y="1628800"/>
            <a:ext cx="8229601" cy="4392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How do you process all </a:t>
            </a:r>
            <a:r>
              <a:rPr kumimoji="0" lang="en-GB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</a:t>
            </a:r>
            <a:r>
              <a:rPr kumimoji="0" lang="pl-PL" sz="4000" b="0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e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data ?</a:t>
            </a: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50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B3EC-827E-43C9-962F-3B70C3AD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Schema-on-Read vs Schema-on-Write</a:t>
            </a:r>
            <a:endParaRPr lang="pl-PL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871AD8-B77C-47FF-9505-90E312CA0C39}"/>
              </a:ext>
            </a:extLst>
          </p:cNvPr>
          <p:cNvSpPr txBox="1">
            <a:spLocks/>
          </p:cNvSpPr>
          <p:nvPr/>
        </p:nvSpPr>
        <p:spPr>
          <a:xfrm>
            <a:off x="107504" y="1484784"/>
            <a:ext cx="4324340" cy="938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endParaRPr kumimoji="0" lang="pl-PL" sz="16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endParaRPr kumimoji="0" lang="pl-PL" sz="16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pl-PL" sz="2800" b="1" i="0" u="none" strike="noStrike" kern="1200" cap="all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Schema-on-Read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pl-PL" sz="2800" b="1" i="0" u="none" strike="noStrike" kern="1200" cap="all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(Hadoop or ADLS):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endParaRPr kumimoji="0" lang="pl-PL" sz="16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8CAC429-F5A6-4498-8361-D0E641B0F28E}"/>
              </a:ext>
            </a:extLst>
          </p:cNvPr>
          <p:cNvSpPr txBox="1">
            <a:spLocks/>
          </p:cNvSpPr>
          <p:nvPr/>
        </p:nvSpPr>
        <p:spPr>
          <a:xfrm>
            <a:off x="107504" y="2499874"/>
            <a:ext cx="4320480" cy="365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Copy data in its native format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Create schema + parser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Query Data in its native format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(does ETL on the fly)</a:t>
            </a:r>
            <a:endParaRPr kumimoji="0" lang="pl-PL" sz="20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l-PL" sz="16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pl-PL" sz="16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FE3F1CC-0F4B-4C13-8BE7-0B247B3709BB}"/>
              </a:ext>
            </a:extLst>
          </p:cNvPr>
          <p:cNvSpPr txBox="1">
            <a:spLocks/>
          </p:cNvSpPr>
          <p:nvPr/>
        </p:nvSpPr>
        <p:spPr>
          <a:xfrm>
            <a:off x="5071417" y="1484784"/>
            <a:ext cx="4324340" cy="93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pl-PL" sz="2800" b="1" i="0" u="none" strike="noStrike" kern="1200" cap="all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Schema-on-Write (RDBMS):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34FFAC5D-C4A1-43C8-8771-53F8F3338180}"/>
              </a:ext>
            </a:extLst>
          </p:cNvPr>
          <p:cNvSpPr txBox="1">
            <a:spLocks/>
          </p:cNvSpPr>
          <p:nvPr/>
        </p:nvSpPr>
        <p:spPr>
          <a:xfrm>
            <a:off x="5071417" y="2499768"/>
            <a:ext cx="4324340" cy="365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Create static DB schema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 data into RDBMS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Query data in RDBMS format</a:t>
            </a:r>
            <a:endParaRPr kumimoji="0" lang="pl-PL" sz="20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l-PL" sz="16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pl-PL" sz="16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780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91FCE2-CA20-4132-9742-CC57BA49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Data Lake </a:t>
            </a:r>
            <a:r>
              <a:rPr lang="en-GB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on Azure</a:t>
            </a:r>
            <a:endParaRPr lang="pl-P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A65FFE-6688-4D40-B73E-D3910193CD48}"/>
              </a:ext>
            </a:extLst>
          </p:cNvPr>
          <p:cNvGrpSpPr/>
          <p:nvPr/>
        </p:nvGrpSpPr>
        <p:grpSpPr>
          <a:xfrm>
            <a:off x="11124" y="1772817"/>
            <a:ext cx="8881356" cy="4392488"/>
            <a:chOff x="429106" y="3009901"/>
            <a:chExt cx="13856442" cy="4410164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1F4B8DE0-E5DF-4784-A35F-DE1D813E6CD8}"/>
                </a:ext>
              </a:extLst>
            </p:cNvPr>
            <p:cNvSpPr txBox="1">
              <a:spLocks/>
            </p:cNvSpPr>
            <p:nvPr/>
          </p:nvSpPr>
          <p:spPr>
            <a:xfrm>
              <a:off x="429106" y="3312108"/>
              <a:ext cx="13593727" cy="1781176"/>
            </a:xfrm>
            <a:prstGeom prst="rect">
              <a:avLst/>
            </a:prstGeom>
            <a:noFill/>
          </p:spPr>
          <p:txBody>
            <a:bodyPr vert="horz" lIns="76200" tIns="38100" rIns="76200" bIns="38100" rtlCol="0" anchor="ctr">
              <a:normAutofit/>
            </a:bodyPr>
            <a:lstStyle>
              <a:lvl1pPr algn="l" defTabSz="109728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28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914400">
                <a:defRPr/>
              </a:pPr>
              <a:r>
                <a:rPr lang="en-US" sz="2200" b="1" dirty="0">
                  <a:solidFill>
                    <a:schemeClr val="accent6">
                      <a:lumMod val="75000"/>
                    </a:schemeClr>
                  </a:solidFill>
                  <a:latin typeface="Segoe UI Light"/>
                </a:rPr>
                <a:t>Analytics</a:t>
              </a: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FB8D26CC-4E6E-4DEF-A67F-8AC899D20C18}"/>
                </a:ext>
              </a:extLst>
            </p:cNvPr>
            <p:cNvSpPr txBox="1">
              <a:spLocks/>
            </p:cNvSpPr>
            <p:nvPr/>
          </p:nvSpPr>
          <p:spPr>
            <a:xfrm>
              <a:off x="579475" y="5550483"/>
              <a:ext cx="13540562" cy="1781175"/>
            </a:xfrm>
            <a:prstGeom prst="rect">
              <a:avLst/>
            </a:prstGeom>
            <a:noFill/>
          </p:spPr>
          <p:txBody>
            <a:bodyPr vert="horz" lIns="76200" tIns="38100" rIns="76200" bIns="38100" rtlCol="0" anchor="ctr">
              <a:norm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j-ea"/>
                  <a:cs typeface="+mj-cs"/>
                </a:defRPr>
              </a:lvl1pPr>
            </a:lstStyle>
            <a:p>
              <a:r>
                <a:rPr 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38471275-82D0-4967-B8E7-1561F654A62F}"/>
                </a:ext>
              </a:extLst>
            </p:cNvPr>
            <p:cNvSpPr/>
            <p:nvPr/>
          </p:nvSpPr>
          <p:spPr>
            <a:xfrm>
              <a:off x="3430552" y="3009901"/>
              <a:ext cx="10854996" cy="4410164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white"/>
                </a:solidFill>
              </a:endParaRPr>
            </a:p>
          </p:txBody>
        </p:sp>
        <p:sp>
          <p:nvSpPr>
            <p:cNvPr id="9" name="Left Brace 10">
              <a:extLst>
                <a:ext uri="{FF2B5EF4-FFF2-40B4-BE49-F238E27FC236}">
                  <a16:creationId xmlns:a16="http://schemas.microsoft.com/office/drawing/2014/main" id="{2D770194-1F71-4306-A7A0-F3C11474E553}"/>
                </a:ext>
              </a:extLst>
            </p:cNvPr>
            <p:cNvSpPr/>
            <p:nvPr/>
          </p:nvSpPr>
          <p:spPr>
            <a:xfrm>
              <a:off x="2514600" y="3286125"/>
              <a:ext cx="685800" cy="1781175"/>
            </a:xfrm>
            <a:prstGeom prst="leftBrace">
              <a:avLst>
                <a:gd name="adj1" fmla="val 53049"/>
                <a:gd name="adj2" fmla="val 50000"/>
              </a:avLst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0" name="Left Brace 12">
              <a:extLst>
                <a:ext uri="{FF2B5EF4-FFF2-40B4-BE49-F238E27FC236}">
                  <a16:creationId xmlns:a16="http://schemas.microsoft.com/office/drawing/2014/main" id="{520D7217-C673-4305-A04A-126A5383AB8F}"/>
                </a:ext>
              </a:extLst>
            </p:cNvPr>
            <p:cNvSpPr/>
            <p:nvPr/>
          </p:nvSpPr>
          <p:spPr>
            <a:xfrm>
              <a:off x="2514600" y="5524499"/>
              <a:ext cx="685800" cy="1781175"/>
            </a:xfrm>
            <a:prstGeom prst="leftBrace">
              <a:avLst>
                <a:gd name="adj1" fmla="val 53049"/>
                <a:gd name="adj2" fmla="val 50000"/>
              </a:avLst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tx2"/>
                </a:solidFill>
              </a:endParaRPr>
            </a:p>
          </p:txBody>
        </p:sp>
      </p:grpSp>
      <p:pic>
        <p:nvPicPr>
          <p:cNvPr id="11" name="Obraz 13">
            <a:extLst>
              <a:ext uri="{FF2B5EF4-FFF2-40B4-BE49-F238E27FC236}">
                <a16:creationId xmlns:a16="http://schemas.microsoft.com/office/drawing/2014/main" id="{560131AB-7E1F-4044-AA33-B7C918B1F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27" y="1922632"/>
            <a:ext cx="1808360" cy="2265016"/>
          </a:xfrm>
          <a:prstGeom prst="rect">
            <a:avLst/>
          </a:prstGeom>
        </p:spPr>
      </p:pic>
      <p:pic>
        <p:nvPicPr>
          <p:cNvPr id="12" name="Obraz 17">
            <a:extLst>
              <a:ext uri="{FF2B5EF4-FFF2-40B4-BE49-F238E27FC236}">
                <a16:creationId xmlns:a16="http://schemas.microsoft.com/office/drawing/2014/main" id="{D174DE30-8F4D-40B9-8D77-41A039F63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991" y="2058887"/>
            <a:ext cx="1679057" cy="2016646"/>
          </a:xfrm>
          <a:prstGeom prst="rect">
            <a:avLst/>
          </a:prstGeom>
        </p:spPr>
      </p:pic>
      <p:pic>
        <p:nvPicPr>
          <p:cNvPr id="13" name="Obraz 18">
            <a:extLst>
              <a:ext uri="{FF2B5EF4-FFF2-40B4-BE49-F238E27FC236}">
                <a16:creationId xmlns:a16="http://schemas.microsoft.com/office/drawing/2014/main" id="{54A2FAAF-BFF2-4BB5-AC54-AEE545F50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162" y="4277336"/>
            <a:ext cx="1793215" cy="177403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D1032F0-81BC-4536-98DC-A4661AE1A944}"/>
              </a:ext>
            </a:extLst>
          </p:cNvPr>
          <p:cNvGrpSpPr/>
          <p:nvPr/>
        </p:nvGrpSpPr>
        <p:grpSpPr>
          <a:xfrm>
            <a:off x="4627248" y="2184081"/>
            <a:ext cx="1600935" cy="1751064"/>
            <a:chOff x="4774221" y="1312878"/>
            <a:chExt cx="1406839" cy="159677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2322D8-3D64-435A-86A4-7A3D7B643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4221" y="1312878"/>
              <a:ext cx="1341907" cy="123060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762080-AAB0-45D6-A5C4-B2218A9F8127}"/>
                </a:ext>
              </a:extLst>
            </p:cNvPr>
            <p:cNvSpPr txBox="1"/>
            <p:nvPr/>
          </p:nvSpPr>
          <p:spPr>
            <a:xfrm>
              <a:off x="4815388" y="2692848"/>
              <a:ext cx="1365672" cy="21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pl-PL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  <a:r>
                <a:rPr lang="en-GB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Databricks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80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0536A-A39C-4434-883A-DF406568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	 </a:t>
            </a:r>
            <a:r>
              <a:rPr lang="en-GB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Azure Data Lake Analytics</a:t>
            </a:r>
            <a:endParaRPr lang="pl-PL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F9062CE-784A-4D7C-8330-27752DFEB7FF}"/>
              </a:ext>
            </a:extLst>
          </p:cNvPr>
          <p:cNvSpPr txBox="1">
            <a:spLocks/>
          </p:cNvSpPr>
          <p:nvPr/>
        </p:nvSpPr>
        <p:spPr>
          <a:xfrm>
            <a:off x="179512" y="1844824"/>
            <a:ext cx="8856983" cy="42570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 distributed analytics service built on Apache YARN that dynamically scales to your needs</a:t>
            </a:r>
            <a:endParaRPr kumimoji="0" lang="pl-PL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Pay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PER QUERY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&amp; Scale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PER QUERY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FEDERATED QUERY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across Azure data sources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Includes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U-SQL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, a language that unifies the     </a:t>
            </a:r>
            <a:r>
              <a:rPr kumimoji="0" lang="pl-PL" sz="26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	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benefits of SQL with the expressive power of C# 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No limits to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SCALE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Optimized to work with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ADL STORE</a:t>
            </a: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BF8782-2797-43F2-B687-E6CB61B728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91546"/>
            <a:ext cx="759790" cy="7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0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B238-D735-4F25-982C-28F82953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b="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Data Lake Analytics Runtime</a:t>
            </a:r>
            <a:endParaRPr lang="pl-PL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E19D150-0C28-409A-BAB5-7A9C8D45261B}"/>
              </a:ext>
            </a:extLst>
          </p:cNvPr>
          <p:cNvSpPr txBox="1">
            <a:spLocks/>
          </p:cNvSpPr>
          <p:nvPr/>
        </p:nvSpPr>
        <p:spPr>
          <a:xfrm>
            <a:off x="179512" y="1844824"/>
            <a:ext cx="8964487" cy="421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38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1 ADLAU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~= </a:t>
            </a:r>
            <a:r>
              <a:rPr kumimoji="0" lang="pl-PL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 VM with 2 cores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and 6 GB of memory</a:t>
            </a:r>
            <a:endParaRPr lang="pl-PL" sz="2800" b="1" dirty="0">
              <a:solidFill>
                <a:srgbClr val="465562"/>
              </a:solidFill>
              <a:latin typeface="Euphemia"/>
            </a:endParaRPr>
          </a:p>
          <a:p>
            <a:pPr marL="822960" lvl="3" indent="-457200" defTabSz="914238">
              <a:spcBef>
                <a:spcPts val="1400"/>
              </a:spcBef>
              <a:buFont typeface="Arial" panose="020B0604020202020204" pitchFamily="34" charset="0"/>
              <a:buChar char="•"/>
              <a:defRPr/>
            </a:pPr>
            <a:r>
              <a:rPr lang="en-GB" sz="2800" b="1" dirty="0">
                <a:solidFill>
                  <a:srgbClr val="465562"/>
                </a:solidFill>
                <a:latin typeface="Euphemia"/>
              </a:rPr>
              <a:t>Limited</a:t>
            </a:r>
            <a:r>
              <a:rPr kumimoji="0" lang="pl-PL" sz="28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Network Access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*</a:t>
            </a:r>
            <a:endParaRPr kumimoji="0" lang="pl-PL" sz="28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822960" lvl="3" indent="-457200" defTabSz="914238">
              <a:spcBef>
                <a:spcPts val="1400"/>
              </a:spcBef>
              <a:buFont typeface="Arial" panose="020B0604020202020204" pitchFamily="34" charset="0"/>
              <a:buChar char="•"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Parallelism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=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8A565">
                    <a:lumMod val="75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ADLAUs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endParaRPr kumimoji="0" lang="pl-PL" sz="24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A8E0CC3-C6A1-4068-A090-524A00654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687" y="3029820"/>
            <a:ext cx="3647447" cy="25265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76483E-9139-465A-8ABB-212525133D04}"/>
              </a:ext>
            </a:extLst>
          </p:cNvPr>
          <p:cNvSpPr/>
          <p:nvPr/>
        </p:nvSpPr>
        <p:spPr>
          <a:xfrm>
            <a:off x="5376568" y="4221088"/>
            <a:ext cx="3587920" cy="288032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srgbClr val="E8A565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64384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2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2" id="{3E448EB5-774B-461A-8124-EA406C713B1A}" vid="{5CF9D57A-5E5F-4F1B-94EE-8D3CA1AFF2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Prezentacja4_3</Template>
  <TotalTime>9806</TotalTime>
  <Words>2186</Words>
  <Application>Microsoft Office PowerPoint</Application>
  <PresentationFormat>On-screen Show (4:3)</PresentationFormat>
  <Paragraphs>560</Paragraphs>
  <Slides>43</Slides>
  <Notes>5</Notes>
  <HiddenSlides>6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Consolas</vt:lpstr>
      <vt:lpstr>Euphemia</vt:lpstr>
      <vt:lpstr>Segoe UI</vt:lpstr>
      <vt:lpstr>Segoe UI Light</vt:lpstr>
      <vt:lpstr>SegoeUI</vt:lpstr>
      <vt:lpstr>Times New Roman</vt:lpstr>
      <vt:lpstr>Wingdings</vt:lpstr>
      <vt:lpstr>Motyw2</vt:lpstr>
      <vt:lpstr>PowerPoint Presentation</vt:lpstr>
      <vt:lpstr>“Lift and shift” SQL, .Net, Python and R code into Big Data solutions</vt:lpstr>
      <vt:lpstr>Agenda</vt:lpstr>
      <vt:lpstr>3Vs of Big Data</vt:lpstr>
      <vt:lpstr>PowerPoint Presentation</vt:lpstr>
      <vt:lpstr>Schema-on-Read vs Schema-on-Write</vt:lpstr>
      <vt:lpstr>Data Lake on Azure</vt:lpstr>
      <vt:lpstr>  Azure Data Lake Analytics</vt:lpstr>
      <vt:lpstr>Data Lake Analytics Runtime</vt:lpstr>
      <vt:lpstr>U–SQL  A new language for Big Data</vt:lpstr>
      <vt:lpstr>PowerPoint Presentation</vt:lpstr>
      <vt:lpstr>PowerPoint Presentation</vt:lpstr>
      <vt:lpstr>U-SQL Top 5’s Surprises     for SQL Developers</vt:lpstr>
      <vt:lpstr>U-SQL .NET Extentions</vt:lpstr>
      <vt:lpstr>U-SQL .Net Framework    and System Assemblies</vt:lpstr>
      <vt:lpstr>U-SQL Registering .Net Assemblies</vt:lpstr>
      <vt:lpstr>U-SQL Using .Net Assemblies</vt:lpstr>
      <vt:lpstr>DEMO 1</vt:lpstr>
      <vt:lpstr>U-SQL Advanced Analytics </vt:lpstr>
      <vt:lpstr>U-SQL Cognitive, R Language, Python </vt:lpstr>
      <vt:lpstr>DEMO 2</vt:lpstr>
      <vt:lpstr>Why R and (or) Python ?</vt:lpstr>
      <vt:lpstr>U-SQL R/Python – How to run ?</vt:lpstr>
      <vt:lpstr>U-SQL REDUCE </vt:lpstr>
      <vt:lpstr>U-SQL REDUCE </vt:lpstr>
      <vt:lpstr>DEMO 3</vt:lpstr>
      <vt:lpstr>U-SQL R/Python REDUCE</vt:lpstr>
      <vt:lpstr>U-SQL R/Python REDUCE</vt:lpstr>
      <vt:lpstr>U-SQL R Integration</vt:lpstr>
      <vt:lpstr>U-SQL R Integration</vt:lpstr>
      <vt:lpstr>U-SQL R Integration</vt:lpstr>
      <vt:lpstr>U-SQL R Integration</vt:lpstr>
      <vt:lpstr>U-SQL Python Integration</vt:lpstr>
      <vt:lpstr>U-SQL Python Integration</vt:lpstr>
      <vt:lpstr>U-SQL Python Integration</vt:lpstr>
      <vt:lpstr>U-SQL Python/R Limitations</vt:lpstr>
      <vt:lpstr>Data Lake Analytics Compilation &amp; Deployment Cognitive/R/Python</vt:lpstr>
      <vt:lpstr>U-SQL DEPLOY</vt:lpstr>
      <vt:lpstr>DEMO 4</vt:lpstr>
      <vt:lpstr>Summary</vt:lpstr>
      <vt:lpstr>PowerPoint Presentation</vt:lpstr>
      <vt:lpstr>U-SQL +.Net + Python/R Resources</vt:lpstr>
      <vt:lpstr>PowerPoint Presentation</vt:lpstr>
    </vt:vector>
  </TitlesOfParts>
  <Company>PLSSUG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Kulgan</dc:creator>
  <cp:lastModifiedBy>Tomasz Krawczyk</cp:lastModifiedBy>
  <cp:revision>388</cp:revision>
  <dcterms:created xsi:type="dcterms:W3CDTF">2011-11-24T02:19:03Z</dcterms:created>
  <dcterms:modified xsi:type="dcterms:W3CDTF">2018-05-13T14:04:19Z</dcterms:modified>
</cp:coreProperties>
</file>