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3" r:id="rId2"/>
    <p:sldId id="290" r:id="rId3"/>
    <p:sldId id="295" r:id="rId4"/>
    <p:sldId id="324" r:id="rId5"/>
    <p:sldId id="289" r:id="rId6"/>
    <p:sldId id="296" r:id="rId7"/>
    <p:sldId id="297" r:id="rId8"/>
    <p:sldId id="298" r:id="rId9"/>
    <p:sldId id="299" r:id="rId10"/>
    <p:sldId id="300" r:id="rId11"/>
    <p:sldId id="323" r:id="rId12"/>
    <p:sldId id="301" r:id="rId13"/>
    <p:sldId id="302" r:id="rId14"/>
    <p:sldId id="303" r:id="rId15"/>
    <p:sldId id="29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322" r:id="rId31"/>
    <p:sldId id="320" r:id="rId32"/>
    <p:sldId id="321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5501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Snappy Google -1 Thread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load data into managed partitioned tables.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INPATH '/user/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/kv2.txt' OVERWRITE INTO TABLE invites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(ds='2008-08-15');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spark.sql.sources.bucketing.enabled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8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 with data lake</a:t>
            </a:r>
          </a:p>
          <a:p>
            <a:r>
              <a:rPr lang="en-GB" dirty="0"/>
              <a:t>Dirty data</a:t>
            </a:r>
          </a:p>
          <a:p>
            <a:r>
              <a:rPr lang="en-GB" dirty="0"/>
              <a:t>2 paths in Lambda </a:t>
            </a:r>
            <a:r>
              <a:rPr lang="en-GB" dirty="0" err="1"/>
              <a:t>architecure</a:t>
            </a:r>
            <a:endParaRPr lang="en-GB" dirty="0"/>
          </a:p>
          <a:p>
            <a:r>
              <a:rPr lang="en-GB" dirty="0"/>
              <a:t>Problems with Update Data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20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paszportowy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Bawie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chmura</a:t>
            </a:r>
            <a:r>
              <a:rPr lang="en-GB" dirty="0"/>
              <a:t> , </a:t>
            </a:r>
          </a:p>
          <a:p>
            <a:r>
              <a:rPr lang="en-GB" dirty="0" err="1"/>
              <a:t>Dostalem</a:t>
            </a:r>
            <a:r>
              <a:rPr lang="en-GB" dirty="0"/>
              <a:t> </a:t>
            </a:r>
            <a:r>
              <a:rPr lang="en-GB" dirty="0" err="1"/>
              <a:t>gadzet</a:t>
            </a:r>
            <a:r>
              <a:rPr lang="en-GB" dirty="0"/>
              <a:t> I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mogli</a:t>
            </a:r>
            <a:r>
              <a:rPr lang="en-GB" dirty="0"/>
              <a:t> </a:t>
            </a:r>
            <a:r>
              <a:rPr lang="en-GB" dirty="0" err="1"/>
              <a:t>pobawic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/>
              <a:t>razem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Poglądowy</a:t>
            </a:r>
            <a:r>
              <a:rPr lang="en-GB" dirty="0"/>
              <a:t> </a:t>
            </a:r>
            <a:r>
              <a:rPr lang="en-GB" dirty="0" err="1"/>
              <a:t>scenariusz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Schema on read/ map data as a table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Lambda architecture/kappa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 to out problem –how to partition data?</a:t>
            </a:r>
          </a:p>
          <a:p>
            <a:r>
              <a:rPr lang="en-GB" dirty="0"/>
              <a:t>ADLA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3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get access to partitioned data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9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4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53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66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9.jpe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lta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ceklaskowski.gitbooks.io/mastering-spark-sql/spark-sql-properties.html" TargetMode="External"/><Relationship Id="rId3" Type="http://schemas.openxmlformats.org/officeDocument/2006/relationships/hyperlink" Target="https://github.com/cloud4yourdata/CommunityEvents/tree/master/DataCommunity201809_InteractiveQueries" TargetMode="External"/><Relationship Id="rId7" Type="http://schemas.openxmlformats.org/officeDocument/2006/relationships/hyperlink" Target="https://spark.apache.org/" TargetMode="External"/><Relationship Id="rId12" Type="http://schemas.openxmlformats.org/officeDocument/2006/relationships/hyperlink" Target="https://databricks.com/blog/2018/07/31/processing-petabytes-of-data-in-seconds-with-databricks-delta.html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lta.io/" TargetMode="External"/><Relationship Id="rId11" Type="http://schemas.openxmlformats.org/officeDocument/2006/relationships/hyperlink" Target="http://usql.io/" TargetMode="External"/><Relationship Id="rId5" Type="http://schemas.openxmlformats.org/officeDocument/2006/relationships/hyperlink" Target="https://docs.databricks.com/" TargetMode="External"/><Relationship Id="rId10" Type="http://schemas.openxmlformats.org/officeDocument/2006/relationships/hyperlink" Target="https://dotnet.microsoft.com/apps/data/spark" TargetMode="External"/><Relationship Id="rId4" Type="http://schemas.openxmlformats.org/officeDocument/2006/relationships/hyperlink" Target="https://github.com/cloud4yourdata/demos/tree/develop/SQLDay2018" TargetMode="External"/><Relationship Id="rId9" Type="http://schemas.openxmlformats.org/officeDocument/2006/relationships/hyperlink" Target="https://hive.apache.or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uron-dystrybucja.pl/o-spolce/innowacje-tauron/md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xelastic.github.io/pokemonorbig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4A2D-8F4D-4F8B-AAB2-B7D595B8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Solutions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228F3-C7F9-4877-BAB7-95DD5BFA1B75}"/>
              </a:ext>
            </a:extLst>
          </p:cNvPr>
          <p:cNvSpPr/>
          <p:nvPr/>
        </p:nvSpPr>
        <p:spPr>
          <a:xfrm>
            <a:off x="1763690" y="1628802"/>
            <a:ext cx="703986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Azure Data Lake Analytics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is an on-demand analytics job service that simplifies big data. (Legacy)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DC3C-C58D-4A2F-90AF-7227BD10FD25}"/>
              </a:ext>
            </a:extLst>
          </p:cNvPr>
          <p:cNvSpPr/>
          <p:nvPr/>
        </p:nvSpPr>
        <p:spPr>
          <a:xfrm>
            <a:off x="1817437" y="2969292"/>
            <a:ext cx="67518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 Apache Hive ™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data warehouse software facilitates reading, writing, and managing large datasets residing in distributed storage using SQL.</a:t>
            </a:r>
            <a:endParaRPr lang="pl-PL" sz="2400" b="1" dirty="0">
              <a:solidFill>
                <a:srgbClr val="262626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29ACF-8DB0-431D-8CAB-4FC08A361EAE}"/>
              </a:ext>
            </a:extLst>
          </p:cNvPr>
          <p:cNvSpPr/>
          <p:nvPr/>
        </p:nvSpPr>
        <p:spPr>
          <a:xfrm>
            <a:off x="2088810" y="4549447"/>
            <a:ext cx="6714747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Apache Spark™</a:t>
            </a:r>
            <a:r>
              <a:rPr lang="en-US" sz="2400" b="1" dirty="0">
                <a:solidFill>
                  <a:srgbClr val="FF5F00"/>
                </a:solidFill>
              </a:rPr>
              <a:t> 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unified analytics engine for large-scale data processing</a:t>
            </a:r>
            <a:endParaRPr lang="en-US" sz="2400" b="1" dirty="0">
              <a:solidFill>
                <a:srgbClr val="FF5F00"/>
              </a:solidFill>
            </a:endParaRPr>
          </a:p>
          <a:p>
            <a:pPr marL="342891" indent="-34289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55555"/>
                </a:solidFill>
              </a:rPr>
              <a:t>Scala, Python, R,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SQL 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.Net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8" descr="Znalezione obrazy dla zapytania hive">
            <a:extLst>
              <a:ext uri="{FF2B5EF4-FFF2-40B4-BE49-F238E27FC236}">
                <a16:creationId xmlns:a16="http://schemas.microsoft.com/office/drawing/2014/main" id="{994F9210-7D2F-43E2-A1BA-E805AC56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" y="3056292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Znalezione obrazy dla zapytania apache spark sql">
            <a:extLst>
              <a:ext uri="{FF2B5EF4-FFF2-40B4-BE49-F238E27FC236}">
                <a16:creationId xmlns:a16="http://schemas.microsoft.com/office/drawing/2014/main" id="{4CF046EA-DCE3-4BD5-9AFE-DBE0BC73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1" y="4578316"/>
            <a:ext cx="1216196" cy="6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0743F-D90A-429E-9CC6-0C55B8B40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1628802"/>
            <a:ext cx="873319" cy="8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7B67-746D-425D-B439-D79FD26C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and SQL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2DF3-5DE8-4DCD-BA72-CDF17CA58E61}"/>
              </a:ext>
            </a:extLst>
          </p:cNvPr>
          <p:cNvSpPr/>
          <p:nvPr/>
        </p:nvSpPr>
        <p:spPr>
          <a:xfrm>
            <a:off x="457200" y="1772816"/>
            <a:ext cx="7571184" cy="18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RDD (Spark)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[int(x[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5A29-9F71-4754-A9B1-76A7F8726C1B}"/>
              </a:ext>
            </a:extLst>
          </p:cNvPr>
          <p:cNvSpPr/>
          <p:nvPr/>
        </p:nvSpPr>
        <p:spPr>
          <a:xfrm>
            <a:off x="455171" y="3861048"/>
            <a:ext cx="78488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SQL (Spark)</a:t>
            </a:r>
          </a:p>
          <a:p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name, avg(age)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people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BY name</a:t>
            </a:r>
          </a:p>
        </p:txBody>
      </p:sp>
      <p:pic>
        <p:nvPicPr>
          <p:cNvPr id="6" name="Picture 10" descr="Znalezione obrazy dla zapytania apache phoenix">
            <a:extLst>
              <a:ext uri="{FF2B5EF4-FFF2-40B4-BE49-F238E27FC236}">
                <a16:creationId xmlns:a16="http://schemas.microsoft.com/office/drawing/2014/main" id="{B7B90270-613C-413C-9F5B-CF1C17CC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0" y="5421299"/>
            <a:ext cx="2304256" cy="62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B5D49E-B336-448F-BDD8-1A5A96693046}"/>
              </a:ext>
            </a:extLst>
          </p:cNvPr>
          <p:cNvSpPr/>
          <p:nvPr/>
        </p:nvSpPr>
        <p:spPr>
          <a:xfrm>
            <a:off x="398454" y="4941168"/>
            <a:ext cx="570701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defRPr/>
            </a:pP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„</a:t>
            </a:r>
            <a:r>
              <a:rPr lang="en-GB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Phoenix Puts the SQL Back in NoSQL</a:t>
            </a: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  <a:endParaRPr lang="pl-PL" sz="2800" b="1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41D-4BC6-4225-ADB6-B17FC8A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vs Interactive mode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8F263-A4A3-493B-80F8-394CF4A8FF94}"/>
              </a:ext>
            </a:extLst>
          </p:cNvPr>
          <p:cNvSpPr/>
          <p:nvPr/>
        </p:nvSpPr>
        <p:spPr>
          <a:xfrm>
            <a:off x="174219" y="5636064"/>
            <a:ext cx="8836252" cy="45723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DD08-A41C-4C53-989A-4ACCE5ABBD7D}"/>
              </a:ext>
            </a:extLst>
          </p:cNvPr>
          <p:cNvSpPr txBox="1"/>
          <p:nvPr/>
        </p:nvSpPr>
        <p:spPr>
          <a:xfrm>
            <a:off x="628054" y="1773564"/>
            <a:ext cx="216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Mode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71795-EB44-4E73-8B76-909DF8EDC8F7}"/>
              </a:ext>
            </a:extLst>
          </p:cNvPr>
          <p:cNvSpPr/>
          <p:nvPr/>
        </p:nvSpPr>
        <p:spPr>
          <a:xfrm>
            <a:off x="144611" y="4303414"/>
            <a:ext cx="8729166" cy="108585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050675-D473-4B1B-9F39-21958B736815}"/>
              </a:ext>
            </a:extLst>
          </p:cNvPr>
          <p:cNvCxnSpPr>
            <a:cxnSpLocks/>
          </p:cNvCxnSpPr>
          <p:nvPr/>
        </p:nvCxnSpPr>
        <p:spPr>
          <a:xfrm>
            <a:off x="1668359" y="4961298"/>
            <a:ext cx="0" cy="6588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B8D046-C1E8-4B99-BAE3-2E93B1B6AAC3}"/>
              </a:ext>
            </a:extLst>
          </p:cNvPr>
          <p:cNvCxnSpPr>
            <a:cxnSpLocks/>
          </p:cNvCxnSpPr>
          <p:nvPr/>
        </p:nvCxnSpPr>
        <p:spPr>
          <a:xfrm>
            <a:off x="4584941" y="4996509"/>
            <a:ext cx="0" cy="63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ABC6F4-C66C-4166-96ED-E73A36BBFAE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503290" y="5148252"/>
            <a:ext cx="1" cy="48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6A989AA1-AE0F-4511-9866-FD94EDB17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38" y="4342331"/>
            <a:ext cx="639839" cy="649828"/>
          </a:xfrm>
          <a:prstGeom prst="rect">
            <a:avLst/>
          </a:prstGeom>
        </p:spPr>
      </p:pic>
      <p:pic>
        <p:nvPicPr>
          <p:cNvPr id="65" name="Picture 8" descr="Znalezione obrazy dla zapytania hive">
            <a:extLst>
              <a:ext uri="{FF2B5EF4-FFF2-40B4-BE49-F238E27FC236}">
                <a16:creationId xmlns:a16="http://schemas.microsoft.com/office/drawing/2014/main" id="{4AC83171-8D1F-45EE-AF1A-9362E5F1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64" y="4355671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Znalezione obrazy dla zapytania apache spark sql">
            <a:extLst>
              <a:ext uri="{FF2B5EF4-FFF2-40B4-BE49-F238E27FC236}">
                <a16:creationId xmlns:a16="http://schemas.microsoft.com/office/drawing/2014/main" id="{A4D56102-8249-4A8A-8582-DAAA5B0D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2" y="4544863"/>
            <a:ext cx="1133195" cy="6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C9CF81E-43FA-458C-9D20-40EAAA546BF8}"/>
              </a:ext>
            </a:extLst>
          </p:cNvPr>
          <p:cNvSpPr txBox="1"/>
          <p:nvPr/>
        </p:nvSpPr>
        <p:spPr>
          <a:xfrm>
            <a:off x="2152864" y="2260361"/>
            <a:ext cx="283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U-SQL Job/Query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HQL Job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Job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18C5A6-14FF-4B7F-BDCC-E99EA1B0A3C3}"/>
              </a:ext>
            </a:extLst>
          </p:cNvPr>
          <p:cNvSpPr txBox="1"/>
          <p:nvPr/>
        </p:nvSpPr>
        <p:spPr>
          <a:xfrm>
            <a:off x="4379608" y="4565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(LLAP)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533CCF-4C25-4450-A820-22CB76B7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84" y="3168811"/>
            <a:ext cx="1203079" cy="1038629"/>
          </a:xfrm>
          <a:prstGeom prst="rect">
            <a:avLst/>
          </a:prstGeom>
        </p:spPr>
      </p:pic>
      <p:sp>
        <p:nvSpPr>
          <p:cNvPr id="78" name="Arrow: Down 77">
            <a:extLst>
              <a:ext uri="{FF2B5EF4-FFF2-40B4-BE49-F238E27FC236}">
                <a16:creationId xmlns:a16="http://schemas.microsoft.com/office/drawing/2014/main" id="{319BB087-9ECE-4132-8A31-34DBFB8C20E9}"/>
              </a:ext>
            </a:extLst>
          </p:cNvPr>
          <p:cNvSpPr/>
          <p:nvPr/>
        </p:nvSpPr>
        <p:spPr>
          <a:xfrm>
            <a:off x="1509421" y="2233554"/>
            <a:ext cx="368804" cy="87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C45822-3F76-46EC-8985-6AB7E4C3AD0B}"/>
              </a:ext>
            </a:extLst>
          </p:cNvPr>
          <p:cNvSpPr txBox="1"/>
          <p:nvPr/>
        </p:nvSpPr>
        <p:spPr>
          <a:xfrm>
            <a:off x="270224" y="4574094"/>
            <a:ext cx="20385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</a:t>
            </a:r>
          </a:p>
          <a:p>
            <a:pPr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Analytics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09F669-4DE7-499F-9BE0-6D650A291F91}"/>
              </a:ext>
            </a:extLst>
          </p:cNvPr>
          <p:cNvGrpSpPr/>
          <p:nvPr/>
        </p:nvGrpSpPr>
        <p:grpSpPr>
          <a:xfrm>
            <a:off x="2915817" y="1813256"/>
            <a:ext cx="6094651" cy="3703976"/>
            <a:chOff x="2915817" y="1813256"/>
            <a:chExt cx="6094651" cy="370397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6A924A-EC3B-48EF-AE2D-59E7C6040084}"/>
                </a:ext>
              </a:extLst>
            </p:cNvPr>
            <p:cNvGrpSpPr/>
            <p:nvPr/>
          </p:nvGrpSpPr>
          <p:grpSpPr>
            <a:xfrm>
              <a:off x="4987231" y="1813256"/>
              <a:ext cx="3599342" cy="2297272"/>
              <a:chOff x="4987231" y="1813256"/>
              <a:chExt cx="3599342" cy="229727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EBD953-DD80-4339-B39C-9CC59E5548A3}"/>
                  </a:ext>
                </a:extLst>
              </p:cNvPr>
              <p:cNvSpPr txBox="1"/>
              <p:nvPr/>
            </p:nvSpPr>
            <p:spPr>
              <a:xfrm>
                <a:off x="6962946" y="2347372"/>
                <a:ext cx="162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>
                        <a:lumMod val="75000"/>
                      </a:schemeClr>
                    </a:solidFill>
                  </a:rPr>
                  <a:t>SQL Query (ODBC/JDBC)</a:t>
                </a:r>
                <a:endParaRPr lang="pl-PL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E33F0C-7DE2-4857-A773-7D43C40DF243}"/>
                  </a:ext>
                </a:extLst>
              </p:cNvPr>
              <p:cNvSpPr txBox="1"/>
              <p:nvPr/>
            </p:nvSpPr>
            <p:spPr>
              <a:xfrm>
                <a:off x="4987231" y="1813256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Interactive Mode</a:t>
                </a:r>
                <a:endParaRPr lang="pl-PL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F26994DD-BCAE-4952-B1E9-59DA9C568200}"/>
                  </a:ext>
                </a:extLst>
              </p:cNvPr>
              <p:cNvSpPr/>
              <p:nvPr/>
            </p:nvSpPr>
            <p:spPr>
              <a:xfrm>
                <a:off x="5923134" y="2209599"/>
                <a:ext cx="295912" cy="1900929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F4A74EEA-21E9-4FE0-9CEB-AE850FD50F4E}"/>
                  </a:ext>
                </a:extLst>
              </p:cNvPr>
              <p:cNvSpPr/>
              <p:nvPr/>
            </p:nvSpPr>
            <p:spPr>
              <a:xfrm rot="10800000">
                <a:off x="6387447" y="2275882"/>
                <a:ext cx="295912" cy="1834646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0B7702-3DBA-4188-8459-2641467F41C9}"/>
                </a:ext>
              </a:extLst>
            </p:cNvPr>
            <p:cNvSpPr/>
            <p:nvPr/>
          </p:nvSpPr>
          <p:spPr>
            <a:xfrm>
              <a:off x="2915817" y="4110528"/>
              <a:ext cx="6094651" cy="140670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8155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9991-8D2A-4F89-AA41-1A895205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</a:t>
            </a:r>
          </a:p>
        </p:txBody>
      </p:sp>
      <p:pic>
        <p:nvPicPr>
          <p:cNvPr id="5" name="Picture 8" descr="Znalezione obrazy dla zapytania hive">
            <a:extLst>
              <a:ext uri="{FF2B5EF4-FFF2-40B4-BE49-F238E27FC236}">
                <a16:creationId xmlns:a16="http://schemas.microsoft.com/office/drawing/2014/main" id="{09A339E3-2FF8-410C-9C17-62D0460F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" y="1844808"/>
            <a:ext cx="1732855" cy="15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nalezione obrazy dla zapytania apache spark sql">
            <a:extLst>
              <a:ext uri="{FF2B5EF4-FFF2-40B4-BE49-F238E27FC236}">
                <a16:creationId xmlns:a16="http://schemas.microsoft.com/office/drawing/2014/main" id="{34DD4D44-ADE9-4EBA-902B-8532915E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38" y="2051481"/>
            <a:ext cx="2348684" cy="12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8E3F69-7A65-4C52-BC53-44620C6543FC}"/>
              </a:ext>
            </a:extLst>
          </p:cNvPr>
          <p:cNvSpPr/>
          <p:nvPr/>
        </p:nvSpPr>
        <p:spPr>
          <a:xfrm>
            <a:off x="703188" y="3474461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02FF1-8584-4C97-B306-9EC65471BA53}"/>
              </a:ext>
            </a:extLst>
          </p:cNvPr>
          <p:cNvSpPr/>
          <p:nvPr/>
        </p:nvSpPr>
        <p:spPr>
          <a:xfrm>
            <a:off x="6301428" y="3490743"/>
            <a:ext cx="2552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SQL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A1A689-6F9A-4105-8674-ACBA21D8919D}"/>
              </a:ext>
            </a:extLst>
          </p:cNvPr>
          <p:cNvGrpSpPr/>
          <p:nvPr/>
        </p:nvGrpSpPr>
        <p:grpSpPr>
          <a:xfrm>
            <a:off x="392508" y="2060849"/>
            <a:ext cx="8358989" cy="3125766"/>
            <a:chOff x="392508" y="2060849"/>
            <a:chExt cx="8358989" cy="3125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EA2103-24FF-4CD3-B86F-C58835FD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9210" y="2060849"/>
              <a:ext cx="1267807" cy="15253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60D60-C307-47E8-BE80-B625515AA95D}"/>
                </a:ext>
              </a:extLst>
            </p:cNvPr>
            <p:cNvSpPr/>
            <p:nvPr/>
          </p:nvSpPr>
          <p:spPr>
            <a:xfrm>
              <a:off x="392508" y="4355618"/>
              <a:ext cx="83589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Hive </a:t>
              </a:r>
              <a:r>
                <a:rPr lang="en-US" sz="2400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allows mapping database structures </a:t>
              </a:r>
            </a:p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(database, table, partition, column) to HDFS directories and files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D14AEF-AF68-4978-BC70-C50D61E1CB6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342" y="2786241"/>
              <a:ext cx="1517849" cy="1748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EAF8F9-CF6C-4FB8-BCEB-B14A0A0D633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69" y="2790733"/>
              <a:ext cx="1368152" cy="2598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76E869-7555-4AF5-AE4F-653CF947DA1F}"/>
                </a:ext>
              </a:extLst>
            </p:cNvPr>
            <p:cNvSpPr/>
            <p:nvPr/>
          </p:nvSpPr>
          <p:spPr>
            <a:xfrm>
              <a:off x="3669815" y="3576550"/>
              <a:ext cx="122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6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BDAE-5EB2-417A-9E55-1AA39508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 -Tables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04081-9887-4A42-8FC7-C7DDD6D85F07}"/>
              </a:ext>
            </a:extLst>
          </p:cNvPr>
          <p:cNvSpPr/>
          <p:nvPr/>
        </p:nvSpPr>
        <p:spPr>
          <a:xfrm>
            <a:off x="5645901" y="1933848"/>
            <a:ext cx="331465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dbfs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/SQLDay2019/'</a:t>
            </a:r>
            <a:endParaRPr lang="pl-PL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7CED0-73AC-485C-B796-A889A51EF8F1}"/>
              </a:ext>
            </a:extLst>
          </p:cNvPr>
          <p:cNvSpPr/>
          <p:nvPr/>
        </p:nvSpPr>
        <p:spPr>
          <a:xfrm>
            <a:off x="251522" y="1899068"/>
            <a:ext cx="5256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(unmanaged) tables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(internal) tables</a:t>
            </a:r>
            <a:endParaRPr lang="pl-PL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84ACC-EC4C-47A3-9719-F91A96BB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6" y="3753881"/>
            <a:ext cx="4794869" cy="730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5DB3-E08D-4038-AB8E-DE76B546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" y="4723211"/>
            <a:ext cx="4682803" cy="659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335E2E-9F0A-4025-A477-E2DFC2DC4828}"/>
              </a:ext>
            </a:extLst>
          </p:cNvPr>
          <p:cNvSpPr/>
          <p:nvPr/>
        </p:nvSpPr>
        <p:spPr>
          <a:xfrm>
            <a:off x="486761" y="2914731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%</a:t>
            </a:r>
            <a:r>
              <a:rPr lang="en-GB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sql</a:t>
            </a:r>
            <a:endParaRPr lang="en-GB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b="1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 EXTENDED</a:t>
            </a:r>
            <a:r>
              <a:rPr lang="pl-PL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TABLENAME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pl-PL" kern="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239A7-E918-49C9-805A-40C771BBB207}"/>
              </a:ext>
            </a:extLst>
          </p:cNvPr>
          <p:cNvSpPr/>
          <p:nvPr/>
        </p:nvSpPr>
        <p:spPr>
          <a:xfrm>
            <a:off x="514550" y="4014568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5F645-F20F-45A3-A496-FBAD6EBD19A0}"/>
              </a:ext>
            </a:extLst>
          </p:cNvPr>
          <p:cNvSpPr/>
          <p:nvPr/>
        </p:nvSpPr>
        <p:spPr>
          <a:xfrm>
            <a:off x="514549" y="4948211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2FCD5-75A3-4592-9656-50F2457C5699}"/>
              </a:ext>
            </a:extLst>
          </p:cNvPr>
          <p:cNvSpPr/>
          <p:nvPr/>
        </p:nvSpPr>
        <p:spPr>
          <a:xfrm>
            <a:off x="5645901" y="4637419"/>
            <a:ext cx="2886540" cy="604136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A00ED-78D6-4016-99E8-4D50A918C851}"/>
              </a:ext>
            </a:extLst>
          </p:cNvPr>
          <p:cNvSpPr txBox="1"/>
          <p:nvPr/>
        </p:nvSpPr>
        <p:spPr>
          <a:xfrm>
            <a:off x="514549" y="5697188"/>
            <a:ext cx="43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Providers:  CSV, ORC, PARQUET, DELTA,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JDBC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378CE-B87F-4014-A85E-372F65306328}"/>
              </a:ext>
            </a:extLst>
          </p:cNvPr>
          <p:cNvSpPr/>
          <p:nvPr/>
        </p:nvSpPr>
        <p:spPr>
          <a:xfrm>
            <a:off x="5645901" y="4134542"/>
            <a:ext cx="2886540" cy="30206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1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457F3-E52E-48E5-B187-AF5290610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3" y="3502039"/>
            <a:ext cx="416966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001-ExtAndManagedTables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1118D-1E6E-4987-BBF8-4ABD7B648CBD}"/>
              </a:ext>
            </a:extLst>
          </p:cNvPr>
          <p:cNvSpPr txBox="1"/>
          <p:nvPr/>
        </p:nvSpPr>
        <p:spPr>
          <a:xfrm>
            <a:off x="687830" y="2524964"/>
            <a:ext cx="2664512" cy="9048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766">
              <a:spcBef>
                <a:spcPct val="20000"/>
              </a:spcBef>
              <a:buFont typeface="Arial" pitchFamily="34" charset="0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 defTabSz="685766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Demo-001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.usql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5DE87-8980-4101-A898-E92AFA6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Partitioning and Partition Elimination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11FA8-F51C-4993-8BC8-3108D4F78DEE}"/>
              </a:ext>
            </a:extLst>
          </p:cNvPr>
          <p:cNvSpPr/>
          <p:nvPr/>
        </p:nvSpPr>
        <p:spPr>
          <a:xfrm>
            <a:off x="1043611" y="5661462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  <a:latin typeface="Consolas" panose="020B0609020204030204" pitchFamily="49" charset="0"/>
              </a:rPr>
              <a:t>{Partition Key}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{Partition Value}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4FAF8-77A8-4C17-90C7-933FD8CFBC2F}"/>
              </a:ext>
            </a:extLst>
          </p:cNvPr>
          <p:cNvSpPr/>
          <p:nvPr/>
        </p:nvSpPr>
        <p:spPr>
          <a:xfrm>
            <a:off x="602434" y="1581103"/>
            <a:ext cx="7704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way of dividing a table into related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parts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 values of partitioned columns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l-PL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BD8B0-D787-4A8C-A6F1-07B63C51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2" y="2810569"/>
            <a:ext cx="3419475" cy="26384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1DDA5-53AA-4053-B31B-CAA160CE8898}"/>
              </a:ext>
            </a:extLst>
          </p:cNvPr>
          <p:cNvGrpSpPr/>
          <p:nvPr/>
        </p:nvGrpSpPr>
        <p:grpSpPr>
          <a:xfrm>
            <a:off x="1516981" y="5169079"/>
            <a:ext cx="3595984" cy="461665"/>
            <a:chOff x="4317117" y="3723786"/>
            <a:chExt cx="3595984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14747-95B1-4480-BD82-36E80E35FBAB}"/>
                </a:ext>
              </a:extLst>
            </p:cNvPr>
            <p:cNvSpPr/>
            <p:nvPr/>
          </p:nvSpPr>
          <p:spPr>
            <a:xfrm>
              <a:off x="5973012" y="3723786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Sub 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month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076451-DD61-4088-B972-2CF1C0A3717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117" y="3954618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6B56B-E901-4A45-AECB-C2D6D775883F}"/>
              </a:ext>
            </a:extLst>
          </p:cNvPr>
          <p:cNvGrpSpPr/>
          <p:nvPr/>
        </p:nvGrpSpPr>
        <p:grpSpPr>
          <a:xfrm>
            <a:off x="1516981" y="3783533"/>
            <a:ext cx="3595984" cy="461665"/>
            <a:chOff x="4284257" y="3015941"/>
            <a:chExt cx="3595984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BB88C-1A66-431D-9690-6CC11AF061FF}"/>
                </a:ext>
              </a:extLst>
            </p:cNvPr>
            <p:cNvSpPr/>
            <p:nvPr/>
          </p:nvSpPr>
          <p:spPr>
            <a:xfrm>
              <a:off x="5940152" y="3015941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year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B8288D-B53E-4873-A070-7471A44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4257" y="3246773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749583-14F0-4289-97EC-4CB39C5C14B6}"/>
              </a:ext>
            </a:extLst>
          </p:cNvPr>
          <p:cNvSpPr txBox="1"/>
          <p:nvPr/>
        </p:nvSpPr>
        <p:spPr>
          <a:xfrm>
            <a:off x="5700519" y="2810569"/>
            <a:ext cx="320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Event Hub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 data capturing)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Stream Analytics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into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18573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291-13B8-401F-9C89-E9423E71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 Partitioned Output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74156-1210-495F-B667-FA3C790B6C67}"/>
              </a:ext>
            </a:extLst>
          </p:cNvPr>
          <p:cNvSpPr/>
          <p:nvPr/>
        </p:nvSpPr>
        <p:spPr>
          <a:xfrm>
            <a:off x="405880" y="3717032"/>
            <a:ext cx="8738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@@FeaturePreviews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DataPartitionedOutput:on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outputPath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@"/SQLDay2019/Out/</a:t>
            </a:r>
            <a:r>
              <a:rPr lang="en-US" sz="1600" dirty="0" err="1">
                <a:solidFill>
                  <a:srgbClr val="A05000"/>
                </a:solidFill>
                <a:latin typeface="Consolas" panose="020B0609020204030204" pitchFamily="49" charset="0"/>
              </a:rPr>
              <a:t>PartitionedData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YearReported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MonthReported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/streetcrimes.csv"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OUTPUT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TO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@outputPath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Outputters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Csv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A043-5A20-479C-8061-625348CE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" y="1988842"/>
            <a:ext cx="8532440" cy="157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8BF1-780D-444A-AFDC-0A1FF65C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2" y="1389282"/>
            <a:ext cx="65722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E306-05EF-444E-8E71-232D7D0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ADLA- Read Partitioned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(Partition Elimination)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D0FEC-2FCF-428C-841F-DEBBC4570F1E}"/>
              </a:ext>
            </a:extLst>
          </p:cNvPr>
          <p:cNvSpPr/>
          <p:nvPr/>
        </p:nvSpPr>
        <p:spPr>
          <a:xfrm>
            <a:off x="0" y="1385964"/>
            <a:ext cx="7812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inputPath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@“../year={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}/{*}.csv"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71E0E2-960D-403F-96EC-01F554BE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89" y="3988655"/>
            <a:ext cx="2520279" cy="2206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BA805E-DEBE-4355-B346-22482919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956978"/>
            <a:ext cx="2520279" cy="22378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2E6E14-B4D1-4816-8DE5-D3FC7E514E3B}"/>
              </a:ext>
            </a:extLst>
          </p:cNvPr>
          <p:cNvSpPr/>
          <p:nvPr/>
        </p:nvSpPr>
        <p:spPr>
          <a:xfrm>
            <a:off x="5156583" y="2879760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		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D0"/>
                </a:solidFill>
                <a:latin typeface="Consolas" panose="020B0609020204030204" pitchFamily="49" charset="0"/>
              </a:rPr>
              <a:t>    		 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B23D-1E4C-4A0E-82BF-25596E6EE6B8}"/>
              </a:ext>
            </a:extLst>
          </p:cNvPr>
          <p:cNvSpPr/>
          <p:nvPr/>
        </p:nvSpPr>
        <p:spPr>
          <a:xfrm>
            <a:off x="457200" y="2875002"/>
            <a:ext cx="4032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dirty="0"/>
              <a:t>(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pl-PL" dirty="0"/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sz="1600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sz="1600" dirty="0"/>
              <a:t>(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b="1" dirty="0">
                <a:solidFill>
                  <a:srgbClr val="505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E37B-34C9-42DE-A820-72A0ADC2A1B6}"/>
              </a:ext>
            </a:extLst>
          </p:cNvPr>
          <p:cNvSpPr/>
          <p:nvPr/>
        </p:nvSpPr>
        <p:spPr>
          <a:xfrm>
            <a:off x="395536" y="1756195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50B9F-E20D-4DF5-8B29-64CE8E21F1A8}"/>
              </a:ext>
            </a:extLst>
          </p:cNvPr>
          <p:cNvSpPr/>
          <p:nvPr/>
        </p:nvSpPr>
        <p:spPr>
          <a:xfrm>
            <a:off x="4932040" y="1802934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int;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E0BE-9BB9-44B0-8B90-B1A4DA77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- Read Partitioned Data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BC92-359E-47BF-8318-A8FB277CEBDD}"/>
              </a:ext>
            </a:extLst>
          </p:cNvPr>
          <p:cNvSpPr txBox="1"/>
          <p:nvPr/>
        </p:nvSpPr>
        <p:spPr>
          <a:xfrm>
            <a:off x="4848228" y="2550941"/>
            <a:ext cx="429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EXTERNAL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StreetCrimesParitionedHive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22DF-2C05-4C27-B9F1-F28ABE79B25E}"/>
              </a:ext>
            </a:extLst>
          </p:cNvPr>
          <p:cNvSpPr txBox="1"/>
          <p:nvPr/>
        </p:nvSpPr>
        <p:spPr>
          <a:xfrm>
            <a:off x="462131" y="2564482"/>
            <a:ext cx="39147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EXTERNAL 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Year,Month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5F74D-CAE6-43B7-80FE-092802B0520A}"/>
              </a:ext>
            </a:extLst>
          </p:cNvPr>
          <p:cNvSpPr/>
          <p:nvPr/>
        </p:nvSpPr>
        <p:spPr>
          <a:xfrm>
            <a:off x="2987827" y="5754618"/>
            <a:ext cx="6075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dirty="0">
                <a:solidFill>
                  <a:schemeClr val="accent6">
                    <a:lumMod val="75000"/>
                  </a:schemeClr>
                </a:solidFill>
              </a:rPr>
              <a:t>MSCK REPAIR TABLE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TableName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3CC768-0BC0-482A-A4A4-7351F8509B70}"/>
              </a:ext>
            </a:extLst>
          </p:cNvPr>
          <p:cNvGrpSpPr/>
          <p:nvPr/>
        </p:nvGrpSpPr>
        <p:grpSpPr>
          <a:xfrm>
            <a:off x="412599" y="3859069"/>
            <a:ext cx="3238500" cy="1799763"/>
            <a:chOff x="1133475" y="3657601"/>
            <a:chExt cx="3238500" cy="1799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F97F5F-A9CC-4402-900D-DF0C7C191758}"/>
                </a:ext>
              </a:extLst>
            </p:cNvPr>
            <p:cNvSpPr/>
            <p:nvPr/>
          </p:nvSpPr>
          <p:spPr>
            <a:xfrm>
              <a:off x="1133475" y="5067302"/>
              <a:ext cx="3238500" cy="390062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64EE21-51EE-44E4-B9C8-8F89B699D9B2}"/>
                </a:ext>
              </a:extLst>
            </p:cNvPr>
            <p:cNvSpPr/>
            <p:nvPr/>
          </p:nvSpPr>
          <p:spPr>
            <a:xfrm>
              <a:off x="1133475" y="3657601"/>
              <a:ext cx="3238500" cy="51435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2152B-DFD9-4D9F-8982-6C56F67CFC70}"/>
              </a:ext>
            </a:extLst>
          </p:cNvPr>
          <p:cNvSpPr/>
          <p:nvPr/>
        </p:nvSpPr>
        <p:spPr>
          <a:xfrm>
            <a:off x="4666086" y="4164660"/>
            <a:ext cx="4295775" cy="36004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6" descr="Znalezione obrazy dla zapytania apache spark sql">
            <a:extLst>
              <a:ext uri="{FF2B5EF4-FFF2-40B4-BE49-F238E27FC236}">
                <a16:creationId xmlns:a16="http://schemas.microsoft.com/office/drawing/2014/main" id="{F395F3E9-F406-4AEB-8A12-E6F52B21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1550934"/>
            <a:ext cx="1613305" cy="8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Znalezione obrazy dla zapytania hive">
            <a:extLst>
              <a:ext uri="{FF2B5EF4-FFF2-40B4-BE49-F238E27FC236}">
                <a16:creationId xmlns:a16="http://schemas.microsoft.com/office/drawing/2014/main" id="{291EBE29-14A7-429C-B7DA-6C889A8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6" y="1489998"/>
            <a:ext cx="1115039" cy="10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spc="300" dirty="0" err="1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Partycjonowanie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danych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</a:t>
            </a:r>
            <a:br>
              <a:rPr lang="pl-PL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</a:b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w </a:t>
            </a:r>
            <a:r>
              <a:rPr lang="en-GB" sz="40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rozwiązaniach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Big Data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75656" y="4176788"/>
            <a:ext cx="6400800" cy="17526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Tomasz Krawczyk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tkrawczyk@future-processing.com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1996B77-7295-4B16-B05E-999DA442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36" y="5229200"/>
            <a:ext cx="2530839" cy="2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1331-228E-471B-A796-E4550C5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Formats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1C3F4-2202-45D6-80B9-F3065AA21C72}"/>
              </a:ext>
            </a:extLst>
          </p:cNvPr>
          <p:cNvSpPr txBox="1"/>
          <p:nvPr/>
        </p:nvSpPr>
        <p:spPr>
          <a:xfrm>
            <a:off x="442331" y="2037109"/>
            <a:ext cx="235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6">
                    <a:lumMod val="75000"/>
                  </a:schemeClr>
                </a:solidFill>
              </a:rPr>
              <a:t>CSV(TEXT)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Znalezione obrazy dla zapytania apache parquet">
            <a:extLst>
              <a:ext uri="{FF2B5EF4-FFF2-40B4-BE49-F238E27FC236}">
                <a16:creationId xmlns:a16="http://schemas.microsoft.com/office/drawing/2014/main" id="{DB9786DC-A1B7-4B42-B6A2-FE1B41BE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3" y="3307754"/>
            <a:ext cx="2768575" cy="6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C Logo">
            <a:extLst>
              <a:ext uri="{FF2B5EF4-FFF2-40B4-BE49-F238E27FC236}">
                <a16:creationId xmlns:a16="http://schemas.microsoft.com/office/drawing/2014/main" id="{B5C88564-E6FA-4229-AB10-29D0C24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3" y="4751600"/>
            <a:ext cx="1786352" cy="7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Znalezione obrazy dla zapytania apache spark sql">
            <a:extLst>
              <a:ext uri="{FF2B5EF4-FFF2-40B4-BE49-F238E27FC236}">
                <a16:creationId xmlns:a16="http://schemas.microsoft.com/office/drawing/2014/main" id="{F2CF1978-AAD4-46C4-8628-ACA02DD8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747"/>
            <a:ext cx="1893848" cy="10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Znalezione obrazy dla zapytania hive">
            <a:extLst>
              <a:ext uri="{FF2B5EF4-FFF2-40B4-BE49-F238E27FC236}">
                <a16:creationId xmlns:a16="http://schemas.microsoft.com/office/drawing/2014/main" id="{421E3F2D-0B78-4D53-B800-A87D3168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4" y="4539844"/>
            <a:ext cx="1410016" cy="12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53B9C-4903-450B-A097-9C27ECD7ACA3}"/>
              </a:ext>
            </a:extLst>
          </p:cNvPr>
          <p:cNvCxnSpPr>
            <a:endCxn id="6" idx="1"/>
          </p:cNvCxnSpPr>
          <p:nvPr/>
        </p:nvCxnSpPr>
        <p:spPr>
          <a:xfrm>
            <a:off x="2551076" y="3652287"/>
            <a:ext cx="70174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73733-9F6D-41F0-B0E7-A68BBEF0E9FB}"/>
              </a:ext>
            </a:extLst>
          </p:cNvPr>
          <p:cNvCxnSpPr>
            <a:cxnSpLocks/>
          </p:cNvCxnSpPr>
          <p:nvPr/>
        </p:nvCxnSpPr>
        <p:spPr>
          <a:xfrm>
            <a:off x="1912450" y="5077748"/>
            <a:ext cx="130391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80A45-40E1-4CF0-BE60-F006EEB0AEA1}"/>
              </a:ext>
            </a:extLst>
          </p:cNvPr>
          <p:cNvSpPr/>
          <p:nvPr/>
        </p:nvSpPr>
        <p:spPr>
          <a:xfrm>
            <a:off x="3341648" y="576348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smallest, fastest columnar storage for Hadoop workloads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A013-81FC-4C0D-8169-7A1FD40A8571}"/>
              </a:ext>
            </a:extLst>
          </p:cNvPr>
          <p:cNvSpPr/>
          <p:nvPr/>
        </p:nvSpPr>
        <p:spPr>
          <a:xfrm>
            <a:off x="3086823" y="3961222"/>
            <a:ext cx="5869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Free and open-source column-oriented data storage format of the Apache Hadoop ecosystem. 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9B94E6-61EF-4500-B579-945DEA630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74" y="1778175"/>
            <a:ext cx="4513857" cy="15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CF05-5664-4B94-8A94-E1C43C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SQL – Managed Tables , Static and Dynamic Partition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40179-EB2A-451F-99FF-C3A2C8B9804E}"/>
              </a:ext>
            </a:extLst>
          </p:cNvPr>
          <p:cNvSpPr/>
          <p:nvPr/>
        </p:nvSpPr>
        <p:spPr>
          <a:xfrm>
            <a:off x="236247" y="1616938"/>
            <a:ext cx="4645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Static Partitions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01552-90F8-4C12-AE6D-8621E16EFEFA}"/>
              </a:ext>
            </a:extLst>
          </p:cNvPr>
          <p:cNvSpPr/>
          <p:nvPr/>
        </p:nvSpPr>
        <p:spPr>
          <a:xfrm>
            <a:off x="463767" y="2276872"/>
            <a:ext cx="4093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StreetCrimesParitionedParquet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DateReported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9B108-DC74-495A-9E9F-5FB662F40523}"/>
              </a:ext>
            </a:extLst>
          </p:cNvPr>
          <p:cNvSpPr/>
          <p:nvPr/>
        </p:nvSpPr>
        <p:spPr>
          <a:xfrm>
            <a:off x="4864977" y="1616937"/>
            <a:ext cx="3868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Dynamic Partitions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03543D-00C6-4F46-8DC0-5AC65DC4462D}"/>
              </a:ext>
            </a:extLst>
          </p:cNvPr>
          <p:cNvGrpSpPr/>
          <p:nvPr/>
        </p:nvGrpSpPr>
        <p:grpSpPr>
          <a:xfrm>
            <a:off x="5004048" y="2276874"/>
            <a:ext cx="3960440" cy="2862322"/>
            <a:chOff x="7077075" y="3117704"/>
            <a:chExt cx="4333875" cy="28623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4AAEA-4CE8-411F-97B0-81935DDFB9E6}"/>
                </a:ext>
              </a:extLst>
            </p:cNvPr>
            <p:cNvSpPr/>
            <p:nvPr/>
          </p:nvSpPr>
          <p:spPr>
            <a:xfrm>
              <a:off x="7077075" y="3117704"/>
              <a:ext cx="4333875" cy="28623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PARTITION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Year,Month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2018</a:t>
              </a:r>
              <a:endParaRPr lang="pl-P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A066-B3DD-4614-B4AE-2B4618C54D50}"/>
                </a:ext>
              </a:extLst>
            </p:cNvPr>
            <p:cNvSpPr/>
            <p:nvPr/>
          </p:nvSpPr>
          <p:spPr>
            <a:xfrm>
              <a:off x="7080353" y="3740671"/>
              <a:ext cx="3925018" cy="31072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0B0DC7-CD99-44E7-B9BC-590F1573C96C}"/>
                </a:ext>
              </a:extLst>
            </p:cNvPr>
            <p:cNvSpPr/>
            <p:nvPr/>
          </p:nvSpPr>
          <p:spPr>
            <a:xfrm>
              <a:off x="7077075" y="4795520"/>
              <a:ext cx="3928297" cy="52895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832CB-D3FB-46FD-A69E-113ACF870046}"/>
              </a:ext>
            </a:extLst>
          </p:cNvPr>
          <p:cNvSpPr/>
          <p:nvPr/>
        </p:nvSpPr>
        <p:spPr>
          <a:xfrm>
            <a:off x="476302" y="2881457"/>
            <a:ext cx="3724275" cy="30096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7C78A-7594-4900-96D7-17CD16D06165}"/>
              </a:ext>
            </a:extLst>
          </p:cNvPr>
          <p:cNvSpPr/>
          <p:nvPr/>
        </p:nvSpPr>
        <p:spPr>
          <a:xfrm>
            <a:off x="237058" y="5578971"/>
            <a:ext cx="559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</a:rPr>
              <a:t>Key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HIVE_DEFAULT_PARTITION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endParaRPr lang="pl-PL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5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29" y="2865718"/>
            <a:ext cx="376327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002-ExtPartitionedTable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003-Partitions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7B996-3F1F-4312-BC02-D6FEEDB700E0}"/>
              </a:ext>
            </a:extLst>
          </p:cNvPr>
          <p:cNvSpPr txBox="1"/>
          <p:nvPr/>
        </p:nvSpPr>
        <p:spPr>
          <a:xfrm>
            <a:off x="1106629" y="1296058"/>
            <a:ext cx="266451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Demo-002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Demo-003.usql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Demo-004.usql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8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15483-1239-4DC9-A252-8CFEED6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D1CD2-BFAA-4E65-80F5-F5C987676127}"/>
              </a:ext>
            </a:extLst>
          </p:cNvPr>
          <p:cNvSpPr/>
          <p:nvPr/>
        </p:nvSpPr>
        <p:spPr>
          <a:xfrm>
            <a:off x="323528" y="1667692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 1 (Crime Location)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78A4A-2168-409B-A865-B8129500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07025"/>
            <a:ext cx="4052476" cy="1668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CFF7E-0549-4EDB-BEC4-E8EE5DCD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3" y="2307026"/>
            <a:ext cx="4148197" cy="1749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1C8C31-BF0F-45DD-83DE-9F73E67FE668}"/>
              </a:ext>
            </a:extLst>
          </p:cNvPr>
          <p:cNvSpPr/>
          <p:nvPr/>
        </p:nvSpPr>
        <p:spPr>
          <a:xfrm>
            <a:off x="4695509" y="1740271"/>
            <a:ext cx="414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SET 2 (Crime Info)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940C0-C071-4398-89EF-28F0027BB5CC}"/>
              </a:ext>
            </a:extLst>
          </p:cNvPr>
          <p:cNvSpPr/>
          <p:nvPr/>
        </p:nvSpPr>
        <p:spPr>
          <a:xfrm>
            <a:off x="584005" y="4402843"/>
            <a:ext cx="8321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7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692E-3C4F-47F0-8513-F674FF8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br>
              <a:rPr lang="pl-PL" dirty="0"/>
            </a:b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739F8-F28D-4877-AC82-DF817405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08078"/>
            <a:ext cx="4498056" cy="3970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A1993D-EB41-4F20-9B22-8CF589F3629B}"/>
              </a:ext>
            </a:extLst>
          </p:cNvPr>
          <p:cNvSpPr/>
          <p:nvPr/>
        </p:nvSpPr>
        <p:spPr>
          <a:xfrm>
            <a:off x="181039" y="1898315"/>
            <a:ext cx="4389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1C6C3-72D8-4D94-A986-0F2F19FD71C6}"/>
              </a:ext>
            </a:extLst>
          </p:cNvPr>
          <p:cNvSpPr/>
          <p:nvPr/>
        </p:nvSpPr>
        <p:spPr>
          <a:xfrm>
            <a:off x="4427984" y="4125276"/>
            <a:ext cx="4498056" cy="67187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6935D-D760-45BC-B4D5-470953B3779E}"/>
              </a:ext>
            </a:extLst>
          </p:cNvPr>
          <p:cNvSpPr/>
          <p:nvPr/>
        </p:nvSpPr>
        <p:spPr>
          <a:xfrm>
            <a:off x="244939" y="3759363"/>
            <a:ext cx="40390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Shuffle (Exchange)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202124"/>
                </a:solidFill>
              </a:rPr>
              <a:t>operation is used in </a:t>
            </a:r>
            <a:r>
              <a:rPr lang="en-US" sz="2000" b="1" dirty="0">
                <a:solidFill>
                  <a:srgbClr val="202124"/>
                </a:solidFill>
              </a:rPr>
              <a:t>Spark</a:t>
            </a:r>
            <a:r>
              <a:rPr lang="en-US" sz="2000" dirty="0">
                <a:solidFill>
                  <a:srgbClr val="202124"/>
                </a:solidFill>
              </a:rPr>
              <a:t> to re-distribute data across multiple partitions.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costly and complex operation.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2509-A6BB-4071-9E2C-D00D4E3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Bucketing – optimization technique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4A74D-35BC-4595-AA50-EF5E28297796}"/>
              </a:ext>
            </a:extLst>
          </p:cNvPr>
          <p:cNvSpPr/>
          <p:nvPr/>
        </p:nvSpPr>
        <p:spPr>
          <a:xfrm>
            <a:off x="574053" y="3279815"/>
            <a:ext cx="2124075" cy="1200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1,23,45,987,26,16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7E7408-CD14-4C97-9FDF-137311615032}"/>
              </a:ext>
            </a:extLst>
          </p:cNvPr>
          <p:cNvSpPr/>
          <p:nvPr/>
        </p:nvSpPr>
        <p:spPr>
          <a:xfrm>
            <a:off x="4841255" y="2341852"/>
            <a:ext cx="244316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0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596E90-C8E8-4EB5-804D-7181F575F807}"/>
              </a:ext>
            </a:extLst>
          </p:cNvPr>
          <p:cNvSpPr/>
          <p:nvPr/>
        </p:nvSpPr>
        <p:spPr>
          <a:xfrm>
            <a:off x="4841255" y="3246727"/>
            <a:ext cx="244316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1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(1,45)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01FBE-0201-4D3A-B07E-5222AB4D966A}"/>
              </a:ext>
            </a:extLst>
          </p:cNvPr>
          <p:cNvSpPr/>
          <p:nvPr/>
        </p:nvSpPr>
        <p:spPr>
          <a:xfrm>
            <a:off x="4841255" y="4098963"/>
            <a:ext cx="244316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2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EAB6E0-1897-464A-891C-9127C69F074B}"/>
              </a:ext>
            </a:extLst>
          </p:cNvPr>
          <p:cNvSpPr/>
          <p:nvPr/>
        </p:nvSpPr>
        <p:spPr>
          <a:xfrm>
            <a:off x="4841255" y="4978576"/>
            <a:ext cx="244316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3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(23,987)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101F8DE-CC4F-4E17-9753-0B9F9829F4A7}"/>
              </a:ext>
            </a:extLst>
          </p:cNvPr>
          <p:cNvSpPr/>
          <p:nvPr/>
        </p:nvSpPr>
        <p:spPr>
          <a:xfrm>
            <a:off x="3264862" y="3484604"/>
            <a:ext cx="838203" cy="790575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f(x)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4CCDC-27C4-4567-9A96-58FF90B5039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98129" y="3879889"/>
            <a:ext cx="566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3B8AA-F6C5-40D3-A1F5-502AF24920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4103066" y="2684755"/>
            <a:ext cx="738191" cy="119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DDAE11-973C-4B60-B249-5B69DE442BE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103066" y="3589628"/>
            <a:ext cx="738191" cy="29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2CDD66-D637-4E2F-8004-9957FF846DA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03066" y="3879891"/>
            <a:ext cx="738191" cy="56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3A4B1B-D681-4066-86F3-33414EA14EA0}"/>
              </a:ext>
            </a:extLst>
          </p:cNvPr>
          <p:cNvCxnSpPr>
            <a:cxnSpLocks/>
          </p:cNvCxnSpPr>
          <p:nvPr/>
        </p:nvCxnSpPr>
        <p:spPr>
          <a:xfrm>
            <a:off x="4103066" y="3897285"/>
            <a:ext cx="738191" cy="144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3CE48A-0C4C-428E-A338-5E797937D41F}"/>
              </a:ext>
            </a:extLst>
          </p:cNvPr>
          <p:cNvSpPr/>
          <p:nvPr/>
        </p:nvSpPr>
        <p:spPr>
          <a:xfrm>
            <a:off x="4841255" y="1628800"/>
            <a:ext cx="2443160" cy="546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Buckets/Clusters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02011ABF-E755-4B9A-8851-3A0CD983B140}"/>
              </a:ext>
            </a:extLst>
          </p:cNvPr>
          <p:cNvSpPr/>
          <p:nvPr/>
        </p:nvSpPr>
        <p:spPr>
          <a:xfrm>
            <a:off x="7991645" y="2409780"/>
            <a:ext cx="754860" cy="549944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2BFDE73-DB92-425B-AEAB-886C13FCE5D1}"/>
              </a:ext>
            </a:extLst>
          </p:cNvPr>
          <p:cNvSpPr/>
          <p:nvPr/>
        </p:nvSpPr>
        <p:spPr>
          <a:xfrm>
            <a:off x="7991645" y="3320168"/>
            <a:ext cx="754860" cy="549944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File</a:t>
            </a:r>
            <a:endParaRPr lang="pl-PL" b="1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5FD919C-3A29-4BD7-AF08-C8EB2456C3D0}"/>
              </a:ext>
            </a:extLst>
          </p:cNvPr>
          <p:cNvSpPr/>
          <p:nvPr/>
        </p:nvSpPr>
        <p:spPr>
          <a:xfrm>
            <a:off x="7992835" y="4166891"/>
            <a:ext cx="754860" cy="54994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7A33D023-E631-42B4-B293-CDFBAF3A7F6F}"/>
              </a:ext>
            </a:extLst>
          </p:cNvPr>
          <p:cNvSpPr/>
          <p:nvPr/>
        </p:nvSpPr>
        <p:spPr>
          <a:xfrm>
            <a:off x="7951165" y="5046504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FE681F7E-2B30-4C03-BDE3-2294A6A8DDD6}"/>
              </a:ext>
            </a:extLst>
          </p:cNvPr>
          <p:cNvSpPr/>
          <p:nvPr/>
        </p:nvSpPr>
        <p:spPr>
          <a:xfrm>
            <a:off x="8105945" y="5399275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E0784-C1D0-47B9-9345-2B25596C8982}"/>
              </a:ext>
            </a:extLst>
          </p:cNvPr>
          <p:cNvCxnSpPr>
            <a:cxnSpLocks/>
          </p:cNvCxnSpPr>
          <p:nvPr/>
        </p:nvCxnSpPr>
        <p:spPr>
          <a:xfrm>
            <a:off x="7284415" y="2684752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48499-1A38-4AE7-BB67-D68F30C962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4415" y="3594142"/>
            <a:ext cx="707231" cy="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02598F-0225-4DF5-97BA-B1A47ED4701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284415" y="4441863"/>
            <a:ext cx="708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AB9D40-1126-49C9-91BC-B734969FD53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84415" y="5321476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AE4491-29DD-4B3A-B52A-97876CDDCDF5}"/>
              </a:ext>
            </a:extLst>
          </p:cNvPr>
          <p:cNvSpPr/>
          <p:nvPr/>
        </p:nvSpPr>
        <p:spPr>
          <a:xfrm>
            <a:off x="228775" y="1679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24292E"/>
                </a:solidFill>
              </a:rPr>
              <a:t>is another technique for decomposing data sets into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more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manageable parts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B539CB-9EBA-4AAE-9940-6BD052890F6B}"/>
              </a:ext>
            </a:extLst>
          </p:cNvPr>
          <p:cNvSpPr/>
          <p:nvPr/>
        </p:nvSpPr>
        <p:spPr>
          <a:xfrm>
            <a:off x="283196" y="50385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(…)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SORTED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BUCKETS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03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31" y="2865716"/>
            <a:ext cx="5586273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005-BucketingJoin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006-HivePartitionedAndBucketedTable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ODBC/JDBC Connector</a:t>
            </a:r>
          </a:p>
        </p:txBody>
      </p:sp>
    </p:spTree>
    <p:extLst>
      <p:ext uri="{BB962C8B-B14F-4D97-AF65-F5344CB8AC3E}">
        <p14:creationId xmlns:p14="http://schemas.microsoft.com/office/powerpoint/2010/main" val="120739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92925-D09B-45A2-94F7-C945F679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ADLA Tables, Partitioning and bucketing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114F9-D17B-4BB9-BFF6-69169DEE6AD5}"/>
              </a:ext>
            </a:extLst>
          </p:cNvPr>
          <p:cNvSpPr/>
          <p:nvPr/>
        </p:nvSpPr>
        <p:spPr>
          <a:xfrm>
            <a:off x="642130" y="1628802"/>
            <a:ext cx="3929873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id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date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IDX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PARTITIONED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(date)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DISTRIBUTED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l-PL" dirty="0"/>
          </a:p>
        </p:txBody>
      </p:sp>
      <p:pic>
        <p:nvPicPr>
          <p:cNvPr id="6" name="Obraz 2">
            <a:extLst>
              <a:ext uri="{FF2B5EF4-FFF2-40B4-BE49-F238E27FC236}">
                <a16:creationId xmlns:a16="http://schemas.microsoft.com/office/drawing/2014/main" id="{589A8672-7871-4ED1-8688-E2422DBF30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85" y="1569100"/>
            <a:ext cx="4392488" cy="44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C5B-B80A-47D7-82D1-15250F39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Lake </a:t>
            </a:r>
          </a:p>
        </p:txBody>
      </p:sp>
      <p:pic>
        <p:nvPicPr>
          <p:cNvPr id="3" name="Picture 4" descr="https://delta.io/wp-content/uploads/2019/04/Delta-Lake-marketecture-0423c.png">
            <a:extLst>
              <a:ext uri="{FF2B5EF4-FFF2-40B4-BE49-F238E27FC236}">
                <a16:creationId xmlns:a16="http://schemas.microsoft.com/office/drawing/2014/main" id="{15AB655F-F036-4F89-B5EB-1B3B4F84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02" y="2821019"/>
            <a:ext cx="6018551" cy="25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BA54DA-03A3-4CFC-8757-754B969BC823}"/>
              </a:ext>
            </a:extLst>
          </p:cNvPr>
          <p:cNvSpPr/>
          <p:nvPr/>
        </p:nvSpPr>
        <p:spPr>
          <a:xfrm>
            <a:off x="5402895" y="5729860"/>
            <a:ext cx="239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hlinkClick r:id="rId4"/>
              </a:rPr>
              <a:t>https://delta.io/</a:t>
            </a:r>
            <a:endParaRPr lang="pl-P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9C050-24BE-4F44-9B82-0D64856208EF}"/>
              </a:ext>
            </a:extLst>
          </p:cNvPr>
          <p:cNvSpPr/>
          <p:nvPr/>
        </p:nvSpPr>
        <p:spPr>
          <a:xfrm>
            <a:off x="457203" y="1832488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Delta Lake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an open source storage  layer that brings reliability to data lakes.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E0EE2-0CEA-4850-94CF-71EB63D0BFC9}"/>
              </a:ext>
            </a:extLst>
          </p:cNvPr>
          <p:cNvSpPr txBox="1"/>
          <p:nvPr/>
        </p:nvSpPr>
        <p:spPr>
          <a:xfrm>
            <a:off x="32454" y="3089574"/>
            <a:ext cx="3493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ACID</a:t>
            </a:r>
            <a:r>
              <a:rPr lang="en-GB" b="1" dirty="0">
                <a:solidFill>
                  <a:srgbClr val="FF5F00"/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Unified Streaming and Batch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versioning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Support for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MERGE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Databricks Delta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7B493-4C9E-46EF-BA23-8564C853982B}"/>
              </a:ext>
            </a:extLst>
          </p:cNvPr>
          <p:cNvSpPr txBox="1"/>
          <p:nvPr/>
        </p:nvSpPr>
        <p:spPr>
          <a:xfrm>
            <a:off x="4788024" y="1764908"/>
            <a:ext cx="46085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Z-ORDER</a:t>
            </a:r>
          </a:p>
          <a:p>
            <a:pPr marL="1028686" lvl="1" indent="-57148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(multi-dimensional clustering)</a:t>
            </a:r>
          </a:p>
          <a:p>
            <a:pPr marL="1028686" lvl="1" indent="-57148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WHERE x=1 OR y=2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VACUUM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837EA4-48F7-42F6-A67F-C0576E86E21B}"/>
              </a:ext>
            </a:extLst>
          </p:cNvPr>
          <p:cNvGrpSpPr/>
          <p:nvPr/>
        </p:nvGrpSpPr>
        <p:grpSpPr>
          <a:xfrm>
            <a:off x="323528" y="1772819"/>
            <a:ext cx="4824536" cy="3139321"/>
            <a:chOff x="6451600" y="2043799"/>
            <a:chExt cx="6096000" cy="3139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B3D228-49F4-4218-834D-056C36B113E4}"/>
                </a:ext>
              </a:extLst>
            </p:cNvPr>
            <p:cNvSpPr/>
            <p:nvPr/>
          </p:nvSpPr>
          <p:spPr>
            <a:xfrm>
              <a:off x="6451600" y="2043799"/>
              <a:ext cx="6096000" cy="3139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NOT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EXISTS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 STRING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TIMESTAMP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Delta</a:t>
              </a: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PARTITIONED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9F1A7F-1105-4E96-82D2-DAAD376C01FB}"/>
                </a:ext>
              </a:extLst>
            </p:cNvPr>
            <p:cNvSpPr/>
            <p:nvPr/>
          </p:nvSpPr>
          <p:spPr>
            <a:xfrm>
              <a:off x="6451600" y="4531360"/>
              <a:ext cx="4458269" cy="32664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18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0E31-B913-4071-8A5F-C3E2874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Me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D44C3-1D42-4D24-8EEE-1F6EB749AB7A}"/>
              </a:ext>
            </a:extLst>
          </p:cNvPr>
          <p:cNvSpPr/>
          <p:nvPr/>
        </p:nvSpPr>
        <p:spPr>
          <a:xfrm>
            <a:off x="313194" y="4939641"/>
            <a:ext cx="476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D8863-4D65-4E07-A5CD-59127F2287B5}"/>
              </a:ext>
            </a:extLst>
          </p:cNvPr>
          <p:cNvSpPr/>
          <p:nvPr/>
        </p:nvSpPr>
        <p:spPr>
          <a:xfrm>
            <a:off x="46494" y="5423393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</a:rPr>
              <a:t>    {</a:t>
            </a:r>
            <a:r>
              <a:rPr lang="pl-PL" sz="2400" b="1" dirty="0">
                <a:solidFill>
                  <a:srgbClr val="FF5F00"/>
                </a:solidFill>
              </a:rPr>
              <a:t>CommunityEvents</a:t>
            </a:r>
            <a:r>
              <a:rPr lang="en-GB" sz="2400" b="1" dirty="0">
                <a:solidFill>
                  <a:srgbClr val="FF5F00"/>
                </a:solidFill>
              </a:rPr>
              <a:t>}</a:t>
            </a:r>
            <a:endParaRPr lang="pl-PL" sz="2400" b="1" dirty="0">
              <a:solidFill>
                <a:srgbClr val="FF5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1B5B7-A3FC-4C20-8A9B-4964CA15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5" y="1556793"/>
            <a:ext cx="6270933" cy="252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8248-0EA0-4AAE-BE67-833D32B90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1628802"/>
            <a:ext cx="2605123" cy="246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C9698-034F-4532-A0D1-2162EDC99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38" y="5001761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5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45" y="4567776"/>
            <a:ext cx="7772400" cy="1362075"/>
          </a:xfrm>
        </p:spPr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897045" y="3710207"/>
            <a:ext cx="19826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010-Delta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3E266-0A89-429E-8941-0C43F08B0569}"/>
              </a:ext>
            </a:extLst>
          </p:cNvPr>
          <p:cNvSpPr txBox="1"/>
          <p:nvPr/>
        </p:nvSpPr>
        <p:spPr>
          <a:xfrm>
            <a:off x="722313" y="1744643"/>
            <a:ext cx="6763133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CreateTableDist.usql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LoadDataIntoStreetCrimesDistByCrimeType.usql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PartitionInfo.usql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Demo-005.usql</a:t>
            </a:r>
          </a:p>
        </p:txBody>
      </p:sp>
    </p:spTree>
    <p:extLst>
      <p:ext uri="{BB962C8B-B14F-4D97-AF65-F5344CB8AC3E}">
        <p14:creationId xmlns:p14="http://schemas.microsoft.com/office/powerpoint/2010/main" val="371692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C650B10-92BF-4585-A650-6EA172953686}"/>
              </a:ext>
            </a:extLst>
          </p:cNvPr>
          <p:cNvSpPr txBox="1">
            <a:spLocks/>
          </p:cNvSpPr>
          <p:nvPr/>
        </p:nvSpPr>
        <p:spPr>
          <a:xfrm>
            <a:off x="457200" y="1600208"/>
            <a:ext cx="8229600" cy="3845019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Open and Closed Big Data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Storage 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51" b="1" dirty="0">
                <a:solidFill>
                  <a:schemeClr val="accent6">
                    <a:lumMod val="75000"/>
                  </a:schemeClr>
                </a:solidFill>
              </a:rPr>
              <a:t> Partitioning vs /and Bucketing (Horizontal and Vertical Partitioning)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7054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D75-22BE-42D5-82A0-6665F13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52065-DBEA-49E2-9691-979929261A7B}"/>
              </a:ext>
            </a:extLst>
          </p:cNvPr>
          <p:cNvSpPr/>
          <p:nvPr/>
        </p:nvSpPr>
        <p:spPr>
          <a:xfrm>
            <a:off x="683568" y="1417640"/>
            <a:ext cx="8064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My examples (and demos)</a:t>
            </a:r>
            <a:endParaRPr lang="pl-PL" sz="2000" b="1" dirty="0">
              <a:solidFill>
                <a:schemeClr val="accent6">
                  <a:lumMod val="75000"/>
                </a:schemeClr>
              </a:solidFill>
              <a:latin typeface="+mj-lt"/>
              <a:hlinkClick r:id="rId2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https://github.com/cloud4yourdata/usql/tree/develop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https://github.com/cloud4yourdata/CommunityEvents/tree/master/DataCommunity201809_InteractiveQueries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https://github.com/cloud4yourdata/demos/tree/develop/SQLDay2018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pl-PL" sz="2000" dirty="0"/>
          </a:p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External resources</a:t>
            </a:r>
            <a:endParaRPr lang="pl-PL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https://docs.databricks.com/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https://delta.io/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7"/>
              </a:rPr>
              <a:t>https://spark.apache.org/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8"/>
              </a:rPr>
              <a:t>https://jaceklaskowski.gitbooks.io/mastering-spark-sql/spark-sql-properties.html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9"/>
              </a:rPr>
              <a:t>https://hive.apache.org/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0"/>
              </a:rPr>
              <a:t>https://dotnet.microsoft.com/apps/data/spark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1"/>
              </a:rPr>
              <a:t>http://usql.io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2"/>
              </a:rPr>
              <a:t>https://databricks.com/blog/2018/07/31/processing-petabytes-of-data-in-seconds-with-databricks-delta.html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2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623C-B758-4808-B4E2-BA728BD1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A3550-2A9C-4AE7-A6A4-7C6BFC81D89A}"/>
              </a:ext>
            </a:extLst>
          </p:cNvPr>
          <p:cNvSpPr/>
          <p:nvPr/>
        </p:nvSpPr>
        <p:spPr>
          <a:xfrm>
            <a:off x="2195736" y="6016033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https://www.tauron-dystrybucja.pl/o-spolce/innowacje-tauron/mdm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62779-7182-44CC-8C48-FA3D39A2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7" y="1844824"/>
            <a:ext cx="8923303" cy="3501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2A9F5-3319-43DE-B283-54D4AE46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30" y="3260143"/>
            <a:ext cx="8095785" cy="27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C6FB7-79C6-4BCF-ABC1-9DB6C5A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8"/>
            <a:ext cx="8229600" cy="39890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Big Data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Big Data Solutions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(Azure)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Hive and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Spark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Azure Data Lake Analytics)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External and Manage Tables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Demos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13D-0980-4B0D-900D-A8B95759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Game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85E72-9086-41AC-84CB-8131B1729DBB}"/>
              </a:ext>
            </a:extLst>
          </p:cNvPr>
          <p:cNvSpPr/>
          <p:nvPr/>
        </p:nvSpPr>
        <p:spPr>
          <a:xfrm>
            <a:off x="457202" y="1988843"/>
            <a:ext cx="518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Pokemon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Big Data 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ABBA-12AB-4A52-B012-D37106665C91}"/>
              </a:ext>
            </a:extLst>
          </p:cNvPr>
          <p:cNvSpPr/>
          <p:nvPr/>
        </p:nvSpPr>
        <p:spPr>
          <a:xfrm>
            <a:off x="475951" y="537322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https://pixelastic.github.io/pokemonorbigdata/</a:t>
            </a:r>
            <a:endParaRPr lang="pl-PL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84D1F-A302-4780-A05F-91CF7BB7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8" y="2721215"/>
            <a:ext cx="7236296" cy="14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0EEF1-19D2-4177-827E-F31B5F0B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3143490"/>
            <a:ext cx="7128792" cy="21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B867-F2F5-4C35-BDF0-49F38120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(3V)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5EDA4-F311-4EAD-8800-E211C710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1" y="4005066"/>
            <a:ext cx="2705028" cy="1431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F09EC7-B128-4064-B672-F2B2F8F376B0}"/>
              </a:ext>
            </a:extLst>
          </p:cNvPr>
          <p:cNvSpPr/>
          <p:nvPr/>
        </p:nvSpPr>
        <p:spPr>
          <a:xfrm>
            <a:off x="343122" y="1844824"/>
            <a:ext cx="3362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grain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Kilobyte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Cup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Megabyte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bags of rice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Gigabyte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3 semi trucks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Terabyte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2 container ships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Petabyte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Blankets Manhattan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Blankets west coast states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Fills the Pacific Ocean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earth-sized rice ball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2539A-69DB-4CAF-A9D3-F62A2C06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7" y="1772819"/>
            <a:ext cx="209550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2DBB7-EB68-47F5-82D2-9AD1CF2C0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98" y="2204864"/>
            <a:ext cx="3282987" cy="230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A310C-044F-4FEF-8FBA-5BBFA05C3574}"/>
              </a:ext>
            </a:extLst>
          </p:cNvPr>
          <p:cNvSpPr txBox="1"/>
          <p:nvPr/>
        </p:nvSpPr>
        <p:spPr>
          <a:xfrm>
            <a:off x="416537" y="5585039"/>
            <a:ext cx="25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44EB6-937B-4E71-A8E9-6766BBC36CF8}"/>
              </a:ext>
            </a:extLst>
          </p:cNvPr>
          <p:cNvSpPr txBox="1"/>
          <p:nvPr/>
        </p:nvSpPr>
        <p:spPr>
          <a:xfrm>
            <a:off x="3931616" y="5585039"/>
            <a:ext cx="176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Variety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5A688-7106-4A8B-B992-8F9B33E93E6B}"/>
              </a:ext>
            </a:extLst>
          </p:cNvPr>
          <p:cNvSpPr txBox="1"/>
          <p:nvPr/>
        </p:nvSpPr>
        <p:spPr>
          <a:xfrm>
            <a:off x="6372200" y="5585039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</a:rPr>
              <a:t>elocity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A71-5B33-468B-B74A-897C03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Solutions and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87590F-B902-403F-95AF-8BFB39E293F9}"/>
              </a:ext>
            </a:extLst>
          </p:cNvPr>
          <p:cNvGrpSpPr/>
          <p:nvPr/>
        </p:nvGrpSpPr>
        <p:grpSpPr>
          <a:xfrm>
            <a:off x="582515" y="4247713"/>
            <a:ext cx="5679551" cy="1631405"/>
            <a:chOff x="1256037" y="4311689"/>
            <a:chExt cx="6950320" cy="19358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E8CC88-09D3-4C54-BA72-FDA4023FBE8B}"/>
                </a:ext>
              </a:extLst>
            </p:cNvPr>
            <p:cNvSpPr/>
            <p:nvPr/>
          </p:nvSpPr>
          <p:spPr>
            <a:xfrm>
              <a:off x="1256037" y="4311689"/>
              <a:ext cx="6950320" cy="1935804"/>
            </a:xfrm>
            <a:prstGeom prst="round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7FC1BE-5BE3-4819-B0E6-6E8BA0940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357" y="4707723"/>
              <a:ext cx="645868" cy="6458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21AFB-42B9-4606-A9E0-BD31DC1F5881}"/>
                </a:ext>
              </a:extLst>
            </p:cNvPr>
            <p:cNvSpPr txBox="1"/>
            <p:nvPr/>
          </p:nvSpPr>
          <p:spPr>
            <a:xfrm>
              <a:off x="1365534" y="5518707"/>
              <a:ext cx="2376036" cy="306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Blob Storage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3FA33F-02B3-421E-9BC3-F53B421E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16" y="4730575"/>
              <a:ext cx="645868" cy="6458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35D07-AD57-4ECD-A993-518EB85B90F7}"/>
                </a:ext>
              </a:extLst>
            </p:cNvPr>
            <p:cNvSpPr txBox="1"/>
            <p:nvPr/>
          </p:nvSpPr>
          <p:spPr>
            <a:xfrm>
              <a:off x="5228196" y="5518707"/>
              <a:ext cx="2972827" cy="503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Storage</a:t>
              </a:r>
            </a:p>
            <a:p>
              <a:pPr algn="ctr" defTabSz="514338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(Gen1)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B28F84-3D0E-4984-922D-03B284331A10}"/>
                </a:ext>
              </a:extLst>
            </p:cNvPr>
            <p:cNvGrpSpPr/>
            <p:nvPr/>
          </p:nvGrpSpPr>
          <p:grpSpPr>
            <a:xfrm>
              <a:off x="3430550" y="4730575"/>
              <a:ext cx="2168368" cy="1279662"/>
              <a:chOff x="3222782" y="4717021"/>
              <a:chExt cx="2168368" cy="127966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DEBC4F-1392-4FC5-909B-2F76AD2E489B}"/>
                  </a:ext>
                </a:extLst>
              </p:cNvPr>
              <p:cNvGrpSpPr/>
              <p:nvPr/>
            </p:nvGrpSpPr>
            <p:grpSpPr>
              <a:xfrm>
                <a:off x="3741570" y="4717021"/>
                <a:ext cx="841268" cy="645867"/>
                <a:chOff x="2463907" y="4498411"/>
                <a:chExt cx="536402" cy="47191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75B0171F-0EDC-413A-86DB-9418E30F73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907" y="4498411"/>
                  <a:ext cx="255840" cy="24961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DBBA386-8396-42D8-8AE1-BCFB2CA6C2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4469" y="4720710"/>
                  <a:ext cx="255840" cy="249615"/>
                </a:xfrm>
                <a:prstGeom prst="rect">
                  <a:avLst/>
                </a:prstGeom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ADC4C57-4FE5-46FB-BBD3-D9CBFF2CBFA9}"/>
                    </a:ext>
                  </a:extLst>
                </p:cNvPr>
                <p:cNvCxnSpPr/>
                <p:nvPr/>
              </p:nvCxnSpPr>
              <p:spPr>
                <a:xfrm flipV="1">
                  <a:off x="2493170" y="4623218"/>
                  <a:ext cx="379219" cy="2223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DBCF3-4B94-4313-99C5-6AB4F00F578D}"/>
                  </a:ext>
                </a:extLst>
              </p:cNvPr>
              <p:cNvSpPr txBox="1"/>
              <p:nvPr/>
            </p:nvSpPr>
            <p:spPr>
              <a:xfrm>
                <a:off x="3222782" y="5492702"/>
                <a:ext cx="2168368" cy="50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38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200" b="1" kern="0" dirty="0">
                    <a:solidFill>
                      <a:srgbClr val="FF7100"/>
                    </a:solidFill>
                  </a:rPr>
                  <a:t>Lake Storage (Gen2)</a:t>
                </a:r>
                <a:endParaRPr lang="pl-PL" sz="1200" b="1" kern="0" dirty="0">
                  <a:solidFill>
                    <a:srgbClr val="FF7100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F914B7-811D-4513-B0E8-D026EC48F873}"/>
              </a:ext>
            </a:extLst>
          </p:cNvPr>
          <p:cNvGrpSpPr/>
          <p:nvPr/>
        </p:nvGrpSpPr>
        <p:grpSpPr>
          <a:xfrm>
            <a:off x="583276" y="1942838"/>
            <a:ext cx="5655715" cy="2304875"/>
            <a:chOff x="1217368" y="1897092"/>
            <a:chExt cx="6983657" cy="273507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71F0E91-95CB-4CC2-8B62-4C223DB0A6D5}"/>
                </a:ext>
              </a:extLst>
            </p:cNvPr>
            <p:cNvSpPr/>
            <p:nvPr/>
          </p:nvSpPr>
          <p:spPr>
            <a:xfrm>
              <a:off x="1217368" y="1897092"/>
              <a:ext cx="6983657" cy="1769644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DA7F23-7897-4E81-86B7-98AE858C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86" y="2321668"/>
              <a:ext cx="873319" cy="8869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2DD0BD-E487-43B4-AF4D-1BDAF919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8521" y="2212944"/>
              <a:ext cx="873319" cy="98807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692240-BAB9-4876-8D4E-FA4CA41BC785}"/>
                </a:ext>
              </a:extLst>
            </p:cNvPr>
            <p:cNvGrpSpPr/>
            <p:nvPr/>
          </p:nvGrpSpPr>
          <p:grpSpPr>
            <a:xfrm>
              <a:off x="1668507" y="2130265"/>
              <a:ext cx="1251419" cy="990246"/>
              <a:chOff x="1668507" y="2130265"/>
              <a:chExt cx="1251419" cy="99024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B6BB08C-B3A1-40F1-9847-D2F04E8E6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507" y="2130265"/>
                <a:ext cx="867468" cy="881015"/>
              </a:xfrm>
              <a:prstGeom prst="rect">
                <a:avLst/>
              </a:prstGeom>
            </p:spPr>
          </p:pic>
          <p:pic>
            <p:nvPicPr>
              <p:cNvPr id="26" name="Picture 8" descr="Znalezione obrazy dla zapytania hive">
                <a:extLst>
                  <a:ext uri="{FF2B5EF4-FFF2-40B4-BE49-F238E27FC236}">
                    <a16:creationId xmlns:a16="http://schemas.microsoft.com/office/drawing/2014/main" id="{CD76A120-907D-4147-9216-383F4659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219" y="2844128"/>
                <a:ext cx="307525" cy="276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Znalezione obrazy dla zapytania apache spark sql">
                <a:extLst>
                  <a:ext uri="{FF2B5EF4-FFF2-40B4-BE49-F238E27FC236}">
                    <a16:creationId xmlns:a16="http://schemas.microsoft.com/office/drawing/2014/main" id="{4C5177AB-5EEB-44E0-8ED9-4DEB93366E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818" y="2749479"/>
                <a:ext cx="479108" cy="255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71AE6074-9DCD-4A22-A940-2E24855A7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671" y="2627818"/>
                <a:ext cx="479108" cy="121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4E945-D7E0-4400-93AA-099AF06F9DF7}"/>
                </a:ext>
              </a:extLst>
            </p:cNvPr>
            <p:cNvSpPr txBox="1"/>
            <p:nvPr/>
          </p:nvSpPr>
          <p:spPr>
            <a:xfrm>
              <a:off x="1449926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E4B103-6904-42E6-8517-F7ACDECFFD00}"/>
                </a:ext>
              </a:extLst>
            </p:cNvPr>
            <p:cNvSpPr txBox="1"/>
            <p:nvPr/>
          </p:nvSpPr>
          <p:spPr>
            <a:xfrm>
              <a:off x="3552185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Databricks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7CEA42-9F9C-41AF-8862-E863F909F5BE}"/>
                </a:ext>
              </a:extLst>
            </p:cNvPr>
            <p:cNvSpPr txBox="1"/>
            <p:nvPr/>
          </p:nvSpPr>
          <p:spPr>
            <a:xfrm>
              <a:off x="5654445" y="3228554"/>
              <a:ext cx="2517149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Lake Analytics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7AA1F2-1E60-423D-B711-AA98C2E007BF}"/>
                </a:ext>
              </a:extLst>
            </p:cNvPr>
            <p:cNvCxnSpPr>
              <a:stCxn id="17" idx="2"/>
              <a:endCxn id="5" idx="0"/>
            </p:cNvCxnSpPr>
            <p:nvPr/>
          </p:nvCxnSpPr>
          <p:spPr>
            <a:xfrm>
              <a:off x="4709197" y="3666736"/>
              <a:ext cx="13778" cy="965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3FD25-FBD5-4108-A7E4-EB08D2FFA326}"/>
              </a:ext>
            </a:extLst>
          </p:cNvPr>
          <p:cNvGrpSpPr/>
          <p:nvPr/>
        </p:nvGrpSpPr>
        <p:grpSpPr>
          <a:xfrm>
            <a:off x="6227075" y="1942837"/>
            <a:ext cx="2628623" cy="3983885"/>
            <a:chOff x="8201025" y="1897092"/>
            <a:chExt cx="3460957" cy="43504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E52743-E9C9-4A48-805E-CBA0619A993D}"/>
                </a:ext>
              </a:extLst>
            </p:cNvPr>
            <p:cNvGrpSpPr/>
            <p:nvPr/>
          </p:nvGrpSpPr>
          <p:grpSpPr>
            <a:xfrm>
              <a:off x="9334743" y="2008485"/>
              <a:ext cx="1895209" cy="4190379"/>
              <a:chOff x="9334743" y="2008485"/>
              <a:chExt cx="1895209" cy="4190379"/>
            </a:xfrm>
          </p:grpSpPr>
          <p:grpSp>
            <p:nvGrpSpPr>
              <p:cNvPr id="34" name="Grupa 64">
                <a:extLst>
                  <a:ext uri="{FF2B5EF4-FFF2-40B4-BE49-F238E27FC236}">
                    <a16:creationId xmlns:a16="http://schemas.microsoft.com/office/drawing/2014/main" id="{8D43EFF0-5CBB-4A2F-B4A0-466B650D862D}"/>
                  </a:ext>
                </a:extLst>
              </p:cNvPr>
              <p:cNvGrpSpPr/>
              <p:nvPr/>
            </p:nvGrpSpPr>
            <p:grpSpPr>
              <a:xfrm>
                <a:off x="9334743" y="2765146"/>
                <a:ext cx="1895209" cy="3433718"/>
                <a:chOff x="6482024" y="3039161"/>
                <a:chExt cx="1343442" cy="2730017"/>
              </a:xfrm>
            </p:grpSpPr>
            <p:pic>
              <p:nvPicPr>
                <p:cNvPr id="36" name="Obraz 43">
                  <a:extLst>
                    <a:ext uri="{FF2B5EF4-FFF2-40B4-BE49-F238E27FC236}">
                      <a16:creationId xmlns:a16="http://schemas.microsoft.com/office/drawing/2014/main" id="{8FA9644A-FD8A-4846-B8CB-60EDE6BF1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3449" y="3568728"/>
                  <a:ext cx="840824" cy="714067"/>
                </a:xfrm>
                <a:prstGeom prst="rect">
                  <a:avLst/>
                </a:prstGeom>
              </p:spPr>
            </p:pic>
            <p:sp>
              <p:nvSpPr>
                <p:cNvPr id="37" name="Prostokąt 46">
                  <a:extLst>
                    <a:ext uri="{FF2B5EF4-FFF2-40B4-BE49-F238E27FC236}">
                      <a16:creationId xmlns:a16="http://schemas.microsoft.com/office/drawing/2014/main" id="{3AC3AFA2-1F12-4187-9575-E7117A4E27C1}"/>
                    </a:ext>
                  </a:extLst>
                </p:cNvPr>
                <p:cNvSpPr/>
                <p:nvPr/>
              </p:nvSpPr>
              <p:spPr>
                <a:xfrm>
                  <a:off x="6500343" y="4291468"/>
                  <a:ext cx="1325123" cy="224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Cosmos DB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38" name="Prostokąt 137">
                  <a:extLst>
                    <a:ext uri="{FF2B5EF4-FFF2-40B4-BE49-F238E27FC236}">
                      <a16:creationId xmlns:a16="http://schemas.microsoft.com/office/drawing/2014/main" id="{30B97878-1602-4D4B-BA3D-7E93D081380C}"/>
                    </a:ext>
                  </a:extLst>
                </p:cNvPr>
                <p:cNvSpPr/>
                <p:nvPr/>
              </p:nvSpPr>
              <p:spPr>
                <a:xfrm>
                  <a:off x="6482024" y="3039161"/>
                  <a:ext cx="1325123" cy="5130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</a:t>
                  </a:r>
                </a:p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Explorer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grpSp>
              <p:nvGrpSpPr>
                <p:cNvPr id="39" name="Grupa 61">
                  <a:extLst>
                    <a:ext uri="{FF2B5EF4-FFF2-40B4-BE49-F238E27FC236}">
                      <a16:creationId xmlns:a16="http://schemas.microsoft.com/office/drawing/2014/main" id="{05C9C82D-5C19-4D62-A9F8-C93C9CDC57C4}"/>
                    </a:ext>
                  </a:extLst>
                </p:cNvPr>
                <p:cNvGrpSpPr/>
                <p:nvPr/>
              </p:nvGrpSpPr>
              <p:grpSpPr>
                <a:xfrm>
                  <a:off x="6483404" y="4724875"/>
                  <a:ext cx="1342062" cy="1044303"/>
                  <a:chOff x="6483404" y="4724875"/>
                  <a:chExt cx="1342062" cy="1044303"/>
                </a:xfrm>
              </p:grpSpPr>
              <p:pic>
                <p:nvPicPr>
                  <p:cNvPr id="40" name="Obraz 56">
                    <a:extLst>
                      <a:ext uri="{FF2B5EF4-FFF2-40B4-BE49-F238E27FC236}">
                        <a16:creationId xmlns:a16="http://schemas.microsoft.com/office/drawing/2014/main" id="{9A3456A6-98E0-4599-8AD3-80BC94E6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0424" y="4724875"/>
                    <a:ext cx="666874" cy="666874"/>
                  </a:xfrm>
                  <a:prstGeom prst="rect">
                    <a:avLst/>
                  </a:prstGeom>
                </p:spPr>
              </p:pic>
              <p:sp>
                <p:nvSpPr>
                  <p:cNvPr id="41" name="Prostokąt 149">
                    <a:extLst>
                      <a:ext uri="{FF2B5EF4-FFF2-40B4-BE49-F238E27FC236}">
                        <a16:creationId xmlns:a16="http://schemas.microsoft.com/office/drawing/2014/main" id="{D6F90999-0739-48E0-981E-1485FC82643D}"/>
                      </a:ext>
                    </a:extLst>
                  </p:cNvPr>
                  <p:cNvSpPr/>
                  <p:nvPr/>
                </p:nvSpPr>
                <p:spPr>
                  <a:xfrm>
                    <a:off x="6483404" y="5400423"/>
                    <a:ext cx="1342062" cy="36875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defTabSz="514338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 Data Warehouse</a:t>
                    </a:r>
                    <a:endPara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endParaRPr>
                  </a:p>
                </p:txBody>
              </p:sp>
            </p:grpSp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CC8A56-426E-4089-B6F2-E499D9504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07082" y="2008485"/>
                <a:ext cx="752475" cy="827723"/>
              </a:xfrm>
              <a:prstGeom prst="rect">
                <a:avLst/>
              </a:prstGeom>
            </p:spPr>
          </p:pic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9D82B3-9279-4ABF-B68A-F9CD93D9E65D}"/>
                </a:ext>
              </a:extLst>
            </p:cNvPr>
            <p:cNvSpPr/>
            <p:nvPr/>
          </p:nvSpPr>
          <p:spPr>
            <a:xfrm>
              <a:off x="9099757" y="1897092"/>
              <a:ext cx="2562225" cy="435040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316E26-32D5-4E12-8B3A-9A5BE846A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476" y="5205629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F7D678-21B3-4C15-8068-27BC87BAC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5" y="2661877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5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F4D9-CEE2-458D-AA6E-3BDEAB8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72F50-CC15-48BF-AF5A-D0F943C7BB9A}"/>
              </a:ext>
            </a:extLst>
          </p:cNvPr>
          <p:cNvGrpSpPr/>
          <p:nvPr/>
        </p:nvGrpSpPr>
        <p:grpSpPr>
          <a:xfrm>
            <a:off x="683570" y="2048616"/>
            <a:ext cx="7620055" cy="1899951"/>
            <a:chOff x="1519237" y="2410071"/>
            <a:chExt cx="9607476" cy="2762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B18DD-E831-4659-9B14-DFBF9FF3C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237" y="2410071"/>
              <a:ext cx="6753225" cy="2762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A916DE-F221-4BF7-B20A-CC96776B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23" y="2882320"/>
              <a:ext cx="1436490" cy="143649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B1BC1AE-C7A0-4418-86DA-1254CD10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3" y="4484562"/>
            <a:ext cx="8224181" cy="4501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97FF86-2D39-4014-957D-6E917D0A3AD0}"/>
              </a:ext>
            </a:extLst>
          </p:cNvPr>
          <p:cNvGrpSpPr/>
          <p:nvPr/>
        </p:nvGrpSpPr>
        <p:grpSpPr>
          <a:xfrm>
            <a:off x="683570" y="5234122"/>
            <a:ext cx="7464970" cy="830996"/>
            <a:chOff x="1294261" y="5706692"/>
            <a:chExt cx="7464970" cy="830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D3830B-7DAD-47B8-8AEA-B2D1AD578AAD}"/>
                </a:ext>
              </a:extLst>
            </p:cNvPr>
            <p:cNvSpPr/>
            <p:nvPr/>
          </p:nvSpPr>
          <p:spPr>
            <a:xfrm>
              <a:off x="1437996" y="6076024"/>
              <a:ext cx="73212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Year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Reported</a:t>
              </a:r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20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17 AND </a:t>
              </a:r>
              <a:r>
                <a:rPr lang="en-GB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MonthReported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10</a:t>
              </a:r>
              <a:endPara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F40CD-6DDD-4754-9341-F721D84B3604}"/>
                </a:ext>
              </a:extLst>
            </p:cNvPr>
            <p:cNvSpPr/>
            <p:nvPr/>
          </p:nvSpPr>
          <p:spPr>
            <a:xfrm>
              <a:off x="1294261" y="5706692"/>
              <a:ext cx="20989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accent6">
                      <a:lumMod val="75000"/>
                    </a:schemeClr>
                  </a:solidFill>
                </a:rPr>
                <a:t>FILTER (PROCESS):</a:t>
              </a:r>
              <a:endParaRPr lang="pl-PL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D4978-7888-4B84-8B2C-1F3DF1F86552}"/>
              </a:ext>
            </a:extLst>
          </p:cNvPr>
          <p:cNvSpPr/>
          <p:nvPr/>
        </p:nvSpPr>
        <p:spPr>
          <a:xfrm>
            <a:off x="539553" y="1611408"/>
            <a:ext cx="1149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Set: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B79F-251F-4CFC-BCFA-B2FD33CFF133}"/>
              </a:ext>
            </a:extLst>
          </p:cNvPr>
          <p:cNvSpPr txBox="1"/>
          <p:nvPr/>
        </p:nvSpPr>
        <p:spPr>
          <a:xfrm>
            <a:off x="6372203" y="3523832"/>
            <a:ext cx="24292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</a:t>
            </a:r>
          </a:p>
          <a:p>
            <a:pPr algn="ctr"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(Gen1)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12672</TotalTime>
  <Words>1439</Words>
  <Application>Microsoft Office PowerPoint</Application>
  <PresentationFormat>On-screen Show (4:3)</PresentationFormat>
  <Paragraphs>363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Helvetica Neue</vt:lpstr>
      <vt:lpstr>Malleable-FP</vt:lpstr>
      <vt:lpstr>Wingdings</vt:lpstr>
      <vt:lpstr>Motyw2</vt:lpstr>
      <vt:lpstr>PowerPoint Presentation</vt:lpstr>
      <vt:lpstr>Partycjonowanie danych  w rozwiązaniach Big Data</vt:lpstr>
      <vt:lpstr>About Me </vt:lpstr>
      <vt:lpstr>Project</vt:lpstr>
      <vt:lpstr>Agenda</vt:lpstr>
      <vt:lpstr>Big Data Game</vt:lpstr>
      <vt:lpstr>Big Data (3V)</vt:lpstr>
      <vt:lpstr>Big Data  Solutions and Azure</vt:lpstr>
      <vt:lpstr>Challenge</vt:lpstr>
      <vt:lpstr>Big Data Solutions</vt:lpstr>
      <vt:lpstr>Big Data and SQL</vt:lpstr>
      <vt:lpstr>Data Processing  Batch mode vs Interactive mode</vt:lpstr>
      <vt:lpstr>Hive and Spark SQL</vt:lpstr>
      <vt:lpstr>Hive and Spark SQL -Tables</vt:lpstr>
      <vt:lpstr>DEMO</vt:lpstr>
      <vt:lpstr>Partitioning and Partition Elimination</vt:lpstr>
      <vt:lpstr>ADLA Partitioned Output</vt:lpstr>
      <vt:lpstr>ADLA- Read Partitioned Data  (Partition Elimination)</vt:lpstr>
      <vt:lpstr>Hive and Spark - Read Partitioned Data</vt:lpstr>
      <vt:lpstr>Data Formats</vt:lpstr>
      <vt:lpstr>Hive and Spark SQL – Managed Tables , Static and Dynamic Partition </vt:lpstr>
      <vt:lpstr>DEMO</vt:lpstr>
      <vt:lpstr>Challenge</vt:lpstr>
      <vt:lpstr>Challenge </vt:lpstr>
      <vt:lpstr>Bucketing – optimization technique </vt:lpstr>
      <vt:lpstr>DEMO</vt:lpstr>
      <vt:lpstr>ADLA Tables, Partitioning and bucketing </vt:lpstr>
      <vt:lpstr>Delta Lake </vt:lpstr>
      <vt:lpstr>Azure Databricks Delta </vt:lpstr>
      <vt:lpstr>DEMO</vt:lpstr>
      <vt:lpstr>Summary</vt:lpstr>
      <vt:lpstr>Resources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tkrawczyk</cp:lastModifiedBy>
  <cp:revision>144</cp:revision>
  <dcterms:created xsi:type="dcterms:W3CDTF">2019-05-02T18:30:20Z</dcterms:created>
  <dcterms:modified xsi:type="dcterms:W3CDTF">2019-05-17T12:55:48Z</dcterms:modified>
</cp:coreProperties>
</file>