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60" r:id="rId6"/>
    <p:sldId id="339" r:id="rId7"/>
    <p:sldId id="344" r:id="rId8"/>
    <p:sldId id="343" r:id="rId9"/>
    <p:sldId id="346" r:id="rId10"/>
    <p:sldId id="351" r:id="rId11"/>
    <p:sldId id="347" r:id="rId12"/>
    <p:sldId id="356" r:id="rId13"/>
    <p:sldId id="345" r:id="rId14"/>
    <p:sldId id="348" r:id="rId15"/>
    <p:sldId id="349" r:id="rId16"/>
    <p:sldId id="353" r:id="rId17"/>
    <p:sldId id="354" r:id="rId18"/>
    <p:sldId id="350" r:id="rId19"/>
    <p:sldId id="357" r:id="rId20"/>
    <p:sldId id="258" r:id="rId21"/>
    <p:sldId id="276" r:id="rId22"/>
    <p:sldId id="28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49688" autoAdjust="0"/>
  </p:normalViewPr>
  <p:slideViewPr>
    <p:cSldViewPr snapToGrid="0">
      <p:cViewPr>
        <p:scale>
          <a:sx n="150" d="100"/>
          <a:sy n="150" d="100"/>
        </p:scale>
        <p:origin x="108" y="-2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Migracja</a:t>
            </a:r>
            <a:r>
              <a:rPr lang="en-GB" dirty="0"/>
              <a:t> z Gen1 do Gen2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Wyzanie</a:t>
            </a:r>
            <a:r>
              <a:rPr lang="en-GB" dirty="0"/>
              <a:t> </a:t>
            </a:r>
          </a:p>
          <a:p>
            <a:r>
              <a:rPr lang="en-GB" dirty="0"/>
              <a:t>Z Gen1 </a:t>
            </a:r>
            <a:r>
              <a:rPr lang="en-GB" dirty="0" err="1"/>
              <a:t>był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zwiazany</a:t>
            </a:r>
            <a:r>
              <a:rPr lang="en-GB" dirty="0"/>
              <a:t> Azure Data Lake Analytics </a:t>
            </a:r>
          </a:p>
          <a:p>
            <a:r>
              <a:rPr lang="en-GB" dirty="0"/>
              <a:t>I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okazuje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ze Azure Data Lake Analytics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dzialac</a:t>
            </a:r>
            <a:r>
              <a:rPr lang="en-GB" dirty="0"/>
              <a:t> z Gen2 I co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zrobic</a:t>
            </a:r>
            <a:r>
              <a:rPr lang="en-GB" dirty="0"/>
              <a:t> z </a:t>
            </a:r>
            <a:r>
              <a:rPr lang="en-GB" dirty="0" err="1"/>
              <a:t>naszymi</a:t>
            </a:r>
            <a:r>
              <a:rPr lang="en-GB" dirty="0"/>
              <a:t> </a:t>
            </a:r>
            <a:r>
              <a:rPr lang="en-GB" dirty="0" err="1"/>
              <a:t>Jobami</a:t>
            </a:r>
            <a:r>
              <a:rPr lang="en-GB" dirty="0"/>
              <a:t> </a:t>
            </a:r>
          </a:p>
          <a:p>
            <a:r>
              <a:rPr lang="en-GB" dirty="0" err="1"/>
              <a:t>Mozemy</a:t>
            </a:r>
            <a:r>
              <a:rPr lang="en-GB" dirty="0"/>
              <a:t> je </a:t>
            </a:r>
            <a:r>
              <a:rPr lang="en-GB" dirty="0" err="1"/>
              <a:t>przenies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Spark, ale ADLA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usluga</a:t>
            </a:r>
            <a:r>
              <a:rPr lang="en-GB" dirty="0"/>
              <a:t>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on </a:t>
            </a:r>
            <a:r>
              <a:rPr lang="en-GB" dirty="0" err="1"/>
              <a:t>demend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rozliczana</a:t>
            </a:r>
            <a:r>
              <a:rPr lang="en-GB" dirty="0"/>
              <a:t> w </a:t>
            </a:r>
            <a:r>
              <a:rPr lang="en-GB" dirty="0" err="1"/>
              <a:t>modelu</a:t>
            </a:r>
            <a:r>
              <a:rPr lang="en-GB" dirty="0"/>
              <a:t> pay as you go.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przenies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joby</a:t>
            </a:r>
            <a:r>
              <a:rPr lang="en-GB" dirty="0"/>
              <a:t> </a:t>
            </a:r>
            <a:r>
              <a:rPr lang="en-GB" dirty="0" err="1"/>
              <a:t>zeby</a:t>
            </a:r>
            <a:r>
              <a:rPr lang="en-GB" dirty="0"/>
              <a:t> ich </a:t>
            </a:r>
            <a:r>
              <a:rPr lang="en-GB" dirty="0" err="1"/>
              <a:t>utrzymanie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kosztowalo</a:t>
            </a:r>
            <a:r>
              <a:rPr lang="en-GB" dirty="0"/>
              <a:t> za </a:t>
            </a:r>
            <a:r>
              <a:rPr lang="en-GB" dirty="0" err="1"/>
              <a:t>duzo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3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Mozna</a:t>
            </a:r>
            <a:r>
              <a:rPr lang="en-GB" dirty="0"/>
              <a:t> np. </a:t>
            </a:r>
            <a:r>
              <a:rPr lang="en-GB" dirty="0" err="1"/>
              <a:t>Uruchamiac</a:t>
            </a:r>
            <a:r>
              <a:rPr lang="en-GB" dirty="0"/>
              <a:t> </a:t>
            </a:r>
            <a:r>
              <a:rPr lang="en-GB" dirty="0" err="1"/>
              <a:t>klastry</a:t>
            </a:r>
            <a:r>
              <a:rPr lang="en-GB" dirty="0"/>
              <a:t> Spark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zadanie</a:t>
            </a:r>
            <a:r>
              <a:rPr lang="en-GB" dirty="0"/>
              <a:t> – </a:t>
            </a:r>
            <a:r>
              <a:rPr lang="en-GB" dirty="0" err="1"/>
              <a:t>mozna</a:t>
            </a:r>
            <a:r>
              <a:rPr lang="en-GB" dirty="0"/>
              <a:t> to </a:t>
            </a:r>
            <a:r>
              <a:rPr lang="en-GB" dirty="0" err="1"/>
              <a:t>zrobic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ADF </a:t>
            </a:r>
          </a:p>
          <a:p>
            <a:r>
              <a:rPr lang="en-GB" dirty="0" err="1"/>
              <a:t>Mamy</a:t>
            </a:r>
            <a:r>
              <a:rPr lang="en-GB" dirty="0"/>
              <a:t> cos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Time to </a:t>
            </a:r>
            <a:r>
              <a:rPr lang="en-GB" dirty="0" err="1"/>
              <a:t>LiVe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Niezelaznie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</a:t>
            </a:r>
            <a:r>
              <a:rPr lang="en-GB" dirty="0" err="1"/>
              <a:t>wybierzemy</a:t>
            </a:r>
            <a:r>
              <a:rPr lang="en-GB" dirty="0"/>
              <a:t> do </a:t>
            </a:r>
            <a:r>
              <a:rPr lang="en-GB" dirty="0" err="1"/>
              <a:t>uruchamiania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Sparku</a:t>
            </a:r>
            <a:r>
              <a:rPr lang="en-GB" dirty="0"/>
              <a:t>, </a:t>
            </a:r>
            <a:r>
              <a:rPr lang="en-GB" dirty="0" err="1"/>
              <a:t>utrzywanie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24h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dobe</a:t>
            </a:r>
            <a:r>
              <a:rPr lang="en-GB" dirty="0"/>
              <a:t> </a:t>
            </a:r>
          </a:p>
          <a:p>
            <a:r>
              <a:rPr lang="en-GB" dirty="0"/>
              <a:t>Jest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 –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zalozylismy</a:t>
            </a:r>
            <a:r>
              <a:rPr lang="en-GB" dirty="0"/>
              <a:t> ze klister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potrzebny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8h </a:t>
            </a:r>
          </a:p>
          <a:p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uruchamianie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kastrze</a:t>
            </a:r>
            <a:r>
              <a:rPr lang="en-GB" dirty="0"/>
              <a:t> </a:t>
            </a:r>
            <a:r>
              <a:rPr lang="en-GB" dirty="0" err="1"/>
              <a:t>stawianym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.</a:t>
            </a:r>
          </a:p>
          <a:p>
            <a:r>
              <a:rPr lang="en-GB" dirty="0"/>
              <a:t>Jest to </a:t>
            </a:r>
            <a:r>
              <a:rPr lang="en-GB" dirty="0" err="1"/>
              <a:t>mozwlie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ADF –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uruchomienie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HDI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Azure Databricks</a:t>
            </a:r>
          </a:p>
          <a:p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roznice</a:t>
            </a:r>
            <a:r>
              <a:rPr lang="en-GB" dirty="0"/>
              <a:t> :</a:t>
            </a:r>
          </a:p>
          <a:p>
            <a:r>
              <a:rPr lang="en-GB" dirty="0"/>
              <a:t>Po </a:t>
            </a:r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HDI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skomplikowana</a:t>
            </a:r>
            <a:r>
              <a:rPr lang="en-GB" dirty="0"/>
              <a:t> np. </a:t>
            </a:r>
            <a:r>
              <a:rPr lang="en-GB" dirty="0" err="1"/>
              <a:t>Podlaczenie</a:t>
            </a:r>
            <a:r>
              <a:rPr lang="en-GB" dirty="0"/>
              <a:t> ADLS </a:t>
            </a:r>
          </a:p>
          <a:p>
            <a:r>
              <a:rPr lang="en-GB" dirty="0"/>
              <a:t>Po </a:t>
            </a:r>
            <a:r>
              <a:rPr lang="en-GB" dirty="0" err="1"/>
              <a:t>drugie</a:t>
            </a:r>
            <a:r>
              <a:rPr lang="en-GB" dirty="0"/>
              <a:t> po HDI </a:t>
            </a:r>
            <a:r>
              <a:rPr lang="en-GB" dirty="0" err="1"/>
              <a:t>trzeba</a:t>
            </a:r>
            <a:r>
              <a:rPr lang="en-GB" dirty="0"/>
              <a:t> </a:t>
            </a:r>
            <a:r>
              <a:rPr lang="en-GB" dirty="0" err="1"/>
              <a:t>samemu</a:t>
            </a:r>
            <a:r>
              <a:rPr lang="en-GB" dirty="0"/>
              <a:t> </a:t>
            </a:r>
            <a:r>
              <a:rPr lang="en-GB" dirty="0" err="1"/>
              <a:t>sprzatac</a:t>
            </a:r>
            <a:r>
              <a:rPr lang="en-GB" dirty="0"/>
              <a:t> – </a:t>
            </a:r>
            <a:r>
              <a:rPr lang="en-GB" dirty="0" err="1"/>
              <a:t>klaster</a:t>
            </a:r>
            <a:r>
              <a:rPr lang="en-GB" dirty="0"/>
              <a:t> HDI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Blob Storage </a:t>
            </a:r>
            <a:r>
              <a:rPr lang="en-GB" dirty="0" err="1"/>
              <a:t>kontenery</a:t>
            </a:r>
            <a:r>
              <a:rPr lang="en-GB" dirty="0"/>
              <a:t> (tam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trzymane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Kontenery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usuwane</a:t>
            </a:r>
            <a:r>
              <a:rPr lang="en-GB" dirty="0"/>
              <a:t> </a:t>
            </a:r>
          </a:p>
          <a:p>
            <a:pPr marL="0" indent="0">
              <a:buFontTx/>
              <a:buNone/>
            </a:pPr>
            <a:r>
              <a:rPr lang="en-GB" dirty="0"/>
              <a:t>Po </a:t>
            </a:r>
            <a:r>
              <a:rPr lang="en-GB" dirty="0" err="1"/>
              <a:t>trzecie</a:t>
            </a:r>
            <a:r>
              <a:rPr lang="en-GB" dirty="0"/>
              <a:t> </a:t>
            </a:r>
            <a:r>
              <a:rPr lang="en-GB" dirty="0" err="1"/>
              <a:t>tworzenie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Databricks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(w </a:t>
            </a:r>
            <a:r>
              <a:rPr lang="en-GB" dirty="0" err="1"/>
              <a:t>przypadku</a:t>
            </a:r>
            <a:r>
              <a:rPr lang="en-GB" dirty="0"/>
              <a:t> ADLA </a:t>
            </a:r>
            <a:r>
              <a:rPr lang="en-GB" dirty="0" err="1"/>
              <a:t>inicjalizacja</a:t>
            </a:r>
            <a:r>
              <a:rPr lang="en-GB" dirty="0"/>
              <a:t> </a:t>
            </a:r>
            <a:r>
              <a:rPr lang="en-GB" dirty="0" err="1"/>
              <a:t>silnika</a:t>
            </a:r>
            <a:r>
              <a:rPr lang="en-GB" dirty="0"/>
              <a:t> 1 min )</a:t>
            </a:r>
          </a:p>
          <a:p>
            <a:pPr marL="0" indent="0">
              <a:buFontTx/>
              <a:buNone/>
            </a:pPr>
            <a:r>
              <a:rPr lang="en-GB" dirty="0"/>
              <a:t>I po </a:t>
            </a:r>
            <a:r>
              <a:rPr lang="en-GB" dirty="0" err="1"/>
              <a:t>czwarte</a:t>
            </a:r>
            <a:r>
              <a:rPr lang="en-GB" dirty="0"/>
              <a:t>  w </a:t>
            </a:r>
            <a:r>
              <a:rPr lang="en-GB" dirty="0" err="1"/>
              <a:t>przypadku</a:t>
            </a:r>
            <a:r>
              <a:rPr lang="en-GB" dirty="0"/>
              <a:t> Azure Databricks </a:t>
            </a:r>
            <a:r>
              <a:rPr lang="en-GB" dirty="0" err="1"/>
              <a:t>dostep</a:t>
            </a:r>
            <a:r>
              <a:rPr lang="en-GB" dirty="0"/>
              <a:t>  do </a:t>
            </a:r>
            <a:r>
              <a:rPr lang="en-GB" dirty="0" err="1"/>
              <a:t>logow</a:t>
            </a:r>
            <a:r>
              <a:rPr lang="en-GB" dirty="0"/>
              <a:t> z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joba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latwiejsze</a:t>
            </a:r>
            <a:r>
              <a:rPr lang="en-GB" dirty="0"/>
              <a:t> (</a:t>
            </a:r>
            <a:r>
              <a:rPr lang="en-GB" dirty="0" err="1"/>
              <a:t>integracja</a:t>
            </a:r>
            <a:r>
              <a:rPr lang="en-GB" dirty="0"/>
              <a:t> z ADF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rozwinieta</a:t>
            </a:r>
            <a:r>
              <a:rPr lang="en-GB" dirty="0"/>
              <a:t>)</a:t>
            </a:r>
          </a:p>
          <a:p>
            <a:pPr marL="0" indent="0">
              <a:buFontTx/>
              <a:buNone/>
            </a:pPr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samych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Azure Databrick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powaznie</a:t>
            </a:r>
            <a:r>
              <a:rPr lang="en-GB" dirty="0"/>
              <a:t> </a:t>
            </a:r>
            <a:r>
              <a:rPr lang="en-GB" dirty="0" err="1"/>
              <a:t>rozwazamy</a:t>
            </a:r>
            <a:r>
              <a:rPr lang="en-GB" dirty="0"/>
              <a:t> </a:t>
            </a:r>
            <a:r>
              <a:rPr lang="en-GB" dirty="0" err="1"/>
              <a:t>uzycie</a:t>
            </a:r>
            <a:r>
              <a:rPr lang="en-GB" dirty="0"/>
              <a:t> Azure HDInsight?</a:t>
            </a:r>
          </a:p>
          <a:p>
            <a:pPr marL="0" indent="0">
              <a:buFontTx/>
              <a:buNone/>
            </a:pPr>
            <a:r>
              <a:rPr lang="en-GB" dirty="0" err="1"/>
              <a:t>Powod</a:t>
            </a:r>
            <a:r>
              <a:rPr lang="en-GB" dirty="0"/>
              <a:t> jest </a:t>
            </a:r>
            <a:r>
              <a:rPr lang="en-GB" dirty="0" err="1"/>
              <a:t>jeden</a:t>
            </a:r>
            <a:r>
              <a:rPr lang="en-GB" dirty="0"/>
              <a:t> to </a:t>
            </a:r>
            <a:r>
              <a:rPr lang="en-GB" dirty="0" err="1"/>
              <a:t>cena</a:t>
            </a:r>
            <a:r>
              <a:rPr lang="en-GB" dirty="0"/>
              <a:t> ?</a:t>
            </a:r>
          </a:p>
          <a:p>
            <a:pPr marL="0" indent="0">
              <a:buFontTx/>
              <a:buNone/>
            </a:pPr>
            <a:r>
              <a:rPr lang="en-GB" dirty="0"/>
              <a:t>Za ta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HDI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wiekszy</a:t>
            </a:r>
            <a:r>
              <a:rPr lang="en-GB" dirty="0"/>
              <a:t> klister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zrobic</a:t>
            </a:r>
            <a:r>
              <a:rPr lang="en-GB" dirty="0"/>
              <a:t> to </a:t>
            </a:r>
            <a:r>
              <a:rPr lang="en-GB" dirty="0" err="1"/>
              <a:t>inaczej</a:t>
            </a:r>
            <a:r>
              <a:rPr lang="en-GB" dirty="0"/>
              <a:t>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Okazuje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mozna</a:t>
            </a:r>
            <a:r>
              <a:rPr lang="en-GB" dirty="0"/>
              <a:t> </a:t>
            </a:r>
          </a:p>
          <a:p>
            <a:r>
              <a:rPr lang="en-GB" dirty="0"/>
              <a:t>My </a:t>
            </a:r>
            <a:r>
              <a:rPr lang="en-GB" dirty="0" err="1"/>
              <a:t>uzylismy</a:t>
            </a:r>
            <a:r>
              <a:rPr lang="en-GB" dirty="0"/>
              <a:t> </a:t>
            </a:r>
            <a:r>
              <a:rPr lang="en-GB" dirty="0" err="1"/>
              <a:t>usługi</a:t>
            </a:r>
            <a:r>
              <a:rPr lang="en-GB" dirty="0"/>
              <a:t> Mapping Data Flow (</a:t>
            </a:r>
            <a:r>
              <a:rPr lang="en-GB" dirty="0" err="1"/>
              <a:t>cześć</a:t>
            </a:r>
            <a:r>
              <a:rPr lang="en-GB" dirty="0"/>
              <a:t> ADF </a:t>
            </a:r>
            <a:r>
              <a:rPr lang="en-GB" dirty="0" err="1"/>
              <a:t>aktualnie</a:t>
            </a:r>
            <a:r>
              <a:rPr lang="en-GB" dirty="0"/>
              <a:t> w preview)</a:t>
            </a:r>
          </a:p>
          <a:p>
            <a:r>
              <a:rPr lang="en-GB" dirty="0"/>
              <a:t>Za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tworzyc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graficznego</a:t>
            </a:r>
            <a:r>
              <a:rPr lang="en-GB" dirty="0"/>
              <a:t> </a:t>
            </a:r>
            <a:r>
              <a:rPr lang="en-GB" dirty="0" err="1"/>
              <a:t>desinera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pipeline I </a:t>
            </a:r>
            <a:r>
              <a:rPr lang="en-GB" dirty="0" err="1"/>
              <a:t>uruchamiac</a:t>
            </a:r>
            <a:r>
              <a:rPr lang="en-GB" dirty="0"/>
              <a:t> je </a:t>
            </a:r>
            <a:r>
              <a:rPr lang="en-GB" dirty="0" err="1"/>
              <a:t>na</a:t>
            </a:r>
            <a:r>
              <a:rPr lang="en-GB" dirty="0"/>
              <a:t> Spark (-&gt;Scala-&gt;Spark)</a:t>
            </a:r>
          </a:p>
          <a:p>
            <a:r>
              <a:rPr lang="en-GB" dirty="0"/>
              <a:t>Problem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zadanego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  <a:r>
              <a:rPr lang="en-GB" dirty="0" err="1"/>
              <a:t>wstawic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jakiegos</a:t>
            </a:r>
            <a:r>
              <a:rPr lang="en-GB" dirty="0"/>
              <a:t> ML to problem z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uruchomieniem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pobralismy</a:t>
            </a:r>
            <a:r>
              <a:rPr lang="en-GB" dirty="0"/>
              <a:t>, </a:t>
            </a:r>
            <a:r>
              <a:rPr lang="en-GB" dirty="0" err="1"/>
              <a:t>przeprocesowalismy</a:t>
            </a:r>
            <a:r>
              <a:rPr lang="en-GB" dirty="0"/>
              <a:t> I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je </a:t>
            </a:r>
            <a:r>
              <a:rPr lang="en-GB" dirty="0" err="1"/>
              <a:t>udostepnic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(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storage)</a:t>
            </a:r>
          </a:p>
          <a:p>
            <a:r>
              <a:rPr lang="en-GB" dirty="0"/>
              <a:t>Co </a:t>
            </a:r>
            <a:r>
              <a:rPr lang="en-GB" dirty="0" err="1"/>
              <a:t>mozemy</a:t>
            </a:r>
            <a:r>
              <a:rPr lang="en-GB" dirty="0"/>
              <a:t> z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zrobic</a:t>
            </a:r>
            <a:endParaRPr lang="en-GB" dirty="0"/>
          </a:p>
          <a:p>
            <a:r>
              <a:rPr lang="en-GB" dirty="0"/>
              <a:t>My </a:t>
            </a:r>
            <a:r>
              <a:rPr lang="en-GB" dirty="0" err="1"/>
              <a:t>przetesowalismy</a:t>
            </a:r>
            <a:r>
              <a:rPr lang="en-GB" dirty="0"/>
              <a:t> </a:t>
            </a:r>
            <a:r>
              <a:rPr lang="en-GB" dirty="0" err="1"/>
              <a:t>klika</a:t>
            </a:r>
            <a:r>
              <a:rPr lang="en-GB" dirty="0"/>
              <a:t> </a:t>
            </a:r>
            <a:r>
              <a:rPr lang="en-GB" dirty="0" err="1"/>
              <a:t>rozwiazan</a:t>
            </a:r>
            <a:r>
              <a:rPr lang="en-GB" dirty="0"/>
              <a:t> I </a:t>
            </a:r>
            <a:r>
              <a:rPr lang="en-GB" dirty="0" err="1"/>
              <a:t>wciaz</a:t>
            </a:r>
            <a:r>
              <a:rPr lang="en-GB" dirty="0"/>
              <a:t> do </a:t>
            </a:r>
            <a:r>
              <a:rPr lang="en-GB" dirty="0" err="1"/>
              <a:t>zadanego</a:t>
            </a:r>
            <a:r>
              <a:rPr lang="en-GB" dirty="0"/>
              <a:t> do </a:t>
            </a:r>
            <a:r>
              <a:rPr lang="en-GB" dirty="0" err="1"/>
              <a:t>konca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jestesmy</a:t>
            </a:r>
            <a:r>
              <a:rPr lang="en-GB" dirty="0"/>
              <a:t> </a:t>
            </a:r>
            <a:r>
              <a:rPr lang="en-GB" dirty="0" err="1"/>
              <a:t>przekonani</a:t>
            </a:r>
            <a:endParaRPr lang="en-GB" dirty="0"/>
          </a:p>
          <a:p>
            <a:r>
              <a:rPr lang="en-GB" dirty="0"/>
              <a:t>Ale po </a:t>
            </a:r>
            <a:r>
              <a:rPr lang="en-GB" dirty="0" err="1"/>
              <a:t>koleji</a:t>
            </a:r>
            <a:r>
              <a:rPr lang="en-GB" dirty="0"/>
              <a:t> </a:t>
            </a:r>
          </a:p>
          <a:p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grupu</a:t>
            </a:r>
            <a:r>
              <a:rPr lang="en-GB" dirty="0"/>
              <a:t> Open I Close (open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storage I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ich </a:t>
            </a:r>
            <a:r>
              <a:rPr lang="en-GB" dirty="0" err="1"/>
              <a:t>nigdzie</a:t>
            </a:r>
            <a:r>
              <a:rPr lang="en-GB" dirty="0"/>
              <a:t> </a:t>
            </a:r>
            <a:r>
              <a:rPr lang="en-GB" dirty="0" err="1"/>
              <a:t>ladowac</a:t>
            </a:r>
            <a:r>
              <a:rPr lang="en-GB" dirty="0"/>
              <a:t>, close –</a:t>
            </a:r>
            <a:r>
              <a:rPr lang="en-GB" dirty="0" err="1"/>
              <a:t>ladujemy</a:t>
            </a:r>
            <a:r>
              <a:rPr lang="en-GB" dirty="0"/>
              <a:t> je do </a:t>
            </a:r>
            <a:r>
              <a:rPr lang="en-GB" dirty="0" err="1"/>
              <a:t>jakies</a:t>
            </a:r>
            <a:r>
              <a:rPr lang="en-GB" dirty="0"/>
              <a:t> </a:t>
            </a:r>
            <a:r>
              <a:rPr lang="en-GB" dirty="0" err="1"/>
              <a:t>zamkniej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Azure Data warehouse –external tables –</a:t>
            </a:r>
            <a:r>
              <a:rPr lang="en-GB" dirty="0" err="1"/>
              <a:t>brak</a:t>
            </a:r>
            <a:r>
              <a:rPr lang="en-GB" dirty="0"/>
              <a:t> </a:t>
            </a:r>
            <a:r>
              <a:rPr lang="en-GB" dirty="0" err="1"/>
              <a:t>wsparcia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partycjnowania</a:t>
            </a:r>
            <a:endParaRPr lang="en-GB" dirty="0"/>
          </a:p>
          <a:p>
            <a:r>
              <a:rPr lang="en-GB" dirty="0"/>
              <a:t>Azure Data Explorer –external table –</a:t>
            </a:r>
            <a:r>
              <a:rPr lang="en-GB" dirty="0" err="1"/>
              <a:t>wsparcie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parycjonowania</a:t>
            </a:r>
            <a:r>
              <a:rPr lang="en-GB" dirty="0"/>
              <a:t> ale </a:t>
            </a:r>
            <a:r>
              <a:rPr lang="en-GB" dirty="0" err="1"/>
              <a:t>tylko</a:t>
            </a:r>
            <a:r>
              <a:rPr lang="en-GB" dirty="0"/>
              <a:t> po </a:t>
            </a:r>
            <a:r>
              <a:rPr lang="en-GB" dirty="0" err="1"/>
              <a:t>dacie</a:t>
            </a:r>
            <a:endParaRPr lang="en-GB" dirty="0"/>
          </a:p>
          <a:p>
            <a:r>
              <a:rPr lang="en-GB" dirty="0"/>
              <a:t>Azure Data Explorer read only –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integruje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Event Hub, </a:t>
            </a:r>
            <a:r>
              <a:rPr lang="en-GB" dirty="0" err="1"/>
              <a:t>Iot</a:t>
            </a:r>
            <a:r>
              <a:rPr lang="en-GB" dirty="0"/>
              <a:t> Hub,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ADF (Kusto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)</a:t>
            </a:r>
          </a:p>
          <a:p>
            <a:r>
              <a:rPr lang="en-GB" dirty="0" err="1"/>
              <a:t>Showflake</a:t>
            </a:r>
            <a:r>
              <a:rPr lang="en-GB" dirty="0"/>
              <a:t> –DW (</a:t>
            </a:r>
            <a:r>
              <a:rPr lang="en-GB" dirty="0" err="1"/>
              <a:t>garther</a:t>
            </a:r>
            <a:r>
              <a:rPr lang="en-GB" dirty="0"/>
              <a:t>) pay as you go, </a:t>
            </a:r>
            <a:r>
              <a:rPr lang="en-GB" dirty="0" err="1"/>
              <a:t>poza</a:t>
            </a:r>
            <a:r>
              <a:rPr lang="en-GB" dirty="0"/>
              <a:t> </a:t>
            </a:r>
            <a:r>
              <a:rPr lang="en-GB" dirty="0" err="1"/>
              <a:t>subskrypcja</a:t>
            </a:r>
            <a:r>
              <a:rPr lang="en-GB" dirty="0"/>
              <a:t>, </a:t>
            </a:r>
            <a:r>
              <a:rPr lang="en-GB" dirty="0" err="1"/>
              <a:t>wyzwalanie</a:t>
            </a:r>
            <a:r>
              <a:rPr lang="en-GB" dirty="0"/>
              <a:t> o </a:t>
            </a:r>
            <a:r>
              <a:rPr lang="en-GB" dirty="0" err="1"/>
              <a:t>zintegrowania</a:t>
            </a:r>
            <a:r>
              <a:rPr lang="en-GB" dirty="0"/>
              <a:t> z azure </a:t>
            </a:r>
          </a:p>
          <a:p>
            <a:r>
              <a:rPr lang="en-GB" dirty="0"/>
              <a:t>, klister </a:t>
            </a:r>
            <a:r>
              <a:rPr lang="en-GB" dirty="0" err="1"/>
              <a:t>wstaje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ODBC po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sek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Databricks </a:t>
            </a:r>
            <a:r>
              <a:rPr lang="en-GB" dirty="0" err="1"/>
              <a:t>minuty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koniec</a:t>
            </a:r>
            <a:r>
              <a:rPr lang="en-GB" dirty="0"/>
              <a:t> </a:t>
            </a:r>
            <a:r>
              <a:rPr lang="en-GB" dirty="0" err="1"/>
              <a:t>gadania</a:t>
            </a:r>
            <a:r>
              <a:rPr lang="en-GB" dirty="0"/>
              <a:t> </a:t>
            </a:r>
            <a:r>
              <a:rPr lang="en-GB" dirty="0" err="1"/>
              <a:t>zobaczmy</a:t>
            </a:r>
            <a:r>
              <a:rPr lang="en-GB" dirty="0"/>
              <a:t> cos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mnie</a:t>
            </a:r>
            <a:r>
              <a:rPr lang="en-GB" dirty="0"/>
              <a:t> jest data lake –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mnie</a:t>
            </a:r>
            <a:r>
              <a:rPr lang="en-GB" dirty="0"/>
              <a:t> data lake to </a:t>
            </a:r>
            <a:r>
              <a:rPr lang="en-GB" dirty="0" err="1"/>
              <a:t>kontener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różnego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endParaRPr lang="en-GB" dirty="0"/>
          </a:p>
          <a:p>
            <a:r>
              <a:rPr lang="en-GB" dirty="0"/>
              <a:t>Dane </a:t>
            </a:r>
            <a:r>
              <a:rPr lang="en-GB" dirty="0" err="1"/>
              <a:t>mające</a:t>
            </a:r>
            <a:r>
              <a:rPr lang="en-GB" dirty="0"/>
              <a:t> </a:t>
            </a:r>
            <a:r>
              <a:rPr lang="en-GB" dirty="0" err="1"/>
              <a:t>jakąś</a:t>
            </a:r>
            <a:r>
              <a:rPr lang="en-GB" dirty="0"/>
              <a:t> </a:t>
            </a:r>
            <a:r>
              <a:rPr lang="en-GB" dirty="0" err="1"/>
              <a:t>zdefiniowaną</a:t>
            </a:r>
            <a:r>
              <a:rPr lang="en-GB" dirty="0"/>
              <a:t> </a:t>
            </a:r>
            <a:r>
              <a:rPr lang="en-GB" dirty="0" err="1"/>
              <a:t>strukutre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częściowo</a:t>
            </a:r>
            <a:r>
              <a:rPr lang="en-GB" dirty="0"/>
              <a:t> </a:t>
            </a:r>
            <a:r>
              <a:rPr lang="en-GB" dirty="0" err="1"/>
              <a:t>nadaną</a:t>
            </a:r>
            <a:r>
              <a:rPr lang="en-GB" dirty="0"/>
              <a:t> structure,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pochodzącze</a:t>
            </a:r>
            <a:r>
              <a:rPr lang="en-GB" dirty="0"/>
              <a:t> z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źródeł</a:t>
            </a:r>
            <a:r>
              <a:rPr lang="en-GB" dirty="0"/>
              <a:t> np. Z </a:t>
            </a:r>
            <a:r>
              <a:rPr lang="en-GB" dirty="0" err="1"/>
              <a:t>jakiś</a:t>
            </a:r>
            <a:r>
              <a:rPr lang="en-GB" dirty="0"/>
              <a:t> </a:t>
            </a:r>
            <a:r>
              <a:rPr lang="en-GB" dirty="0" err="1"/>
              <a:t>czujników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, z </a:t>
            </a:r>
            <a:r>
              <a:rPr lang="en-GB" dirty="0" err="1"/>
              <a:t>baz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źrodel</a:t>
            </a:r>
            <a:r>
              <a:rPr lang="en-GB" dirty="0"/>
              <a:t>.</a:t>
            </a:r>
          </a:p>
          <a:p>
            <a:r>
              <a:rPr lang="en-GB" dirty="0"/>
              <a:t>Ale co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kontenerem</a:t>
            </a:r>
            <a:r>
              <a:rPr lang="en-GB" dirty="0"/>
              <a:t>?</a:t>
            </a:r>
          </a:p>
          <a:p>
            <a:r>
              <a:rPr lang="en-GB" dirty="0"/>
              <a:t>I do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kontenera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wrzucić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, ale </a:t>
            </a:r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mając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kontenerze</a:t>
            </a:r>
            <a:r>
              <a:rPr lang="en-GB" dirty="0"/>
              <a:t> je </a:t>
            </a:r>
            <a:r>
              <a:rPr lang="en-GB" dirty="0" err="1"/>
              <a:t>przetwarzać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czystać</a:t>
            </a:r>
            <a:r>
              <a:rPr lang="en-GB" dirty="0"/>
              <a:t>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platformę</a:t>
            </a:r>
            <a:r>
              <a:rPr lang="en-GB" dirty="0"/>
              <a:t> Azure to </a:t>
            </a:r>
            <a:r>
              <a:rPr lang="en-GB" dirty="0" err="1"/>
              <a:t>mamy</a:t>
            </a:r>
            <a:r>
              <a:rPr lang="en-GB" dirty="0"/>
              <a:t> 3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usługi</a:t>
            </a:r>
            <a:r>
              <a:rPr lang="en-GB" dirty="0"/>
              <a:t>  (</a:t>
            </a:r>
            <a:r>
              <a:rPr lang="en-GB" dirty="0" err="1"/>
              <a:t>była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</a:t>
            </a:r>
            <a:r>
              <a:rPr lang="en-GB" dirty="0" err="1"/>
              <a:t>aktualnie</a:t>
            </a:r>
            <a:r>
              <a:rPr lang="en-GB" dirty="0"/>
              <a:t> 3 </a:t>
            </a:r>
            <a:r>
              <a:rPr lang="en-GB" dirty="0" err="1"/>
              <a:t>aczkolwiek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jest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rekomendowana</a:t>
            </a:r>
            <a:r>
              <a:rPr lang="en-GB" dirty="0"/>
              <a:t>)</a:t>
            </a:r>
          </a:p>
          <a:p>
            <a:r>
              <a:rPr lang="en-GB" dirty="0"/>
              <a:t>Azure Data Lake Storage Gen2 </a:t>
            </a:r>
          </a:p>
          <a:p>
            <a:r>
              <a:rPr lang="en-GB" dirty="0"/>
              <a:t>Jest </a:t>
            </a:r>
            <a:r>
              <a:rPr lang="en-GB" dirty="0" err="1"/>
              <a:t>szybciej</a:t>
            </a:r>
            <a:r>
              <a:rPr lang="en-GB" dirty="0"/>
              <a:t> ok. 20% , </a:t>
            </a:r>
            <a:r>
              <a:rPr lang="en-GB" dirty="0" err="1"/>
              <a:t>taniej</a:t>
            </a:r>
            <a:r>
              <a:rPr lang="en-GB" dirty="0"/>
              <a:t>,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replikacje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Zone,Geo</a:t>
            </a:r>
            <a:r>
              <a:rPr lang="en-GB" dirty="0"/>
              <a:t> (co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problemem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Gen1)</a:t>
            </a:r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dedykowany</a:t>
            </a:r>
            <a:r>
              <a:rPr lang="en-GB" dirty="0"/>
              <a:t> driver </a:t>
            </a:r>
          </a:p>
          <a:p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używać</a:t>
            </a:r>
            <a:r>
              <a:rPr lang="en-GB" dirty="0"/>
              <a:t> API Blob I Lake (ale </a:t>
            </a:r>
            <a:r>
              <a:rPr lang="en-GB" dirty="0" err="1"/>
              <a:t>np.nie</a:t>
            </a:r>
            <a:r>
              <a:rPr lang="en-GB" dirty="0"/>
              <a:t> ma </a:t>
            </a:r>
            <a:r>
              <a:rPr lang="en-GB" dirty="0" err="1"/>
              <a:t>wsparcia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WebHDFS</a:t>
            </a:r>
            <a:r>
              <a:rPr lang="en-GB" dirty="0"/>
              <a:t>)</a:t>
            </a:r>
          </a:p>
          <a:p>
            <a:r>
              <a:rPr lang="en-GB" dirty="0"/>
              <a:t>Dane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zorganizowac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folder I </a:t>
            </a:r>
            <a:r>
              <a:rPr lang="en-GB" dirty="0" err="1"/>
              <a:t>pliki</a:t>
            </a:r>
            <a:r>
              <a:rPr lang="en-GB" dirty="0"/>
              <a:t>.</a:t>
            </a:r>
          </a:p>
          <a:p>
            <a:r>
              <a:rPr lang="en-GB" dirty="0"/>
              <a:t>Ale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zrobić</a:t>
            </a:r>
            <a:r>
              <a:rPr lang="en-GB" dirty="0"/>
              <a:t> </a:t>
            </a:r>
            <a:r>
              <a:rPr lang="en-GB" dirty="0" err="1"/>
              <a:t>zeby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?</a:t>
            </a:r>
          </a:p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</a:t>
            </a:r>
            <a:r>
              <a:rPr lang="en-GB" dirty="0" err="1"/>
              <a:t>zna</a:t>
            </a:r>
            <a:r>
              <a:rPr lang="en-GB" dirty="0"/>
              <a:t> </a:t>
            </a:r>
            <a:r>
              <a:rPr lang="en-GB" dirty="0" err="1"/>
              <a:t>odpowiedz</a:t>
            </a:r>
            <a:r>
              <a:rPr lang="en-GB" dirty="0"/>
              <a:t> – </a:t>
            </a:r>
            <a:r>
              <a:rPr lang="en-GB" dirty="0" err="1"/>
              <a:t>oczywiscie</a:t>
            </a:r>
            <a:r>
              <a:rPr lang="en-GB" dirty="0"/>
              <a:t> to </a:t>
            </a:r>
            <a:r>
              <a:rPr lang="en-GB" dirty="0" err="1"/>
              <a:t>zalezy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organizacji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jest </a:t>
            </a:r>
            <a:r>
              <a:rPr lang="en-GB" dirty="0" err="1"/>
              <a:t>uzycie</a:t>
            </a:r>
            <a:r>
              <a:rPr lang="en-GB" dirty="0"/>
              <a:t> </a:t>
            </a:r>
            <a:r>
              <a:rPr lang="en-GB" dirty="0" err="1"/>
              <a:t>folderow</a:t>
            </a:r>
            <a:r>
              <a:rPr lang="en-GB" dirty="0"/>
              <a:t> I </a:t>
            </a:r>
            <a:r>
              <a:rPr lang="en-GB" dirty="0" err="1"/>
              <a:t>podzial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po </a:t>
            </a:r>
            <a:r>
              <a:rPr lang="en-GB" dirty="0" err="1"/>
              <a:t>folderach</a:t>
            </a:r>
            <a:r>
              <a:rPr lang="en-GB" dirty="0"/>
              <a:t> –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powszechnie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partycjonowaniem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Chodzi</a:t>
            </a:r>
            <a:r>
              <a:rPr lang="en-GB" dirty="0"/>
              <a:t> o aby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trzymac</a:t>
            </a:r>
            <a:r>
              <a:rPr lang="en-GB" dirty="0"/>
              <a:t> w </a:t>
            </a:r>
            <a:r>
              <a:rPr lang="en-GB" dirty="0" err="1"/>
              <a:t>jednym</a:t>
            </a:r>
            <a:r>
              <a:rPr lang="en-GB" dirty="0"/>
              <a:t> </a:t>
            </a:r>
            <a:r>
              <a:rPr lang="en-GB" dirty="0" err="1"/>
              <a:t>folderze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sprobowac</a:t>
            </a:r>
            <a:r>
              <a:rPr lang="en-GB" dirty="0"/>
              <a:t> je </a:t>
            </a:r>
            <a:r>
              <a:rPr lang="en-GB" dirty="0" err="1"/>
              <a:t>jakos</a:t>
            </a:r>
            <a:r>
              <a:rPr lang="en-GB" dirty="0"/>
              <a:t> </a:t>
            </a:r>
            <a:r>
              <a:rPr lang="en-GB" dirty="0" err="1"/>
              <a:t>zorganizowac</a:t>
            </a:r>
            <a:r>
              <a:rPr lang="en-GB" dirty="0"/>
              <a:t> ,</a:t>
            </a:r>
          </a:p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wszystko</a:t>
            </a:r>
            <a:r>
              <a:rPr lang="en-GB" dirty="0"/>
              <a:t> </a:t>
            </a:r>
            <a:r>
              <a:rPr lang="en-GB" dirty="0" err="1"/>
              <a:t>zalezy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I </a:t>
            </a:r>
            <a:r>
              <a:rPr lang="en-GB" dirty="0" err="1"/>
              <a:t>jakich</a:t>
            </a:r>
            <a:r>
              <a:rPr lang="en-GB" dirty="0"/>
              <a:t> </a:t>
            </a:r>
            <a:r>
              <a:rPr lang="en-GB" dirty="0" err="1"/>
              <a:t>narzedzi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do </a:t>
            </a:r>
            <a:r>
              <a:rPr lang="en-GB" dirty="0" err="1"/>
              <a:t>zabawy</a:t>
            </a:r>
            <a:r>
              <a:rPr lang="en-GB" dirty="0"/>
              <a:t> z </a:t>
            </a:r>
            <a:r>
              <a:rPr lang="en-GB" dirty="0" err="1"/>
              <a:t>naszymi</a:t>
            </a:r>
            <a:r>
              <a:rPr lang="en-GB" dirty="0"/>
              <a:t> </a:t>
            </a:r>
            <a:r>
              <a:rPr lang="en-GB" dirty="0" err="1"/>
              <a:t>danymi</a:t>
            </a:r>
            <a:r>
              <a:rPr lang="en-GB" dirty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probowac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</a:t>
            </a:r>
            <a:r>
              <a:rPr lang="en-GB" dirty="0" err="1"/>
              <a:t>organizowac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plikow</a:t>
            </a:r>
            <a:r>
              <a:rPr lang="en-GB" dirty="0"/>
              <a:t> ale to </a:t>
            </a:r>
            <a:r>
              <a:rPr lang="en-GB" dirty="0" err="1"/>
              <a:t>tez</a:t>
            </a:r>
            <a:r>
              <a:rPr lang="en-GB" dirty="0"/>
              <a:t> </a:t>
            </a:r>
            <a:r>
              <a:rPr lang="en-GB" dirty="0" err="1"/>
              <a:t>zalezy</a:t>
            </a:r>
            <a:r>
              <a:rPr lang="en-GB" dirty="0"/>
              <a:t> od </a:t>
            </a:r>
            <a:r>
              <a:rPr lang="en-GB" dirty="0" err="1"/>
              <a:t>silnika</a:t>
            </a:r>
            <a:r>
              <a:rPr lang="en-GB" dirty="0"/>
              <a:t> </a:t>
            </a:r>
            <a:r>
              <a:rPr lang="en-GB" dirty="0" err="1"/>
              <a:t>jakiego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(</a:t>
            </a:r>
            <a:r>
              <a:rPr lang="en-GB" dirty="0" err="1"/>
              <a:t>oraz</a:t>
            </a:r>
            <a:r>
              <a:rPr lang="en-GB" dirty="0"/>
              <a:t> format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Bucketing jest </a:t>
            </a:r>
            <a:r>
              <a:rPr lang="en-GB" dirty="0" err="1"/>
              <a:t>wlasnie</a:t>
            </a:r>
            <a:r>
              <a:rPr lang="en-GB" dirty="0"/>
              <a:t>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podesciem</a:t>
            </a:r>
            <a:r>
              <a:rPr lang="en-GB" dirty="0"/>
              <a:t> 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zorganizowac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plikow</a:t>
            </a:r>
            <a:r>
              <a:rPr lang="en-GB" dirty="0"/>
              <a:t> I </a:t>
            </a:r>
            <a:r>
              <a:rPr lang="en-GB" dirty="0" err="1"/>
              <a:t>folderow</a:t>
            </a:r>
            <a:r>
              <a:rPr lang="en-GB" dirty="0"/>
              <a:t> </a:t>
            </a:r>
            <a:r>
              <a:rPr lang="en-GB" dirty="0" err="1"/>
              <a:t>zastanowmy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jaki</a:t>
            </a:r>
            <a:r>
              <a:rPr lang="en-GB" dirty="0"/>
              <a:t> format </a:t>
            </a:r>
            <a:r>
              <a:rPr lang="en-GB" dirty="0" err="1"/>
              <a:t>plikow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odpowiedni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przechowywac</a:t>
            </a:r>
            <a:r>
              <a:rPr lang="en-GB" dirty="0"/>
              <a:t> w </a:t>
            </a:r>
            <a:r>
              <a:rPr lang="en-GB" dirty="0" err="1"/>
              <a:t>formatach</a:t>
            </a:r>
            <a:r>
              <a:rPr lang="en-GB" dirty="0"/>
              <a:t> </a:t>
            </a:r>
            <a:r>
              <a:rPr lang="en-GB" dirty="0" err="1"/>
              <a:t>wierszowych</a:t>
            </a:r>
            <a:r>
              <a:rPr lang="en-GB" dirty="0"/>
              <a:t>  I </a:t>
            </a:r>
            <a:r>
              <a:rPr lang="en-GB" dirty="0" err="1"/>
              <a:t>kolumnownym</a:t>
            </a:r>
            <a:r>
              <a:rPr lang="en-GB" dirty="0"/>
              <a:t> (jest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hierarchinczy</a:t>
            </a:r>
            <a:r>
              <a:rPr lang="en-GB" dirty="0"/>
              <a:t> np. Json)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format </a:t>
            </a:r>
            <a:r>
              <a:rPr lang="en-GB" dirty="0" err="1"/>
              <a:t>plikow</a:t>
            </a:r>
            <a:r>
              <a:rPr lang="en-GB" dirty="0"/>
              <a:t> </a:t>
            </a:r>
            <a:r>
              <a:rPr lang="en-GB" dirty="0" err="1"/>
              <a:t>uzywane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silniki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big data to </a:t>
            </a:r>
            <a:r>
              <a:rPr lang="en-GB" dirty="0" err="1"/>
              <a:t>mamy</a:t>
            </a:r>
            <a:r>
              <a:rPr lang="en-GB" dirty="0"/>
              <a:t> format </a:t>
            </a:r>
            <a:r>
              <a:rPr lang="en-GB" dirty="0" err="1"/>
              <a:t>kolumnowe</a:t>
            </a:r>
            <a:r>
              <a:rPr lang="en-GB" dirty="0"/>
              <a:t> </a:t>
            </a:r>
          </a:p>
          <a:p>
            <a:r>
              <a:rPr lang="en-GB" dirty="0" err="1"/>
              <a:t>Czyli</a:t>
            </a:r>
            <a:r>
              <a:rPr lang="en-GB" dirty="0"/>
              <a:t> orc </a:t>
            </a:r>
            <a:r>
              <a:rPr lang="en-GB" dirty="0" err="1"/>
              <a:t>dla</a:t>
            </a:r>
            <a:r>
              <a:rPr lang="en-GB" dirty="0"/>
              <a:t> Hive I parquet </a:t>
            </a:r>
            <a:r>
              <a:rPr lang="en-GB" dirty="0" err="1"/>
              <a:t>dla</a:t>
            </a:r>
            <a:r>
              <a:rPr lang="en-GB" dirty="0"/>
              <a:t> Spark (</a:t>
            </a:r>
            <a:r>
              <a:rPr lang="en-GB" dirty="0" err="1"/>
              <a:t>kompresja</a:t>
            </a:r>
            <a:r>
              <a:rPr lang="en-GB" dirty="0"/>
              <a:t>) –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</a:t>
            </a:r>
            <a:r>
              <a:rPr lang="en-GB" dirty="0" err="1"/>
              <a:t>wykorzystuje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format np delta to parquet, Azure Timeseries Inside V2 to </a:t>
            </a:r>
            <a:r>
              <a:rPr lang="en-GB" dirty="0" err="1"/>
              <a:t>tez</a:t>
            </a:r>
            <a:r>
              <a:rPr lang="en-GB" dirty="0"/>
              <a:t> pod </a:t>
            </a:r>
            <a:r>
              <a:rPr lang="en-GB" dirty="0" err="1"/>
              <a:t>spodem</a:t>
            </a:r>
            <a:r>
              <a:rPr lang="en-GB" dirty="0"/>
              <a:t> </a:t>
            </a:r>
            <a:r>
              <a:rPr lang="en-GB" dirty="0" err="1"/>
              <a:t>parquest</a:t>
            </a:r>
            <a:r>
              <a:rPr lang="en-GB" dirty="0"/>
              <a:t>,</a:t>
            </a:r>
          </a:p>
          <a:p>
            <a:r>
              <a:rPr lang="en-GB" dirty="0"/>
              <a:t>Snowflake to </a:t>
            </a:r>
            <a:r>
              <a:rPr lang="en-GB" dirty="0" err="1"/>
              <a:t>podobo</a:t>
            </a:r>
            <a:r>
              <a:rPr lang="en-GB" dirty="0"/>
              <a:t> orc.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Meta store –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zaladowane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to </a:t>
            </a:r>
            <a:r>
              <a:rPr lang="en-GB" dirty="0" err="1"/>
              <a:t>niektore</a:t>
            </a:r>
            <a:r>
              <a:rPr lang="en-GB" dirty="0"/>
              <a:t>  </a:t>
            </a:r>
            <a:r>
              <a:rPr lang="en-GB" dirty="0" err="1"/>
              <a:t>usługi</a:t>
            </a:r>
            <a:r>
              <a:rPr lang="en-GB" dirty="0"/>
              <a:t> do </a:t>
            </a:r>
            <a:r>
              <a:rPr lang="en-GB" dirty="0" err="1"/>
              <a:t>opisu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uzywaja</a:t>
            </a:r>
            <a:r>
              <a:rPr lang="en-GB" dirty="0"/>
              <a:t> </a:t>
            </a:r>
            <a:r>
              <a:rPr lang="en-GB" dirty="0" err="1"/>
              <a:t>dodatkowych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metadanych</a:t>
            </a:r>
            <a:r>
              <a:rPr lang="en-GB" dirty="0"/>
              <a:t>. Dane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trzymane</a:t>
            </a:r>
            <a:r>
              <a:rPr lang="en-GB" dirty="0"/>
              <a:t> w </a:t>
            </a:r>
            <a:r>
              <a:rPr lang="en-GB" dirty="0" err="1"/>
              <a:t>w</a:t>
            </a:r>
            <a:r>
              <a:rPr lang="en-GB" dirty="0"/>
              <a:t> </a:t>
            </a:r>
            <a:r>
              <a:rPr lang="en-GB" dirty="0" err="1"/>
              <a:t>magzywnaie</a:t>
            </a:r>
            <a:r>
              <a:rPr lang="en-GB" dirty="0"/>
              <a:t> </a:t>
            </a:r>
            <a:r>
              <a:rPr lang="en-GB" dirty="0" err="1"/>
              <a:t>nazywanym</a:t>
            </a:r>
            <a:r>
              <a:rPr lang="en-GB" dirty="0"/>
              <a:t> </a:t>
            </a:r>
            <a:r>
              <a:rPr lang="en-GB" dirty="0" err="1"/>
              <a:t>popularnie</a:t>
            </a:r>
            <a:r>
              <a:rPr lang="en-GB" dirty="0"/>
              <a:t> </a:t>
            </a:r>
            <a:r>
              <a:rPr lang="en-GB" dirty="0" err="1"/>
              <a:t>metastore</a:t>
            </a:r>
            <a:r>
              <a:rPr lang="en-GB" dirty="0"/>
              <a:t>. W </a:t>
            </a:r>
            <a:r>
              <a:rPr lang="en-GB" dirty="0" err="1"/>
              <a:t>przypadku</a:t>
            </a:r>
            <a:r>
              <a:rPr lang="en-GB" dirty="0"/>
              <a:t> Hive I Spark </a:t>
            </a:r>
            <a:r>
              <a:rPr lang="en-GB" dirty="0" err="1"/>
              <a:t>sa</a:t>
            </a:r>
            <a:r>
              <a:rPr lang="en-GB" dirty="0"/>
              <a:t> to </a:t>
            </a:r>
            <a:r>
              <a:rPr lang="en-GB" dirty="0" err="1"/>
              <a:t>relacyjne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HDI –MSSQL, Databricks </a:t>
            </a:r>
            <a:r>
              <a:rPr lang="en-GB" dirty="0" err="1"/>
              <a:t>chyba</a:t>
            </a:r>
            <a:r>
              <a:rPr lang="en-GB" dirty="0"/>
              <a:t> </a:t>
            </a:r>
            <a:r>
              <a:rPr lang="en-GB" dirty="0" err="1"/>
              <a:t>Postgre</a:t>
            </a:r>
            <a:r>
              <a:rPr lang="en-GB" dirty="0"/>
              <a:t> ale </a:t>
            </a:r>
            <a:r>
              <a:rPr lang="en-GB" dirty="0" err="1"/>
              <a:t>mozna</a:t>
            </a:r>
            <a:r>
              <a:rPr lang="en-GB" dirty="0"/>
              <a:t> to </a:t>
            </a:r>
            <a:r>
              <a:rPr lang="en-GB" dirty="0" err="1"/>
              <a:t>zmienic</a:t>
            </a:r>
            <a:r>
              <a:rPr lang="en-GB" dirty="0"/>
              <a:t> (z MSSQL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dzialalo</a:t>
            </a:r>
            <a:r>
              <a:rPr lang="en-GB" dirty="0"/>
              <a:t> do </a:t>
            </a:r>
            <a:r>
              <a:rPr lang="en-GB" dirty="0" err="1"/>
              <a:t>konca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)</a:t>
            </a:r>
          </a:p>
          <a:p>
            <a:r>
              <a:rPr lang="en-GB" dirty="0"/>
              <a:t>W </a:t>
            </a: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metastore</a:t>
            </a:r>
            <a:r>
              <a:rPr lang="en-GB" dirty="0"/>
              <a:t> </a:t>
            </a:r>
            <a:r>
              <a:rPr lang="en-GB" dirty="0" err="1"/>
              <a:t>dziala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AD4DC9A-CC66-44E3-858B-7C3F08580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przechowywac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.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załadować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ładować</a:t>
            </a:r>
            <a:r>
              <a:rPr lang="en-GB" dirty="0"/>
              <a:t> do </a:t>
            </a:r>
            <a:r>
              <a:rPr lang="en-GB" dirty="0" err="1"/>
              <a:t>chmury</a:t>
            </a:r>
            <a:r>
              <a:rPr lang="en-GB" dirty="0"/>
              <a:t> I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tam </a:t>
            </a:r>
            <a:r>
              <a:rPr lang="en-GB" dirty="0" err="1"/>
              <a:t>przetwarzac</a:t>
            </a:r>
            <a:endParaRPr lang="en-GB" dirty="0"/>
          </a:p>
          <a:p>
            <a:r>
              <a:rPr lang="en-GB" dirty="0" err="1"/>
              <a:t>Opcji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troche w </a:t>
            </a:r>
            <a:r>
              <a:rPr lang="en-GB" dirty="0" err="1"/>
              <a:t>zaleznosci</a:t>
            </a:r>
            <a:r>
              <a:rPr lang="en-GB" dirty="0"/>
              <a:t> o </a:t>
            </a:r>
            <a:r>
              <a:rPr lang="en-GB" dirty="0" err="1"/>
              <a:t>potrzeb</a:t>
            </a:r>
            <a:endParaRPr lang="pl-P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lake jest </a:t>
            </a:r>
            <a:r>
              <a:rPr lang="en-GB" dirty="0" err="1"/>
              <a:t>fajny</a:t>
            </a:r>
            <a:r>
              <a:rPr lang="en-GB" dirty="0"/>
              <a:t> ale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rozwiazuje</a:t>
            </a:r>
            <a:r>
              <a:rPr lang="en-GB" dirty="0"/>
              <a:t> </a:t>
            </a:r>
            <a:r>
              <a:rPr lang="en-GB" dirty="0" err="1"/>
              <a:t>paru</a:t>
            </a:r>
            <a:r>
              <a:rPr lang="en-GB" dirty="0"/>
              <a:t> </a:t>
            </a:r>
            <a:r>
              <a:rPr lang="en-GB" dirty="0" err="1"/>
              <a:t>istoonych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endParaRPr lang="en-GB" dirty="0"/>
          </a:p>
          <a:p>
            <a:r>
              <a:rPr lang="en-GB" dirty="0" err="1"/>
              <a:t>Np.nie</a:t>
            </a:r>
            <a:r>
              <a:rPr lang="en-GB" dirty="0"/>
              <a:t>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akualizowac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brak</a:t>
            </a:r>
            <a:r>
              <a:rPr lang="en-GB" dirty="0"/>
              <a:t> </a:t>
            </a:r>
            <a:r>
              <a:rPr lang="en-GB" dirty="0" err="1"/>
              <a:t>transakcji</a:t>
            </a:r>
            <a:r>
              <a:rPr lang="en-GB" dirty="0"/>
              <a:t>, </a:t>
            </a:r>
            <a:r>
              <a:rPr lang="en-GB" dirty="0" err="1"/>
              <a:t>metastore</a:t>
            </a:r>
            <a:r>
              <a:rPr lang="en-GB" dirty="0"/>
              <a:t> </a:t>
            </a:r>
            <a:r>
              <a:rPr lang="en-GB" dirty="0" err="1"/>
              <a:t>oparty</a:t>
            </a:r>
            <a:r>
              <a:rPr lang="en-GB" dirty="0"/>
              <a:t> o </a:t>
            </a:r>
            <a:r>
              <a:rPr lang="en-GB" dirty="0" err="1"/>
              <a:t>relacyjne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co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waskim</a:t>
            </a:r>
            <a:r>
              <a:rPr lang="en-GB" dirty="0"/>
              <a:t> </a:t>
            </a:r>
            <a:r>
              <a:rPr lang="en-GB" dirty="0" err="1"/>
              <a:t>gardlem</a:t>
            </a:r>
            <a:r>
              <a:rPr lang="en-GB" dirty="0"/>
              <a:t> , </a:t>
            </a:r>
            <a:r>
              <a:rPr lang="en-GB" dirty="0" err="1"/>
              <a:t>wersjnowanie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Problemy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zostaly</a:t>
            </a:r>
            <a:r>
              <a:rPr lang="en-GB" dirty="0"/>
              <a:t> </a:t>
            </a:r>
            <a:r>
              <a:rPr lang="en-GB" dirty="0" err="1"/>
              <a:t>zauwazone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tworcow</a:t>
            </a:r>
            <a:r>
              <a:rPr lang="en-GB" dirty="0"/>
              <a:t> Databricks I </a:t>
            </a:r>
            <a:r>
              <a:rPr lang="en-GB" dirty="0" err="1"/>
              <a:t>opracowali</a:t>
            </a:r>
            <a:r>
              <a:rPr lang="en-GB" dirty="0"/>
              <a:t> o </a:t>
            </a:r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fromat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Delta I </a:t>
            </a:r>
            <a:r>
              <a:rPr lang="en-GB" dirty="0" err="1"/>
              <a:t>wraz</a:t>
            </a:r>
            <a:r>
              <a:rPr lang="en-GB" dirty="0"/>
              <a:t> z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podescie</a:t>
            </a:r>
            <a:r>
              <a:rPr lang="en-GB" dirty="0"/>
              <a:t> do </a:t>
            </a:r>
            <a:r>
              <a:rPr lang="en-GB" dirty="0" err="1"/>
              <a:t>przechowywania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nazywane</a:t>
            </a:r>
            <a:r>
              <a:rPr lang="en-GB" dirty="0"/>
              <a:t> delta lake.</a:t>
            </a:r>
          </a:p>
          <a:p>
            <a:r>
              <a:rPr lang="en-GB" dirty="0"/>
              <a:t>Delta jest </a:t>
            </a:r>
            <a:r>
              <a:rPr lang="en-GB" dirty="0" err="1"/>
              <a:t>dostepna</a:t>
            </a:r>
            <a:r>
              <a:rPr lang="en-GB" dirty="0"/>
              <a:t> w </a:t>
            </a:r>
            <a:r>
              <a:rPr lang="en-GB" dirty="0" err="1"/>
              <a:t>twoch</a:t>
            </a:r>
            <a:r>
              <a:rPr lang="en-GB" dirty="0"/>
              <a:t> </a:t>
            </a:r>
            <a:r>
              <a:rPr lang="en-GB" dirty="0" err="1"/>
              <a:t>wersjach</a:t>
            </a:r>
            <a:r>
              <a:rPr lang="en-GB" dirty="0"/>
              <a:t> light I </a:t>
            </a:r>
            <a:r>
              <a:rPr lang="en-GB" dirty="0" err="1"/>
              <a:t>komercyjnej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Databricks – tam mam </a:t>
            </a:r>
            <a:r>
              <a:rPr lang="en-GB" dirty="0" err="1"/>
              <a:t>ZORDERing</a:t>
            </a:r>
            <a:r>
              <a:rPr lang="en-GB" dirty="0"/>
              <a:t> (</a:t>
            </a:r>
            <a:r>
              <a:rPr lang="en-GB" dirty="0" err="1"/>
              <a:t>czy</a:t>
            </a:r>
            <a:r>
              <a:rPr lang="en-GB" dirty="0"/>
              <a:t> cos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wzor</a:t>
            </a:r>
            <a:r>
              <a:rPr lang="en-GB" dirty="0"/>
              <a:t> </a:t>
            </a:r>
            <a:r>
              <a:rPr lang="en-GB" dirty="0" err="1"/>
              <a:t>indeksow</a:t>
            </a:r>
            <a:r>
              <a:rPr lang="en-GB" dirty="0"/>
              <a:t>) vacuum 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czyszczenie</a:t>
            </a:r>
            <a:r>
              <a:rPr lang="en-GB" dirty="0"/>
              <a:t> I </a:t>
            </a:r>
            <a:r>
              <a:rPr lang="en-GB" dirty="0" err="1"/>
              <a:t>optymalizacje</a:t>
            </a:r>
            <a:endParaRPr lang="en-GB" dirty="0"/>
          </a:p>
          <a:p>
            <a:r>
              <a:rPr lang="en-GB" dirty="0"/>
              <a:t>Sam format delta </a:t>
            </a:r>
            <a:r>
              <a:rPr lang="en-GB" dirty="0" err="1"/>
              <a:t>bazuje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parquet I </a:t>
            </a:r>
            <a:r>
              <a:rPr lang="en-GB" dirty="0" err="1"/>
              <a:t>dodatkowe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z </a:t>
            </a:r>
            <a:r>
              <a:rPr lang="en-GB" dirty="0" err="1"/>
              <a:t>metadanymi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dirty="0" err="1"/>
              <a:t>chyba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wszystko</a:t>
            </a:r>
            <a:r>
              <a:rPr lang="en-GB" dirty="0"/>
              <a:t> o data I delta lake </a:t>
            </a:r>
            <a:r>
              <a:rPr lang="en-GB" dirty="0" err="1"/>
              <a:t>teraz</a:t>
            </a:r>
            <a:r>
              <a:rPr lang="en-GB" dirty="0"/>
              <a:t> troche </a:t>
            </a:r>
            <a:r>
              <a:rPr lang="en-GB" dirty="0" err="1"/>
              <a:t>praktycznych</a:t>
            </a:r>
            <a:r>
              <a:rPr lang="en-GB" dirty="0"/>
              <a:t> </a:t>
            </a:r>
            <a:r>
              <a:rPr lang="en-GB" dirty="0" err="1"/>
              <a:t>wyzwac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Data Lake</a:t>
            </a:r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lta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ql-data-warehouse/" TargetMode="External"/><Relationship Id="rId3" Type="http://schemas.openxmlformats.org/officeDocument/2006/relationships/hyperlink" Target="https://github.com/cloud4yourdata/demos/tree/master/4DevKrakow2019" TargetMode="External"/><Relationship Id="rId7" Type="http://schemas.openxmlformats.org/officeDocument/2006/relationships/hyperlink" Target="https://docs.microsoft.com/en-us/azure/storage/blobs/data-lake-storage-introduction" TargetMode="External"/><Relationship Id="rId12" Type="http://schemas.openxmlformats.org/officeDocument/2006/relationships/hyperlink" Target="https://docs.snowflake.net/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AzureDataLake" TargetMode="External"/><Relationship Id="rId11" Type="http://schemas.openxmlformats.org/officeDocument/2006/relationships/hyperlink" Target="https://docs.microsoft.com/en-us/azure/azure-databricks/" TargetMode="External"/><Relationship Id="rId5" Type="http://schemas.openxmlformats.org/officeDocument/2006/relationships/hyperlink" Target="https://github.com/FP-DataSolutions" TargetMode="External"/><Relationship Id="rId10" Type="http://schemas.openxmlformats.org/officeDocument/2006/relationships/hyperlink" Target="https://docs.microsoft.com/en-us/azure/data-factory/" TargetMode="External"/><Relationship Id="rId4" Type="http://schemas.openxmlformats.org/officeDocument/2006/relationships/hyperlink" Target="https://github.com/FP-DataSolutions/CommunityEvents" TargetMode="External"/><Relationship Id="rId9" Type="http://schemas.openxmlformats.org/officeDocument/2006/relationships/hyperlink" Target="https://docs.microsoft.com/en-us/azure/data-explorer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mnisci.com/learn/resources/technical-glossary/columnar-databas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ADD7D7-4178-4A47-8378-6CA3D627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5" y="410639"/>
            <a:ext cx="3118899" cy="117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090" y="3044279"/>
            <a:ext cx="7038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5F00"/>
                </a:solidFill>
              </a:rPr>
              <a:t>Data Lake</a:t>
            </a:r>
            <a:r>
              <a:rPr lang="pl-PL" sz="4400" b="1" dirty="0">
                <a:solidFill>
                  <a:srgbClr val="FF5F00"/>
                </a:solidFill>
              </a:rPr>
              <a:t> 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praktyce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F00"/>
                </a:solidFill>
              </a:rPr>
              <a:t>Kraków 2019.10.01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E33B4-61B7-44A2-950C-973D3D06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66" y="139453"/>
            <a:ext cx="3441170" cy="23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5F588-80C4-472D-B5AF-3CD789600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7429522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Data Lake –</a:t>
            </a:r>
            <a:r>
              <a:rPr lang="en-GB" b="1" dirty="0" err="1">
                <a:solidFill>
                  <a:srgbClr val="FF7100"/>
                </a:solidFill>
              </a:rPr>
              <a:t>Metastore</a:t>
            </a:r>
            <a:endParaRPr lang="pl-PL" b="1" dirty="0">
              <a:solidFill>
                <a:srgbClr val="FF7100"/>
              </a:solidFill>
            </a:endParaRPr>
          </a:p>
        </p:txBody>
      </p:sp>
      <p:pic>
        <p:nvPicPr>
          <p:cNvPr id="20" name="Picture 6" descr="Znalezione obrazy dla zapytania apache spark sql">
            <a:extLst>
              <a:ext uri="{FF2B5EF4-FFF2-40B4-BE49-F238E27FC236}">
                <a16:creationId xmlns:a16="http://schemas.microsoft.com/office/drawing/2014/main" id="{F1D43248-934D-423B-B9F5-CDEF4DBF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23" y="2164624"/>
            <a:ext cx="2348684" cy="12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24B3DF-CF47-4B34-8B01-2FC074BA74FB}"/>
              </a:ext>
            </a:extLst>
          </p:cNvPr>
          <p:cNvSpPr/>
          <p:nvPr/>
        </p:nvSpPr>
        <p:spPr>
          <a:xfrm>
            <a:off x="2245173" y="3587604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Hive Q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uery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L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anguage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B0C6F2-892C-4743-9A5B-A395BC16D5C1}"/>
              </a:ext>
            </a:extLst>
          </p:cNvPr>
          <p:cNvSpPr/>
          <p:nvPr/>
        </p:nvSpPr>
        <p:spPr>
          <a:xfrm>
            <a:off x="7843413" y="3603886"/>
            <a:ext cx="2552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Spark SQL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Hive Q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uery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 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L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anguage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4137BE-6A3D-4E11-B227-ABAFCDB680E0}"/>
              </a:ext>
            </a:extLst>
          </p:cNvPr>
          <p:cNvGrpSpPr/>
          <p:nvPr/>
        </p:nvGrpSpPr>
        <p:grpSpPr>
          <a:xfrm>
            <a:off x="1918590" y="2560860"/>
            <a:ext cx="8358989" cy="2917150"/>
            <a:chOff x="392508" y="2060849"/>
            <a:chExt cx="8358989" cy="320886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0792BB7-D143-47BD-926C-5CA5919D1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9210" y="2060849"/>
              <a:ext cx="1267807" cy="152531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F4729E-7325-4F90-B948-79834232C18D}"/>
                </a:ext>
              </a:extLst>
            </p:cNvPr>
            <p:cNvSpPr/>
            <p:nvPr/>
          </p:nvSpPr>
          <p:spPr>
            <a:xfrm>
              <a:off x="392508" y="4355618"/>
              <a:ext cx="8358989" cy="91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Hive 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5F00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Metastore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 allows mapping database structures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(database, table, partition, column) to HDFS directories and files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87897B-DE79-4E4C-95C1-C14E4C972FE5}"/>
                </a:ext>
              </a:extLst>
            </p:cNvPr>
            <p:cNvCxnSpPr>
              <a:cxnSpLocks/>
            </p:cNvCxnSpPr>
            <p:nvPr/>
          </p:nvCxnSpPr>
          <p:spPr>
            <a:xfrm>
              <a:off x="1979342" y="2786241"/>
              <a:ext cx="1517849" cy="17485"/>
            </a:xfrm>
            <a:prstGeom prst="straightConnector1">
              <a:avLst/>
            </a:prstGeom>
            <a:noFill/>
            <a:ln w="57150" cap="flat" cmpd="sng" algn="ctr">
              <a:solidFill>
                <a:srgbClr val="F79646">
                  <a:lumMod val="75000"/>
                </a:srgbClr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ECB9C2-8C4D-469B-9FA4-36B992B2C0B9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69" y="2790733"/>
              <a:ext cx="1368152" cy="25986"/>
            </a:xfrm>
            <a:prstGeom prst="straightConnector1">
              <a:avLst/>
            </a:prstGeom>
            <a:noFill/>
            <a:ln w="57150" cap="flat" cmpd="sng" algn="ctr">
              <a:solidFill>
                <a:srgbClr val="F79646">
                  <a:lumMod val="75000"/>
                </a:srgbClr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7A6703-7B15-47AE-8F95-3D2815E39C97}"/>
                </a:ext>
              </a:extLst>
            </p:cNvPr>
            <p:cNvSpPr/>
            <p:nvPr/>
          </p:nvSpPr>
          <p:spPr>
            <a:xfrm>
              <a:off x="3669815" y="3576550"/>
              <a:ext cx="1952779" cy="406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5F00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Metastore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5F00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 (RDBS)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0605B"/>
                  </a:solidFill>
                  <a:effectLst/>
                  <a:uLnTx/>
                  <a:uFillTx/>
                  <a:ea typeface="Helvetica" charset="0"/>
                  <a:cs typeface="Helvetica" charset="0"/>
                </a:rPr>
                <a:t> </a:t>
              </a:r>
              <a:endPara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9" name="Picture 8" descr="Znalezione obrazy dla zapytania hive">
            <a:extLst>
              <a:ext uri="{FF2B5EF4-FFF2-40B4-BE49-F238E27FC236}">
                <a16:creationId xmlns:a16="http://schemas.microsoft.com/office/drawing/2014/main" id="{BEAB2DDA-3391-4014-ADFC-67288B60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51" y="2289639"/>
            <a:ext cx="1517849" cy="13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63B68-D056-4FC3-AEA3-16340F1CF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640" y="1001782"/>
            <a:ext cx="1000589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Azure – Data Ingestion and Data Processing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88331-C9B5-4582-BB49-F1A24ED75EAD}"/>
              </a:ext>
            </a:extLst>
          </p:cNvPr>
          <p:cNvSpPr txBox="1"/>
          <p:nvPr/>
        </p:nvSpPr>
        <p:spPr>
          <a:xfrm>
            <a:off x="1376681" y="2569672"/>
            <a:ext cx="4884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kern="0" dirty="0">
                <a:solidFill>
                  <a:schemeClr val="accent2"/>
                </a:solidFill>
              </a:rPr>
              <a:t>Azure Event Hub 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(Event data capturing)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IoT Hub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Azure Stream Analytics 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(Output)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Azure Data Factory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Load into Azure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AzCopy</a:t>
            </a:r>
            <a:endParaRPr lang="en-GB" sz="2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SSIS</a:t>
            </a:r>
            <a:endParaRPr lang="pl-PL" sz="2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B28669-2748-4997-9AF6-A9D513D2B37E}"/>
              </a:ext>
            </a:extLst>
          </p:cNvPr>
          <p:cNvSpPr txBox="1"/>
          <p:nvPr/>
        </p:nvSpPr>
        <p:spPr>
          <a:xfrm>
            <a:off x="1176169" y="1895730"/>
            <a:ext cx="2642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5F00"/>
                </a:solidFill>
              </a:rPr>
              <a:t>Data Ingestion</a:t>
            </a:r>
            <a:endParaRPr lang="pl-PL" sz="3200" b="1" dirty="0">
              <a:solidFill>
                <a:srgbClr val="FF5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82E56-8BEC-4ABE-9CB5-533AB82D37FD}"/>
              </a:ext>
            </a:extLst>
          </p:cNvPr>
          <p:cNvSpPr txBox="1"/>
          <p:nvPr/>
        </p:nvSpPr>
        <p:spPr>
          <a:xfrm>
            <a:off x="6786881" y="2672376"/>
            <a:ext cx="4884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Azure HDInsight (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Spark,Hive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,..)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kern="0" dirty="0">
                <a:solidFill>
                  <a:schemeClr val="accent2"/>
                </a:solidFill>
              </a:rPr>
              <a:t>Azure Databricks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Azure Stream Analytics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Azure Data Factory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Mapping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Azure Data Lake Analytics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E2FEE-8025-491C-9A1A-81C3A25E9A2F}"/>
              </a:ext>
            </a:extLst>
          </p:cNvPr>
          <p:cNvSpPr txBox="1"/>
          <p:nvPr/>
        </p:nvSpPr>
        <p:spPr>
          <a:xfrm>
            <a:off x="6665882" y="1903678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5F00"/>
                </a:solidFill>
              </a:rPr>
              <a:t>Data Processing</a:t>
            </a:r>
            <a:endParaRPr lang="pl-PL" sz="3200" b="1" dirty="0">
              <a:solidFill>
                <a:srgbClr val="FF5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5F588-80C4-472D-B5AF-3CD789600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Delta Lake</a:t>
            </a:r>
            <a:endParaRPr lang="pl-PL" b="1" dirty="0">
              <a:solidFill>
                <a:srgbClr val="FF7100"/>
              </a:solidFill>
            </a:endParaRPr>
          </a:p>
        </p:txBody>
      </p:sp>
      <p:pic>
        <p:nvPicPr>
          <p:cNvPr id="7" name="Picture 4" descr="https://delta.io/wp-content/uploads/2019/04/Delta-Lake-marketecture-0423c.png">
            <a:extLst>
              <a:ext uri="{FF2B5EF4-FFF2-40B4-BE49-F238E27FC236}">
                <a16:creationId xmlns:a16="http://schemas.microsoft.com/office/drawing/2014/main" id="{C3CAD904-5BA8-4ED5-9E5A-28E37F60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0" y="2844543"/>
            <a:ext cx="6796139" cy="29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65CCEC-1CCB-4CB5-8565-C4A48F1374CF}"/>
              </a:ext>
            </a:extLst>
          </p:cNvPr>
          <p:cNvSpPr/>
          <p:nvPr/>
        </p:nvSpPr>
        <p:spPr>
          <a:xfrm>
            <a:off x="7702076" y="5744817"/>
            <a:ext cx="239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4"/>
              </a:rPr>
              <a:t>https://delta.io/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33263-55F1-40B6-AE74-665B44CEF50D}"/>
              </a:ext>
            </a:extLst>
          </p:cNvPr>
          <p:cNvSpPr/>
          <p:nvPr/>
        </p:nvSpPr>
        <p:spPr>
          <a:xfrm>
            <a:off x="910339" y="1758242"/>
            <a:ext cx="10786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Delta Lake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is an open source storage  layer that brings reliability to data lakes.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10348-C976-458B-9E60-0C6B4B5515EC}"/>
              </a:ext>
            </a:extLst>
          </p:cNvPr>
          <p:cNvSpPr txBox="1"/>
          <p:nvPr/>
        </p:nvSpPr>
        <p:spPr>
          <a:xfrm>
            <a:off x="910339" y="2571751"/>
            <a:ext cx="3731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Full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ACID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Transactions</a:t>
            </a:r>
          </a:p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Unified Streaming and Batch</a:t>
            </a:r>
          </a:p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D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ata versioning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  <a:p>
            <a:pPr marL="285744" marR="0" lvl="0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Native Support for</a:t>
            </a:r>
          </a:p>
          <a:p>
            <a:pPr marL="742932" marR="0" lvl="1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UPDATE</a:t>
            </a:r>
          </a:p>
          <a:p>
            <a:pPr marL="742932" marR="0" lvl="1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DELETE</a:t>
            </a:r>
          </a:p>
          <a:p>
            <a:pPr marL="742932" marR="0" lvl="1" indent="-28574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MERGE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54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0D802-30E4-4DC8-9842-1A04DFB9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498725" cy="957299"/>
          </a:xfrm>
        </p:spPr>
        <p:txBody>
          <a:bodyPr/>
          <a:lstStyle/>
          <a:p>
            <a:r>
              <a:rPr lang="en-GB" b="1" dirty="0">
                <a:solidFill>
                  <a:srgbClr val="FF5F00"/>
                </a:solidFill>
              </a:rPr>
              <a:t>From ADLS Gen1 to Gen2</a:t>
            </a:r>
            <a:endParaRPr lang="pl-PL" b="1" dirty="0">
              <a:solidFill>
                <a:srgbClr val="FF5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3178F-886B-4F11-A111-670D03761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15" y="3308347"/>
            <a:ext cx="1139335" cy="988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490BA1-862B-4CDE-A0CB-5EEA861A335C}"/>
              </a:ext>
            </a:extLst>
          </p:cNvPr>
          <p:cNvSpPr/>
          <p:nvPr/>
        </p:nvSpPr>
        <p:spPr>
          <a:xfrm>
            <a:off x="8465674" y="4631188"/>
            <a:ext cx="309819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Store Gen2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D6EBA3-7918-4D68-ABEC-0EAF7CA36AB6}"/>
              </a:ext>
            </a:extLst>
          </p:cNvPr>
          <p:cNvGrpSpPr/>
          <p:nvPr/>
        </p:nvGrpSpPr>
        <p:grpSpPr>
          <a:xfrm>
            <a:off x="9418850" y="3420712"/>
            <a:ext cx="1139334" cy="957299"/>
            <a:chOff x="3987908" y="4259421"/>
            <a:chExt cx="536402" cy="4719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C7A9F-32BD-4220-98D5-32C8037B3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908" y="4259421"/>
              <a:ext cx="255840" cy="2496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54ACAA-AF75-49A1-BCEE-377EBAF8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470" y="4481720"/>
              <a:ext cx="255840" cy="249615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B7258A-7685-4F95-BCD1-1A8325694816}"/>
                </a:ext>
              </a:extLst>
            </p:cNvPr>
            <p:cNvCxnSpPr/>
            <p:nvPr/>
          </p:nvCxnSpPr>
          <p:spPr>
            <a:xfrm flipV="1">
              <a:off x="4017171" y="4384228"/>
              <a:ext cx="379219" cy="22230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5317C-D40D-4C7D-B78E-A20DF702E72A}"/>
              </a:ext>
            </a:extLst>
          </p:cNvPr>
          <p:cNvSpPr/>
          <p:nvPr/>
        </p:nvSpPr>
        <p:spPr>
          <a:xfrm>
            <a:off x="829340" y="4440016"/>
            <a:ext cx="309819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Store Gen1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4EBDF-1362-4970-B142-78950339EC89}"/>
              </a:ext>
            </a:extLst>
          </p:cNvPr>
          <p:cNvGrpSpPr/>
          <p:nvPr/>
        </p:nvGrpSpPr>
        <p:grpSpPr>
          <a:xfrm>
            <a:off x="4897329" y="3429000"/>
            <a:ext cx="2397342" cy="1734807"/>
            <a:chOff x="4449127" y="2468466"/>
            <a:chExt cx="2397342" cy="17348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084D68-0AE8-499D-99E5-D569DE45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7300" y="2468466"/>
              <a:ext cx="1709738" cy="10191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A6D68-0FC0-497F-B1E2-9B7989EA0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570" y="3144431"/>
              <a:ext cx="344936" cy="41565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7EE110-7BD4-4E82-BCCA-59F29B870415}"/>
                </a:ext>
              </a:extLst>
            </p:cNvPr>
            <p:cNvSpPr txBox="1"/>
            <p:nvPr/>
          </p:nvSpPr>
          <p:spPr>
            <a:xfrm>
              <a:off x="4449127" y="3667742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srgbClr val="FF5F00"/>
                  </a:solidFill>
                </a:rPr>
                <a:t>Azure Data Factory</a:t>
              </a:r>
              <a:r>
                <a:rPr lang="en-GB" sz="1600" b="1" kern="0" dirty="0">
                  <a:solidFill>
                    <a:srgbClr val="FF5F00"/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srgbClr val="FF5F00"/>
                  </a:solidFill>
                </a:rPr>
                <a:t>Copy Activity</a:t>
              </a:r>
              <a:endParaRPr lang="pl-PL" sz="1600" b="1" kern="0" dirty="0">
                <a:solidFill>
                  <a:srgbClr val="FF5F0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0146F4-23FD-4441-86B4-617AC083A161}"/>
              </a:ext>
            </a:extLst>
          </p:cNvPr>
          <p:cNvCxnSpPr/>
          <p:nvPr/>
        </p:nvCxnSpPr>
        <p:spPr>
          <a:xfrm>
            <a:off x="3035186" y="3871656"/>
            <a:ext cx="2017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B521FF-2BAC-4719-BA0E-9014CFA11A80}"/>
              </a:ext>
            </a:extLst>
          </p:cNvPr>
          <p:cNvCxnSpPr/>
          <p:nvPr/>
        </p:nvCxnSpPr>
        <p:spPr>
          <a:xfrm flipV="1">
            <a:off x="7137708" y="3927065"/>
            <a:ext cx="2090888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FD41-D0C8-4109-AD0E-6DF0B1AA394E}"/>
              </a:ext>
            </a:extLst>
          </p:cNvPr>
          <p:cNvSpPr/>
          <p:nvPr/>
        </p:nvSpPr>
        <p:spPr>
          <a:xfrm>
            <a:off x="842276" y="2098485"/>
            <a:ext cx="272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5F00"/>
                </a:solidFill>
              </a:rPr>
              <a:t>Data migration</a:t>
            </a:r>
            <a:endParaRPr lang="pl-PL" sz="3200" b="1" dirty="0">
              <a:solidFill>
                <a:srgbClr val="FF5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0D802-30E4-4DC8-9842-1A04DFB9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498725" cy="957299"/>
          </a:xfrm>
        </p:spPr>
        <p:txBody>
          <a:bodyPr/>
          <a:lstStyle/>
          <a:p>
            <a:r>
              <a:rPr lang="en-GB" b="1" dirty="0">
                <a:solidFill>
                  <a:srgbClr val="FF5F00"/>
                </a:solidFill>
              </a:rPr>
              <a:t>From ADLS Gen1 to Gen2</a:t>
            </a:r>
            <a:endParaRPr lang="pl-PL" b="1" dirty="0">
              <a:solidFill>
                <a:srgbClr val="FF5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FD41-D0C8-4109-AD0E-6DF0B1AA394E}"/>
              </a:ext>
            </a:extLst>
          </p:cNvPr>
          <p:cNvSpPr/>
          <p:nvPr/>
        </p:nvSpPr>
        <p:spPr>
          <a:xfrm>
            <a:off x="929592" y="1647336"/>
            <a:ext cx="2876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5F00"/>
                </a:solidFill>
              </a:rPr>
              <a:t>Data processing</a:t>
            </a:r>
            <a:endParaRPr lang="pl-PL" sz="3200" b="1" dirty="0">
              <a:solidFill>
                <a:srgbClr val="FF5F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994CF-5F82-44D9-96AB-B41929EF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345" y="2153412"/>
            <a:ext cx="1646063" cy="4229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664FA3-E2B6-47D5-A2D9-B554664E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32" y="2153412"/>
            <a:ext cx="2764771" cy="163872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0BBE49-1F11-4D92-A1F9-F21532C3B813}"/>
              </a:ext>
            </a:extLst>
          </p:cNvPr>
          <p:cNvCxnSpPr>
            <a:cxnSpLocks/>
          </p:cNvCxnSpPr>
          <p:nvPr/>
        </p:nvCxnSpPr>
        <p:spPr>
          <a:xfrm>
            <a:off x="7984503" y="2844671"/>
            <a:ext cx="1500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4269B-FDCB-4447-BE7C-F09D834118E1}"/>
              </a:ext>
            </a:extLst>
          </p:cNvPr>
          <p:cNvSpPr/>
          <p:nvPr/>
        </p:nvSpPr>
        <p:spPr>
          <a:xfrm>
            <a:off x="2181129" y="4630192"/>
            <a:ext cx="9219048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Azure Data Lake Analytics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</a:rPr>
              <a:t>is an on-demand analytics job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</a:rPr>
              <a:t>service that simplifies big data. (Legacy)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E54803F-E497-4F1B-A0D1-2CD7880A54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5" y="4627702"/>
            <a:ext cx="1143654" cy="8869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4AD9CA0-7B35-4885-B519-D5BB143879FA}"/>
              </a:ext>
            </a:extLst>
          </p:cNvPr>
          <p:cNvSpPr/>
          <p:nvPr/>
        </p:nvSpPr>
        <p:spPr>
          <a:xfrm>
            <a:off x="1055901" y="2467984"/>
            <a:ext cx="4032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@outputData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*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@inputData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D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dirty="0"/>
              <a:t>(</a:t>
            </a:r>
            <a:r>
              <a:rPr lang="pl-PL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Year</a:t>
            </a:r>
            <a:r>
              <a:rPr lang="pl-PL" dirty="0"/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2017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Convert</a:t>
            </a:r>
            <a:r>
              <a:rPr lang="pl-PL" sz="1600" dirty="0"/>
              <a:t>.</a:t>
            </a:r>
            <a:r>
              <a:rPr lang="pl-PL" sz="1600" dirty="0">
                <a:solidFill>
                  <a:srgbClr val="A05000"/>
                </a:solidFill>
                <a:latin typeface="Consolas" panose="020B0609020204030204" pitchFamily="49" charset="0"/>
              </a:rPr>
              <a:t>ToInt32</a:t>
            </a:r>
            <a:r>
              <a:rPr lang="pl-PL" sz="1600" dirty="0"/>
              <a:t>(</a:t>
            </a:r>
            <a:r>
              <a:rPr lang="en-GB" sz="1600" b="1" dirty="0">
                <a:solidFill>
                  <a:srgbClr val="A05000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 err="1">
                <a:solidFill>
                  <a:srgbClr val="A05000"/>
                </a:solidFill>
                <a:latin typeface="Consolas" panose="020B0609020204030204" pitchFamily="49" charset="0"/>
              </a:rPr>
              <a:t>onth</a:t>
            </a:r>
            <a:r>
              <a:rPr lang="en-US" sz="1600" b="1" dirty="0">
                <a:solidFill>
                  <a:srgbClr val="505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32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745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0D802-30E4-4DC8-9842-1A04DFB9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498725" cy="957299"/>
          </a:xfrm>
        </p:spPr>
        <p:txBody>
          <a:bodyPr/>
          <a:lstStyle/>
          <a:p>
            <a:r>
              <a:rPr lang="en-GB" b="1" dirty="0">
                <a:solidFill>
                  <a:srgbClr val="FF5F00"/>
                </a:solidFill>
              </a:rPr>
              <a:t>From ADLS Gen1 to Gen2</a:t>
            </a:r>
            <a:endParaRPr lang="pl-PL" b="1" dirty="0">
              <a:solidFill>
                <a:srgbClr val="FF5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FD41-D0C8-4109-AD0E-6DF0B1AA394E}"/>
              </a:ext>
            </a:extLst>
          </p:cNvPr>
          <p:cNvSpPr/>
          <p:nvPr/>
        </p:nvSpPr>
        <p:spPr>
          <a:xfrm>
            <a:off x="929592" y="1647336"/>
            <a:ext cx="2876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5F00"/>
                </a:solidFill>
              </a:rPr>
              <a:t>Data processing</a:t>
            </a:r>
            <a:endParaRPr lang="pl-PL" sz="3200" b="1" dirty="0">
              <a:solidFill>
                <a:srgbClr val="FF5F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C15E75-CE77-48D2-9C2B-40F9B441508B}"/>
              </a:ext>
            </a:extLst>
          </p:cNvPr>
          <p:cNvGrpSpPr/>
          <p:nvPr/>
        </p:nvGrpSpPr>
        <p:grpSpPr>
          <a:xfrm>
            <a:off x="8893116" y="2422133"/>
            <a:ext cx="1635814" cy="1691432"/>
            <a:chOff x="2123723" y="4099646"/>
            <a:chExt cx="1376837" cy="10343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5AFFE-85A6-4360-AB5E-6F5AF78B0C5A}"/>
                </a:ext>
              </a:extLst>
            </p:cNvPr>
            <p:cNvSpPr txBox="1"/>
            <p:nvPr/>
          </p:nvSpPr>
          <p:spPr>
            <a:xfrm>
              <a:off x="2123723" y="4942023"/>
              <a:ext cx="1376837" cy="19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27EE90-DABB-473A-87EF-77AA9BD2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126EA-86EC-46F2-A3BA-D0597096905C}"/>
              </a:ext>
            </a:extLst>
          </p:cNvPr>
          <p:cNvGrpSpPr/>
          <p:nvPr/>
        </p:nvGrpSpPr>
        <p:grpSpPr>
          <a:xfrm>
            <a:off x="8490421" y="4753457"/>
            <a:ext cx="2038509" cy="1621095"/>
            <a:chOff x="4292891" y="3158112"/>
            <a:chExt cx="1632830" cy="13562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974B54-54C0-4ED8-B205-536F0E0FC77C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3FA96D-9A1C-49C6-9F97-CBED5AFE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2D5739A-D6C2-4679-A7BB-1ACF90508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687" y="2604635"/>
            <a:ext cx="2340928" cy="136321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CBE18-7E09-4544-9207-95AEB4BB0DE7}"/>
              </a:ext>
            </a:extLst>
          </p:cNvPr>
          <p:cNvCxnSpPr>
            <a:cxnSpLocks/>
          </p:cNvCxnSpPr>
          <p:nvPr/>
        </p:nvCxnSpPr>
        <p:spPr>
          <a:xfrm>
            <a:off x="4604615" y="3145012"/>
            <a:ext cx="4288501" cy="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9A208B-1803-4BF3-B5EE-4999B5F38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000" y="4847110"/>
            <a:ext cx="2393659" cy="140803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183379-D9A4-46D1-9C6E-69CC428B7A77}"/>
              </a:ext>
            </a:extLst>
          </p:cNvPr>
          <p:cNvCxnSpPr>
            <a:cxnSpLocks/>
          </p:cNvCxnSpPr>
          <p:nvPr/>
        </p:nvCxnSpPr>
        <p:spPr>
          <a:xfrm>
            <a:off x="4671302" y="5379287"/>
            <a:ext cx="3963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A8C6FA-506E-4E0F-922D-485D9A31B8F4}"/>
              </a:ext>
            </a:extLst>
          </p:cNvPr>
          <p:cNvSpPr txBox="1"/>
          <p:nvPr/>
        </p:nvSpPr>
        <p:spPr>
          <a:xfrm>
            <a:off x="3027142" y="4207425"/>
            <a:ext cx="618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7100"/>
                </a:solidFill>
              </a:rPr>
              <a:t>Create Cluster on demand, run job and terminate cluster</a:t>
            </a:r>
            <a:endParaRPr lang="pl-PL" sz="2000" b="1" dirty="0">
              <a:solidFill>
                <a:srgbClr val="FF71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3DED3-FFF6-41CC-A11D-26D4F727D384}"/>
              </a:ext>
            </a:extLst>
          </p:cNvPr>
          <p:cNvSpPr txBox="1"/>
          <p:nvPr/>
        </p:nvSpPr>
        <p:spPr>
          <a:xfrm>
            <a:off x="5417540" y="2744902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15 - 25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040B7-C957-408D-9C19-B84EFCD79F49}"/>
              </a:ext>
            </a:extLst>
          </p:cNvPr>
          <p:cNvSpPr txBox="1"/>
          <p:nvPr/>
        </p:nvSpPr>
        <p:spPr>
          <a:xfrm>
            <a:off x="5410487" y="500995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10 -20 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4E3A-347F-462D-AE38-C86FFC813D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00" y="3642406"/>
            <a:ext cx="344936" cy="4156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51551D7-0766-4416-B4C7-AF995BD11A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39" y="5958900"/>
            <a:ext cx="344936" cy="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7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A22C3D-3369-4284-89DB-C4D7BCF26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95073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Azure Data Factory and Mapping Flow</a:t>
            </a:r>
            <a:endParaRPr lang="pl-PL" b="1" dirty="0">
              <a:solidFill>
                <a:srgbClr val="FF7100"/>
              </a:solidFill>
            </a:endParaRPr>
          </a:p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19404-D893-4467-BB7B-235ACC15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1" y="1861487"/>
            <a:ext cx="5394091" cy="3496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C4E12-EE88-4040-9B7F-5A906C54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596" y="1933290"/>
            <a:ext cx="4287451" cy="2534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5EE708-873A-433B-9DFE-76E38F4DEC8C}"/>
              </a:ext>
            </a:extLst>
          </p:cNvPr>
          <p:cNvSpPr/>
          <p:nvPr/>
        </p:nvSpPr>
        <p:spPr>
          <a:xfrm>
            <a:off x="1288111" y="5289727"/>
            <a:ext cx="1065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Data Flows are </a:t>
            </a:r>
            <a:r>
              <a:rPr lang="en-US" sz="2400" dirty="0">
                <a:solidFill>
                  <a:srgbClr val="FF5F00"/>
                </a:solidFill>
              </a:rPr>
              <a:t>visually-designed data transformation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Azure Data Factory. Data Flows allow data engineers to develop graphical data transformation logic </a:t>
            </a:r>
            <a:r>
              <a:rPr lang="en-US" sz="2400" dirty="0">
                <a:solidFill>
                  <a:srgbClr val="FF5F00"/>
                </a:solidFill>
              </a:rPr>
              <a:t>without writing 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4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0D802-30E4-4DC8-9842-1A04DFB91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498725" cy="957299"/>
          </a:xfrm>
        </p:spPr>
        <p:txBody>
          <a:bodyPr/>
          <a:lstStyle/>
          <a:p>
            <a:r>
              <a:rPr lang="en-GB" b="1" dirty="0">
                <a:solidFill>
                  <a:srgbClr val="FF5F00"/>
                </a:solidFill>
              </a:rPr>
              <a:t>Data access</a:t>
            </a:r>
            <a:endParaRPr lang="pl-PL" b="1" dirty="0">
              <a:solidFill>
                <a:srgbClr val="FF5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EB76E9-CA40-4596-B616-95718F4E6EFF}"/>
              </a:ext>
            </a:extLst>
          </p:cNvPr>
          <p:cNvSpPr/>
          <p:nvPr/>
        </p:nvSpPr>
        <p:spPr>
          <a:xfrm>
            <a:off x="1097280" y="5908789"/>
            <a:ext cx="10909190" cy="457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FD6452-156C-4491-B6E9-4F680A4ACFE8}"/>
              </a:ext>
            </a:extLst>
          </p:cNvPr>
          <p:cNvGrpSpPr/>
          <p:nvPr/>
        </p:nvGrpSpPr>
        <p:grpSpPr>
          <a:xfrm>
            <a:off x="1658456" y="6013738"/>
            <a:ext cx="496427" cy="262974"/>
            <a:chOff x="3987908" y="4259421"/>
            <a:chExt cx="536402" cy="4719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9977B50-DE33-4CC8-B947-2ABD13108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908" y="4259421"/>
              <a:ext cx="255840" cy="2496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0C79A9-2571-4CDE-BF0D-4B7EA3E4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470" y="4481720"/>
              <a:ext cx="255840" cy="24961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F82867-AE93-4A98-9DB8-FF14DB9A7CFD}"/>
                </a:ext>
              </a:extLst>
            </p:cNvPr>
            <p:cNvCxnSpPr/>
            <p:nvPr/>
          </p:nvCxnSpPr>
          <p:spPr>
            <a:xfrm flipV="1">
              <a:off x="4017171" y="4384228"/>
              <a:ext cx="379219" cy="22230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8DF28-14F3-41B8-893A-9AF82B6DF647}"/>
              </a:ext>
            </a:extLst>
          </p:cNvPr>
          <p:cNvSpPr/>
          <p:nvPr/>
        </p:nvSpPr>
        <p:spPr>
          <a:xfrm>
            <a:off x="1097280" y="1649502"/>
            <a:ext cx="10547755" cy="524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(.NET, .NET Core,…)</a:t>
            </a:r>
            <a:endParaRPr lang="pl-PL" dirty="0"/>
          </a:p>
        </p:txBody>
      </p:sp>
      <p:pic>
        <p:nvPicPr>
          <p:cNvPr id="33" name="Picture 8" descr="Znalezione obrazy dla zapytania hive">
            <a:extLst>
              <a:ext uri="{FF2B5EF4-FFF2-40B4-BE49-F238E27FC236}">
                <a16:creationId xmlns:a16="http://schemas.microsoft.com/office/drawing/2014/main" id="{D149F8A9-C280-43A9-8254-D708BAC6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32" y="4080103"/>
            <a:ext cx="900975" cy="8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FC4EDC7-8215-456F-8778-F2C85322D6F9}"/>
              </a:ext>
            </a:extLst>
          </p:cNvPr>
          <p:cNvSpPr txBox="1"/>
          <p:nvPr/>
        </p:nvSpPr>
        <p:spPr>
          <a:xfrm>
            <a:off x="2336123" y="43672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(LLAP)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AD08EA-B233-475F-917C-C6C74B377BB4}"/>
              </a:ext>
            </a:extLst>
          </p:cNvPr>
          <p:cNvSpPr/>
          <p:nvPr/>
        </p:nvSpPr>
        <p:spPr>
          <a:xfrm>
            <a:off x="1293493" y="2578836"/>
            <a:ext cx="1385716" cy="562593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Microsoft Hive ODBC Driver </a:t>
            </a:r>
            <a:endParaRPr lang="pl-PL" sz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A57B54-6A2E-4A84-9B74-1E137743A954}"/>
              </a:ext>
            </a:extLst>
          </p:cNvPr>
          <p:cNvGrpSpPr/>
          <p:nvPr/>
        </p:nvGrpSpPr>
        <p:grpSpPr>
          <a:xfrm>
            <a:off x="3395051" y="3922202"/>
            <a:ext cx="1536173" cy="1202906"/>
            <a:chOff x="4292891" y="3158112"/>
            <a:chExt cx="1632830" cy="13929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158269-9EE7-477A-BF41-41AED86BA6AB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9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174709A-69CC-4A16-B5C4-80D26EAE1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FB8D5C-8008-4063-B640-D9BA9F410804}"/>
              </a:ext>
            </a:extLst>
          </p:cNvPr>
          <p:cNvSpPr/>
          <p:nvPr/>
        </p:nvSpPr>
        <p:spPr>
          <a:xfrm>
            <a:off x="3383766" y="2578836"/>
            <a:ext cx="1536173" cy="562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Simba Spark ODBC Driver </a:t>
            </a:r>
            <a:endParaRPr lang="pl-PL" sz="1200" dirty="0"/>
          </a:p>
        </p:txBody>
      </p:sp>
      <p:pic>
        <p:nvPicPr>
          <p:cNvPr id="41" name="Obraz 56">
            <a:extLst>
              <a:ext uri="{FF2B5EF4-FFF2-40B4-BE49-F238E27FC236}">
                <a16:creationId xmlns:a16="http://schemas.microsoft.com/office/drawing/2014/main" id="{AF3E7D3F-681E-4E88-90EA-651B09B180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90" y="3935464"/>
            <a:ext cx="854217" cy="9182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A821B35-2957-45B8-97B7-D0BE1DE4E888}"/>
              </a:ext>
            </a:extLst>
          </p:cNvPr>
          <p:cNvSpPr txBox="1"/>
          <p:nvPr/>
        </p:nvSpPr>
        <p:spPr>
          <a:xfrm>
            <a:off x="5337011" y="4828036"/>
            <a:ext cx="15361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Warehouse</a:t>
            </a:r>
          </a:p>
        </p:txBody>
      </p:sp>
      <p:sp>
        <p:nvSpPr>
          <p:cNvPr id="43" name="Prostokąt 137">
            <a:extLst>
              <a:ext uri="{FF2B5EF4-FFF2-40B4-BE49-F238E27FC236}">
                <a16:creationId xmlns:a16="http://schemas.microsoft.com/office/drawing/2014/main" id="{C2C311A6-845C-4145-BE12-872F6FA93874}"/>
              </a:ext>
            </a:extLst>
          </p:cNvPr>
          <p:cNvSpPr/>
          <p:nvPr/>
        </p:nvSpPr>
        <p:spPr>
          <a:xfrm>
            <a:off x="6779467" y="4615115"/>
            <a:ext cx="141979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 defTabSz="514338">
              <a:lnSpc>
                <a:spcPct val="90000"/>
              </a:lnSpc>
              <a:defRPr/>
            </a:pP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Explorer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1F5E914-1F28-4C1E-BEFB-4C37D1B37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163" y="3922202"/>
            <a:ext cx="571511" cy="757988"/>
          </a:xfrm>
          <a:prstGeom prst="rect">
            <a:avLst/>
          </a:prstGeom>
        </p:spPr>
      </p:pic>
      <p:pic>
        <p:nvPicPr>
          <p:cNvPr id="45" name="Obraz 43">
            <a:extLst>
              <a:ext uri="{FF2B5EF4-FFF2-40B4-BE49-F238E27FC236}">
                <a16:creationId xmlns:a16="http://schemas.microsoft.com/office/drawing/2014/main" id="{4B168E69-5F35-479C-979C-3552ECA69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0772" y="3954158"/>
            <a:ext cx="900898" cy="822462"/>
          </a:xfrm>
          <a:prstGeom prst="rect">
            <a:avLst/>
          </a:prstGeom>
        </p:spPr>
      </p:pic>
      <p:sp>
        <p:nvSpPr>
          <p:cNvPr id="46" name="Prostokąt 46">
            <a:extLst>
              <a:ext uri="{FF2B5EF4-FFF2-40B4-BE49-F238E27FC236}">
                <a16:creationId xmlns:a16="http://schemas.microsoft.com/office/drawing/2014/main" id="{17043B06-C280-4660-BCDF-5154769FE5DE}"/>
              </a:ext>
            </a:extLst>
          </p:cNvPr>
          <p:cNvSpPr/>
          <p:nvPr/>
        </p:nvSpPr>
        <p:spPr>
          <a:xfrm>
            <a:off x="8138154" y="4786609"/>
            <a:ext cx="1419798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38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Cosmos DB</a:t>
            </a:r>
            <a:endParaRPr lang="pl-PL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AB01-E324-4CC3-A41D-C074CE8856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1721" y="4091744"/>
            <a:ext cx="2066925" cy="762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710DA7-64AD-4210-AD2A-0400B5B1B453}"/>
              </a:ext>
            </a:extLst>
          </p:cNvPr>
          <p:cNvSpPr/>
          <p:nvPr/>
        </p:nvSpPr>
        <p:spPr>
          <a:xfrm>
            <a:off x="9982325" y="2675903"/>
            <a:ext cx="1385716" cy="5625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Snowflake ODBC Driver </a:t>
            </a:r>
            <a:endParaRPr lang="pl-PL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4BBEBA-2BEF-40EE-B56F-5D24C631F755}"/>
              </a:ext>
            </a:extLst>
          </p:cNvPr>
          <p:cNvSpPr/>
          <p:nvPr/>
        </p:nvSpPr>
        <p:spPr>
          <a:xfrm>
            <a:off x="1272210" y="3681453"/>
            <a:ext cx="6710900" cy="1730939"/>
          </a:xfrm>
          <a:prstGeom prst="roundRect">
            <a:avLst/>
          </a:prstGeom>
          <a:noFill/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A4EC1D-3C27-4AF6-BD4C-9C722A91B2F8}"/>
              </a:ext>
            </a:extLst>
          </p:cNvPr>
          <p:cNvSpPr/>
          <p:nvPr/>
        </p:nvSpPr>
        <p:spPr>
          <a:xfrm>
            <a:off x="5177926" y="3592640"/>
            <a:ext cx="6710900" cy="193351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FCE8-51A0-4A2E-B78F-A9D0424BC23B}"/>
              </a:ext>
            </a:extLst>
          </p:cNvPr>
          <p:cNvSpPr txBox="1"/>
          <p:nvPr/>
        </p:nvSpPr>
        <p:spPr>
          <a:xfrm>
            <a:off x="1310444" y="366354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47FB41-3AAE-4CB6-91C0-2D92828EC2C0}"/>
              </a:ext>
            </a:extLst>
          </p:cNvPr>
          <p:cNvSpPr txBox="1"/>
          <p:nvPr/>
        </p:nvSpPr>
        <p:spPr>
          <a:xfrm>
            <a:off x="10969637" y="368784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F03CA-831B-4B63-BF6E-AD914B906F34}"/>
              </a:ext>
            </a:extLst>
          </p:cNvPr>
          <p:cNvSpPr/>
          <p:nvPr/>
        </p:nvSpPr>
        <p:spPr>
          <a:xfrm>
            <a:off x="1097280" y="3429000"/>
            <a:ext cx="10909190" cy="221904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09E67C-708E-48D4-8CC3-074B577C1C5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551875" y="5648041"/>
            <a:ext cx="0" cy="2607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F9D732-86D4-47E6-ACC9-F3054F91FABB}"/>
              </a:ext>
            </a:extLst>
          </p:cNvPr>
          <p:cNvCxnSpPr>
            <a:endCxn id="36" idx="0"/>
          </p:cNvCxnSpPr>
          <p:nvPr/>
        </p:nvCxnSpPr>
        <p:spPr>
          <a:xfrm>
            <a:off x="1986351" y="2174288"/>
            <a:ext cx="0" cy="404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AACCC3-AFBB-4F50-97C7-8B87BE27FB91}"/>
              </a:ext>
            </a:extLst>
          </p:cNvPr>
          <p:cNvCxnSpPr>
            <a:stCxn id="36" idx="2"/>
          </p:cNvCxnSpPr>
          <p:nvPr/>
        </p:nvCxnSpPr>
        <p:spPr>
          <a:xfrm>
            <a:off x="1986351" y="3141429"/>
            <a:ext cx="0" cy="891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903B76-9A1E-47BC-BB96-185FB6C1BF13}"/>
              </a:ext>
            </a:extLst>
          </p:cNvPr>
          <p:cNvCxnSpPr>
            <a:endCxn id="40" idx="0"/>
          </p:cNvCxnSpPr>
          <p:nvPr/>
        </p:nvCxnSpPr>
        <p:spPr>
          <a:xfrm>
            <a:off x="4151852" y="2174288"/>
            <a:ext cx="1" cy="404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D0DBC6B3-0071-4722-A543-72A6C9BA121F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151853" y="3141429"/>
            <a:ext cx="11284" cy="78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1E55462E-CF48-4FDE-830A-1637FA72841B}"/>
              </a:ext>
            </a:extLst>
          </p:cNvPr>
          <p:cNvCxnSpPr/>
          <p:nvPr/>
        </p:nvCxnSpPr>
        <p:spPr>
          <a:xfrm>
            <a:off x="6041489" y="2174288"/>
            <a:ext cx="0" cy="174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045C26-A499-4501-A8C5-D8F79C7D9893}"/>
              </a:ext>
            </a:extLst>
          </p:cNvPr>
          <p:cNvCxnSpPr/>
          <p:nvPr/>
        </p:nvCxnSpPr>
        <p:spPr>
          <a:xfrm>
            <a:off x="7387689" y="2174288"/>
            <a:ext cx="0" cy="174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E97D6E-AA92-4005-9480-DFE89725D933}"/>
              </a:ext>
            </a:extLst>
          </p:cNvPr>
          <p:cNvCxnSpPr/>
          <p:nvPr/>
        </p:nvCxnSpPr>
        <p:spPr>
          <a:xfrm>
            <a:off x="8848053" y="2187550"/>
            <a:ext cx="0" cy="1747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2C641A-26C6-4EFE-B77C-E1CD8D7D8BE2}"/>
              </a:ext>
            </a:extLst>
          </p:cNvPr>
          <p:cNvCxnSpPr>
            <a:cxnSpLocks/>
          </p:cNvCxnSpPr>
          <p:nvPr/>
        </p:nvCxnSpPr>
        <p:spPr>
          <a:xfrm>
            <a:off x="10527252" y="2174288"/>
            <a:ext cx="0" cy="499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23000F-340F-4FBC-9CA2-04B8D76F56B9}"/>
              </a:ext>
            </a:extLst>
          </p:cNvPr>
          <p:cNvCxnSpPr>
            <a:cxnSpLocks/>
          </p:cNvCxnSpPr>
          <p:nvPr/>
        </p:nvCxnSpPr>
        <p:spPr>
          <a:xfrm>
            <a:off x="10571702" y="3238496"/>
            <a:ext cx="0" cy="1126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18873A96-A378-43AD-9C0D-9F7A5802116B}"/>
              </a:ext>
            </a:extLst>
          </p:cNvPr>
          <p:cNvSpPr txBox="1"/>
          <p:nvPr/>
        </p:nvSpPr>
        <p:spPr>
          <a:xfrm>
            <a:off x="6036928" y="2578836"/>
            <a:ext cx="143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TDS Protocol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(SQL Server)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9ABFDC-0F01-461B-AB66-0DEAF75B4472}"/>
              </a:ext>
            </a:extLst>
          </p:cNvPr>
          <p:cNvSpPr txBox="1"/>
          <p:nvPr/>
        </p:nvSpPr>
        <p:spPr>
          <a:xfrm>
            <a:off x="8016992" y="268253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Cosmos API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766B4-C098-426A-8F2C-5153D143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03" y="1507098"/>
            <a:ext cx="7650786" cy="3074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0EF50-556B-414E-A268-9A82464E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470" y="1887219"/>
            <a:ext cx="2605123" cy="24643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35ADF7-EE5A-4C74-8C1E-86BDB6868E87}"/>
              </a:ext>
            </a:extLst>
          </p:cNvPr>
          <p:cNvSpPr/>
          <p:nvPr/>
        </p:nvSpPr>
        <p:spPr>
          <a:xfrm>
            <a:off x="1014403" y="4761894"/>
            <a:ext cx="729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  <a:r>
              <a:rPr lang="en-GB" sz="2400" b="1" dirty="0">
                <a:solidFill>
                  <a:srgbClr val="FF5F00"/>
                </a:solidFill>
              </a:rPr>
              <a:t>/</a:t>
            </a:r>
            <a:r>
              <a:rPr lang="pl-PL" sz="2400" b="1" dirty="0">
                <a:solidFill>
                  <a:srgbClr val="FF5F00"/>
                </a:solidFill>
              </a:rPr>
              <a:t> CommunityEvents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D8D05-4FAC-4A6D-A8EE-466BBD435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081" y="5350902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https://github.com/cloud4yourdata/demos/tree/master/4DevKrakow201</a:t>
            </a:r>
            <a:r>
              <a:rPr lang="en-GB" kern="0" dirty="0">
                <a:solidFill>
                  <a:prstClr val="black"/>
                </a:solidFill>
                <a:hlinkClick r:id="rId3"/>
              </a:rPr>
              <a:t>9</a:t>
            </a:r>
            <a:endParaRPr lang="en-GB" kern="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>
                <a:hlinkClick r:id="rId4"/>
              </a:rPr>
              <a:t>https://github.com/FP-DataSolutions/CommunityEvents</a:t>
            </a:r>
            <a:endParaRPr lang="en-GB" kern="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dirty="0">
                <a:hlinkClick r:id="rId5"/>
              </a:rPr>
              <a:t>https://github.com/FP-DataSolutions</a:t>
            </a:r>
            <a:endParaRPr lang="en-GB" kern="0" dirty="0">
              <a:solidFill>
                <a:prstClr val="black"/>
              </a:solidFill>
            </a:endParaRPr>
          </a:p>
          <a:p>
            <a:pPr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Blogs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,</a:t>
            </a: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pages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,documentation, articles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kern="0" dirty="0">
                <a:solidFill>
                  <a:prstClr val="blac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lang="en-GB" kern="0" dirty="0">
              <a:solidFill>
                <a:prstClr val="black"/>
              </a:solidFill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>
                <a:hlinkClick r:id="rId7"/>
              </a:rPr>
              <a:t>https://docs.microsoft.com/en-us/azure/storage/blobs/data-lake-storage-introduction</a:t>
            </a:r>
            <a:endParaRPr lang="en-GB" dirty="0"/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>
                <a:hlinkClick r:id="rId8"/>
              </a:rPr>
              <a:t>https://docs.microsoft.com/en-us/azure/sql-data-warehouse/</a:t>
            </a:r>
            <a:endParaRPr lang="en-GB" dirty="0"/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>
                <a:hlinkClick r:id="rId9"/>
              </a:rPr>
              <a:t>https://docs.microsoft.com/en-us/azure/data-explorer/</a:t>
            </a:r>
            <a:endParaRPr lang="en-GB" dirty="0"/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>
                <a:hlinkClick r:id="rId10"/>
              </a:rPr>
              <a:t>https://docs.microsoft.com/en-us/azure/data-factory/</a:t>
            </a:r>
            <a:endParaRPr lang="en-GB" dirty="0"/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>
                <a:hlinkClick r:id="rId11"/>
              </a:rPr>
              <a:t>https://docs.microsoft.com/en-us/azure/azure-databricks/</a:t>
            </a:r>
            <a:endParaRPr lang="pl-PL" kern="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https://docs.snowflake.net/</a:t>
            </a:r>
            <a:endParaRPr lang="pl-PL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6900" y="298450"/>
            <a:ext cx="4657725" cy="957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700" b="1" spc="300" dirty="0">
                <a:solidFill>
                  <a:srgbClr val="FF7100"/>
                </a:solidFill>
              </a:rPr>
              <a:t>Agenda</a:t>
            </a:r>
            <a:endParaRPr lang="pl-PL" sz="3700" b="1" spc="300" dirty="0">
              <a:solidFill>
                <a:srgbClr val="FF71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094740" y="991622"/>
            <a:ext cx="9519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200" b="1" dirty="0">
                <a:solidFill>
                  <a:srgbClr val="FF5F00"/>
                </a:solidFill>
              </a:rPr>
              <a:t>Data Lake</a:t>
            </a:r>
            <a:r>
              <a:rPr lang="en-GB" sz="3200" b="1" dirty="0">
                <a:solidFill>
                  <a:srgbClr val="EF942F"/>
                </a:solidFill>
              </a:rPr>
              <a:t> 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Ingestion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Delta Lake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FF5F00"/>
                </a:solidFill>
              </a:rPr>
              <a:t>Demo(s)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4870" y="910223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Data Lake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D51CA-48EE-4B5B-8E05-3103EC4915C2}"/>
              </a:ext>
            </a:extLst>
          </p:cNvPr>
          <p:cNvSpPr/>
          <p:nvPr/>
        </p:nvSpPr>
        <p:spPr>
          <a:xfrm>
            <a:off x="904871" y="1494646"/>
            <a:ext cx="106940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What is Data Lake 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7100"/>
                </a:solidFill>
              </a:rPr>
              <a:t>datamart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as a store of bottled water – cleansed and packaged and structured for easy consumption – the </a:t>
            </a:r>
            <a:r>
              <a:rPr lang="en-US" b="1" dirty="0">
                <a:solidFill>
                  <a:srgbClr val="FF7100"/>
                </a:solidFill>
              </a:rPr>
              <a:t>data lake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b="1" dirty="0">
                <a:solidFill>
                  <a:srgbClr val="FF7100"/>
                </a:solidFill>
              </a:rPr>
              <a:t>natural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CTO James Dixon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684AF-9FA9-4D96-97C9-407E6F7088B7}"/>
              </a:ext>
            </a:extLst>
          </p:cNvPr>
          <p:cNvSpPr/>
          <p:nvPr/>
        </p:nvSpPr>
        <p:spPr>
          <a:xfrm>
            <a:off x="2539866" y="5430411"/>
            <a:ext cx="7112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rgbClr val="FF7100"/>
                </a:solidFill>
                <a:latin typeface="Euphemia"/>
              </a:rPr>
              <a:t>I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ngest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(tore)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nalyse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urface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</a:p>
        </p:txBody>
      </p:sp>
      <p:pic>
        <p:nvPicPr>
          <p:cNvPr id="5" name="Picture 2" descr="Bottled Water Packaging plant">
            <a:extLst>
              <a:ext uri="{FF2B5EF4-FFF2-40B4-BE49-F238E27FC236}">
                <a16:creationId xmlns:a16="http://schemas.microsoft.com/office/drawing/2014/main" id="{D6D8C622-1405-4D52-BB52-D8E276AA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74" y="3066655"/>
            <a:ext cx="3667609" cy="189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F8077-753A-4E4C-A21B-B141B5DD704C}"/>
              </a:ext>
            </a:extLst>
          </p:cNvPr>
          <p:cNvSpPr txBox="1"/>
          <p:nvPr/>
        </p:nvSpPr>
        <p:spPr>
          <a:xfrm>
            <a:off x="1956180" y="4931112"/>
            <a:ext cx="28726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https://premiumwaters.com</a:t>
            </a: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Znalezione obrazy dla zapytania trashed water lake">
            <a:extLst>
              <a:ext uri="{FF2B5EF4-FFF2-40B4-BE49-F238E27FC236}">
                <a16:creationId xmlns:a16="http://schemas.microsoft.com/office/drawing/2014/main" id="{0FAFB2F3-CED1-47F4-A45B-E1E988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83" y="2991392"/>
            <a:ext cx="3448391" cy="19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BF7B2-2A2C-44A3-B623-F480DBA4E860}"/>
              </a:ext>
            </a:extLst>
          </p:cNvPr>
          <p:cNvSpPr/>
          <p:nvPr/>
        </p:nvSpPr>
        <p:spPr>
          <a:xfrm>
            <a:off x="8756829" y="4904666"/>
            <a:ext cx="25060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</a:t>
            </a:r>
            <a:r>
              <a:rPr lang="pl-PL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https://snowbrains.com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02378-1963-4D35-A838-1399AF8D5FB9}"/>
              </a:ext>
            </a:extLst>
          </p:cNvPr>
          <p:cNvSpPr txBox="1"/>
          <p:nvPr/>
        </p:nvSpPr>
        <p:spPr>
          <a:xfrm>
            <a:off x="7296606" y="5900389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Make Me More Money</a:t>
            </a:r>
            <a:endParaRPr lang="pl-PL" sz="135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D0475E-E129-45E5-B2E4-9D0AA5844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Data Lake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6610E-4CA0-49CD-A990-9D15BE235D90}"/>
              </a:ext>
            </a:extLst>
          </p:cNvPr>
          <p:cNvSpPr txBox="1"/>
          <p:nvPr/>
        </p:nvSpPr>
        <p:spPr>
          <a:xfrm>
            <a:off x="1468898" y="4769149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  <a:endParaRPr lang="pl-PL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9E807-1DDE-48C7-B66C-64AD71A3C7C4}"/>
              </a:ext>
            </a:extLst>
          </p:cNvPr>
          <p:cNvGrpSpPr/>
          <p:nvPr/>
        </p:nvGrpSpPr>
        <p:grpSpPr>
          <a:xfrm>
            <a:off x="3121007" y="2524538"/>
            <a:ext cx="6506819" cy="3674779"/>
            <a:chOff x="2627242" y="2544416"/>
            <a:chExt cx="6506819" cy="36747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61A25A-F05C-4A71-A61A-B47D800DABF6}"/>
                </a:ext>
              </a:extLst>
            </p:cNvPr>
            <p:cNvSpPr/>
            <p:nvPr/>
          </p:nvSpPr>
          <p:spPr>
            <a:xfrm>
              <a:off x="2627242" y="2544416"/>
              <a:ext cx="6506819" cy="3674779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2C456C-A381-4F90-BCF8-069731B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894" y="2912165"/>
              <a:ext cx="1615818" cy="2710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490C0B-6178-49BD-8FD9-2DE5A28B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311" y="2912165"/>
              <a:ext cx="1615818" cy="271016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8B50B-E186-45E2-BED9-1474BD165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563" y="2912165"/>
              <a:ext cx="1615818" cy="2710167"/>
            </a:xfrm>
            <a:prstGeom prst="rect">
              <a:avLst/>
            </a:prstGeom>
          </p:spPr>
        </p:pic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BF3E6B-FA0A-4744-BF9E-97895928448D}"/>
              </a:ext>
            </a:extLst>
          </p:cNvPr>
          <p:cNvSpPr/>
          <p:nvPr/>
        </p:nvSpPr>
        <p:spPr>
          <a:xfrm>
            <a:off x="1381539" y="3964080"/>
            <a:ext cx="1700440" cy="80506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9B2629-8FCE-4C9F-9694-184DA9E459B5}"/>
              </a:ext>
            </a:extLst>
          </p:cNvPr>
          <p:cNvSpPr/>
          <p:nvPr/>
        </p:nvSpPr>
        <p:spPr>
          <a:xfrm>
            <a:off x="9794425" y="2864812"/>
            <a:ext cx="1700440" cy="805069"/>
          </a:xfrm>
          <a:prstGeom prst="rightArrow">
            <a:avLst/>
          </a:prstGeom>
          <a:solidFill>
            <a:srgbClr val="FF5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155B-39BF-47E2-AD84-59DB94491834}"/>
              </a:ext>
            </a:extLst>
          </p:cNvPr>
          <p:cNvSpPr txBox="1"/>
          <p:nvPr/>
        </p:nvSpPr>
        <p:spPr>
          <a:xfrm>
            <a:off x="2808996" y="1862226"/>
            <a:ext cx="274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Container</a:t>
            </a:r>
            <a:endParaRPr lang="pl-PL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31A51-EBD4-4D17-8E66-D05032B5022A}"/>
              </a:ext>
            </a:extLst>
          </p:cNvPr>
          <p:cNvSpPr txBox="1"/>
          <p:nvPr/>
        </p:nvSpPr>
        <p:spPr>
          <a:xfrm>
            <a:off x="9755397" y="3685662"/>
            <a:ext cx="174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</a:t>
            </a:r>
            <a:endParaRPr lang="pl-PL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034135-6B76-46E9-ACF2-A912B9926B6E}"/>
              </a:ext>
            </a:extLst>
          </p:cNvPr>
          <p:cNvSpPr/>
          <p:nvPr/>
        </p:nvSpPr>
        <p:spPr>
          <a:xfrm>
            <a:off x="9872882" y="4548855"/>
            <a:ext cx="1700440" cy="8050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0EF8-4EAA-4D6B-A260-F90AAC0EBFE3}"/>
              </a:ext>
            </a:extLst>
          </p:cNvPr>
          <p:cNvSpPr txBox="1"/>
          <p:nvPr/>
        </p:nvSpPr>
        <p:spPr>
          <a:xfrm>
            <a:off x="10016734" y="5353924"/>
            <a:ext cx="103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</a:t>
            </a:r>
            <a:endParaRPr lang="pl-PL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6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63B68-D056-4FC3-AEA3-16340F1CF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640" y="1001782"/>
            <a:ext cx="600673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Azure – Big Data Storage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BCC186-DC09-4EBC-BD09-86E634D22DEC}"/>
              </a:ext>
            </a:extLst>
          </p:cNvPr>
          <p:cNvGrpSpPr/>
          <p:nvPr/>
        </p:nvGrpSpPr>
        <p:grpSpPr>
          <a:xfrm>
            <a:off x="1424242" y="2007369"/>
            <a:ext cx="3799758" cy="1558141"/>
            <a:chOff x="2095793" y="1999164"/>
            <a:chExt cx="3799758" cy="155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C4006-26C9-4FF8-BC5B-CDAB79386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346" y="1999164"/>
              <a:ext cx="439777" cy="4397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DEC6F1-71B5-4FA4-807B-F0FFAC4F41B6}"/>
                </a:ext>
              </a:extLst>
            </p:cNvPr>
            <p:cNvSpPr txBox="1"/>
            <p:nvPr/>
          </p:nvSpPr>
          <p:spPr>
            <a:xfrm>
              <a:off x="2723122" y="2040922"/>
              <a:ext cx="237603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Blob Storage</a:t>
              </a:r>
              <a:endPara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4AED7C-54FB-4DB6-ADC9-80469271D2F3}"/>
                </a:ext>
              </a:extLst>
            </p:cNvPr>
            <p:cNvSpPr txBox="1"/>
            <p:nvPr/>
          </p:nvSpPr>
          <p:spPr>
            <a:xfrm>
              <a:off x="2095793" y="2578576"/>
              <a:ext cx="3799758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General purpose object store </a:t>
              </a: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store with flat namespace</a:t>
              </a:r>
              <a:endPara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pl-PL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Hot/cold/archive tiers</a:t>
              </a:r>
              <a:endParaRPr lang="en-GB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 replication and redundancy options</a:t>
              </a:r>
              <a:endParaRPr lang="pl-PL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FA2444-3569-497B-BCFD-34C736191FBF}"/>
              </a:ext>
            </a:extLst>
          </p:cNvPr>
          <p:cNvGrpSpPr/>
          <p:nvPr/>
        </p:nvGrpSpPr>
        <p:grpSpPr>
          <a:xfrm>
            <a:off x="7111516" y="2007369"/>
            <a:ext cx="3656242" cy="1521044"/>
            <a:chOff x="6739812" y="2044466"/>
            <a:chExt cx="3656242" cy="15210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DE0B9F-DAE4-4625-920C-575E4A03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370" y="2044466"/>
              <a:ext cx="476948" cy="47694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3319D-D726-48DA-8406-4B7ACDFE5C61}"/>
                </a:ext>
              </a:extLst>
            </p:cNvPr>
            <p:cNvSpPr txBox="1"/>
            <p:nvPr/>
          </p:nvSpPr>
          <p:spPr>
            <a:xfrm>
              <a:off x="7334016" y="2137644"/>
              <a:ext cx="297282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5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Storage  (Gen1)</a:t>
              </a:r>
              <a:endPara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7CB560-E809-4997-BEC4-0F3246B66214}"/>
                </a:ext>
              </a:extLst>
            </p:cNvPr>
            <p:cNvSpPr txBox="1"/>
            <p:nvPr/>
          </p:nvSpPr>
          <p:spPr>
            <a:xfrm>
              <a:off x="6739812" y="2586781"/>
              <a:ext cx="365624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Unlimited storage, petabyte files</a:t>
              </a: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b="1" dirty="0" err="1">
                  <a:solidFill>
                    <a:srgbClr val="FF7100"/>
                  </a:solidFill>
                </a:rPr>
                <a:t>WebHDFS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-compatible REST interface</a:t>
              </a: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Hadoop and big data optimizations</a:t>
              </a:r>
            </a:p>
            <a:p>
              <a:pPr marL="214313" indent="-214313" defTabSz="5143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Supports files and folders objects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57345-33BA-4B7B-AB38-39EA7ECE4B9F}"/>
              </a:ext>
            </a:extLst>
          </p:cNvPr>
          <p:cNvGrpSpPr/>
          <p:nvPr/>
        </p:nvGrpSpPr>
        <p:grpSpPr>
          <a:xfrm>
            <a:off x="2979999" y="3803082"/>
            <a:ext cx="6386801" cy="2063960"/>
            <a:chOff x="2178492" y="3977563"/>
            <a:chExt cx="8515735" cy="2751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722FDF-669B-4EDD-822B-12CD041F5E12}"/>
                </a:ext>
              </a:extLst>
            </p:cNvPr>
            <p:cNvGrpSpPr/>
            <p:nvPr/>
          </p:nvGrpSpPr>
          <p:grpSpPr>
            <a:xfrm>
              <a:off x="3522371" y="4586015"/>
              <a:ext cx="7171856" cy="2143495"/>
              <a:chOff x="4885497" y="3995001"/>
              <a:chExt cx="7171856" cy="214349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3E8C82B-AEB1-49C4-BB3C-2DA177E75A1B}"/>
                  </a:ext>
                </a:extLst>
              </p:cNvPr>
              <p:cNvGrpSpPr/>
              <p:nvPr/>
            </p:nvGrpSpPr>
            <p:grpSpPr>
              <a:xfrm>
                <a:off x="4885497" y="3995001"/>
                <a:ext cx="715203" cy="629218"/>
                <a:chOff x="7756950" y="2540789"/>
                <a:chExt cx="602491" cy="54327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28DDC2B-1AAE-40FA-B3B3-BA44220B4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6950" y="2540789"/>
                  <a:ext cx="287361" cy="28736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207CB6-4A11-43FF-A094-050FAAAC4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2079" y="2796704"/>
                  <a:ext cx="287362" cy="287362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4C5288E-2C8C-4EB2-9B2D-F2F83E54196C}"/>
                    </a:ext>
                  </a:extLst>
                </p:cNvPr>
                <p:cNvCxnSpPr/>
                <p:nvPr/>
              </p:nvCxnSpPr>
              <p:spPr>
                <a:xfrm flipV="1">
                  <a:off x="7789818" y="2684469"/>
                  <a:ext cx="425942" cy="255916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7FF30-B279-465B-8B34-8C1B7C49C049}"/>
                  </a:ext>
                </a:extLst>
              </p:cNvPr>
              <p:cNvSpPr txBox="1"/>
              <p:nvPr/>
            </p:nvSpPr>
            <p:spPr>
              <a:xfrm>
                <a:off x="5633662" y="4080974"/>
                <a:ext cx="396377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5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500" b="1" kern="0" dirty="0">
                    <a:solidFill>
                      <a:srgbClr val="FF7100"/>
                    </a:solidFill>
                  </a:rPr>
                  <a:t>Lake Storage  (Gen2)</a:t>
                </a:r>
                <a:endParaRPr lang="pl-PL" sz="1500" b="1" kern="0" dirty="0">
                  <a:solidFill>
                    <a:srgbClr val="FF71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E72570-3365-499F-A0BE-068E49F63E42}"/>
                  </a:ext>
                </a:extLst>
              </p:cNvPr>
              <p:cNvSpPr/>
              <p:nvPr/>
            </p:nvSpPr>
            <p:spPr>
              <a:xfrm>
                <a:off x="5056056" y="4702205"/>
                <a:ext cx="7001297" cy="143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Multi-modal combining features from both of the above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Not a separate service: Azure Storage with new features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ABFS driver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it-IT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Multi-protocol access for Azure Data Lake Storage (*)</a:t>
                </a:r>
                <a:endParaRPr lang="en-US" sz="1600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70C1B491-791B-4AFA-AE6A-B2FB796722C6}"/>
                </a:ext>
              </a:extLst>
            </p:cNvPr>
            <p:cNvSpPr/>
            <p:nvPr/>
          </p:nvSpPr>
          <p:spPr>
            <a:xfrm rot="10800000" flipH="1">
              <a:off x="2178492" y="3983013"/>
              <a:ext cx="917660" cy="1206003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AB82B112-88EF-4198-AF2C-9F41149A4AAB}"/>
                </a:ext>
              </a:extLst>
            </p:cNvPr>
            <p:cNvSpPr/>
            <p:nvPr/>
          </p:nvSpPr>
          <p:spPr>
            <a:xfrm rot="10800000">
              <a:off x="8871271" y="3977563"/>
              <a:ext cx="917660" cy="1206004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1BCEF-9FE5-40F6-9301-4890F4912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5678247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Data Lake - Partitioning</a:t>
            </a:r>
            <a:endParaRPr lang="pl-PL" dirty="0"/>
          </a:p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EADAE-9E9E-4B12-9929-FEC48DBEACE4}"/>
              </a:ext>
            </a:extLst>
          </p:cNvPr>
          <p:cNvSpPr/>
          <p:nvPr/>
        </p:nvSpPr>
        <p:spPr>
          <a:xfrm>
            <a:off x="792127" y="1620859"/>
            <a:ext cx="11215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Partitioning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is a way of dividing a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data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 into related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parts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based on the values of partitioned columns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.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2464-B9CB-4E58-A87F-7FAF6CC2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6" y="2451856"/>
            <a:ext cx="6682375" cy="2304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1C5CC-5A14-4565-BA26-4F2AFB7F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844" y="2598716"/>
            <a:ext cx="3419475" cy="2638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0AF19D-E1E7-43B9-BEB5-8B98B0A0C3E8}"/>
              </a:ext>
            </a:extLst>
          </p:cNvPr>
          <p:cNvSpPr/>
          <p:nvPr/>
        </p:nvSpPr>
        <p:spPr>
          <a:xfrm>
            <a:off x="1403775" y="5753333"/>
            <a:ext cx="7321235" cy="461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Year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Reported</a:t>
            </a:r>
            <a:r>
              <a:rPr kumimoji="0" lang="pl-PL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= 20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17 AND 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MonthReported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panose="020B0609020204030204" pitchFamily="49" charset="0"/>
              </a:rPr>
              <a:t> = 10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BAC52-8932-4764-814A-BD743F2C01DE}"/>
              </a:ext>
            </a:extLst>
          </p:cNvPr>
          <p:cNvSpPr/>
          <p:nvPr/>
        </p:nvSpPr>
        <p:spPr>
          <a:xfrm>
            <a:off x="1260040" y="5384001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FILTER (PROCESS):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56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1BCEF-9FE5-40F6-9301-4890F4912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5678247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Data Lake -Bucketing</a:t>
            </a:r>
            <a:endParaRPr lang="pl-PL" dirty="0"/>
          </a:p>
          <a:p>
            <a:endParaRPr lang="pl-P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AB29FC-A0EB-4075-B5C5-0E0D075965FC}"/>
              </a:ext>
            </a:extLst>
          </p:cNvPr>
          <p:cNvSpPr/>
          <p:nvPr/>
        </p:nvSpPr>
        <p:spPr>
          <a:xfrm>
            <a:off x="3207922" y="3379206"/>
            <a:ext cx="2124075" cy="120015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1,23,45,987,26,16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C378BE2-A87D-4CFE-AE1B-A7755B94DC48}"/>
              </a:ext>
            </a:extLst>
          </p:cNvPr>
          <p:cNvSpPr/>
          <p:nvPr/>
        </p:nvSpPr>
        <p:spPr>
          <a:xfrm>
            <a:off x="7475124" y="2441243"/>
            <a:ext cx="2443160" cy="6858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Bucket 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(16)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6E9E14-DADF-4771-99A8-6E9731B26543}"/>
              </a:ext>
            </a:extLst>
          </p:cNvPr>
          <p:cNvSpPr/>
          <p:nvPr/>
        </p:nvSpPr>
        <p:spPr>
          <a:xfrm>
            <a:off x="7475124" y="3346118"/>
            <a:ext cx="2443160" cy="6858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Bucket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(1,45)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4CFB9C-C039-4692-A7D5-6205AB33898E}"/>
              </a:ext>
            </a:extLst>
          </p:cNvPr>
          <p:cNvSpPr/>
          <p:nvPr/>
        </p:nvSpPr>
        <p:spPr>
          <a:xfrm>
            <a:off x="7475124" y="4198354"/>
            <a:ext cx="2443160" cy="6858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Bucket 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(26)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1CA889-D624-4E4F-8757-1A5CB7D7B90F}"/>
              </a:ext>
            </a:extLst>
          </p:cNvPr>
          <p:cNvSpPr/>
          <p:nvPr/>
        </p:nvSpPr>
        <p:spPr>
          <a:xfrm>
            <a:off x="7475124" y="5077967"/>
            <a:ext cx="2443160" cy="6858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Bucket 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(23,987)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8F8C1770-9005-4BC7-8457-28109DFB595A}"/>
              </a:ext>
            </a:extLst>
          </p:cNvPr>
          <p:cNvSpPr/>
          <p:nvPr/>
        </p:nvSpPr>
        <p:spPr>
          <a:xfrm>
            <a:off x="5898731" y="3583995"/>
            <a:ext cx="838203" cy="790575"/>
          </a:xfrm>
          <a:prstGeom prst="homePlate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f(x)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3DF0D7-21DE-4496-8DCC-80F555564B74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5331998" y="3979280"/>
            <a:ext cx="566737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8200CE-4DB2-44E5-ADCD-82C395284707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736935" y="2784146"/>
            <a:ext cx="738191" cy="119513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1D74EA-0A00-4599-BBE1-4F1F5E32DA26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6736935" y="3689019"/>
            <a:ext cx="738191" cy="290263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398E8F-4A12-4054-BEB6-27A8FE23A51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736935" y="3979282"/>
            <a:ext cx="738191" cy="561975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4A8E0F-2A97-4643-860E-67C0C2B04192}"/>
              </a:ext>
            </a:extLst>
          </p:cNvPr>
          <p:cNvCxnSpPr>
            <a:cxnSpLocks/>
          </p:cNvCxnSpPr>
          <p:nvPr/>
        </p:nvCxnSpPr>
        <p:spPr>
          <a:xfrm>
            <a:off x="6736935" y="3996676"/>
            <a:ext cx="738191" cy="1441587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6933CB2-561A-458F-8DA2-B4D256A9A4F1}"/>
              </a:ext>
            </a:extLst>
          </p:cNvPr>
          <p:cNvSpPr/>
          <p:nvPr/>
        </p:nvSpPr>
        <p:spPr>
          <a:xfrm>
            <a:off x="7475124" y="1728191"/>
            <a:ext cx="2443160" cy="5466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Buckets/Clusters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CE725C6E-06B1-4F67-B09B-A79FB012CDB2}"/>
              </a:ext>
            </a:extLst>
          </p:cNvPr>
          <p:cNvSpPr/>
          <p:nvPr/>
        </p:nvSpPr>
        <p:spPr>
          <a:xfrm>
            <a:off x="10625514" y="2509171"/>
            <a:ext cx="754860" cy="54994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F98A214-F2F5-4CC7-A7B1-9037E429CD39}"/>
              </a:ext>
            </a:extLst>
          </p:cNvPr>
          <p:cNvSpPr/>
          <p:nvPr/>
        </p:nvSpPr>
        <p:spPr>
          <a:xfrm>
            <a:off x="10625514" y="3419559"/>
            <a:ext cx="754860" cy="54994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  <a:endParaRPr kumimoji="0" lang="pl-PL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39893052-4EBA-42AB-BDC7-53F5C60066B8}"/>
              </a:ext>
            </a:extLst>
          </p:cNvPr>
          <p:cNvSpPr/>
          <p:nvPr/>
        </p:nvSpPr>
        <p:spPr>
          <a:xfrm>
            <a:off x="10626704" y="4266282"/>
            <a:ext cx="754860" cy="54994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B3755E2-3CA6-4F0E-AFAD-7F3E98B03FE1}"/>
              </a:ext>
            </a:extLst>
          </p:cNvPr>
          <p:cNvSpPr/>
          <p:nvPr/>
        </p:nvSpPr>
        <p:spPr>
          <a:xfrm>
            <a:off x="10585034" y="5145895"/>
            <a:ext cx="754860" cy="54994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F19CAAF-BF0A-4E0F-A9A8-9328A637651E}"/>
              </a:ext>
            </a:extLst>
          </p:cNvPr>
          <p:cNvSpPr/>
          <p:nvPr/>
        </p:nvSpPr>
        <p:spPr>
          <a:xfrm>
            <a:off x="10739814" y="5498666"/>
            <a:ext cx="754860" cy="54994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F5854-176D-4C67-B949-536D6E5D10F3}"/>
              </a:ext>
            </a:extLst>
          </p:cNvPr>
          <p:cNvCxnSpPr>
            <a:cxnSpLocks/>
          </p:cNvCxnSpPr>
          <p:nvPr/>
        </p:nvCxnSpPr>
        <p:spPr>
          <a:xfrm>
            <a:off x="9918284" y="2784143"/>
            <a:ext cx="666751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5D03B9-02FA-4C79-816C-8EF21B54BB54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918284" y="3693533"/>
            <a:ext cx="707231" cy="1001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B47EC3-5B42-4995-98A9-14A95EF8ED57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9918284" y="4541254"/>
            <a:ext cx="708420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5DEB49-BD6A-4EC5-AEB1-BC4D2C473B8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918284" y="5420867"/>
            <a:ext cx="666751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4A33612-B529-47E8-8436-336AA374E22C}"/>
              </a:ext>
            </a:extLst>
          </p:cNvPr>
          <p:cNvSpPr/>
          <p:nvPr/>
        </p:nvSpPr>
        <p:spPr>
          <a:xfrm>
            <a:off x="970741" y="1675871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Bucketing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</a:rPr>
              <a:t>is another technique for decomposing data sets into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</a:rPr>
              <a:t>more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manageable parts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.</a:t>
            </a:r>
            <a:endParaRPr kumimoji="0" lang="pl-PL" sz="24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EE30C-04AD-4A24-99FA-8E4654C9C1C8}"/>
              </a:ext>
            </a:extLst>
          </p:cNvPr>
          <p:cNvSpPr/>
          <p:nvPr/>
        </p:nvSpPr>
        <p:spPr>
          <a:xfrm>
            <a:off x="1410076" y="4969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CREATE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 (…)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CLUSTERED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CrimeID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SORTED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CrimeID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INTO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4 </a:t>
            </a: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BUCKETS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84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1BCEF-9FE5-40F6-9301-4890F4912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761612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Data Lake –Data Formats</a:t>
            </a:r>
            <a:endParaRPr lang="pl-PL" dirty="0"/>
          </a:p>
          <a:p>
            <a:endParaRPr lang="pl-PL" dirty="0"/>
          </a:p>
        </p:txBody>
      </p:sp>
      <p:pic>
        <p:nvPicPr>
          <p:cNvPr id="30" name="Picture 2" descr="Znalezione obrazy dla zapytania apache parquet">
            <a:extLst>
              <a:ext uri="{FF2B5EF4-FFF2-40B4-BE49-F238E27FC236}">
                <a16:creationId xmlns:a16="http://schemas.microsoft.com/office/drawing/2014/main" id="{98F43376-3D76-43BD-92B4-028BD4D9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33" y="3930861"/>
            <a:ext cx="2362544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ORC Logo">
            <a:extLst>
              <a:ext uri="{FF2B5EF4-FFF2-40B4-BE49-F238E27FC236}">
                <a16:creationId xmlns:a16="http://schemas.microsoft.com/office/drawing/2014/main" id="{A2C0EF80-5EAC-4BE1-BE8F-5D50AECE8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72" y="5136131"/>
            <a:ext cx="1524371" cy="6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Znalezione obrazy dla zapytania apache spark sql">
            <a:extLst>
              <a:ext uri="{FF2B5EF4-FFF2-40B4-BE49-F238E27FC236}">
                <a16:creationId xmlns:a16="http://schemas.microsoft.com/office/drawing/2014/main" id="{9DBC1F50-1FB3-4B66-9B4D-0A37368B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55" y="3729500"/>
            <a:ext cx="1616102" cy="8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Znalezione obrazy dla zapytania hive">
            <a:extLst>
              <a:ext uri="{FF2B5EF4-FFF2-40B4-BE49-F238E27FC236}">
                <a16:creationId xmlns:a16="http://schemas.microsoft.com/office/drawing/2014/main" id="{6C8384CE-7BFE-4B43-B4BA-35E156FF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8" y="5034003"/>
            <a:ext cx="1203227" cy="10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8197D7-AF14-435D-BCBE-78DBD0BC4650}"/>
              </a:ext>
            </a:extLst>
          </p:cNvPr>
          <p:cNvCxnSpPr>
            <a:cxnSpLocks/>
          </p:cNvCxnSpPr>
          <p:nvPr/>
        </p:nvCxnSpPr>
        <p:spPr>
          <a:xfrm>
            <a:off x="3268681" y="4236723"/>
            <a:ext cx="730825" cy="0"/>
          </a:xfrm>
          <a:prstGeom prst="straightConnector1">
            <a:avLst/>
          </a:prstGeom>
          <a:noFill/>
          <a:ln w="38100" cap="flat" cmpd="sng" algn="ctr">
            <a:solidFill>
              <a:srgbClr val="F79646">
                <a:lumMod val="75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6FCAD7-65BB-49F4-AF7E-A282833E2EE6}"/>
              </a:ext>
            </a:extLst>
          </p:cNvPr>
          <p:cNvCxnSpPr>
            <a:cxnSpLocks/>
          </p:cNvCxnSpPr>
          <p:nvPr/>
        </p:nvCxnSpPr>
        <p:spPr>
          <a:xfrm>
            <a:off x="2956059" y="5356043"/>
            <a:ext cx="1112685" cy="0"/>
          </a:xfrm>
          <a:prstGeom prst="straightConnector1">
            <a:avLst/>
          </a:prstGeom>
          <a:noFill/>
          <a:ln w="38100" cap="flat" cmpd="sng" algn="ctr">
            <a:solidFill>
              <a:srgbClr val="F79646">
                <a:lumMod val="75000"/>
              </a:srgbClr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D163996-D43F-4258-A334-4D253178889A}"/>
              </a:ext>
            </a:extLst>
          </p:cNvPr>
          <p:cNvSpPr/>
          <p:nvPr/>
        </p:nvSpPr>
        <p:spPr>
          <a:xfrm>
            <a:off x="5983469" y="5178558"/>
            <a:ext cx="5201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The smallest, fastest columnar storage for Hadoop workloads</a:t>
            </a:r>
            <a:endParaRPr kumimoji="0" lang="pl-PL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BB2BC5-8DA7-4569-95F2-9D2982147AA6}"/>
              </a:ext>
            </a:extLst>
          </p:cNvPr>
          <p:cNvSpPr/>
          <p:nvPr/>
        </p:nvSpPr>
        <p:spPr>
          <a:xfrm>
            <a:off x="6637412" y="4005249"/>
            <a:ext cx="5008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Free and open-source column-oriented data storage format of the Apache Hadoop ecosystem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endParaRPr lang="pl-PL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Diagram depicting a columnar database compared to a row-store database">
            <a:extLst>
              <a:ext uri="{FF2B5EF4-FFF2-40B4-BE49-F238E27FC236}">
                <a16:creationId xmlns:a16="http://schemas.microsoft.com/office/drawing/2014/main" id="{DFD85B38-251F-4A0C-9E53-7F62B49F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33" y="1485660"/>
            <a:ext cx="7889185" cy="20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B258D-467E-4348-9DC1-1ABC7137D99F}"/>
              </a:ext>
            </a:extLst>
          </p:cNvPr>
          <p:cNvSpPr txBox="1"/>
          <p:nvPr/>
        </p:nvSpPr>
        <p:spPr>
          <a:xfrm>
            <a:off x="6769153" y="3383567"/>
            <a:ext cx="4876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pl-PL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https://www.omnisci.com/learn/resources/technical-glossary/columnar-database</a:t>
            </a:r>
            <a:endParaRPr lang="pl-PL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633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24060</TotalTime>
  <Words>2029</Words>
  <Application>Microsoft Office PowerPoint</Application>
  <PresentationFormat>Widescreen</PresentationFormat>
  <Paragraphs>258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428</cp:revision>
  <dcterms:created xsi:type="dcterms:W3CDTF">2016-06-22T10:14:21Z</dcterms:created>
  <dcterms:modified xsi:type="dcterms:W3CDTF">2019-09-30T15:49:40Z</dcterms:modified>
</cp:coreProperties>
</file>