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24"/>
  </p:notesMasterIdLst>
  <p:handoutMasterIdLst>
    <p:handoutMasterId r:id="rId25"/>
  </p:handoutMasterIdLst>
  <p:sldIdLst>
    <p:sldId id="256" r:id="rId4"/>
    <p:sldId id="447" r:id="rId5"/>
    <p:sldId id="359" r:id="rId6"/>
    <p:sldId id="351" r:id="rId7"/>
    <p:sldId id="448" r:id="rId8"/>
    <p:sldId id="366" r:id="rId9"/>
    <p:sldId id="318" r:id="rId10"/>
    <p:sldId id="317" r:id="rId11"/>
    <p:sldId id="320" r:id="rId12"/>
    <p:sldId id="321" r:id="rId13"/>
    <p:sldId id="361" r:id="rId14"/>
    <p:sldId id="362" r:id="rId15"/>
    <p:sldId id="389" r:id="rId16"/>
    <p:sldId id="374" r:id="rId17"/>
    <p:sldId id="390" r:id="rId18"/>
    <p:sldId id="363" r:id="rId19"/>
    <p:sldId id="364" r:id="rId20"/>
    <p:sldId id="276" r:id="rId21"/>
    <p:sldId id="44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D7CD49-348D-42DB-BE13-B05BB44EC5D1}">
          <p14:sldIdLst>
            <p14:sldId id="256"/>
            <p14:sldId id="447"/>
            <p14:sldId id="359"/>
            <p14:sldId id="351"/>
            <p14:sldId id="448"/>
            <p14:sldId id="366"/>
            <p14:sldId id="318"/>
            <p14:sldId id="317"/>
            <p14:sldId id="320"/>
            <p14:sldId id="321"/>
            <p14:sldId id="361"/>
            <p14:sldId id="362"/>
            <p14:sldId id="389"/>
            <p14:sldId id="374"/>
            <p14:sldId id="390"/>
            <p14:sldId id="363"/>
            <p14:sldId id="364"/>
            <p14:sldId id="276"/>
            <p14:sldId id="44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Activities</a:t>
            </a:r>
          </a:p>
          <a:p>
            <a:pPr lvl="1"/>
            <a:r>
              <a:rPr lang="en-US" dirty="0"/>
              <a:t>Actions you perform on your data</a:t>
            </a:r>
          </a:p>
          <a:p>
            <a:pPr lvl="1"/>
            <a:r>
              <a:rPr lang="en-US" dirty="0"/>
              <a:t>Inputs turned into outputs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Pipelines</a:t>
            </a:r>
          </a:p>
          <a:p>
            <a:pPr lvl="1"/>
            <a:r>
              <a:rPr lang="en-US" dirty="0"/>
              <a:t>Logical grouping of activities for group operations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sets</a:t>
            </a:r>
          </a:p>
          <a:p>
            <a:pPr lvl="1"/>
            <a:r>
              <a:rPr lang="en-US" dirty="0"/>
              <a:t>A named reference/pointer to data you want to use as an input or output of an activity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Linked services</a:t>
            </a:r>
          </a:p>
          <a:p>
            <a:pPr lvl="1"/>
            <a:r>
              <a:rPr lang="en-US" dirty="0"/>
              <a:t>Connection of data factories to the resources and services you want to use</a:t>
            </a:r>
          </a:p>
          <a:p>
            <a:pPr lvl="1"/>
            <a:r>
              <a:rPr lang="en-US" dirty="0"/>
              <a:t>Connection of data stores like Azure storage and</a:t>
            </a:r>
            <a:br>
              <a:rPr lang="en-US" dirty="0"/>
            </a:br>
            <a:r>
              <a:rPr lang="en-US" dirty="0"/>
              <a:t>on-premises SQL Server</a:t>
            </a:r>
          </a:p>
          <a:p>
            <a:pPr lvl="1"/>
            <a:r>
              <a:rPr lang="en-US" dirty="0"/>
              <a:t>Connection of compute services like Azure Machine Learning, Azure HDInsight, and Azure Batch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Ile to </a:t>
            </a:r>
            <a:r>
              <a:rPr lang="en-GB" dirty="0" err="1"/>
              <a:t>kosztuje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zidentyfikowane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z </a:t>
            </a:r>
            <a:r>
              <a:rPr lang="en-GB" dirty="0" err="1"/>
              <a:t>ktorych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budowac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system.</a:t>
            </a:r>
          </a:p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wyzwanie</a:t>
            </a:r>
            <a:r>
              <a:rPr lang="en-GB" dirty="0"/>
              <a:t> do </a:t>
            </a:r>
            <a:r>
              <a:rPr lang="en-GB" dirty="0" err="1"/>
              <a:t>pobranie</a:t>
            </a:r>
            <a:r>
              <a:rPr lang="en-GB" dirty="0"/>
              <a:t>(</a:t>
            </a:r>
            <a:r>
              <a:rPr lang="en-GB" dirty="0" err="1"/>
              <a:t>pobieranie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zaladowanie</a:t>
            </a:r>
            <a:r>
              <a:rPr lang="en-GB" dirty="0"/>
              <a:t> ich do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Storage.</a:t>
            </a:r>
          </a:p>
          <a:p>
            <a:r>
              <a:rPr lang="en-GB" dirty="0"/>
              <a:t>Aby </a:t>
            </a:r>
            <a:r>
              <a:rPr lang="en-GB" dirty="0" err="1"/>
              <a:t>uzystac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znajdujacych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zrodlach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ADF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</a:t>
            </a:r>
            <a:r>
              <a:rPr lang="en-GB" dirty="0" err="1"/>
              <a:t>dodatkowy</a:t>
            </a:r>
            <a:r>
              <a:rPr lang="en-GB" dirty="0"/>
              <a:t> component po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zrodla</a:t>
            </a:r>
            <a:r>
              <a:rPr lang="en-GB" dirty="0"/>
              <a:t> – do ADF </a:t>
            </a:r>
            <a:r>
              <a:rPr lang="en-GB" dirty="0" err="1"/>
              <a:t>Sefl</a:t>
            </a:r>
            <a:r>
              <a:rPr lang="en-GB" dirty="0"/>
              <a:t>-hosted Integration Runtime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zinatslowy</a:t>
            </a:r>
            <a:r>
              <a:rPr lang="en-GB" dirty="0"/>
              <a:t> integration runtime </a:t>
            </a:r>
            <a:r>
              <a:rPr lang="en-GB" dirty="0" err="1"/>
              <a:t>mozmy</a:t>
            </a:r>
            <a:r>
              <a:rPr lang="en-GB" dirty="0"/>
              <a:t> </a:t>
            </a:r>
            <a:r>
              <a:rPr lang="en-GB" dirty="0" err="1"/>
              <a:t>przystapic</a:t>
            </a:r>
            <a:r>
              <a:rPr lang="en-GB" dirty="0"/>
              <a:t> do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I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problem do </a:t>
            </a:r>
            <a:r>
              <a:rPr lang="en-GB" dirty="0" err="1"/>
              <a:t>rozwiazania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wiemy</a:t>
            </a:r>
            <a:r>
              <a:rPr lang="en-GB" dirty="0"/>
              <a:t> ze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przygtowowac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100 </a:t>
            </a:r>
            <a:r>
              <a:rPr lang="en-GB" dirty="0" err="1"/>
              <a:t>zapytan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zytania</a:t>
            </a:r>
            <a:r>
              <a:rPr lang="en-GB" dirty="0"/>
              <a:t> </a:t>
            </a:r>
            <a:r>
              <a:rPr lang="en-GB" dirty="0" err="1"/>
              <a:t>potrzebujmy</a:t>
            </a:r>
            <a:r>
              <a:rPr lang="en-GB" dirty="0"/>
              <a:t> </a:t>
            </a:r>
            <a:r>
              <a:rPr lang="en-GB" dirty="0" err="1"/>
              <a:t>osobnego</a:t>
            </a:r>
            <a:r>
              <a:rPr lang="en-GB" dirty="0"/>
              <a:t> pipeline </a:t>
            </a:r>
          </a:p>
          <a:p>
            <a:r>
              <a:rPr lang="en-GB" dirty="0"/>
              <a:t>2 problem – to </a:t>
            </a:r>
            <a:r>
              <a:rPr lang="en-GB" dirty="0" err="1"/>
              <a:t>przyrostowe</a:t>
            </a:r>
            <a:r>
              <a:rPr lang="en-GB" dirty="0"/>
              <a:t>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chcemy</a:t>
            </a:r>
            <a:r>
              <a:rPr lang="en-GB" dirty="0"/>
              <a:t> aby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kolejnego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pobierac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podeszlismy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r>
              <a:rPr lang="en-GB" dirty="0"/>
              <a:t>:</a:t>
            </a:r>
          </a:p>
          <a:p>
            <a:r>
              <a:rPr lang="en-GB" dirty="0" err="1"/>
              <a:t>Stworzylismy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zapisywalismy</a:t>
            </a:r>
            <a:r>
              <a:rPr lang="en-GB" dirty="0"/>
              <a:t>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 err="1"/>
              <a:t>Konfiguracja</a:t>
            </a:r>
            <a:r>
              <a:rPr lang="en-GB" dirty="0"/>
              <a:t> ta </a:t>
            </a:r>
            <a:r>
              <a:rPr lang="en-GB" dirty="0" err="1"/>
              <a:t>obejmowala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,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o ty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ostatnie</a:t>
            </a:r>
            <a:r>
              <a:rPr lang="en-GB" dirty="0"/>
              <a:t>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konfiguracji</a:t>
            </a:r>
            <a:r>
              <a:rPr lang="en-GB" dirty="0"/>
              <a:t>,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zapytania</a:t>
            </a:r>
            <a:endParaRPr lang="en-GB" dirty="0"/>
          </a:p>
          <a:p>
            <a:r>
              <a:rPr lang="en-GB" dirty="0"/>
              <a:t>Na ADF </a:t>
            </a:r>
            <a:r>
              <a:rPr lang="en-GB" dirty="0" err="1"/>
              <a:t>stworzyslimy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pipeline,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parameter </a:t>
            </a:r>
            <a:r>
              <a:rPr lang="en-GB" dirty="0" err="1"/>
              <a:t>dostawal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ma </a:t>
            </a:r>
            <a:r>
              <a:rPr lang="en-GB" dirty="0" err="1"/>
              <a:t>wykonac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baize </a:t>
            </a:r>
            <a:r>
              <a:rPr lang="en-GB" dirty="0" err="1"/>
              <a:t>zrodlowe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siezke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ma </a:t>
            </a:r>
            <a:r>
              <a:rPr lang="en-GB" dirty="0" err="1"/>
              <a:t>zapisac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.</a:t>
            </a:r>
          </a:p>
          <a:p>
            <a:r>
              <a:rPr lang="en-GB" dirty="0" err="1"/>
              <a:t>Usluga</a:t>
            </a:r>
            <a:r>
              <a:rPr lang="en-GB" dirty="0"/>
              <a:t> ADF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kolekcje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dedykowanego</a:t>
            </a:r>
            <a:r>
              <a:rPr lang="en-GB" dirty="0"/>
              <a:t> activity </a:t>
            </a:r>
            <a:r>
              <a:rPr lang="en-GB" dirty="0" err="1"/>
              <a:t>ForEach</a:t>
            </a:r>
            <a:r>
              <a:rPr lang="en-GB" dirty="0"/>
              <a:t> . </a:t>
            </a:r>
          </a:p>
          <a:p>
            <a:r>
              <a:rPr lang="en-GB" dirty="0"/>
              <a:t>Activity to ma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ciekawa</a:t>
            </a:r>
            <a:r>
              <a:rPr lang="en-GB" dirty="0"/>
              <a:t> </a:t>
            </a:r>
            <a:r>
              <a:rPr lang="en-GB" dirty="0" err="1"/>
              <a:t>wlasnosc</a:t>
            </a:r>
            <a:r>
              <a:rPr lang="en-GB" dirty="0"/>
              <a:t> – </a:t>
            </a:r>
            <a:r>
              <a:rPr lang="en-GB" dirty="0" err="1"/>
              <a:t>mianowicie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max 20 </a:t>
            </a:r>
            <a:r>
              <a:rPr lang="en-GB" dirty="0" err="1"/>
              <a:t>watkow</a:t>
            </a:r>
            <a:r>
              <a:rPr lang="en-GB" dirty="0"/>
              <a:t> </a:t>
            </a:r>
          </a:p>
          <a:p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process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zrownolegla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pobieramy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 GB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caly</a:t>
            </a:r>
            <a:r>
              <a:rPr lang="en-GB" dirty="0"/>
              <a:t> process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20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wastkim</a:t>
            </a:r>
            <a:r>
              <a:rPr lang="en-GB" dirty="0"/>
              <a:t> </a:t>
            </a:r>
            <a:r>
              <a:rPr lang="en-GB" dirty="0" err="1"/>
              <a:t>gradem</a:t>
            </a:r>
            <a:r>
              <a:rPr lang="en-GB" dirty="0"/>
              <a:t> jest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zrodlo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analize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założylismy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najbardziej</a:t>
            </a:r>
            <a:r>
              <a:rPr lang="en-GB" dirty="0"/>
              <a:t>  </a:t>
            </a:r>
            <a:r>
              <a:rPr lang="en-GB" dirty="0" err="1"/>
              <a:t>popularnym</a:t>
            </a:r>
            <a:r>
              <a:rPr lang="en-GB" dirty="0"/>
              <a:t> </a:t>
            </a:r>
            <a:r>
              <a:rPr lang="en-GB" dirty="0" err="1"/>
              <a:t>frameworkiem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I azure data lake </a:t>
            </a:r>
            <a:r>
              <a:rPr lang="en-GB" dirty="0" err="1"/>
              <a:t>analyctis</a:t>
            </a:r>
            <a:endParaRPr lang="en-GB" dirty="0"/>
          </a:p>
          <a:p>
            <a:r>
              <a:rPr lang="en-GB" dirty="0"/>
              <a:t>Spark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jest </a:t>
            </a:r>
            <a:r>
              <a:rPr lang="en-GB" dirty="0" err="1"/>
              <a:t>dostepny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uslug</a:t>
            </a:r>
            <a:r>
              <a:rPr lang="en-GB" dirty="0"/>
              <a:t> </a:t>
            </a:r>
            <a:r>
              <a:rPr lang="en-GB" dirty="0" err="1"/>
              <a:t>dostepnych</a:t>
            </a:r>
            <a:r>
              <a:rPr lang="en-GB" dirty="0"/>
              <a:t> w </a:t>
            </a:r>
            <a:r>
              <a:rPr lang="en-GB" dirty="0" err="1"/>
              <a:t>ramach</a:t>
            </a:r>
            <a:r>
              <a:rPr lang="en-GB" dirty="0"/>
              <a:t> Azure </a:t>
            </a:r>
            <a:r>
              <a:rPr lang="en-GB" dirty="0" err="1"/>
              <a:t>Hdinsight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Azure Databricks </a:t>
            </a:r>
          </a:p>
          <a:p>
            <a:r>
              <a:rPr lang="en-GB" dirty="0"/>
              <a:t>(Na </a:t>
            </a:r>
            <a:r>
              <a:rPr lang="en-GB" dirty="0" err="1"/>
              <a:t>obecnym</a:t>
            </a:r>
            <a:r>
              <a:rPr lang="en-GB" dirty="0"/>
              <a:t> </a:t>
            </a:r>
            <a:r>
              <a:rPr lang="en-GB" dirty="0" err="1"/>
              <a:t>etapie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uzwac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Spark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28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4113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kern="1200" spc="300" baseline="0" dirty="0">
                <a:solidFill>
                  <a:srgbClr val="FF5F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 Integration</a:t>
            </a:r>
            <a:endParaRPr lang="en-US" sz="1400" b="1" spc="0" dirty="0">
              <a:solidFill>
                <a:srgbClr val="FF5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P-DataSolu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loud4your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6" y="1829315"/>
            <a:ext cx="7414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On Premise – </a:t>
            </a:r>
          </a:p>
          <a:p>
            <a:pPr algn="ctr"/>
            <a:r>
              <a:rPr lang="en-GB" sz="5400" b="1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Azure</a:t>
            </a:r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Cloud </a:t>
            </a:r>
          </a:p>
          <a:p>
            <a:pPr algn="ctr"/>
            <a:r>
              <a:rPr lang="en-GB" sz="5400" b="1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Data</a:t>
            </a:r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Integration</a:t>
            </a:r>
            <a:endParaRPr lang="en-GB" sz="5400" b="1" spc="300" dirty="0">
              <a:solidFill>
                <a:srgbClr val="FF5F00"/>
              </a:solidFill>
              <a:latin typeface="Malleable-FP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CEF57-57F7-49CA-B829-FCFEC4739AB5}"/>
              </a:ext>
            </a:extLst>
          </p:cNvPr>
          <p:cNvSpPr txBox="1"/>
          <p:nvPr/>
        </p:nvSpPr>
        <p:spPr>
          <a:xfrm>
            <a:off x="1252796" y="4801978"/>
            <a:ext cx="363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  <a:endParaRPr lang="en-US" sz="20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50069A-0AA4-4F00-ABD1-529DDCA1A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003252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Self Hosted </a:t>
            </a:r>
            <a:r>
              <a:rPr lang="pl-PL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Integration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513BE-EA4F-4EF2-995B-D69A11E84A58}"/>
              </a:ext>
            </a:extLst>
          </p:cNvPr>
          <p:cNvSpPr/>
          <p:nvPr/>
        </p:nvSpPr>
        <p:spPr>
          <a:xfrm>
            <a:off x="1437565" y="2266908"/>
            <a:ext cx="7747378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65562"/>
                </a:solidFill>
                <a:latin typeface="Euphemia"/>
              </a:rPr>
              <a:t>Now called </a:t>
            </a:r>
            <a:r>
              <a:rPr lang="en-US" sz="2800" dirty="0">
                <a:solidFill>
                  <a:srgbClr val="FF5F00"/>
                </a:solidFill>
                <a:latin typeface="Euphemia"/>
              </a:rPr>
              <a:t>Self Hosted Integration Runtime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Before </a:t>
            </a:r>
            <a:r>
              <a:rPr lang="pl-PL" sz="2400" b="1" dirty="0">
                <a:solidFill>
                  <a:srgbClr val="465562"/>
                </a:solidFill>
                <a:latin typeface="Euphemia"/>
              </a:rPr>
              <a:t>Data Management Gateway</a:t>
            </a:r>
            <a:endParaRPr lang="en-GB" sz="2400" b="1" dirty="0">
              <a:solidFill>
                <a:srgbClr val="465562"/>
              </a:solidFill>
              <a:latin typeface="Euphemia"/>
            </a:endParaRP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465562"/>
                </a:solidFill>
                <a:latin typeface="Euphemia"/>
              </a:rPr>
              <a:t>One version for ADF V1 and V2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465562"/>
                </a:solidFill>
                <a:latin typeface="Euphemia"/>
              </a:rPr>
              <a:t>SSL Port : 443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465562"/>
                </a:solidFill>
                <a:latin typeface="Euphemia"/>
              </a:rPr>
              <a:t>One to Many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36186-FC8B-4B75-B3E5-FDD2DF51D040}"/>
              </a:ext>
            </a:extLst>
          </p:cNvPr>
          <p:cNvGrpSpPr/>
          <p:nvPr/>
        </p:nvGrpSpPr>
        <p:grpSpPr>
          <a:xfrm>
            <a:off x="7743057" y="3343702"/>
            <a:ext cx="3202447" cy="2395345"/>
            <a:chOff x="3214092" y="4293096"/>
            <a:chExt cx="2737996" cy="20408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51E1F7-09EE-47A9-A247-8444F4078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92" y="4947067"/>
              <a:ext cx="780290" cy="7802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17B248-9322-497E-B6A6-29C0CA4D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648" y="4293096"/>
              <a:ext cx="701521" cy="64807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590807-B7B5-4F3F-B7B8-43539B97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0567" y="5013176"/>
              <a:ext cx="701521" cy="6480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5247AD-E7C7-41FB-BD80-8F144A07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648" y="5685885"/>
              <a:ext cx="701521" cy="64807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1F2DF4-22AB-42D1-BC7C-95701E2F5C22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3994382" y="4617132"/>
              <a:ext cx="1242266" cy="7200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C96AB2-DA2C-4053-96E4-6407667699FF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655709" y="4569174"/>
            <a:ext cx="146927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1345E-62B6-46D1-ABFB-04E7550C719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655709" y="4569174"/>
            <a:ext cx="1452994" cy="7895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8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084" y="923597"/>
            <a:ext cx="7529516" cy="717974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Loading Data - Ingest 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CF1C-918F-4A98-B869-D5A8EC3D8F7B}"/>
              </a:ext>
            </a:extLst>
          </p:cNvPr>
          <p:cNvSpPr/>
          <p:nvPr/>
        </p:nvSpPr>
        <p:spPr>
          <a:xfrm>
            <a:off x="3306166" y="4243329"/>
            <a:ext cx="5725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More than 100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Incremental Load </a:t>
            </a:r>
          </a:p>
          <a:p>
            <a:r>
              <a:rPr 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pl-P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EAAFA-891A-43B6-8F22-ED1C56EBD9DC}"/>
              </a:ext>
            </a:extLst>
          </p:cNvPr>
          <p:cNvGrpSpPr/>
          <p:nvPr/>
        </p:nvGrpSpPr>
        <p:grpSpPr>
          <a:xfrm>
            <a:off x="2842375" y="2153691"/>
            <a:ext cx="7328545" cy="1824734"/>
            <a:chOff x="1318374" y="2153691"/>
            <a:chExt cx="7328545" cy="1824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55DBC8-1011-4EB7-93EF-8099C3D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992CE-FD20-4ECF-B132-3335DFFD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957E3-18E3-4D04-BE0A-09EAC15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A8180-1784-4447-8F6B-1C80DE86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FF2052-11A0-42CD-963B-3CCBFA33D9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6A032D-FD8A-4F03-ADC6-3663B47D6D1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632880-E536-48DF-90C4-54DBCB6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A46AA-CB83-4C78-A34C-FBB31FEAD8D0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3F3E8B-FCA9-4430-8F19-BCE786C40E47}"/>
                </a:ext>
              </a:extLst>
            </p:cNvPr>
            <p:cNvSpPr txBox="1"/>
            <p:nvPr/>
          </p:nvSpPr>
          <p:spPr>
            <a:xfrm>
              <a:off x="7038786" y="3429000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	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27C273-DF8E-4E32-9710-FBCFB44E7FBB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40CB2-F8D4-485F-9C5A-81AA439919C6}"/>
                </a:ext>
              </a:extLst>
            </p:cNvPr>
            <p:cNvSpPr txBox="1"/>
            <p:nvPr/>
          </p:nvSpPr>
          <p:spPr>
            <a:xfrm>
              <a:off x="1475304" y="341691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ADF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3F960-06C5-4820-A359-3D24C6D5188C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6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7094" y="965514"/>
            <a:ext cx="6941505" cy="717974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Loading Data - Ingest 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E92B-9F0D-4B3A-A97E-1ABE2FC0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0" y="4488660"/>
            <a:ext cx="1146695" cy="114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37B0C-9C47-4410-A9F9-445834DCCA48}"/>
              </a:ext>
            </a:extLst>
          </p:cNvPr>
          <p:cNvCxnSpPr>
            <a:cxnSpLocks/>
          </p:cNvCxnSpPr>
          <p:nvPr/>
        </p:nvCxnSpPr>
        <p:spPr>
          <a:xfrm flipV="1">
            <a:off x="4472940" y="2474663"/>
            <a:ext cx="0" cy="19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0D19F-0541-4DC6-A9FA-3453BB5CF73F}"/>
              </a:ext>
            </a:extLst>
          </p:cNvPr>
          <p:cNvSpPr txBox="1"/>
          <p:nvPr/>
        </p:nvSpPr>
        <p:spPr>
          <a:xfrm>
            <a:off x="2552076" y="5690155"/>
            <a:ext cx="772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Where (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Inserted Date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</a:t>
            </a:r>
            <a:r>
              <a:rPr lang="en-GB" sz="2400" b="1" dirty="0">
                <a:solidFill>
                  <a:srgbClr val="FF5F00"/>
                </a:solidFill>
              </a:rPr>
              <a:t>Last Load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5F00"/>
                </a:solidFill>
              </a:rPr>
              <a:t>Now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42856-7998-4F6B-92BC-BFA6869F1824}"/>
              </a:ext>
            </a:extLst>
          </p:cNvPr>
          <p:cNvGrpSpPr/>
          <p:nvPr/>
        </p:nvGrpSpPr>
        <p:grpSpPr>
          <a:xfrm>
            <a:off x="2164395" y="1822385"/>
            <a:ext cx="8132746" cy="3076029"/>
            <a:chOff x="640395" y="1822384"/>
            <a:chExt cx="8132746" cy="3076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7DCF0-FCB8-4C46-A34E-CCC621750E87}"/>
                </a:ext>
              </a:extLst>
            </p:cNvPr>
            <p:cNvSpPr/>
            <p:nvPr/>
          </p:nvSpPr>
          <p:spPr>
            <a:xfrm>
              <a:off x="640395" y="1822384"/>
              <a:ext cx="7863525" cy="2437196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580032-1544-4238-8D19-C4F1833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333" y="3825534"/>
              <a:ext cx="1888808" cy="1072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907A27-AE27-4A95-B120-77F3067C4302}"/>
                </a:ext>
              </a:extLst>
            </p:cNvPr>
            <p:cNvSpPr/>
            <p:nvPr/>
          </p:nvSpPr>
          <p:spPr>
            <a:xfrm>
              <a:off x="5753895" y="4311995"/>
              <a:ext cx="1130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solidFill>
                    <a:srgbClr val="FF5F00"/>
                  </a:solidFill>
                </a:rPr>
                <a:t>20 DOP</a:t>
              </a:r>
              <a:endParaRPr lang="pl-PL" b="1" dirty="0">
                <a:solidFill>
                  <a:srgbClr val="FF5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BAC80C-4D0C-440C-9B91-4164CE35DB03}"/>
              </a:ext>
            </a:extLst>
          </p:cNvPr>
          <p:cNvGrpSpPr/>
          <p:nvPr/>
        </p:nvGrpSpPr>
        <p:grpSpPr>
          <a:xfrm>
            <a:off x="2421763" y="1856976"/>
            <a:ext cx="7419157" cy="1824734"/>
            <a:chOff x="1286382" y="2153691"/>
            <a:chExt cx="7419157" cy="18247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27C166-9515-4167-8BB4-E4A6E14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510E03-BF10-47E1-9324-C7CD101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C4F7F6-BBF3-4FEC-A8B7-E54F8AB8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BEFB2-FEBE-4AF3-A484-397E0C0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DA0E9D-7B96-459C-AD0C-D9DF998D0975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FEE1C1-8A62-4B2F-8503-6B0F98053651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96EC21-0E98-4AF2-ACFA-1375D3CD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DDA9A-8588-4C32-8D0D-7ED9B9E41D9E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2CFD8-ADA0-45F4-95E8-A8B9DAD8E4D4}"/>
                </a:ext>
              </a:extLst>
            </p:cNvPr>
            <p:cNvSpPr txBox="1"/>
            <p:nvPr/>
          </p:nvSpPr>
          <p:spPr>
            <a:xfrm>
              <a:off x="7097406" y="3430143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4004E-A5AF-4A47-AEBC-978910E1E7B0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5A2A19-7C6F-4342-8813-0D27C8CBDAE2}"/>
                </a:ext>
              </a:extLst>
            </p:cNvPr>
            <p:cNvSpPr txBox="1"/>
            <p:nvPr/>
          </p:nvSpPr>
          <p:spPr>
            <a:xfrm>
              <a:off x="1286382" y="343479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5F3DA2-8756-4282-94DE-24CAC609C542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3E6DA-1934-4D64-A440-FB0CF8B1F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199366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Loading Data - Ingest </a:t>
            </a:r>
            <a:endParaRPr lang="pl-PL" b="1" dirty="0">
              <a:solidFill>
                <a:srgbClr val="FF7100"/>
              </a:solidFill>
            </a:endParaRPr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77190-D995-410B-A912-8BA038D9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34" y="1946159"/>
            <a:ext cx="8314512" cy="41487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FCDA3B-CFBB-41D6-9E85-CE96CBA89F30}"/>
              </a:ext>
            </a:extLst>
          </p:cNvPr>
          <p:cNvGrpSpPr/>
          <p:nvPr/>
        </p:nvGrpSpPr>
        <p:grpSpPr>
          <a:xfrm>
            <a:off x="8207298" y="1695796"/>
            <a:ext cx="2274849" cy="2258579"/>
            <a:chOff x="8207298" y="1695796"/>
            <a:chExt cx="2274849" cy="22585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4D3D75-988F-4148-8626-F549B54A5D50}"/>
                </a:ext>
              </a:extLst>
            </p:cNvPr>
            <p:cNvGrpSpPr/>
            <p:nvPr/>
          </p:nvGrpSpPr>
          <p:grpSpPr>
            <a:xfrm>
              <a:off x="8207298" y="1695796"/>
              <a:ext cx="2274849" cy="2095619"/>
              <a:chOff x="8207298" y="1695796"/>
              <a:chExt cx="2274849" cy="209561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7939CF2-1547-4567-8706-3B19BD1DC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7298" y="1814764"/>
                <a:ext cx="2274849" cy="1976651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92673-EF22-4251-B102-7C4B5DA4B355}"/>
                  </a:ext>
                </a:extLst>
              </p:cNvPr>
              <p:cNvSpPr txBox="1"/>
              <p:nvPr/>
            </p:nvSpPr>
            <p:spPr>
              <a:xfrm>
                <a:off x="9128632" y="1695796"/>
                <a:ext cx="1108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Port:1433</a:t>
                </a:r>
                <a:endPara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B875C2-0F4F-4E0A-99BB-0E7322C09349}"/>
                </a:ext>
              </a:extLst>
            </p:cNvPr>
            <p:cNvCxnSpPr>
              <a:cxnSpLocks/>
            </p:cNvCxnSpPr>
            <p:nvPr/>
          </p:nvCxnSpPr>
          <p:spPr>
            <a:xfrm>
              <a:off x="8443331" y="1852542"/>
              <a:ext cx="2038815" cy="2101833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1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476E3C-AB8E-4911-A0DA-EBF6729C2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5389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Azure Data Factory – Copy Activity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8E060-CEA0-481D-AAB9-369BC63B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22" y="2136588"/>
            <a:ext cx="2571750" cy="149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88560-9169-4A15-9877-1E694427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66" y="4415958"/>
            <a:ext cx="6914939" cy="2277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25AEF3-0A0F-4C47-9770-63AC310A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299" y="1814764"/>
            <a:ext cx="6551217" cy="28761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668A6B-3A46-45FA-9422-E54070ABFA0F}"/>
              </a:ext>
            </a:extLst>
          </p:cNvPr>
          <p:cNvSpPr/>
          <p:nvPr/>
        </p:nvSpPr>
        <p:spPr>
          <a:xfrm>
            <a:off x="4626299" y="3534937"/>
            <a:ext cx="6914939" cy="115597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02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549C-C9B3-428A-AE92-F65CC1433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299727" cy="957299"/>
          </a:xfrm>
        </p:spPr>
        <p:txBody>
          <a:bodyPr/>
          <a:lstStyle/>
          <a:p>
            <a:pPr lvl="0"/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</a:rPr>
              <a:t>Azure Data Factory – Copy Activity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1442F-7B0F-41AA-A612-526D68A0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2297072"/>
            <a:ext cx="9477375" cy="36671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25107F-02EA-44AE-8339-A5C3F4D6845E}"/>
              </a:ext>
            </a:extLst>
          </p:cNvPr>
          <p:cNvGrpSpPr/>
          <p:nvPr/>
        </p:nvGrpSpPr>
        <p:grpSpPr>
          <a:xfrm>
            <a:off x="4036742" y="2163337"/>
            <a:ext cx="5858033" cy="4294561"/>
            <a:chOff x="4036742" y="2163337"/>
            <a:chExt cx="5858033" cy="4294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3D8A23-6177-4277-A982-52A920471F1A}"/>
                </a:ext>
              </a:extLst>
            </p:cNvPr>
            <p:cNvSpPr/>
            <p:nvPr/>
          </p:nvSpPr>
          <p:spPr>
            <a:xfrm>
              <a:off x="4036742" y="2163337"/>
              <a:ext cx="4460488" cy="3667125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1E9565-8120-4376-B979-2ADD2FAE84BB}"/>
                </a:ext>
              </a:extLst>
            </p:cNvPr>
            <p:cNvSpPr txBox="1"/>
            <p:nvPr/>
          </p:nvSpPr>
          <p:spPr>
            <a:xfrm>
              <a:off x="6010507" y="6088566"/>
              <a:ext cx="3884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ADF (2 runtimes Self Hosted and Azure)</a:t>
              </a:r>
              <a:endParaRPr lang="pl-P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7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318" y="1030029"/>
            <a:ext cx="10361145" cy="717974"/>
          </a:xfrm>
        </p:spPr>
        <p:txBody>
          <a:bodyPr/>
          <a:lstStyle/>
          <a:p>
            <a:pPr lvl="0"/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Data Processing - Analyse 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C1A50-33B2-4332-862E-4C7ECE9A50CD}"/>
              </a:ext>
            </a:extLst>
          </p:cNvPr>
          <p:cNvGrpSpPr/>
          <p:nvPr/>
        </p:nvGrpSpPr>
        <p:grpSpPr>
          <a:xfrm>
            <a:off x="8549735" y="4742790"/>
            <a:ext cx="3418038" cy="1954490"/>
            <a:chOff x="7740903" y="2155770"/>
            <a:chExt cx="2852894" cy="16930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CFE310-C8F4-4D34-A60C-D84EE45F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405" y="2155770"/>
              <a:ext cx="1643890" cy="1353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F5801-E61E-4612-A7C8-2C868682F4AB}"/>
                </a:ext>
              </a:extLst>
            </p:cNvPr>
            <p:cNvSpPr txBox="1"/>
            <p:nvPr/>
          </p:nvSpPr>
          <p:spPr>
            <a:xfrm>
              <a:off x="7740903" y="3576851"/>
              <a:ext cx="2852894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BDBB5-0849-41A9-9072-C88EF6E86424}"/>
              </a:ext>
            </a:extLst>
          </p:cNvPr>
          <p:cNvGrpSpPr/>
          <p:nvPr/>
        </p:nvGrpSpPr>
        <p:grpSpPr>
          <a:xfrm>
            <a:off x="1625872" y="2417013"/>
            <a:ext cx="4289018" cy="1144843"/>
            <a:chOff x="1992001" y="1953919"/>
            <a:chExt cx="5291780" cy="16474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469977-3CF6-4D28-92FB-BFEE683944A5}"/>
                </a:ext>
              </a:extLst>
            </p:cNvPr>
            <p:cNvGrpSpPr/>
            <p:nvPr/>
          </p:nvGrpSpPr>
          <p:grpSpPr>
            <a:xfrm>
              <a:off x="2327037" y="2025415"/>
              <a:ext cx="1924776" cy="1549904"/>
              <a:chOff x="2062219" y="4099645"/>
              <a:chExt cx="2193116" cy="13401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7CC-31FD-4915-ABCE-30F2CC3252E8}"/>
                  </a:ext>
                </a:extLst>
              </p:cNvPr>
              <p:cNvSpPr txBox="1"/>
              <p:nvPr/>
            </p:nvSpPr>
            <p:spPr>
              <a:xfrm>
                <a:off x="2062219" y="5049142"/>
                <a:ext cx="2193116" cy="39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467D77-2912-463F-9761-5C8EB32A0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5583" y="4099645"/>
                <a:ext cx="1086444" cy="89437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915E48-14AC-410E-B237-15A423359DFF}"/>
                </a:ext>
              </a:extLst>
            </p:cNvPr>
            <p:cNvGrpSpPr/>
            <p:nvPr/>
          </p:nvGrpSpPr>
          <p:grpSpPr>
            <a:xfrm>
              <a:off x="4763554" y="2189347"/>
              <a:ext cx="2485167" cy="1412070"/>
              <a:chOff x="3647395" y="3148950"/>
              <a:chExt cx="3271776" cy="157326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4F30A-64FB-43EF-B849-9FAB691DBC92}"/>
                  </a:ext>
                </a:extLst>
              </p:cNvPr>
              <p:cNvSpPr txBox="1"/>
              <p:nvPr/>
            </p:nvSpPr>
            <p:spPr>
              <a:xfrm>
                <a:off x="3647395" y="4218873"/>
                <a:ext cx="3271776" cy="50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FAE391D-885E-4A5A-AB03-C53A49CD2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5335" y="3148950"/>
                <a:ext cx="1108132" cy="969810"/>
              </a:xfrm>
              <a:prstGeom prst="rect">
                <a:avLst/>
              </a:prstGeom>
            </p:spPr>
          </p:pic>
        </p:grp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069F93BF-F248-4E1F-8B55-0F58A77B8CE1}"/>
                </a:ext>
              </a:extLst>
            </p:cNvPr>
            <p:cNvSpPr/>
            <p:nvPr/>
          </p:nvSpPr>
          <p:spPr>
            <a:xfrm>
              <a:off x="1992001" y="1953919"/>
              <a:ext cx="90487" cy="1467090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b="1" dirty="0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20815006-0FCC-4DB8-B304-606E6CCF4110}"/>
                </a:ext>
              </a:extLst>
            </p:cNvPr>
            <p:cNvSpPr/>
            <p:nvPr/>
          </p:nvSpPr>
          <p:spPr>
            <a:xfrm>
              <a:off x="7193294" y="1963823"/>
              <a:ext cx="90487" cy="1528078"/>
            </a:xfrm>
            <a:prstGeom prst="righ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F70C2C-3BB8-47A4-A99B-5FE65C68D861}"/>
                </a:ext>
              </a:extLst>
            </p:cNvPr>
            <p:cNvSpPr txBox="1"/>
            <p:nvPr/>
          </p:nvSpPr>
          <p:spPr>
            <a:xfrm>
              <a:off x="4164298" y="2019975"/>
              <a:ext cx="1011042" cy="1018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5F00"/>
                  </a:solidFill>
                </a:rPr>
                <a:t>OR</a:t>
              </a:r>
              <a:endParaRPr lang="pl-PL" sz="2000" b="1" dirty="0">
                <a:solidFill>
                  <a:srgbClr val="FF5F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AEEF01-8EEA-478B-8CB1-A415AA44F9C2}"/>
              </a:ext>
            </a:extLst>
          </p:cNvPr>
          <p:cNvSpPr txBox="1"/>
          <p:nvPr/>
        </p:nvSpPr>
        <p:spPr>
          <a:xfrm>
            <a:off x="7219257" y="5032722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5F00"/>
                </a:solidFill>
              </a:rPr>
              <a:t>AND</a:t>
            </a:r>
            <a:endParaRPr lang="pl-PL" sz="3600" b="1" dirty="0">
              <a:solidFill>
                <a:srgbClr val="FF5F00"/>
              </a:solidFill>
            </a:endParaRPr>
          </a:p>
        </p:txBody>
      </p:sp>
      <p:pic>
        <p:nvPicPr>
          <p:cNvPr id="5122" name="Picture 2" descr="https://spark.apache.org/images/spark-logo-trademark.png">
            <a:extLst>
              <a:ext uri="{FF2B5EF4-FFF2-40B4-BE49-F238E27FC236}">
                <a16:creationId xmlns:a16="http://schemas.microsoft.com/office/drawing/2014/main" id="{9FEB77CD-355D-4ACD-89DA-2812B64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01" y="3878083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249" y="979541"/>
            <a:ext cx="9310210" cy="717974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Data Processing - Analyse 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86888-C59A-4C83-8F4D-62F5D0B084DD}"/>
              </a:ext>
            </a:extLst>
          </p:cNvPr>
          <p:cNvGrpSpPr/>
          <p:nvPr/>
        </p:nvGrpSpPr>
        <p:grpSpPr>
          <a:xfrm>
            <a:off x="8241749" y="1720611"/>
            <a:ext cx="1635814" cy="1691432"/>
            <a:chOff x="2123723" y="4099646"/>
            <a:chExt cx="1376837" cy="1034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901AD3-4339-4B87-8C92-1275E3D12A5B}"/>
                </a:ext>
              </a:extLst>
            </p:cNvPr>
            <p:cNvSpPr txBox="1"/>
            <p:nvPr/>
          </p:nvSpPr>
          <p:spPr>
            <a:xfrm>
              <a:off x="2123723" y="4942023"/>
              <a:ext cx="1376837" cy="19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2AC4C-5F9C-40CE-A4DF-E0E62DE4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45BB17-6A03-416D-A927-99AE542A623D}"/>
              </a:ext>
            </a:extLst>
          </p:cNvPr>
          <p:cNvGrpSpPr/>
          <p:nvPr/>
        </p:nvGrpSpPr>
        <p:grpSpPr>
          <a:xfrm>
            <a:off x="7914221" y="4017784"/>
            <a:ext cx="2038509" cy="1621095"/>
            <a:chOff x="4292891" y="3158112"/>
            <a:chExt cx="1632830" cy="13562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DE6BB-0265-4118-8E79-F9AA37B0D332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78D6AC-4659-4C26-B0A4-DAAADE9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290F90-0E4D-4198-8CEA-65AD80B6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93" y="1868961"/>
            <a:ext cx="2340928" cy="13632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66C6F-8574-4DBA-8374-770798852C1A}"/>
              </a:ext>
            </a:extLst>
          </p:cNvPr>
          <p:cNvCxnSpPr>
            <a:cxnSpLocks/>
          </p:cNvCxnSpPr>
          <p:nvPr/>
        </p:nvCxnSpPr>
        <p:spPr>
          <a:xfrm>
            <a:off x="4846321" y="2409338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33FEB-42C5-4AE7-B598-18416E32A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707" y="4111437"/>
            <a:ext cx="2393659" cy="14080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37521-E31E-4D73-96BA-BE361D690CE9}"/>
              </a:ext>
            </a:extLst>
          </p:cNvPr>
          <p:cNvCxnSpPr>
            <a:cxnSpLocks/>
          </p:cNvCxnSpPr>
          <p:nvPr/>
        </p:nvCxnSpPr>
        <p:spPr>
          <a:xfrm>
            <a:off x="4913008" y="4643613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351-3B06-48DA-9286-676B791C78B9}"/>
              </a:ext>
            </a:extLst>
          </p:cNvPr>
          <p:cNvSpPr txBox="1"/>
          <p:nvPr/>
        </p:nvSpPr>
        <p:spPr>
          <a:xfrm>
            <a:off x="3268848" y="3471751"/>
            <a:ext cx="618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7100"/>
                </a:solidFill>
              </a:rPr>
              <a:t>Create Cluster on demand, run job and terminate cluster</a:t>
            </a:r>
            <a:endParaRPr lang="pl-PL" sz="2000" b="1" dirty="0">
              <a:solidFill>
                <a:srgbClr val="FF7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2A3A-1BCA-4222-A87B-C4D7E55F85A7}"/>
              </a:ext>
            </a:extLst>
          </p:cNvPr>
          <p:cNvSpPr txBox="1"/>
          <p:nvPr/>
        </p:nvSpPr>
        <p:spPr>
          <a:xfrm>
            <a:off x="5659247" y="2009228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15 - 25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0569A-CF6C-471E-85DA-EC9CE3DD0FF6}"/>
              </a:ext>
            </a:extLst>
          </p:cNvPr>
          <p:cNvSpPr txBox="1"/>
          <p:nvPr/>
        </p:nvSpPr>
        <p:spPr>
          <a:xfrm>
            <a:off x="5652194" y="4274281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10 -20 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209DE-D068-463F-96A5-ADDE7AEC5C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6" y="2906732"/>
            <a:ext cx="344936" cy="4156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72A485-E0E7-4D4C-9666-E7FBEF2284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45" y="5223226"/>
            <a:ext cx="344936" cy="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033347" y="1346436"/>
            <a:ext cx="320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b="1" spc="-50" dirty="0">
                <a:solidFill>
                  <a:srgbClr val="FF5F00"/>
                </a:solidFill>
                <a:latin typeface="Calibri Light" panose="020F0302020204030204"/>
              </a:rPr>
              <a:t>Resources</a:t>
            </a:r>
            <a:endParaRPr lang="pl-PL" sz="60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4B28B-6E36-42BF-BD82-5C7B578159B3}"/>
              </a:ext>
            </a:extLst>
          </p:cNvPr>
          <p:cNvSpPr/>
          <p:nvPr/>
        </p:nvSpPr>
        <p:spPr>
          <a:xfrm>
            <a:off x="1146748" y="3266636"/>
            <a:ext cx="558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hlinkClick r:id="rId3"/>
              </a:rPr>
              <a:t>https://github.com/FP-DataSolutions</a:t>
            </a:r>
            <a:endParaRPr lang="pl-P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E749A-AD51-41C1-AE88-FE099E6F1148}"/>
              </a:ext>
            </a:extLst>
          </p:cNvPr>
          <p:cNvSpPr/>
          <p:nvPr/>
        </p:nvSpPr>
        <p:spPr>
          <a:xfrm>
            <a:off x="1146748" y="2743416"/>
            <a:ext cx="5375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hlinkClick r:id="rId4"/>
              </a:rPr>
              <a:t>https://github.com/cloud4yourdata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9065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A0D8-7C0B-47AC-A4E9-F11DB0946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600" b="1" dirty="0">
                <a:solidFill>
                  <a:srgbClr val="FF5F00"/>
                </a:solidFill>
              </a:rPr>
              <a:t>About Me</a:t>
            </a:r>
            <a:endParaRPr lang="pl-PL" sz="4600" b="1" dirty="0">
              <a:solidFill>
                <a:srgbClr val="FF5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A47BC-3AD9-4FF2-A994-59B9A5AA17FF}"/>
              </a:ext>
            </a:extLst>
          </p:cNvPr>
          <p:cNvSpPr/>
          <p:nvPr/>
        </p:nvSpPr>
        <p:spPr>
          <a:xfrm>
            <a:off x="1200478" y="5120423"/>
            <a:ext cx="476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8F1DC-1CC6-47B7-83AB-0B7421C0BFCF}"/>
              </a:ext>
            </a:extLst>
          </p:cNvPr>
          <p:cNvSpPr/>
          <p:nvPr/>
        </p:nvSpPr>
        <p:spPr>
          <a:xfrm>
            <a:off x="933778" y="5604174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</a:rPr>
              <a:t>    {</a:t>
            </a:r>
            <a:r>
              <a:rPr lang="pl-PL" sz="2400" b="1" dirty="0">
                <a:solidFill>
                  <a:srgbClr val="FF5F00"/>
                </a:solidFill>
              </a:rPr>
              <a:t>CommunityEvents</a:t>
            </a:r>
            <a:r>
              <a:rPr lang="en-GB" sz="2400" b="1" dirty="0">
                <a:solidFill>
                  <a:srgbClr val="FF5F00"/>
                </a:solidFill>
              </a:rPr>
              <a:t>}</a:t>
            </a:r>
            <a:endParaRPr lang="pl-PL" sz="2400" b="1" dirty="0">
              <a:solidFill>
                <a:srgbClr val="FF5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04FA2-C20E-4261-92D7-5660EE75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37577"/>
            <a:ext cx="8129100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CB2C5-E8A5-47C4-BDF9-A78F8174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5" y="1814764"/>
            <a:ext cx="28194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E20A7-F036-435C-99BE-7F587009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025" y="5090162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0185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0C8EA-62FC-4571-8E2A-2DA5417E7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Big Data Project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40050-179E-4D9D-BF38-CE7C089ADBA4}"/>
              </a:ext>
            </a:extLst>
          </p:cNvPr>
          <p:cNvSpPr/>
          <p:nvPr/>
        </p:nvSpPr>
        <p:spPr>
          <a:xfrm>
            <a:off x="2118097" y="1625502"/>
            <a:ext cx="49291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Input Data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(400 000 Meters)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OnPremise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Database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TB Initial Load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GB Daily Load (Batch Mode)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2569E-DAAC-4F3B-8F40-4C800D9C3851}"/>
              </a:ext>
            </a:extLst>
          </p:cNvPr>
          <p:cNvSpPr/>
          <p:nvPr/>
        </p:nvSpPr>
        <p:spPr>
          <a:xfrm>
            <a:off x="2475285" y="355672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7100"/>
                </a:solidFill>
              </a:rPr>
              <a:t>Output 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(Maps, Charts…)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raw data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Queries (Point Queries)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4D00ADB-7FC9-4F5C-AFDE-B964F1E4B0B3}"/>
              </a:ext>
            </a:extLst>
          </p:cNvPr>
          <p:cNvSpPr/>
          <p:nvPr/>
        </p:nvSpPr>
        <p:spPr>
          <a:xfrm>
            <a:off x="6383636" y="1625502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Data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problems = 7 algorithms</a:t>
            </a:r>
          </a:p>
          <a:p>
            <a:pPr marL="342900"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(Mathematical and analytical models 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Processing Time &lt; 8h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135C5C1-A11A-4293-847F-754EC802C1FB}"/>
              </a:ext>
            </a:extLst>
          </p:cNvPr>
          <p:cNvGrpSpPr/>
          <p:nvPr/>
        </p:nvGrpSpPr>
        <p:grpSpPr>
          <a:xfrm>
            <a:off x="2740791" y="5375303"/>
            <a:ext cx="974330" cy="974327"/>
            <a:chOff x="9144000" y="7532144"/>
            <a:chExt cx="974330" cy="974327"/>
          </a:xfrm>
        </p:grpSpPr>
        <p:sp>
          <p:nvSpPr>
            <p:cNvPr id="42" name="Freeform: Shape 111">
              <a:extLst>
                <a:ext uri="{FF2B5EF4-FFF2-40B4-BE49-F238E27FC236}">
                  <a16:creationId xmlns:a16="http://schemas.microsoft.com/office/drawing/2014/main" id="{B0B7B267-BED6-4AFB-829E-AAA6F14E9E8F}"/>
                </a:ext>
              </a:extLst>
            </p:cNvPr>
            <p:cNvSpPr/>
            <p:nvPr/>
          </p:nvSpPr>
          <p:spPr>
            <a:xfrm>
              <a:off x="9144000" y="7532144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2580B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7CB4C8D5-A9C8-434F-B410-C266D7A1A56A}"/>
                </a:ext>
              </a:extLst>
            </p:cNvPr>
            <p:cNvGrpSpPr/>
            <p:nvPr/>
          </p:nvGrpSpPr>
          <p:grpSpPr>
            <a:xfrm>
              <a:off x="9301076" y="7689218"/>
              <a:ext cx="660178" cy="660178"/>
              <a:chOff x="10587520" y="7778118"/>
              <a:chExt cx="660178" cy="660178"/>
            </a:xfrm>
          </p:grpSpPr>
          <p:sp>
            <p:nvSpPr>
              <p:cNvPr id="44" name="Freeform: Shape 81">
                <a:extLst>
                  <a:ext uri="{FF2B5EF4-FFF2-40B4-BE49-F238E27FC236}">
                    <a16:creationId xmlns:a16="http://schemas.microsoft.com/office/drawing/2014/main" id="{A848B445-D609-4FB1-B1BB-5B17E8AB3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268" y="7833875"/>
                <a:ext cx="534682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228584" h="179599">
                    <a:moveTo>
                      <a:pt x="195941" y="97965"/>
                    </a:moveTo>
                    <a:cubicBezTo>
                      <a:pt x="191298" y="98079"/>
                      <a:pt x="187444" y="99669"/>
                      <a:pt x="184379" y="102733"/>
                    </a:cubicBezTo>
                    <a:cubicBezTo>
                      <a:pt x="181315" y="105798"/>
                      <a:pt x="179725" y="109652"/>
                      <a:pt x="179611" y="114295"/>
                    </a:cubicBezTo>
                    <a:cubicBezTo>
                      <a:pt x="179725" y="118939"/>
                      <a:pt x="181315" y="122793"/>
                      <a:pt x="184379" y="125857"/>
                    </a:cubicBezTo>
                    <a:cubicBezTo>
                      <a:pt x="187444" y="128922"/>
                      <a:pt x="191298" y="130511"/>
                      <a:pt x="195941" y="130626"/>
                    </a:cubicBezTo>
                    <a:cubicBezTo>
                      <a:pt x="200584" y="130511"/>
                      <a:pt x="204438" y="128922"/>
                      <a:pt x="207503" y="125857"/>
                    </a:cubicBezTo>
                    <a:cubicBezTo>
                      <a:pt x="210568" y="122793"/>
                      <a:pt x="212157" y="118939"/>
                      <a:pt x="212272" y="114295"/>
                    </a:cubicBezTo>
                    <a:cubicBezTo>
                      <a:pt x="212157" y="109652"/>
                      <a:pt x="210568" y="105798"/>
                      <a:pt x="207503" y="102733"/>
                    </a:cubicBezTo>
                    <a:cubicBezTo>
                      <a:pt x="204438" y="99669"/>
                      <a:pt x="200584" y="98079"/>
                      <a:pt x="195941" y="97965"/>
                    </a:cubicBezTo>
                    <a:close/>
                    <a:moveTo>
                      <a:pt x="32643" y="97965"/>
                    </a:moveTo>
                    <a:cubicBezTo>
                      <a:pt x="27999" y="98079"/>
                      <a:pt x="24146" y="99669"/>
                      <a:pt x="21081" y="102733"/>
                    </a:cubicBezTo>
                    <a:cubicBezTo>
                      <a:pt x="18017" y="105798"/>
                      <a:pt x="16427" y="109652"/>
                      <a:pt x="16313" y="114295"/>
                    </a:cubicBezTo>
                    <a:cubicBezTo>
                      <a:pt x="16427" y="118939"/>
                      <a:pt x="18017" y="122793"/>
                      <a:pt x="21081" y="125857"/>
                    </a:cubicBezTo>
                    <a:cubicBezTo>
                      <a:pt x="24146" y="128922"/>
                      <a:pt x="27999" y="130511"/>
                      <a:pt x="32643" y="130626"/>
                    </a:cubicBezTo>
                    <a:cubicBezTo>
                      <a:pt x="37286" y="130511"/>
                      <a:pt x="41140" y="128922"/>
                      <a:pt x="44204" y="125857"/>
                    </a:cubicBezTo>
                    <a:cubicBezTo>
                      <a:pt x="47269" y="122793"/>
                      <a:pt x="48858" y="118939"/>
                      <a:pt x="48972" y="114295"/>
                    </a:cubicBezTo>
                    <a:cubicBezTo>
                      <a:pt x="48858" y="109652"/>
                      <a:pt x="47269" y="105798"/>
                      <a:pt x="44204" y="102733"/>
                    </a:cubicBezTo>
                    <a:cubicBezTo>
                      <a:pt x="41140" y="99669"/>
                      <a:pt x="37286" y="98079"/>
                      <a:pt x="32643" y="97965"/>
                    </a:cubicBezTo>
                    <a:close/>
                    <a:moveTo>
                      <a:pt x="135087" y="59818"/>
                    </a:moveTo>
                    <a:cubicBezTo>
                      <a:pt x="132846" y="59289"/>
                      <a:pt x="130789" y="59582"/>
                      <a:pt x="128915" y="60695"/>
                    </a:cubicBezTo>
                    <a:cubicBezTo>
                      <a:pt x="127041" y="61809"/>
                      <a:pt x="125782" y="63473"/>
                      <a:pt x="125136" y="65687"/>
                    </a:cubicBezTo>
                    <a:lnTo>
                      <a:pt x="112251" y="114423"/>
                    </a:lnTo>
                    <a:cubicBezTo>
                      <a:pt x="107113" y="114867"/>
                      <a:pt x="102589" y="116690"/>
                      <a:pt x="98680" y="119893"/>
                    </a:cubicBezTo>
                    <a:cubicBezTo>
                      <a:pt x="94770" y="123096"/>
                      <a:pt x="92064" y="127311"/>
                      <a:pt x="90562" y="132539"/>
                    </a:cubicBezTo>
                    <a:cubicBezTo>
                      <a:pt x="89453" y="136983"/>
                      <a:pt x="89489" y="141265"/>
                      <a:pt x="90671" y="145387"/>
                    </a:cubicBezTo>
                    <a:cubicBezTo>
                      <a:pt x="91853" y="149509"/>
                      <a:pt x="93950" y="153092"/>
                      <a:pt x="96960" y="156137"/>
                    </a:cubicBezTo>
                    <a:cubicBezTo>
                      <a:pt x="99971" y="159182"/>
                      <a:pt x="103664" y="161309"/>
                      <a:pt x="108040" y="162521"/>
                    </a:cubicBezTo>
                    <a:cubicBezTo>
                      <a:pt x="112484" y="163629"/>
                      <a:pt x="116766" y="163593"/>
                      <a:pt x="120888" y="162411"/>
                    </a:cubicBezTo>
                    <a:cubicBezTo>
                      <a:pt x="125010" y="161229"/>
                      <a:pt x="128593" y="159132"/>
                      <a:pt x="131637" y="156122"/>
                    </a:cubicBezTo>
                    <a:cubicBezTo>
                      <a:pt x="134682" y="153112"/>
                      <a:pt x="136810" y="149418"/>
                      <a:pt x="138021" y="145042"/>
                    </a:cubicBezTo>
                    <a:cubicBezTo>
                      <a:pt x="139297" y="139774"/>
                      <a:pt x="139010" y="134777"/>
                      <a:pt x="137160" y="130051"/>
                    </a:cubicBezTo>
                    <a:cubicBezTo>
                      <a:pt x="135310" y="125326"/>
                      <a:pt x="132280" y="121477"/>
                      <a:pt x="128070" y="118505"/>
                    </a:cubicBezTo>
                    <a:lnTo>
                      <a:pt x="140955" y="69770"/>
                    </a:lnTo>
                    <a:cubicBezTo>
                      <a:pt x="141428" y="67529"/>
                      <a:pt x="141120" y="65472"/>
                      <a:pt x="140030" y="63598"/>
                    </a:cubicBezTo>
                    <a:cubicBezTo>
                      <a:pt x="138941" y="61724"/>
                      <a:pt x="137293" y="60464"/>
                      <a:pt x="135087" y="59818"/>
                    </a:cubicBezTo>
                    <a:close/>
                    <a:moveTo>
                      <a:pt x="171446" y="40809"/>
                    </a:moveTo>
                    <a:cubicBezTo>
                      <a:pt x="166803" y="40923"/>
                      <a:pt x="162949" y="42513"/>
                      <a:pt x="159884" y="45577"/>
                    </a:cubicBezTo>
                    <a:cubicBezTo>
                      <a:pt x="156820" y="48642"/>
                      <a:pt x="155231" y="52496"/>
                      <a:pt x="155116" y="57139"/>
                    </a:cubicBezTo>
                    <a:cubicBezTo>
                      <a:pt x="155231" y="61782"/>
                      <a:pt x="156820" y="65636"/>
                      <a:pt x="159884" y="68701"/>
                    </a:cubicBezTo>
                    <a:cubicBezTo>
                      <a:pt x="162949" y="71766"/>
                      <a:pt x="166803" y="73355"/>
                      <a:pt x="171446" y="73469"/>
                    </a:cubicBezTo>
                    <a:cubicBezTo>
                      <a:pt x="176089" y="73355"/>
                      <a:pt x="179943" y="71766"/>
                      <a:pt x="183008" y="68701"/>
                    </a:cubicBezTo>
                    <a:cubicBezTo>
                      <a:pt x="186072" y="65636"/>
                      <a:pt x="187662" y="61782"/>
                      <a:pt x="187776" y="57139"/>
                    </a:cubicBezTo>
                    <a:cubicBezTo>
                      <a:pt x="187662" y="52496"/>
                      <a:pt x="186072" y="48642"/>
                      <a:pt x="183008" y="45577"/>
                    </a:cubicBezTo>
                    <a:cubicBezTo>
                      <a:pt x="179943" y="42513"/>
                      <a:pt x="176089" y="40923"/>
                      <a:pt x="171446" y="40809"/>
                    </a:cubicBezTo>
                    <a:close/>
                    <a:moveTo>
                      <a:pt x="57137" y="40809"/>
                    </a:moveTo>
                    <a:cubicBezTo>
                      <a:pt x="52494" y="40923"/>
                      <a:pt x="48640" y="42513"/>
                      <a:pt x="45576" y="45577"/>
                    </a:cubicBezTo>
                    <a:cubicBezTo>
                      <a:pt x="42511" y="48642"/>
                      <a:pt x="40922" y="52496"/>
                      <a:pt x="40808" y="57139"/>
                    </a:cubicBezTo>
                    <a:cubicBezTo>
                      <a:pt x="40922" y="61782"/>
                      <a:pt x="42511" y="65636"/>
                      <a:pt x="45576" y="68701"/>
                    </a:cubicBezTo>
                    <a:cubicBezTo>
                      <a:pt x="48640" y="71766"/>
                      <a:pt x="52494" y="73355"/>
                      <a:pt x="57137" y="73469"/>
                    </a:cubicBezTo>
                    <a:cubicBezTo>
                      <a:pt x="61781" y="73355"/>
                      <a:pt x="65635" y="71766"/>
                      <a:pt x="68699" y="68701"/>
                    </a:cubicBezTo>
                    <a:cubicBezTo>
                      <a:pt x="71764" y="65636"/>
                      <a:pt x="73353" y="61782"/>
                      <a:pt x="73467" y="57139"/>
                    </a:cubicBezTo>
                    <a:cubicBezTo>
                      <a:pt x="73353" y="52496"/>
                      <a:pt x="71764" y="48642"/>
                      <a:pt x="68699" y="45577"/>
                    </a:cubicBezTo>
                    <a:cubicBezTo>
                      <a:pt x="65635" y="42513"/>
                      <a:pt x="61781" y="40923"/>
                      <a:pt x="57137" y="40809"/>
                    </a:cubicBezTo>
                    <a:close/>
                    <a:moveTo>
                      <a:pt x="114292" y="16313"/>
                    </a:moveTo>
                    <a:cubicBezTo>
                      <a:pt x="109648" y="16427"/>
                      <a:pt x="105795" y="18017"/>
                      <a:pt x="102730" y="21082"/>
                    </a:cubicBezTo>
                    <a:cubicBezTo>
                      <a:pt x="99666" y="24146"/>
                      <a:pt x="98076" y="28000"/>
                      <a:pt x="97962" y="32644"/>
                    </a:cubicBezTo>
                    <a:cubicBezTo>
                      <a:pt x="98076" y="37287"/>
                      <a:pt x="99666" y="41141"/>
                      <a:pt x="102730" y="44206"/>
                    </a:cubicBezTo>
                    <a:cubicBezTo>
                      <a:pt x="105795" y="47270"/>
                      <a:pt x="109648" y="48860"/>
                      <a:pt x="114292" y="48974"/>
                    </a:cubicBezTo>
                    <a:cubicBezTo>
                      <a:pt x="118935" y="48860"/>
                      <a:pt x="122789" y="47270"/>
                      <a:pt x="125853" y="44206"/>
                    </a:cubicBezTo>
                    <a:cubicBezTo>
                      <a:pt x="128918" y="41141"/>
                      <a:pt x="130507" y="37287"/>
                      <a:pt x="130622" y="32644"/>
                    </a:cubicBezTo>
                    <a:cubicBezTo>
                      <a:pt x="130507" y="28000"/>
                      <a:pt x="128918" y="24146"/>
                      <a:pt x="125853" y="21082"/>
                    </a:cubicBezTo>
                    <a:cubicBezTo>
                      <a:pt x="122789" y="18017"/>
                      <a:pt x="118935" y="16427"/>
                      <a:pt x="114292" y="16313"/>
                    </a:cubicBezTo>
                    <a:close/>
                    <a:moveTo>
                      <a:pt x="114292" y="0"/>
                    </a:moveTo>
                    <a:cubicBezTo>
                      <a:pt x="130150" y="103"/>
                      <a:pt x="144966" y="3102"/>
                      <a:pt x="158738" y="8996"/>
                    </a:cubicBezTo>
                    <a:cubicBezTo>
                      <a:pt x="172510" y="14890"/>
                      <a:pt x="184621" y="23063"/>
                      <a:pt x="195072" y="33513"/>
                    </a:cubicBezTo>
                    <a:cubicBezTo>
                      <a:pt x="205522" y="43964"/>
                      <a:pt x="213694" y="56076"/>
                      <a:pt x="219589" y="69848"/>
                    </a:cubicBezTo>
                    <a:cubicBezTo>
                      <a:pt x="225483" y="83620"/>
                      <a:pt x="228481" y="98436"/>
                      <a:pt x="228584" y="114295"/>
                    </a:cubicBezTo>
                    <a:cubicBezTo>
                      <a:pt x="228568" y="125307"/>
                      <a:pt x="227039" y="136008"/>
                      <a:pt x="223996" y="146396"/>
                    </a:cubicBezTo>
                    <a:cubicBezTo>
                      <a:pt x="220953" y="156784"/>
                      <a:pt x="216492" y="166620"/>
                      <a:pt x="210612" y="175903"/>
                    </a:cubicBezTo>
                    <a:cubicBezTo>
                      <a:pt x="209831" y="177061"/>
                      <a:pt x="208842" y="177963"/>
                      <a:pt x="207646" y="178611"/>
                    </a:cubicBezTo>
                    <a:cubicBezTo>
                      <a:pt x="206450" y="179259"/>
                      <a:pt x="205142" y="179588"/>
                      <a:pt x="203723" y="179599"/>
                    </a:cubicBezTo>
                    <a:lnTo>
                      <a:pt x="24860" y="179599"/>
                    </a:lnTo>
                    <a:cubicBezTo>
                      <a:pt x="23441" y="179588"/>
                      <a:pt x="22134" y="179259"/>
                      <a:pt x="20938" y="178611"/>
                    </a:cubicBezTo>
                    <a:cubicBezTo>
                      <a:pt x="19741" y="177963"/>
                      <a:pt x="18753" y="177061"/>
                      <a:pt x="17971" y="175903"/>
                    </a:cubicBezTo>
                    <a:cubicBezTo>
                      <a:pt x="12092" y="166676"/>
                      <a:pt x="7631" y="156856"/>
                      <a:pt x="4588" y="146444"/>
                    </a:cubicBezTo>
                    <a:cubicBezTo>
                      <a:pt x="1545" y="136031"/>
                      <a:pt x="16" y="125315"/>
                      <a:pt x="0" y="114295"/>
                    </a:cubicBezTo>
                    <a:cubicBezTo>
                      <a:pt x="103" y="98436"/>
                      <a:pt x="3102" y="83620"/>
                      <a:pt x="8996" y="69848"/>
                    </a:cubicBezTo>
                    <a:cubicBezTo>
                      <a:pt x="14890" y="56076"/>
                      <a:pt x="23062" y="43964"/>
                      <a:pt x="33512" y="33513"/>
                    </a:cubicBezTo>
                    <a:cubicBezTo>
                      <a:pt x="43963" y="23063"/>
                      <a:pt x="56074" y="14890"/>
                      <a:pt x="69846" y="8996"/>
                    </a:cubicBezTo>
                    <a:cubicBezTo>
                      <a:pt x="83618" y="3102"/>
                      <a:pt x="98433" y="103"/>
                      <a:pt x="11429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wal 44">
                <a:extLst>
                  <a:ext uri="{FF2B5EF4-FFF2-40B4-BE49-F238E27FC236}">
                    <a16:creationId xmlns:a16="http://schemas.microsoft.com/office/drawing/2014/main" id="{B4039C91-3E29-4366-B7BF-713CD696E8FF}"/>
                  </a:ext>
                </a:extLst>
              </p:cNvPr>
              <p:cNvSpPr/>
              <p:nvPr/>
            </p:nvSpPr>
            <p:spPr>
              <a:xfrm>
                <a:off x="10587520" y="7778118"/>
                <a:ext cx="660178" cy="660178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014DA78D-93C8-4CED-AD68-02FC725A2D00}"/>
              </a:ext>
            </a:extLst>
          </p:cNvPr>
          <p:cNvGrpSpPr/>
          <p:nvPr/>
        </p:nvGrpSpPr>
        <p:grpSpPr>
          <a:xfrm>
            <a:off x="6968467" y="5372290"/>
            <a:ext cx="977342" cy="977339"/>
            <a:chOff x="392338" y="6623826"/>
            <a:chExt cx="977342" cy="977339"/>
          </a:xfrm>
        </p:grpSpPr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4440A8D0-6462-4A37-B139-B13BBA237941}"/>
                </a:ext>
              </a:extLst>
            </p:cNvPr>
            <p:cNvSpPr/>
            <p:nvPr/>
          </p:nvSpPr>
          <p:spPr>
            <a:xfrm>
              <a:off x="392338" y="6623826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F59B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0" name="Freeform: Shape 173">
              <a:extLst>
                <a:ext uri="{FF2B5EF4-FFF2-40B4-BE49-F238E27FC236}">
                  <a16:creationId xmlns:a16="http://schemas.microsoft.com/office/drawing/2014/main" id="{0633A64D-F990-4F65-86D0-59891C084069}"/>
                </a:ext>
              </a:extLst>
            </p:cNvPr>
            <p:cNvSpPr/>
            <p:nvPr/>
          </p:nvSpPr>
          <p:spPr>
            <a:xfrm>
              <a:off x="551621" y="6834184"/>
              <a:ext cx="653506" cy="556622"/>
            </a:xfrm>
            <a:custGeom>
              <a:avLst/>
              <a:gdLst/>
              <a:ahLst/>
              <a:cxnLst/>
              <a:rect l="l" t="t" r="r" b="b"/>
              <a:pathLst>
                <a:path w="261242" h="195927">
                  <a:moveTo>
                    <a:pt x="185339" y="16328"/>
                  </a:moveTo>
                  <a:lnTo>
                    <a:pt x="240831" y="16328"/>
                  </a:lnTo>
                  <a:cubicBezTo>
                    <a:pt x="242005" y="16355"/>
                    <a:pt x="242973" y="16748"/>
                    <a:pt x="243733" y="17508"/>
                  </a:cubicBezTo>
                  <a:cubicBezTo>
                    <a:pt x="244493" y="18268"/>
                    <a:pt x="244886" y="19236"/>
                    <a:pt x="244913" y="20411"/>
                  </a:cubicBezTo>
                  <a:lnTo>
                    <a:pt x="244913" y="75902"/>
                  </a:lnTo>
                  <a:cubicBezTo>
                    <a:pt x="244788" y="77749"/>
                    <a:pt x="243954" y="78999"/>
                    <a:pt x="242409" y="79649"/>
                  </a:cubicBezTo>
                  <a:cubicBezTo>
                    <a:pt x="240865" y="80301"/>
                    <a:pt x="239361" y="79987"/>
                    <a:pt x="237897" y="78709"/>
                  </a:cubicBezTo>
                  <a:lnTo>
                    <a:pt x="222461" y="63273"/>
                  </a:lnTo>
                  <a:lnTo>
                    <a:pt x="141711" y="144023"/>
                  </a:lnTo>
                  <a:cubicBezTo>
                    <a:pt x="140845" y="144852"/>
                    <a:pt x="139867" y="145267"/>
                    <a:pt x="138777" y="145267"/>
                  </a:cubicBezTo>
                  <a:cubicBezTo>
                    <a:pt x="137688" y="145267"/>
                    <a:pt x="136710" y="144852"/>
                    <a:pt x="135843" y="144023"/>
                  </a:cubicBezTo>
                  <a:lnTo>
                    <a:pt x="106120" y="114300"/>
                  </a:lnTo>
                  <a:lnTo>
                    <a:pt x="53052" y="167368"/>
                  </a:lnTo>
                  <a:lnTo>
                    <a:pt x="28559" y="142875"/>
                  </a:lnTo>
                  <a:lnTo>
                    <a:pt x="103186" y="68248"/>
                  </a:lnTo>
                  <a:cubicBezTo>
                    <a:pt x="104052" y="67419"/>
                    <a:pt x="105030" y="67005"/>
                    <a:pt x="106120" y="67005"/>
                  </a:cubicBezTo>
                  <a:cubicBezTo>
                    <a:pt x="107210" y="67005"/>
                    <a:pt x="108188" y="67419"/>
                    <a:pt x="109054" y="68248"/>
                  </a:cubicBezTo>
                  <a:lnTo>
                    <a:pt x="138777" y="97971"/>
                  </a:lnTo>
                  <a:lnTo>
                    <a:pt x="197968" y="38780"/>
                  </a:lnTo>
                  <a:lnTo>
                    <a:pt x="182533" y="23345"/>
                  </a:lnTo>
                  <a:cubicBezTo>
                    <a:pt x="181254" y="21880"/>
                    <a:pt x="180941" y="20376"/>
                    <a:pt x="181592" y="18832"/>
                  </a:cubicBezTo>
                  <a:cubicBezTo>
                    <a:pt x="182243" y="17288"/>
                    <a:pt x="183492" y="16453"/>
                    <a:pt x="185339" y="16328"/>
                  </a:cubicBez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2" y="179614"/>
                  </a:lnTo>
                  <a:lnTo>
                    <a:pt x="261242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0361DB7-E79E-4B8E-A265-DD3157431046}"/>
              </a:ext>
            </a:extLst>
          </p:cNvPr>
          <p:cNvGrpSpPr/>
          <p:nvPr/>
        </p:nvGrpSpPr>
        <p:grpSpPr>
          <a:xfrm>
            <a:off x="4903128" y="5375302"/>
            <a:ext cx="974330" cy="974327"/>
            <a:chOff x="388240" y="4090869"/>
            <a:chExt cx="974330" cy="974327"/>
          </a:xfrm>
        </p:grpSpPr>
        <p:sp>
          <p:nvSpPr>
            <p:cNvPr id="52" name="Freeform: Shape 111">
              <a:extLst>
                <a:ext uri="{FF2B5EF4-FFF2-40B4-BE49-F238E27FC236}">
                  <a16:creationId xmlns:a16="http://schemas.microsoft.com/office/drawing/2014/main" id="{77707C96-DA54-45E4-B666-A60333774014}"/>
                </a:ext>
              </a:extLst>
            </p:cNvPr>
            <p:cNvSpPr/>
            <p:nvPr/>
          </p:nvSpPr>
          <p:spPr>
            <a:xfrm>
              <a:off x="388240" y="4090869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18A0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8FE15EA-9A5F-48ED-8AB8-D0DC44BE1A1F}"/>
                </a:ext>
              </a:extLst>
            </p:cNvPr>
            <p:cNvSpPr/>
            <p:nvPr/>
          </p:nvSpPr>
          <p:spPr>
            <a:xfrm>
              <a:off x="585422" y="4305473"/>
              <a:ext cx="580402" cy="545117"/>
            </a:xfrm>
            <a:custGeom>
              <a:avLst/>
              <a:gdLst/>
              <a:ahLst/>
              <a:cxnLst/>
              <a:rect l="l" t="t" r="r" b="b"/>
              <a:pathLst>
                <a:path w="261241" h="195927">
                  <a:moveTo>
                    <a:pt x="48986" y="97971"/>
                  </a:moveTo>
                  <a:lnTo>
                    <a:pt x="81627" y="97971"/>
                  </a:lnTo>
                  <a:lnTo>
                    <a:pt x="81627" y="163286"/>
                  </a:lnTo>
                  <a:lnTo>
                    <a:pt x="48986" y="163286"/>
                  </a:lnTo>
                  <a:close/>
                  <a:moveTo>
                    <a:pt x="146957" y="65314"/>
                  </a:moveTo>
                  <a:lnTo>
                    <a:pt x="179598" y="65314"/>
                  </a:lnTo>
                  <a:lnTo>
                    <a:pt x="179598" y="163286"/>
                  </a:lnTo>
                  <a:lnTo>
                    <a:pt x="146957" y="163286"/>
                  </a:lnTo>
                  <a:close/>
                  <a:moveTo>
                    <a:pt x="97972" y="32657"/>
                  </a:moveTo>
                  <a:lnTo>
                    <a:pt x="130613" y="32657"/>
                  </a:lnTo>
                  <a:lnTo>
                    <a:pt x="130613" y="163286"/>
                  </a:lnTo>
                  <a:lnTo>
                    <a:pt x="97972" y="163286"/>
                  </a:lnTo>
                  <a:close/>
                  <a:moveTo>
                    <a:pt x="195943" y="16328"/>
                  </a:moveTo>
                  <a:lnTo>
                    <a:pt x="228584" y="16328"/>
                  </a:lnTo>
                  <a:lnTo>
                    <a:pt x="228584" y="163286"/>
                  </a:lnTo>
                  <a:lnTo>
                    <a:pt x="195943" y="163286"/>
                  </a:ln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1" y="179614"/>
                  </a:lnTo>
                  <a:lnTo>
                    <a:pt x="261241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A60CA78E-D876-4C0C-9089-DF3502C5D05F}"/>
              </a:ext>
            </a:extLst>
          </p:cNvPr>
          <p:cNvGrpSpPr/>
          <p:nvPr/>
        </p:nvGrpSpPr>
        <p:grpSpPr>
          <a:xfrm>
            <a:off x="8934058" y="5315464"/>
            <a:ext cx="977342" cy="977339"/>
            <a:chOff x="392338" y="5357012"/>
            <a:chExt cx="977342" cy="977339"/>
          </a:xfrm>
        </p:grpSpPr>
        <p:sp>
          <p:nvSpPr>
            <p:cNvPr id="55" name="Freeform: Shape 111">
              <a:extLst>
                <a:ext uri="{FF2B5EF4-FFF2-40B4-BE49-F238E27FC236}">
                  <a16:creationId xmlns:a16="http://schemas.microsoft.com/office/drawing/2014/main" id="{BE532A7E-4BDF-483D-BE93-4A6C40B7DEA1}"/>
                </a:ext>
              </a:extLst>
            </p:cNvPr>
            <p:cNvSpPr/>
            <p:nvPr/>
          </p:nvSpPr>
          <p:spPr>
            <a:xfrm>
              <a:off x="392338" y="5357012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9FBD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8C671107-BCF5-4801-AB47-E1FB1FD8E0F1}"/>
                </a:ext>
              </a:extLst>
            </p:cNvPr>
            <p:cNvSpPr/>
            <p:nvPr/>
          </p:nvSpPr>
          <p:spPr>
            <a:xfrm>
              <a:off x="585422" y="5545388"/>
              <a:ext cx="534682" cy="540189"/>
            </a:xfrm>
            <a:custGeom>
              <a:avLst/>
              <a:gdLst/>
              <a:ahLst/>
              <a:cxnLst/>
              <a:rect l="l" t="t" r="r" b="b"/>
              <a:pathLst>
                <a:path w="228584" h="195927">
                  <a:moveTo>
                    <a:pt x="4080" y="163286"/>
                  </a:moveTo>
                  <a:lnTo>
                    <a:pt x="28561" y="163286"/>
                  </a:lnTo>
                  <a:cubicBezTo>
                    <a:pt x="29735" y="163312"/>
                    <a:pt x="30702" y="163705"/>
                    <a:pt x="31462" y="164465"/>
                  </a:cubicBezTo>
                  <a:cubicBezTo>
                    <a:pt x="32221" y="165225"/>
                    <a:pt x="32615" y="166192"/>
                    <a:pt x="32641" y="167366"/>
                  </a:cubicBezTo>
                  <a:lnTo>
                    <a:pt x="32641" y="191847"/>
                  </a:lnTo>
                  <a:cubicBezTo>
                    <a:pt x="32615" y="193021"/>
                    <a:pt x="32221" y="193988"/>
                    <a:pt x="31462" y="194747"/>
                  </a:cubicBezTo>
                  <a:cubicBezTo>
                    <a:pt x="30702" y="195507"/>
                    <a:pt x="29735" y="195900"/>
                    <a:pt x="28561" y="195927"/>
                  </a:cubicBezTo>
                  <a:lnTo>
                    <a:pt x="4080" y="195927"/>
                  </a:lnTo>
                  <a:cubicBezTo>
                    <a:pt x="2906" y="195900"/>
                    <a:pt x="1939" y="195507"/>
                    <a:pt x="1179" y="194747"/>
                  </a:cubicBezTo>
                  <a:cubicBezTo>
                    <a:pt x="420" y="193988"/>
                    <a:pt x="27" y="193021"/>
                    <a:pt x="0" y="191847"/>
                  </a:cubicBezTo>
                  <a:lnTo>
                    <a:pt x="0" y="167366"/>
                  </a:lnTo>
                  <a:cubicBezTo>
                    <a:pt x="27" y="166192"/>
                    <a:pt x="420" y="165225"/>
                    <a:pt x="1179" y="164465"/>
                  </a:cubicBezTo>
                  <a:cubicBezTo>
                    <a:pt x="1939" y="163705"/>
                    <a:pt x="2906" y="163312"/>
                    <a:pt x="4080" y="163286"/>
                  </a:cubicBezTo>
                  <a:close/>
                  <a:moveTo>
                    <a:pt x="53066" y="146957"/>
                  </a:moveTo>
                  <a:lnTo>
                    <a:pt x="77547" y="146957"/>
                  </a:lnTo>
                  <a:cubicBezTo>
                    <a:pt x="78721" y="146984"/>
                    <a:pt x="79688" y="147377"/>
                    <a:pt x="80447" y="148137"/>
                  </a:cubicBezTo>
                  <a:cubicBezTo>
                    <a:pt x="81207" y="148897"/>
                    <a:pt x="81600" y="149865"/>
                    <a:pt x="81627" y="151039"/>
                  </a:cubicBezTo>
                  <a:lnTo>
                    <a:pt x="81627" y="191847"/>
                  </a:lnTo>
                  <a:cubicBezTo>
                    <a:pt x="81600" y="193021"/>
                    <a:pt x="81207" y="193988"/>
                    <a:pt x="80447" y="194747"/>
                  </a:cubicBezTo>
                  <a:cubicBezTo>
                    <a:pt x="79688" y="195507"/>
                    <a:pt x="78721" y="195900"/>
                    <a:pt x="77547" y="195927"/>
                  </a:cubicBezTo>
                  <a:lnTo>
                    <a:pt x="53066" y="195927"/>
                  </a:lnTo>
                  <a:cubicBezTo>
                    <a:pt x="51892" y="195900"/>
                    <a:pt x="50925" y="195507"/>
                    <a:pt x="50165" y="194747"/>
                  </a:cubicBezTo>
                  <a:cubicBezTo>
                    <a:pt x="49405" y="193988"/>
                    <a:pt x="49012" y="193021"/>
                    <a:pt x="48986" y="191847"/>
                  </a:cubicBezTo>
                  <a:lnTo>
                    <a:pt x="48986" y="151039"/>
                  </a:lnTo>
                  <a:cubicBezTo>
                    <a:pt x="49012" y="149865"/>
                    <a:pt x="49405" y="148897"/>
                    <a:pt x="50165" y="148137"/>
                  </a:cubicBezTo>
                  <a:cubicBezTo>
                    <a:pt x="50925" y="147377"/>
                    <a:pt x="51892" y="146984"/>
                    <a:pt x="53066" y="146957"/>
                  </a:cubicBezTo>
                  <a:close/>
                  <a:moveTo>
                    <a:pt x="102052" y="114300"/>
                  </a:moveTo>
                  <a:lnTo>
                    <a:pt x="126532" y="114300"/>
                  </a:lnTo>
                  <a:cubicBezTo>
                    <a:pt x="127707" y="114326"/>
                    <a:pt x="128673" y="114720"/>
                    <a:pt x="129433" y="115480"/>
                  </a:cubicBezTo>
                  <a:cubicBezTo>
                    <a:pt x="130193" y="116240"/>
                    <a:pt x="130586" y="117207"/>
                    <a:pt x="130613" y="118382"/>
                  </a:cubicBezTo>
                  <a:lnTo>
                    <a:pt x="130613" y="191847"/>
                  </a:lnTo>
                  <a:cubicBezTo>
                    <a:pt x="130586" y="193021"/>
                    <a:pt x="130193" y="193988"/>
                    <a:pt x="129433" y="194747"/>
                  </a:cubicBezTo>
                  <a:cubicBezTo>
                    <a:pt x="128673" y="195507"/>
                    <a:pt x="127707" y="195900"/>
                    <a:pt x="126532" y="195927"/>
                  </a:cubicBezTo>
                  <a:lnTo>
                    <a:pt x="102052" y="195927"/>
                  </a:lnTo>
                  <a:cubicBezTo>
                    <a:pt x="100877" y="195900"/>
                    <a:pt x="99911" y="195507"/>
                    <a:pt x="99151" y="194747"/>
                  </a:cubicBezTo>
                  <a:cubicBezTo>
                    <a:pt x="98391" y="193988"/>
                    <a:pt x="97998" y="193021"/>
                    <a:pt x="97971" y="191847"/>
                  </a:cubicBezTo>
                  <a:lnTo>
                    <a:pt x="97971" y="118382"/>
                  </a:lnTo>
                  <a:cubicBezTo>
                    <a:pt x="97998" y="117207"/>
                    <a:pt x="98391" y="116240"/>
                    <a:pt x="99151" y="115480"/>
                  </a:cubicBezTo>
                  <a:cubicBezTo>
                    <a:pt x="99911" y="114720"/>
                    <a:pt x="100877" y="114326"/>
                    <a:pt x="102052" y="114300"/>
                  </a:cubicBezTo>
                  <a:close/>
                  <a:moveTo>
                    <a:pt x="151037" y="65314"/>
                  </a:moveTo>
                  <a:lnTo>
                    <a:pt x="175518" y="65314"/>
                  </a:lnTo>
                  <a:cubicBezTo>
                    <a:pt x="176692" y="65341"/>
                    <a:pt x="177659" y="65734"/>
                    <a:pt x="178419" y="66494"/>
                  </a:cubicBezTo>
                  <a:cubicBezTo>
                    <a:pt x="179179" y="67254"/>
                    <a:pt x="179572" y="68222"/>
                    <a:pt x="179598" y="69396"/>
                  </a:cubicBezTo>
                  <a:lnTo>
                    <a:pt x="179598" y="191847"/>
                  </a:lnTo>
                  <a:cubicBezTo>
                    <a:pt x="179572" y="193021"/>
                    <a:pt x="179179" y="193988"/>
                    <a:pt x="178419" y="194747"/>
                  </a:cubicBezTo>
                  <a:cubicBezTo>
                    <a:pt x="177659" y="195507"/>
                    <a:pt x="176692" y="195900"/>
                    <a:pt x="175518" y="195927"/>
                  </a:cubicBezTo>
                  <a:lnTo>
                    <a:pt x="151037" y="195927"/>
                  </a:lnTo>
                  <a:cubicBezTo>
                    <a:pt x="149863" y="195900"/>
                    <a:pt x="148896" y="195507"/>
                    <a:pt x="148137" y="194747"/>
                  </a:cubicBezTo>
                  <a:cubicBezTo>
                    <a:pt x="147377" y="193988"/>
                    <a:pt x="146984" y="193021"/>
                    <a:pt x="146957" y="191847"/>
                  </a:cubicBezTo>
                  <a:lnTo>
                    <a:pt x="146957" y="69396"/>
                  </a:lnTo>
                  <a:cubicBezTo>
                    <a:pt x="146984" y="68222"/>
                    <a:pt x="147377" y="67254"/>
                    <a:pt x="148137" y="66494"/>
                  </a:cubicBezTo>
                  <a:cubicBezTo>
                    <a:pt x="148896" y="65734"/>
                    <a:pt x="149863" y="65341"/>
                    <a:pt x="151037" y="65314"/>
                  </a:cubicBezTo>
                  <a:close/>
                  <a:moveTo>
                    <a:pt x="200023" y="0"/>
                  </a:moveTo>
                  <a:lnTo>
                    <a:pt x="224504" y="0"/>
                  </a:lnTo>
                  <a:cubicBezTo>
                    <a:pt x="225678" y="27"/>
                    <a:pt x="226645" y="420"/>
                    <a:pt x="227405" y="1180"/>
                  </a:cubicBezTo>
                  <a:cubicBezTo>
                    <a:pt x="228164" y="1940"/>
                    <a:pt x="228557" y="2907"/>
                    <a:pt x="228584" y="4082"/>
                  </a:cubicBezTo>
                  <a:lnTo>
                    <a:pt x="228584" y="191847"/>
                  </a:lnTo>
                  <a:cubicBezTo>
                    <a:pt x="228557" y="193021"/>
                    <a:pt x="228164" y="193988"/>
                    <a:pt x="227405" y="194747"/>
                  </a:cubicBezTo>
                  <a:cubicBezTo>
                    <a:pt x="226645" y="195507"/>
                    <a:pt x="225678" y="195900"/>
                    <a:pt x="224504" y="195927"/>
                  </a:cubicBezTo>
                  <a:lnTo>
                    <a:pt x="200023" y="195927"/>
                  </a:lnTo>
                  <a:cubicBezTo>
                    <a:pt x="198849" y="195900"/>
                    <a:pt x="197882" y="195507"/>
                    <a:pt x="197122" y="194747"/>
                  </a:cubicBezTo>
                  <a:cubicBezTo>
                    <a:pt x="196363" y="193988"/>
                    <a:pt x="195969" y="193021"/>
                    <a:pt x="195943" y="191847"/>
                  </a:cubicBezTo>
                  <a:lnTo>
                    <a:pt x="195943" y="4082"/>
                  </a:lnTo>
                  <a:cubicBezTo>
                    <a:pt x="195969" y="2907"/>
                    <a:pt x="196363" y="1940"/>
                    <a:pt x="197122" y="1180"/>
                  </a:cubicBezTo>
                  <a:cubicBezTo>
                    <a:pt x="197882" y="420"/>
                    <a:pt x="198849" y="27"/>
                    <a:pt x="2000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0287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42876-F35E-4586-B527-89FB87F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33" y="1950707"/>
            <a:ext cx="8287508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21" y="938680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003B45-F363-4D0F-80E2-B3A20BEBFBFA}"/>
              </a:ext>
            </a:extLst>
          </p:cNvPr>
          <p:cNvSpPr/>
          <p:nvPr/>
        </p:nvSpPr>
        <p:spPr>
          <a:xfrm>
            <a:off x="1362132" y="3275837"/>
            <a:ext cx="1628078" cy="2309481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Oracle</a:t>
            </a:r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77537D-EE0D-47CE-B6AB-97E430F322C9}"/>
              </a:ext>
            </a:extLst>
          </p:cNvPr>
          <p:cNvSpPr/>
          <p:nvPr/>
        </p:nvSpPr>
        <p:spPr>
          <a:xfrm>
            <a:off x="3061610" y="4181256"/>
            <a:ext cx="3531367" cy="57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B1DD4-0E3F-4EE2-8B3C-75C60C9F8D96}"/>
              </a:ext>
            </a:extLst>
          </p:cNvPr>
          <p:cNvSpPr txBox="1"/>
          <p:nvPr/>
        </p:nvSpPr>
        <p:spPr>
          <a:xfrm>
            <a:off x="3801180" y="3684111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 Load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D9043-8D1C-467D-8679-B5C544D67F16}"/>
              </a:ext>
            </a:extLst>
          </p:cNvPr>
          <p:cNvGrpSpPr/>
          <p:nvPr/>
        </p:nvGrpSpPr>
        <p:grpSpPr>
          <a:xfrm>
            <a:off x="7541632" y="3501483"/>
            <a:ext cx="3533952" cy="1723527"/>
            <a:chOff x="8348431" y="3060683"/>
            <a:chExt cx="3533952" cy="172352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951F87-31EE-41AC-8C3A-8A33C3DD1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31" y="3060683"/>
              <a:ext cx="439777" cy="4397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ACDC5-06CD-4AF2-83AE-6733F956A4CC}"/>
                </a:ext>
              </a:extLst>
            </p:cNvPr>
            <p:cNvSpPr txBox="1"/>
            <p:nvPr/>
          </p:nvSpPr>
          <p:spPr>
            <a:xfrm>
              <a:off x="8788208" y="3102442"/>
              <a:ext cx="23760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Blob Storage</a:t>
              </a:r>
              <a:endPara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EA34F9-1A15-4B6B-9D2C-596B65AF9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31" y="3669001"/>
              <a:ext cx="476948" cy="4769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436DDC-D99D-476C-9C22-C41F9AC60E52}"/>
                </a:ext>
              </a:extLst>
            </p:cNvPr>
            <p:cNvSpPr txBox="1"/>
            <p:nvPr/>
          </p:nvSpPr>
          <p:spPr>
            <a:xfrm>
              <a:off x="8828077" y="3762179"/>
              <a:ext cx="297282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Storage  (Gen1)</a:t>
              </a:r>
              <a:endPara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33D0E85-EE28-42B6-AEE0-D97F59A03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31" y="4254693"/>
              <a:ext cx="255840" cy="3072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8D5E32-6C00-4E1F-8D2C-A6210511B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993" y="4476991"/>
              <a:ext cx="255840" cy="30721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763103-5AD2-4976-B253-22DE4D515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694" y="4437103"/>
              <a:ext cx="379219" cy="22230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5CFE21-3E83-413A-A345-993FF946830E}"/>
                </a:ext>
              </a:extLst>
            </p:cNvPr>
            <p:cNvSpPr txBox="1"/>
            <p:nvPr/>
          </p:nvSpPr>
          <p:spPr>
            <a:xfrm>
              <a:off x="8909555" y="4376776"/>
              <a:ext cx="297282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500" b="1" kern="0" dirty="0">
                  <a:solidFill>
                    <a:srgbClr val="FF7100"/>
                  </a:solidFill>
                </a:rPr>
                <a:t>Azure Data </a:t>
              </a:r>
              <a:r>
                <a:rPr lang="en-GB" sz="1500" b="1" kern="0" dirty="0">
                  <a:solidFill>
                    <a:srgbClr val="FF7100"/>
                  </a:solidFill>
                </a:rPr>
                <a:t>Lake Storage  (Gen2)</a:t>
              </a:r>
              <a:endParaRPr lang="pl-PL" sz="1500" b="1" kern="0" dirty="0">
                <a:solidFill>
                  <a:srgbClr val="FF7100"/>
                </a:solidFill>
              </a:endParaRPr>
            </a:p>
          </p:txBody>
        </p:sp>
      </p:grpSp>
      <p:sp>
        <p:nvSpPr>
          <p:cNvPr id="21" name="Cloud 20">
            <a:extLst>
              <a:ext uri="{FF2B5EF4-FFF2-40B4-BE49-F238E27FC236}">
                <a16:creationId xmlns:a16="http://schemas.microsoft.com/office/drawing/2014/main" id="{F06D3B5F-D380-4F1E-AAE3-0CCC52CCF341}"/>
              </a:ext>
            </a:extLst>
          </p:cNvPr>
          <p:cNvSpPr/>
          <p:nvPr/>
        </p:nvSpPr>
        <p:spPr>
          <a:xfrm>
            <a:off x="6745619" y="2642256"/>
            <a:ext cx="5050325" cy="3747393"/>
          </a:xfrm>
          <a:prstGeom prst="cloud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1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0DB88-0592-46E2-BE5E-DE4F15912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5046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Data Integration  - What we have?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FDE26-A66C-4637-859C-AB014880CB7B}"/>
              </a:ext>
            </a:extLst>
          </p:cNvPr>
          <p:cNvSpPr/>
          <p:nvPr/>
        </p:nvSpPr>
        <p:spPr>
          <a:xfrm>
            <a:off x="1018477" y="2053239"/>
            <a:ext cx="10221952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FF5F00"/>
                </a:solidFill>
                <a:latin typeface="Euphemia"/>
              </a:rPr>
              <a:t>SSIS –SQL Server Integration Services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Part of SQL Server (Data Factory V2)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ETL to/from SQL Service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Rich designer (and other tools e.g. BIML)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Azure Feature Pack for Integration Services</a:t>
            </a:r>
          </a:p>
          <a:p>
            <a:pPr marL="1143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5F00"/>
                </a:solidFill>
                <a:latin typeface="Euphemia"/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44512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627AB-9F83-4ABB-85A4-70DA2613A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51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What does ADF do?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96F27-1383-49C5-AC17-8B7623A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47" y="1814764"/>
            <a:ext cx="7920321" cy="4546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6FC46-7CB3-492B-8B7E-F1A34654EED0}"/>
              </a:ext>
            </a:extLst>
          </p:cNvPr>
          <p:cNvSpPr/>
          <p:nvPr/>
        </p:nvSpPr>
        <p:spPr>
          <a:xfrm>
            <a:off x="10696591" y="6403322"/>
            <a:ext cx="1495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P.Andrew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0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041332-1F0F-4002-87F1-DF7AF4771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092566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Azure Data Factory</a:t>
            </a:r>
            <a:r>
              <a:rPr lang="pl-PL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 Concept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34058D-51A8-4135-8648-B6F5D8804CF1}"/>
              </a:ext>
            </a:extLst>
          </p:cNvPr>
          <p:cNvGrpSpPr/>
          <p:nvPr/>
        </p:nvGrpSpPr>
        <p:grpSpPr>
          <a:xfrm>
            <a:off x="1396475" y="2316386"/>
            <a:ext cx="2860869" cy="1440160"/>
            <a:chOff x="1341884" y="1988840"/>
            <a:chExt cx="2860869" cy="14401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23D589-BF7B-4BD7-AC20-51FD1FCF0070}"/>
                </a:ext>
              </a:extLst>
            </p:cNvPr>
            <p:cNvSpPr/>
            <p:nvPr/>
          </p:nvSpPr>
          <p:spPr bwMode="auto">
            <a:xfrm>
              <a:off x="1341884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Dataset</a:t>
              </a:r>
              <a:endPara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(eg. tables, files)</a:t>
              </a:r>
              <a:endParaRPr lang="en-AU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9148AED-3FF8-4DCF-9A1B-D305CE2A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924" y="2132856"/>
              <a:ext cx="428738" cy="3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A4DED-CBEF-4DD2-9EE6-76D4EE684DB7}"/>
              </a:ext>
            </a:extLst>
          </p:cNvPr>
          <p:cNvGrpSpPr/>
          <p:nvPr/>
        </p:nvGrpSpPr>
        <p:grpSpPr>
          <a:xfrm>
            <a:off x="5212899" y="2316386"/>
            <a:ext cx="2860869" cy="1440160"/>
            <a:chOff x="5158308" y="1988840"/>
            <a:chExt cx="2860869" cy="1440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BBBC0E-F4A1-463C-B28C-448CC8FD76B4}"/>
                </a:ext>
              </a:extLst>
            </p:cNvPr>
            <p:cNvSpPr/>
            <p:nvPr/>
          </p:nvSpPr>
          <p:spPr bwMode="auto">
            <a:xfrm>
              <a:off x="5158308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Activity</a:t>
              </a:r>
              <a:endPara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(eg. Copy, Hive job,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SP, ADLA job)</a:t>
              </a:r>
              <a:endParaRPr lang="en-AU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30461A-FEC3-43A5-835C-62F251D4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881" y="2117051"/>
              <a:ext cx="363268" cy="36366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49822-6A6F-4992-8BEF-8ADF392E59B1}"/>
              </a:ext>
            </a:extLst>
          </p:cNvPr>
          <p:cNvGrpSpPr/>
          <p:nvPr/>
        </p:nvGrpSpPr>
        <p:grpSpPr>
          <a:xfrm>
            <a:off x="9029323" y="2316386"/>
            <a:ext cx="2860869" cy="1440160"/>
            <a:chOff x="8974732" y="1988840"/>
            <a:chExt cx="2860869" cy="14401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BA16F2-0D9A-46B0-8701-C46740DD1963}"/>
                </a:ext>
              </a:extLst>
            </p:cNvPr>
            <p:cNvSpPr/>
            <p:nvPr/>
          </p:nvSpPr>
          <p:spPr bwMode="auto">
            <a:xfrm>
              <a:off x="8974732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Pipeline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(schedule,monitor,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manage)</a:t>
              </a:r>
              <a:endParaRPr lang="en-AU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917CAA-2723-48BD-B93E-95F3F196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8748" y="2131421"/>
              <a:ext cx="567041" cy="37843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61967-8106-47F9-B254-274071E4F5B8}"/>
              </a:ext>
            </a:extLst>
          </p:cNvPr>
          <p:cNvGrpSpPr/>
          <p:nvPr/>
        </p:nvGrpSpPr>
        <p:grpSpPr>
          <a:xfrm>
            <a:off x="1462174" y="4848266"/>
            <a:ext cx="2808311" cy="1440160"/>
            <a:chOff x="1407583" y="4520720"/>
            <a:chExt cx="2808311" cy="14401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9EBD2E6-762B-4EB9-8061-B86AC51D17AF}"/>
                </a:ext>
              </a:extLst>
            </p:cNvPr>
            <p:cNvSpPr/>
            <p:nvPr/>
          </p:nvSpPr>
          <p:spPr bwMode="auto">
            <a:xfrm>
              <a:off x="1407583" y="4520720"/>
              <a:ext cx="2808311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Linked Service</a:t>
              </a: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(eg. SQL Server,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HDInsight,ADLA)</a:t>
              </a:r>
              <a:endParaRPr lang="en-AU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3" name="Picture 2" descr="Image result for link icon">
              <a:extLst>
                <a:ext uri="{FF2B5EF4-FFF2-40B4-BE49-F238E27FC236}">
                  <a16:creationId xmlns:a16="http://schemas.microsoft.com/office/drawing/2014/main" id="{813BE9DC-C830-44A0-8D21-40F9D82E1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815" y="4653136"/>
              <a:ext cx="367478" cy="36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ECBD59-ED00-49C1-AA2A-A4D1D0283E43}"/>
              </a:ext>
            </a:extLst>
          </p:cNvPr>
          <p:cNvCxnSpPr>
            <a:cxnSpLocks/>
          </p:cNvCxnSpPr>
          <p:nvPr/>
        </p:nvCxnSpPr>
        <p:spPr>
          <a:xfrm>
            <a:off x="2692619" y="3756546"/>
            <a:ext cx="0" cy="108012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E1654A-5436-4D2B-8849-669C613DB035}"/>
              </a:ext>
            </a:extLst>
          </p:cNvPr>
          <p:cNvCxnSpPr>
            <a:cxnSpLocks/>
          </p:cNvCxnSpPr>
          <p:nvPr/>
        </p:nvCxnSpPr>
        <p:spPr>
          <a:xfrm>
            <a:off x="4257344" y="2837402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BD7513-8462-43DB-BB80-E367E47B866D}"/>
              </a:ext>
            </a:extLst>
          </p:cNvPr>
          <p:cNvCxnSpPr>
            <a:cxnSpLocks/>
          </p:cNvCxnSpPr>
          <p:nvPr/>
        </p:nvCxnSpPr>
        <p:spPr>
          <a:xfrm flipH="1">
            <a:off x="4257344" y="3396506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6A348E-F1F4-4DF8-AD4D-87DB5AD25767}"/>
              </a:ext>
            </a:extLst>
          </p:cNvPr>
          <p:cNvSpPr txBox="1"/>
          <p:nvPr/>
        </p:nvSpPr>
        <p:spPr>
          <a:xfrm>
            <a:off x="4318116" y="3479547"/>
            <a:ext cx="834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Produces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7FBC56-438C-497F-9D0F-356AC2AA6798}"/>
              </a:ext>
            </a:extLst>
          </p:cNvPr>
          <p:cNvSpPr txBox="1"/>
          <p:nvPr/>
        </p:nvSpPr>
        <p:spPr>
          <a:xfrm>
            <a:off x="4291837" y="2531258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Consumes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B8CCF-B714-42DC-897B-CFF3B7F339E2}"/>
              </a:ext>
            </a:extLst>
          </p:cNvPr>
          <p:cNvCxnSpPr>
            <a:cxnSpLocks/>
          </p:cNvCxnSpPr>
          <p:nvPr/>
        </p:nvCxnSpPr>
        <p:spPr>
          <a:xfrm flipH="1">
            <a:off x="4256310" y="3785691"/>
            <a:ext cx="2438548" cy="18002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C4DAF0-7350-4379-95D1-A6D71B66E031}"/>
              </a:ext>
            </a:extLst>
          </p:cNvPr>
          <p:cNvCxnSpPr>
            <a:cxnSpLocks/>
          </p:cNvCxnSpPr>
          <p:nvPr/>
        </p:nvCxnSpPr>
        <p:spPr>
          <a:xfrm flipH="1">
            <a:off x="8073768" y="3036466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70D9EF-9A27-4298-A60C-BB1D6B762E94}"/>
              </a:ext>
            </a:extLst>
          </p:cNvPr>
          <p:cNvSpPr txBox="1"/>
          <p:nvPr/>
        </p:nvSpPr>
        <p:spPr>
          <a:xfrm>
            <a:off x="5716955" y="4547291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Runs 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BCB25-8FFA-4494-8E0F-F147D9A931BC}"/>
              </a:ext>
            </a:extLst>
          </p:cNvPr>
          <p:cNvSpPr txBox="1"/>
          <p:nvPr/>
        </p:nvSpPr>
        <p:spPr>
          <a:xfrm>
            <a:off x="8073768" y="3180482"/>
            <a:ext cx="98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Is a </a:t>
            </a:r>
          </a:p>
          <a:p>
            <a:r>
              <a:rPr lang="pl-PL" sz="1200" dirty="0"/>
              <a:t>logical </a:t>
            </a:r>
          </a:p>
          <a:p>
            <a:r>
              <a:rPr lang="pl-PL" sz="1200" dirty="0"/>
              <a:t>grouping of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67D99A-B418-41C9-BD90-A22C262B13C2}"/>
              </a:ext>
            </a:extLst>
          </p:cNvPr>
          <p:cNvSpPr txBox="1"/>
          <p:nvPr/>
        </p:nvSpPr>
        <p:spPr>
          <a:xfrm>
            <a:off x="2855334" y="4039459"/>
            <a:ext cx="102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Represents </a:t>
            </a:r>
          </a:p>
          <a:p>
            <a:r>
              <a:rPr lang="pl-PL" sz="1200" dirty="0"/>
              <a:t>data item(s)</a:t>
            </a:r>
          </a:p>
          <a:p>
            <a:r>
              <a:rPr lang="pl-PL" sz="1200" dirty="0"/>
              <a:t>stored in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D7CF3-9C55-4564-B551-A04085473C17}"/>
              </a:ext>
            </a:extLst>
          </p:cNvPr>
          <p:cNvGrpSpPr/>
          <p:nvPr/>
        </p:nvGrpSpPr>
        <p:grpSpPr>
          <a:xfrm>
            <a:off x="9057179" y="4848266"/>
            <a:ext cx="2860869" cy="1440160"/>
            <a:chOff x="8884693" y="4865811"/>
            <a:chExt cx="2860869" cy="14401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907AB2-196C-48F9-978F-6D5103762324}"/>
                </a:ext>
              </a:extLst>
            </p:cNvPr>
            <p:cNvSpPr/>
            <p:nvPr/>
          </p:nvSpPr>
          <p:spPr bwMode="auto">
            <a:xfrm>
              <a:off x="8884693" y="4865811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Triggers</a:t>
              </a:r>
              <a:endPara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Lightning Bolt 46">
              <a:extLst>
                <a:ext uri="{FF2B5EF4-FFF2-40B4-BE49-F238E27FC236}">
                  <a16:creationId xmlns:a16="http://schemas.microsoft.com/office/drawing/2014/main" id="{F59A9499-6A08-4F13-B22C-D0E4A4E53006}"/>
                </a:ext>
              </a:extLst>
            </p:cNvPr>
            <p:cNvSpPr/>
            <p:nvPr/>
          </p:nvSpPr>
          <p:spPr>
            <a:xfrm>
              <a:off x="9066715" y="4980682"/>
              <a:ext cx="390144" cy="432048"/>
            </a:xfrm>
            <a:prstGeom prst="lightningBol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3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4C906F-1D29-4312-BB35-502983C35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90357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Integration runtime</a:t>
            </a:r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(s) </a:t>
            </a:r>
            <a:r>
              <a:rPr lang="pl-PL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in Azure Data Factory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240FED-5B49-4661-A006-595AD4D10931}"/>
              </a:ext>
            </a:extLst>
          </p:cNvPr>
          <p:cNvSpPr txBox="1">
            <a:spLocks/>
          </p:cNvSpPr>
          <p:nvPr/>
        </p:nvSpPr>
        <p:spPr>
          <a:xfrm>
            <a:off x="979287" y="1814764"/>
            <a:ext cx="9782801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Integration Runtime (IR)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is the compute infrastructure used by Azure Data Factory to provide the following data integration capabilities across different network environments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A0EBC-1EAE-43AC-999E-039D0CE3FDFB}"/>
              </a:ext>
            </a:extLst>
          </p:cNvPr>
          <p:cNvSpPr/>
          <p:nvPr/>
        </p:nvSpPr>
        <p:spPr>
          <a:xfrm>
            <a:off x="1176136" y="2923563"/>
            <a:ext cx="96023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>
                <a:solidFill>
                  <a:srgbClr val="465562"/>
                </a:solidFill>
                <a:latin typeface="Euphemia"/>
              </a:rPr>
              <a:t>Integration runtime types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:</a:t>
            </a:r>
            <a:endParaRPr lang="pl-PL" sz="2200" dirty="0">
              <a:solidFill>
                <a:srgbClr val="465562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465562"/>
                </a:solidFill>
                <a:latin typeface="Euphemia"/>
              </a:rPr>
              <a:t>Azure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 (</a:t>
            </a:r>
            <a:r>
              <a:rPr lang="pl-PL" sz="2200" dirty="0">
                <a:solidFill>
                  <a:srgbClr val="465562"/>
                </a:solidFill>
                <a:latin typeface="Euphemia"/>
              </a:rPr>
              <a:t>Data movement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 and a</a:t>
            </a:r>
            <a:r>
              <a:rPr lang="pl-PL" sz="2200" dirty="0">
                <a:solidFill>
                  <a:srgbClr val="465562"/>
                </a:solidFill>
                <a:latin typeface="Euphemia"/>
              </a:rPr>
              <a:t>ctivity 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on Azure)</a:t>
            </a:r>
            <a:endParaRPr lang="pl-PL" sz="2200" dirty="0">
              <a:solidFill>
                <a:srgbClr val="465562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FF5F00"/>
                </a:solidFill>
                <a:latin typeface="Euphemia"/>
              </a:rPr>
              <a:t>Self-hosted</a:t>
            </a:r>
            <a:r>
              <a:rPr lang="en-GB" sz="2200" dirty="0">
                <a:solidFill>
                  <a:srgbClr val="FF5F00"/>
                </a:solidFill>
                <a:latin typeface="Euphemia"/>
              </a:rPr>
              <a:t> 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(</a:t>
            </a:r>
            <a:r>
              <a:rPr lang="pl-PL" sz="2200" dirty="0">
                <a:solidFill>
                  <a:srgbClr val="465562"/>
                </a:solidFill>
                <a:latin typeface="Euphemia"/>
              </a:rPr>
              <a:t>Data movement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 and a</a:t>
            </a:r>
            <a:r>
              <a:rPr lang="pl-PL" sz="2200" dirty="0">
                <a:solidFill>
                  <a:srgbClr val="465562"/>
                </a:solidFill>
                <a:latin typeface="Euphemia"/>
              </a:rPr>
              <a:t>ctivity dispatch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 between public and private network)</a:t>
            </a:r>
            <a:endParaRPr lang="pl-PL" sz="2200" dirty="0">
              <a:solidFill>
                <a:srgbClr val="465562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465562"/>
                </a:solidFill>
                <a:latin typeface="Euphemia"/>
              </a:rPr>
              <a:t>Azure-SSIS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 (</a:t>
            </a:r>
            <a:r>
              <a:rPr lang="pl-PL" sz="2200" dirty="0">
                <a:solidFill>
                  <a:srgbClr val="465562"/>
                </a:solidFill>
                <a:latin typeface="Euphemia"/>
              </a:rPr>
              <a:t>SSIS package execution</a:t>
            </a:r>
            <a:r>
              <a:rPr lang="en-GB" sz="2200" dirty="0">
                <a:solidFill>
                  <a:srgbClr val="465562"/>
                </a:solidFill>
                <a:latin typeface="Euphemia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2A623-1300-4948-A244-227B22A6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85" y="4849403"/>
            <a:ext cx="6696744" cy="15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078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882</Words>
  <Application>Microsoft Office PowerPoint</Application>
  <PresentationFormat>Widescreen</PresentationFormat>
  <Paragraphs>165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Bahnschrift SemiBold</vt:lpstr>
      <vt:lpstr>Calibri</vt:lpstr>
      <vt:lpstr>Calibri Light</vt:lpstr>
      <vt:lpstr>Euphemia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453</cp:revision>
  <dcterms:created xsi:type="dcterms:W3CDTF">2016-06-22T10:14:21Z</dcterms:created>
  <dcterms:modified xsi:type="dcterms:W3CDTF">2019-06-17T17:44:16Z</dcterms:modified>
</cp:coreProperties>
</file>