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7" r:id="rId4"/>
    <p:sldId id="275" r:id="rId5"/>
    <p:sldId id="289" r:id="rId6"/>
    <p:sldId id="288" r:id="rId7"/>
    <p:sldId id="294" r:id="rId8"/>
    <p:sldId id="296" r:id="rId9"/>
    <p:sldId id="306" r:id="rId10"/>
    <p:sldId id="295" r:id="rId11"/>
    <p:sldId id="298" r:id="rId12"/>
    <p:sldId id="299" r:id="rId13"/>
    <p:sldId id="300" r:id="rId14"/>
    <p:sldId id="305" r:id="rId15"/>
    <p:sldId id="307" r:id="rId16"/>
    <p:sldId id="310" r:id="rId17"/>
    <p:sldId id="308" r:id="rId18"/>
    <p:sldId id="301" r:id="rId19"/>
    <p:sldId id="303" r:id="rId20"/>
    <p:sldId id="302" r:id="rId21"/>
    <p:sldId id="309" r:id="rId22"/>
    <p:sldId id="287" r:id="rId23"/>
    <p:sldId id="311" r:id="rId24"/>
    <p:sldId id="312" r:id="rId25"/>
    <p:sldId id="27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093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488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pl-PL" smtClean="0"/>
              <a:t>22.11.2017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pl-PL" smtClean="0"/>
              <a:pPr/>
              <a:t>22.11.2017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Prezentacja w języku angielskim bo cieżko tłumaczyć niektóre rzeczy np Storage = Magazyn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13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2020 do 80 % procesów będzie bazować na Big Data</a:t>
            </a:r>
          </a:p>
          <a:p>
            <a:r>
              <a:rPr lang="pl-PL" dirty="0"/>
              <a:t>Firmy mają dane, które same są wartości – problem polega tylko na tym, że nie firmy nie bardzo jeszcze są świadome wartości danych które mają</a:t>
            </a:r>
          </a:p>
          <a:p>
            <a:r>
              <a:rPr lang="pl-PL" dirty="0"/>
              <a:t>Lub nie wiedzą jak wyorzytać te dane </a:t>
            </a:r>
          </a:p>
          <a:p>
            <a:r>
              <a:rPr lang="pl-PL" dirty="0"/>
              <a:t>Świat IoT, aktualnie ponad </a:t>
            </a:r>
            <a:r>
              <a:rPr lang="pl-PL" b="1" dirty="0"/>
              <a:t>6 miliardów </a:t>
            </a:r>
            <a:r>
              <a:rPr lang="pl-PL" dirty="0"/>
              <a:t>urządzeń w 2020 około 50</a:t>
            </a:r>
          </a:p>
          <a:p>
            <a:r>
              <a:rPr lang="pl-PL" dirty="0"/>
              <a:t>Urządzenia, czyli różnego rozdzaju czujniki są wszędzie, np w urządzeniach agd, samochodach, samolotach miastach</a:t>
            </a:r>
          </a:p>
          <a:p>
            <a:r>
              <a:rPr lang="pl-PL" dirty="0"/>
              <a:t>Wszystko teraz musi być smart</a:t>
            </a:r>
          </a:p>
          <a:p>
            <a:r>
              <a:rPr lang="pl-PL" dirty="0"/>
              <a:t>(jeden lot to kilka tera bytów danych),</a:t>
            </a:r>
          </a:p>
          <a:p>
            <a:r>
              <a:rPr lang="pl-PL" dirty="0"/>
              <a:t>Każdy z nas – nawet siedząc tu na Sali generuje dane (tzn nasze telefony)</a:t>
            </a:r>
          </a:p>
          <a:p>
            <a:r>
              <a:rPr lang="pl-PL" dirty="0"/>
              <a:t>Nasze telefony generują codziennie ok kilku do klikuset MB danych</a:t>
            </a:r>
          </a:p>
          <a:p>
            <a:r>
              <a:rPr lang="pl-PL" dirty="0"/>
              <a:t>40 Zetta B danych 2020</a:t>
            </a:r>
          </a:p>
          <a:p>
            <a:r>
              <a:rPr lang="pl-PL" dirty="0"/>
              <a:t>Jak myślicie to dużo?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902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3 V </a:t>
            </a:r>
          </a:p>
          <a:p>
            <a:r>
              <a:rPr lang="pl-PL" dirty="0"/>
              <a:t>Rozmiar</a:t>
            </a:r>
          </a:p>
          <a:p>
            <a:r>
              <a:rPr lang="pl-PL" dirty="0"/>
              <a:t>Szybkość przyrastania danych </a:t>
            </a:r>
          </a:p>
          <a:p>
            <a:r>
              <a:rPr lang="pl-PL" dirty="0"/>
              <a:t>Różnorodność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4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Musimy się zastanowiść jak analizować tak duże zbiory danych</a:t>
            </a:r>
          </a:p>
          <a:p>
            <a:r>
              <a:rPr lang="pl-PL" dirty="0"/>
              <a:t>Jakich nardzędzi użyć </a:t>
            </a:r>
          </a:p>
          <a:p>
            <a:r>
              <a:rPr lang="pl-PL" dirty="0"/>
              <a:t>Czy ma to być przetwarzanie real time czy przetwarzanie batchowe</a:t>
            </a:r>
          </a:p>
          <a:p>
            <a:r>
              <a:rPr lang="pl-PL" dirty="0"/>
              <a:t>Jakie jest pierwsze skojarzenie związane z analizą Big Data </a:t>
            </a:r>
          </a:p>
          <a:p>
            <a:r>
              <a:rPr lang="pl-PL" dirty="0"/>
              <a:t>Hadoop </a:t>
            </a:r>
          </a:p>
          <a:p>
            <a:r>
              <a:rPr lang="pl-PL" dirty="0"/>
              <a:t>Ale dziś nie o Hadoop</a:t>
            </a:r>
          </a:p>
          <a:p>
            <a:r>
              <a:rPr lang="pl-PL" dirty="0"/>
              <a:t>Dziś o chmurze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Czy ktoś stawiał klaster Hadoop (HDInside)</a:t>
            </a:r>
          </a:p>
          <a:p>
            <a:r>
              <a:rPr lang="pl-PL" dirty="0"/>
              <a:t>I czy są z tym związane jakieś problemy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63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99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z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układanki</a:t>
            </a:r>
            <a:r>
              <a:rPr lang="en-GB" dirty="0"/>
              <a:t> </a:t>
            </a:r>
            <a:r>
              <a:rPr lang="en-GB" dirty="0" err="1"/>
              <a:t>poskładać</a:t>
            </a:r>
            <a:r>
              <a:rPr lang="en-GB" dirty="0"/>
              <a:t> </a:t>
            </a:r>
            <a:r>
              <a:rPr lang="en-GB"/>
              <a:t>rozwiązanie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734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Zanim demo  zobaczmy nasze dane</a:t>
            </a:r>
          </a:p>
          <a:p>
            <a:r>
              <a:rPr lang="pl-PL" dirty="0"/>
              <a:t>Dwa datasety</a:t>
            </a:r>
          </a:p>
          <a:p>
            <a:r>
              <a:rPr lang="pl-PL" dirty="0"/>
              <a:t> Logi</a:t>
            </a:r>
          </a:p>
          <a:p>
            <a:r>
              <a:rPr lang="pl-PL" dirty="0"/>
              <a:t> Obrazy</a:t>
            </a:r>
          </a:p>
          <a:p>
            <a:r>
              <a:rPr lang="pl-PL" dirty="0"/>
              <a:t>Dema będą w większości lokalne (zobaczymy na ile starczy czasu, może uruchomimy jeden job na Azure)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3" name="Łącznik prostoliniow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5" name="Łącznik prostoliniow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22.11.2017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057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22.11.2017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4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1" name="Łącznik prostoliniow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0" name="Prostokąt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4" name="Prostokąt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1" name="Prostokąt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22" name="Łącznik prostoliniow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23" name="Łącznik prostoliniow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7" name="Prostokąt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8" name="Prostokąt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1" name="Łącznik prostoliniow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3" name="Łącznik prostoliniow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7" name="Łącznik prostoliniow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22.11.2017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6" name="Łącznik prostoliniowy 15"/>
          <p:cNvCxnSpPr/>
          <p:nvPr userDrawn="1"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22.11.2017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4yourdata/demos/tree/develop/AzureAsBigDataPlatfom" TargetMode="External"/><Relationship Id="rId2" Type="http://schemas.openxmlformats.org/officeDocument/2006/relationships/hyperlink" Target="http://usql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omasz.k.krawczyk@gmail.com" TargetMode="External"/><Relationship Id="rId4" Type="http://schemas.openxmlformats.org/officeDocument/2006/relationships/hyperlink" Target="mailto:tkrawczyk@future-processing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ngetreeglobal.com/6-reasons-why-big-data-analytics-is-a-smart-career-choice-in-201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ersity.net/20-reasons-big-data-analytics-best-career-move/" TargetMode="External"/><Relationship Id="rId5" Type="http://schemas.openxmlformats.org/officeDocument/2006/relationships/hyperlink" Target="https://www.edureka.co/blog/10-reasons-why-big-data-analytics-is-the-best-career-move" TargetMode="External"/><Relationship Id="rId4" Type="http://schemas.openxmlformats.org/officeDocument/2006/relationships/hyperlink" Target="http://bigdata-madesimple.com/10-reasons-why-you-should-learn-data-analyti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interactives.azurewebsites.net/Azure101Cards/defaul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052736"/>
            <a:ext cx="8329031" cy="268012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pl-PL" dirty="0"/>
              <a:t>Azure as a Big Data Platform </a:t>
            </a:r>
            <a:br>
              <a:rPr lang="en-GB" dirty="0"/>
            </a:br>
            <a:br>
              <a:rPr lang="en-US" dirty="0"/>
            </a:b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Kariera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IT Katowice 2017-11-25</a:t>
            </a:r>
            <a:endParaRPr lang="pl-PL" sz="5400" b="1" i="0" dirty="0">
              <a:solidFill>
                <a:schemeClr val="accent4">
                  <a:lumMod val="75000"/>
                </a:schemeClr>
              </a:solidFill>
              <a:latin typeface="Euphemi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149423"/>
            <a:ext cx="7516442" cy="1116085"/>
          </a:xfrm>
        </p:spPr>
        <p:txBody>
          <a:bodyPr>
            <a:normAutofit fontScale="92500" lnSpcReduction="20000"/>
          </a:bodyPr>
          <a:lstStyle/>
          <a:p>
            <a:r>
              <a:rPr lang="pl-PL" sz="3500" b="1" i="0" dirty="0">
                <a:solidFill>
                  <a:srgbClr val="465562"/>
                </a:solidFill>
              </a:rPr>
              <a:t>Tomasz Krawczyk</a:t>
            </a:r>
            <a:endParaRPr lang="en-GB" sz="3500" b="1" i="0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  <a:p>
            <a:r>
              <a:rPr lang="pl-PL" dirty="0">
                <a:solidFill>
                  <a:srgbClr val="465562"/>
                </a:solidFill>
                <a:hlinkClick r:id="rId2"/>
              </a:rPr>
              <a:t>tkrawczyk@future-processi</a:t>
            </a:r>
            <a:r>
              <a:rPr lang="en-GB" dirty="0">
                <a:solidFill>
                  <a:srgbClr val="465562"/>
                </a:solidFill>
                <a:hlinkClick r:id="rId2"/>
              </a:rPr>
              <a:t>n</a:t>
            </a:r>
            <a:r>
              <a:rPr lang="pl-PL" dirty="0">
                <a:solidFill>
                  <a:srgbClr val="465562"/>
                </a:solidFill>
                <a:hlinkClick r:id="rId2"/>
              </a:rPr>
              <a:t>g.com</a:t>
            </a:r>
            <a:endParaRPr lang="pl-PL" b="0" i="0" dirty="0">
              <a:solidFill>
                <a:srgbClr val="465562"/>
              </a:solidFill>
            </a:endParaRPr>
          </a:p>
          <a:p>
            <a:endParaRPr lang="pl-PL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94D6-81FD-4C55-B1EA-9D7E1083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– Lambda architecture (</a:t>
            </a:r>
            <a:r>
              <a:rPr lang="pl-PL"/>
              <a:t>Cold Path)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1C2F9D-11D5-4028-B5F1-D3D00BDD931C}"/>
              </a:ext>
            </a:extLst>
          </p:cNvPr>
          <p:cNvGrpSpPr/>
          <p:nvPr/>
        </p:nvGrpSpPr>
        <p:grpSpPr>
          <a:xfrm>
            <a:off x="1553214" y="3328852"/>
            <a:ext cx="1012806" cy="967169"/>
            <a:chOff x="2494012" y="2348880"/>
            <a:chExt cx="1012806" cy="9671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A325FD6-824F-4625-A4EB-419266D0F2BA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88032"/>
              <a:chOff x="2494012" y="2348880"/>
              <a:chExt cx="1012806" cy="28803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354FCB-7F95-4EAE-A625-AFA3FDDF8E96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64B5801-B266-48BA-BCFF-E99496D349C8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AA310B-41F5-4390-8465-B87D9C7384D5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0D76A3-8577-41CE-A32E-7C4921054858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A1CDDC9-685D-4A45-8F22-9DC7357FF917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0F82BE-0076-4E89-A9DB-DF5791B19907}"/>
                </a:ext>
              </a:extLst>
            </p:cNvPr>
            <p:cNvGrpSpPr/>
            <p:nvPr/>
          </p:nvGrpSpPr>
          <p:grpSpPr>
            <a:xfrm>
              <a:off x="2494012" y="2679571"/>
              <a:ext cx="1012806" cy="288032"/>
              <a:chOff x="2494012" y="2348880"/>
              <a:chExt cx="1012806" cy="2880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873914-1C7B-4A78-9160-AA176930602C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FBE99F8-A08A-4BE9-9C72-7952E393E8E1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46159E-8AEA-4366-ACCB-17F8C2E1792E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6BB59E-8FE4-44F6-8E2A-CCC852672234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B5FA17-D7B1-46E8-8C40-D4C13B1AC1DA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2F1CD3-ED28-4C70-BD85-640E0842A5CB}"/>
                </a:ext>
              </a:extLst>
            </p:cNvPr>
            <p:cNvGrpSpPr/>
            <p:nvPr/>
          </p:nvGrpSpPr>
          <p:grpSpPr>
            <a:xfrm>
              <a:off x="2494012" y="3028017"/>
              <a:ext cx="1012806" cy="288032"/>
              <a:chOff x="2494012" y="2348880"/>
              <a:chExt cx="1012806" cy="28803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5FFB59-63FC-41B9-8138-6BE02A5E9E3E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A44FC48-736B-48A4-AF1E-38EA23287AC6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23D0FF-3616-45F9-8D2B-2806B10BCB33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F774582-C895-4F13-996E-1FAE7152A23F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9B7B48-020C-49BA-AB21-A864ECA6D589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8C3610-F0BA-4A40-8A01-875F3CD6FDF4}"/>
              </a:ext>
            </a:extLst>
          </p:cNvPr>
          <p:cNvGrpSpPr/>
          <p:nvPr/>
        </p:nvGrpSpPr>
        <p:grpSpPr>
          <a:xfrm>
            <a:off x="1553214" y="4363827"/>
            <a:ext cx="1012806" cy="967169"/>
            <a:chOff x="2494012" y="2348880"/>
            <a:chExt cx="1012806" cy="9671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C89B70-5440-4412-BC89-7EC3815761EF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88032"/>
              <a:chOff x="2494012" y="2348880"/>
              <a:chExt cx="1012806" cy="28803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A33877-C9A8-4C09-80E1-9D2B9A510F64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C83805-7BEA-47A0-A655-C5198D7094A7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D16D584-1B3F-4624-9B7E-706C8311CD2D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0ADD88-B0C6-46E8-A844-3996307AA0CD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2C138D-A207-49FC-9C41-A9FE0BFBDA4C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82401-A367-43A9-96C3-BBA84C28A2A7}"/>
                </a:ext>
              </a:extLst>
            </p:cNvPr>
            <p:cNvGrpSpPr/>
            <p:nvPr/>
          </p:nvGrpSpPr>
          <p:grpSpPr>
            <a:xfrm>
              <a:off x="2494012" y="2679571"/>
              <a:ext cx="1012806" cy="288032"/>
              <a:chOff x="2494012" y="2348880"/>
              <a:chExt cx="1012806" cy="288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E43B5D-9ABD-43C6-8F7C-DF277588158B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FA6403-E72C-4747-90B7-5CC313CCC9F1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F344A1-E27D-4CDD-8071-56AC901185B9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BA06E5-EE69-4A53-8439-8DD623A82A86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E818D3-19A2-44A0-80B3-DC60AA5DC744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0AD875-8D82-482B-AD86-DDE2DC021713}"/>
                </a:ext>
              </a:extLst>
            </p:cNvPr>
            <p:cNvGrpSpPr/>
            <p:nvPr/>
          </p:nvGrpSpPr>
          <p:grpSpPr>
            <a:xfrm>
              <a:off x="2494012" y="3028017"/>
              <a:ext cx="1012806" cy="288032"/>
              <a:chOff x="2494012" y="2348880"/>
              <a:chExt cx="1012806" cy="2880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DDD5ED-1D22-4F18-B2D2-0BC8C43B69A0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751A64-1D9E-4567-A710-D59332BD8E28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8F34AC8-EEDB-42B4-B85A-115590F8149E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51A787-17EB-40BF-8505-BFF6E83A9BEC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764B3-F80E-44B2-A766-FF801F8DA5C4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899CA6-36DF-4071-A4F6-5950425CAF1B}"/>
              </a:ext>
            </a:extLst>
          </p:cNvPr>
          <p:cNvSpPr txBox="1"/>
          <p:nvPr/>
        </p:nvSpPr>
        <p:spPr>
          <a:xfrm>
            <a:off x="1580315" y="2427019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0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Data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EC9A78-2B83-458F-B58D-8A5069725944}"/>
              </a:ext>
            </a:extLst>
          </p:cNvPr>
          <p:cNvGrpSpPr/>
          <p:nvPr/>
        </p:nvGrpSpPr>
        <p:grpSpPr>
          <a:xfrm>
            <a:off x="4609846" y="2059312"/>
            <a:ext cx="5517014" cy="2176670"/>
            <a:chOff x="4609846" y="2059312"/>
            <a:chExt cx="5517014" cy="217667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D3B1A4-85D7-4290-ACBD-740AA84E6F81}"/>
                </a:ext>
              </a:extLst>
            </p:cNvPr>
            <p:cNvSpPr txBox="1"/>
            <p:nvPr/>
          </p:nvSpPr>
          <p:spPr>
            <a:xfrm>
              <a:off x="5603236" y="3618939"/>
              <a:ext cx="142218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Blob Storage</a:t>
              </a:r>
              <a:endParaRPr lang="pl-PL" sz="105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08A2E3-286F-4105-BE4A-D0027AB42FC4}"/>
                </a:ext>
              </a:extLst>
            </p:cNvPr>
            <p:cNvGrpSpPr/>
            <p:nvPr/>
          </p:nvGrpSpPr>
          <p:grpSpPr>
            <a:xfrm>
              <a:off x="4609846" y="2059312"/>
              <a:ext cx="5517014" cy="2176670"/>
              <a:chOff x="4609846" y="2059312"/>
              <a:chExt cx="5517014" cy="217667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DB9FE11-6BE2-4B53-AEBC-D0A41CA3031E}"/>
                  </a:ext>
                </a:extLst>
              </p:cNvPr>
              <p:cNvGrpSpPr/>
              <p:nvPr/>
            </p:nvGrpSpPr>
            <p:grpSpPr>
              <a:xfrm>
                <a:off x="4609846" y="2059312"/>
                <a:ext cx="5517014" cy="2176670"/>
                <a:chOff x="4609846" y="2059312"/>
                <a:chExt cx="5517014" cy="217667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883ED98-58F7-484E-84BC-FCFC0AF12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184" y="283659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B99D5B0-4655-46D2-8ED9-55F51E1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3518" y="2836594"/>
                  <a:ext cx="780290" cy="780290"/>
                </a:xfrm>
                <a:prstGeom prst="rect">
                  <a:avLst/>
                </a:prstGeom>
              </p:spPr>
            </p:pic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DF3287C-5B2E-4A70-94E0-711F910FE64D}"/>
                    </a:ext>
                  </a:extLst>
                </p:cNvPr>
                <p:cNvSpPr/>
                <p:nvPr/>
              </p:nvSpPr>
              <p:spPr>
                <a:xfrm>
                  <a:off x="5302324" y="2427019"/>
                  <a:ext cx="4824536" cy="152055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9A9A49F3-1A2F-4B9C-93C2-5627EDA0CD7F}"/>
                    </a:ext>
                  </a:extLst>
                </p:cNvPr>
                <p:cNvCxnSpPr>
                  <a:stCxn id="64" idx="3"/>
                  <a:endCxn id="62" idx="1"/>
                </p:cNvCxnSpPr>
                <p:nvPr/>
              </p:nvCxnSpPr>
              <p:spPr>
                <a:xfrm flipV="1">
                  <a:off x="4609846" y="3187297"/>
                  <a:ext cx="692478" cy="1048685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B2B033-7D4A-4963-A2AD-101E49442316}"/>
                    </a:ext>
                  </a:extLst>
                </p:cNvPr>
                <p:cNvSpPr txBox="1"/>
                <p:nvPr/>
              </p:nvSpPr>
              <p:spPr>
                <a:xfrm>
                  <a:off x="7300578" y="2059312"/>
                  <a:ext cx="679610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dirty="0"/>
                    <a:t>Store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9E9634-AAC0-4B9D-A01B-A8A4DEEED644}"/>
                  </a:ext>
                </a:extLst>
              </p:cNvPr>
              <p:cNvSpPr txBox="1"/>
              <p:nvPr/>
            </p:nvSpPr>
            <p:spPr>
              <a:xfrm>
                <a:off x="8230342" y="3629465"/>
                <a:ext cx="1792478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</a:t>
                </a:r>
                <a:r>
                  <a:rPr lang="en-GB" sz="1050" b="1" dirty="0"/>
                  <a:t>Lake Storage</a:t>
                </a:r>
                <a:endParaRPr lang="pl-PL" sz="1050" b="1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15ECAC-BA93-4F7B-A88F-0C4306590B01}"/>
              </a:ext>
            </a:extLst>
          </p:cNvPr>
          <p:cNvGrpSpPr/>
          <p:nvPr/>
        </p:nvGrpSpPr>
        <p:grpSpPr>
          <a:xfrm>
            <a:off x="4956197" y="3947575"/>
            <a:ext cx="5214057" cy="2561509"/>
            <a:chOff x="4956197" y="3947575"/>
            <a:chExt cx="5214057" cy="256150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4EA8CB-55AD-49BB-A672-48B3814F4BEA}"/>
                </a:ext>
              </a:extLst>
            </p:cNvPr>
            <p:cNvSpPr txBox="1"/>
            <p:nvPr/>
          </p:nvSpPr>
          <p:spPr>
            <a:xfrm>
              <a:off x="5313241" y="5531787"/>
              <a:ext cx="118333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HDInsight</a:t>
              </a:r>
              <a:endParaRPr lang="pl-PL" sz="1050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F25478-4F49-4696-BE70-767A10D559EF}"/>
                </a:ext>
              </a:extLst>
            </p:cNvPr>
            <p:cNvGrpSpPr/>
            <p:nvPr/>
          </p:nvGrpSpPr>
          <p:grpSpPr>
            <a:xfrm>
              <a:off x="4956197" y="3947575"/>
              <a:ext cx="5214057" cy="2561509"/>
              <a:chOff x="4956197" y="3947575"/>
              <a:chExt cx="5214057" cy="256150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A4391E-E7AA-4175-B746-7DA7F72A12E1}"/>
                  </a:ext>
                </a:extLst>
              </p:cNvPr>
              <p:cNvSpPr txBox="1"/>
              <p:nvPr/>
            </p:nvSpPr>
            <p:spPr>
              <a:xfrm>
                <a:off x="6809760" y="5548979"/>
                <a:ext cx="1420582" cy="3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</a:t>
                </a:r>
                <a:endParaRPr lang="en-GB" sz="1050" b="1" dirty="0"/>
              </a:p>
              <a:p>
                <a:pPr>
                  <a:lnSpc>
                    <a:spcPct val="90000"/>
                  </a:lnSpc>
                </a:pPr>
                <a:r>
                  <a:rPr lang="en-GB" sz="1050" b="1" dirty="0"/>
                  <a:t>Lake Analytics</a:t>
                </a:r>
                <a:endParaRPr lang="pl-PL" sz="1050" b="1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2AB21C-18ED-484A-9FA6-BDFF07CBC473}"/>
                  </a:ext>
                </a:extLst>
              </p:cNvPr>
              <p:cNvGrpSpPr/>
              <p:nvPr/>
            </p:nvGrpSpPr>
            <p:grpSpPr>
              <a:xfrm>
                <a:off x="4956197" y="3947575"/>
                <a:ext cx="5214057" cy="2561509"/>
                <a:chOff x="4956197" y="3947575"/>
                <a:chExt cx="5214057" cy="2561509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388F4C2E-7C65-4334-872E-7C49239BF83E}"/>
                    </a:ext>
                  </a:extLst>
                </p:cNvPr>
                <p:cNvGrpSpPr/>
                <p:nvPr/>
              </p:nvGrpSpPr>
              <p:grpSpPr>
                <a:xfrm>
                  <a:off x="4956197" y="3947575"/>
                  <a:ext cx="5213721" cy="2561509"/>
                  <a:chOff x="4956197" y="3947575"/>
                  <a:chExt cx="5213721" cy="2561509"/>
                </a:xfrm>
              </p:grpSpPr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85E12920-9001-43C6-8319-8AD1776457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7534" y="4751497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FC6A172C-F001-47FA-A466-C6F0FEDC89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24067" y="4768689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C392F579-E32E-4BF1-836C-D12BFE547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1974" y="4831562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A8FF87DB-8EEC-42FD-9D35-76925FED7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75686" y="4848754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9959C72B-C90F-4D9F-94BA-A78116A6EA6B}"/>
                      </a:ext>
                    </a:extLst>
                  </p:cNvPr>
                  <p:cNvSpPr/>
                  <p:nvPr/>
                </p:nvSpPr>
                <p:spPr>
                  <a:xfrm>
                    <a:off x="5345382" y="4381363"/>
                    <a:ext cx="4824536" cy="1575709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4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cxnSp>
                <p:nvCxnSpPr>
                  <p:cNvPr id="74" name="Connector: Elbow 73">
                    <a:extLst>
                      <a:ext uri="{FF2B5EF4-FFF2-40B4-BE49-F238E27FC236}">
                        <a16:creationId xmlns:a16="http://schemas.microsoft.com/office/drawing/2014/main" id="{A4910377-DCE2-4225-BC62-D5952D3A3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4704916" y="4468222"/>
                    <a:ext cx="905660" cy="40309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9E439A3F-2B4B-4A89-A551-A9FB57421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5950" y="3947575"/>
                    <a:ext cx="0" cy="43378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47768E1-498A-4D6D-A4F7-17EAFF659E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4787" y="6195152"/>
                    <a:ext cx="915635" cy="31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1600" dirty="0"/>
                      <a:t>Analyse</a:t>
                    </a: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AB86CB3-8AB1-47A6-8DEB-581BBD8B8E79}"/>
                    </a:ext>
                  </a:extLst>
                </p:cNvPr>
                <p:cNvSpPr txBox="1"/>
                <p:nvPr/>
              </p:nvSpPr>
              <p:spPr>
                <a:xfrm>
                  <a:off x="9212941" y="5573891"/>
                  <a:ext cx="957313" cy="383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050" b="1" dirty="0"/>
                    <a:t>Azure Data</a:t>
                  </a:r>
                  <a:r>
                    <a:rPr lang="en-GB" sz="1050" b="1" dirty="0"/>
                    <a:t> 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GB" sz="1050" b="1" dirty="0"/>
                    <a:t>Warehouse</a:t>
                  </a:r>
                  <a:endParaRPr lang="pl-PL" sz="1050" b="1" dirty="0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249825-C10E-466A-AED4-902E8617941F}"/>
                  </a:ext>
                </a:extLst>
              </p:cNvPr>
              <p:cNvSpPr txBox="1"/>
              <p:nvPr/>
            </p:nvSpPr>
            <p:spPr>
              <a:xfrm>
                <a:off x="7933226" y="5575526"/>
                <a:ext cx="1420582" cy="23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</a:t>
                </a:r>
                <a:r>
                  <a:rPr lang="en-GB" sz="1050" b="1" dirty="0"/>
                  <a:t>Batch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7656B5-6A2D-40A1-A890-A2B6DD50FBCB}"/>
              </a:ext>
            </a:extLst>
          </p:cNvPr>
          <p:cNvGrpSpPr/>
          <p:nvPr/>
        </p:nvGrpSpPr>
        <p:grpSpPr>
          <a:xfrm>
            <a:off x="2638028" y="3098735"/>
            <a:ext cx="1971818" cy="2712392"/>
            <a:chOff x="2638028" y="3098735"/>
            <a:chExt cx="1971818" cy="27123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88EE93-0310-4F0F-AB8C-586A758A137F}"/>
                </a:ext>
              </a:extLst>
            </p:cNvPr>
            <p:cNvGrpSpPr/>
            <p:nvPr/>
          </p:nvGrpSpPr>
          <p:grpSpPr>
            <a:xfrm>
              <a:off x="2638028" y="3098735"/>
              <a:ext cx="1971818" cy="1944229"/>
              <a:chOff x="2638028" y="3098735"/>
              <a:chExt cx="1971818" cy="194422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A522399-A9CE-430B-BF1E-D64E3214640D}"/>
                  </a:ext>
                </a:extLst>
              </p:cNvPr>
              <p:cNvGrpSpPr/>
              <p:nvPr/>
            </p:nvGrpSpPr>
            <p:grpSpPr>
              <a:xfrm>
                <a:off x="2638028" y="3098735"/>
                <a:ext cx="1971818" cy="1944229"/>
                <a:chOff x="2638028" y="3098735"/>
                <a:chExt cx="1971818" cy="1944229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1F5C529-B285-4FB1-B7CB-6D36000F6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185" y="3871569"/>
                  <a:ext cx="780290" cy="780290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2148250-7112-4C58-BA77-A9402EB41788}"/>
                    </a:ext>
                  </a:extLst>
                </p:cNvPr>
                <p:cNvSpPr/>
                <p:nvPr/>
              </p:nvSpPr>
              <p:spPr>
                <a:xfrm>
                  <a:off x="3070076" y="3429000"/>
                  <a:ext cx="1539770" cy="1613964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72F4E44-DA92-415F-BA25-A559C934F0C1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>
                  <a:off x="2638028" y="4235982"/>
                  <a:ext cx="432048" cy="0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miter lim="800000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AE1597-A329-4738-A19F-A291A7E16881}"/>
                    </a:ext>
                  </a:extLst>
                </p:cNvPr>
                <p:cNvSpPr txBox="1"/>
                <p:nvPr/>
              </p:nvSpPr>
              <p:spPr>
                <a:xfrm>
                  <a:off x="3428619" y="3098735"/>
                  <a:ext cx="739177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dirty="0"/>
                    <a:t>Ingest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0996A-1E9A-46FA-8A9C-1AA5B07AC325}"/>
                  </a:ext>
                </a:extLst>
              </p:cNvPr>
              <p:cNvSpPr txBox="1"/>
              <p:nvPr/>
            </p:nvSpPr>
            <p:spPr>
              <a:xfrm>
                <a:off x="3152800" y="4728533"/>
                <a:ext cx="1420582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Factory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DE4D1-03B7-4BDB-85C9-49A2615DC6F8}"/>
                </a:ext>
              </a:extLst>
            </p:cNvPr>
            <p:cNvSpPr txBox="1"/>
            <p:nvPr/>
          </p:nvSpPr>
          <p:spPr>
            <a:xfrm>
              <a:off x="3294601" y="5330996"/>
              <a:ext cx="10182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800" b="1" dirty="0">
                  <a:solidFill>
                    <a:schemeClr val="accent4">
                      <a:lumMod val="75000"/>
                    </a:schemeClr>
                  </a:solidFill>
                </a:rPr>
                <a:t>PULL</a:t>
              </a:r>
              <a:endParaRPr lang="pl-PL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7D24-BFD5-4D6C-9831-4CEC6270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–Kappa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8DA82-AC1B-4BA0-82F1-2ECEF6F9518B}"/>
              </a:ext>
            </a:extLst>
          </p:cNvPr>
          <p:cNvGrpSpPr/>
          <p:nvPr/>
        </p:nvGrpSpPr>
        <p:grpSpPr>
          <a:xfrm>
            <a:off x="2494012" y="2348880"/>
            <a:ext cx="1012806" cy="2002144"/>
            <a:chOff x="2494012" y="2348880"/>
            <a:chExt cx="1012806" cy="2002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EE3C09-B8B1-4D33-8CFD-4318D8DC255B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EC2779B-B137-426B-A3F3-546C5B0D46D4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F10963-64D4-4987-8A92-05B9E5E5C57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DAB7979-AD94-47BD-B1E0-83A636DB771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5A59A3A-9583-473E-BFE9-9A02771159C4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A50FE4E-DBFD-4A2A-9356-9ABBDEA141B1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89ABA12-5CF7-476F-A9A6-D2E4ECBDF5F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FA0107-74DF-404D-B74E-1F8F1412AFB6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E23333B-DFE6-433B-A4E2-5C426CB5EF8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8E1FF8-8938-423F-9613-53A32BD919F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DDC5BB-F518-4BFC-94F3-DFA6082D1F3C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57C655-9C99-493B-B12A-364D7B331AC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94A9A3D-95A3-4657-B557-7714F048384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1633352-28B7-41A1-B51F-117B69D1B49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CBD3B0B-10F7-4143-A5B6-599C06DA5EA7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92F8D8E-8B5B-4329-9B0A-B89C7A3A08C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706E59-0CAB-4EEC-BA32-541D27603E9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8D04F1E-77DC-4811-B36B-D4A28DAAD93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8A0A48-C0D7-4C71-8F26-329F1FCFEA4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8DF9D8-E238-4E01-BF6E-4EA7BF90DC5C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462930-49D4-4727-9463-13714066E65E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ED4C640-86EF-4EA1-8D46-ACFCC926D62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5226F2-0A28-4B1E-937D-3332260F7D8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909FC44-A99A-49DE-A21E-092CC64611B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EAA6B98-C614-47A7-9FE2-CCA0EEC8D667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675EEAB-0904-4352-842E-5877389E7CD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631F4BD-343D-4948-8985-A1E6D384DFDA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1F0ED23-8658-42EA-B6E3-E63A79194DC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B2ABA54-8731-4FEB-9992-89989C50DD16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66D1729-FE6C-44B3-A501-318D8716105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E6D0BB4-71DC-4E59-816B-0B06B94804FC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A7E53E1-CEC1-4FEA-9B0D-30BEB194102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BE319E2-9891-461C-99DB-C13D02C7DC80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0FC54D-76EC-4F2F-BB34-E1BE2E97C2F9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933DF9C-AE0A-403C-A689-D946992EE80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478E222-3617-4134-9D83-50F50C9BDC1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BB701B6-1248-4EF6-85A5-0FBDA655C69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505ED30-8A4E-4D47-B792-407381E866A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BAF3FBC-2E46-4566-A4D2-12F551295048}"/>
              </a:ext>
            </a:extLst>
          </p:cNvPr>
          <p:cNvSpPr txBox="1"/>
          <p:nvPr/>
        </p:nvSpPr>
        <p:spPr>
          <a:xfrm>
            <a:off x="2566020" y="1617103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0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Data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32A052-7923-4F4C-A618-86461D38EF7E}"/>
              </a:ext>
            </a:extLst>
          </p:cNvPr>
          <p:cNvGrpSpPr/>
          <p:nvPr/>
        </p:nvGrpSpPr>
        <p:grpSpPr>
          <a:xfrm>
            <a:off x="5945002" y="4882583"/>
            <a:ext cx="3749811" cy="1991766"/>
            <a:chOff x="5945002" y="4882583"/>
            <a:chExt cx="3749811" cy="199176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1ABA9FC-257A-41BB-BB3E-D4720E85CFAE}"/>
                </a:ext>
              </a:extLst>
            </p:cNvPr>
            <p:cNvGrpSpPr/>
            <p:nvPr/>
          </p:nvGrpSpPr>
          <p:grpSpPr>
            <a:xfrm>
              <a:off x="5945002" y="4882583"/>
              <a:ext cx="3749811" cy="1991766"/>
              <a:chOff x="5728978" y="2070509"/>
              <a:chExt cx="3749811" cy="19917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2D12D57-0343-4EDC-990E-9A242032EAFF}"/>
                  </a:ext>
                </a:extLst>
              </p:cNvPr>
              <p:cNvGrpSpPr/>
              <p:nvPr/>
            </p:nvGrpSpPr>
            <p:grpSpPr>
              <a:xfrm>
                <a:off x="5728978" y="2070509"/>
                <a:ext cx="3749811" cy="1991766"/>
                <a:chOff x="5728978" y="2070509"/>
                <a:chExt cx="3749811" cy="1991766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CC714449-C15A-47B3-86DA-81A6A38C5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8812" y="238365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2EFFB100-6403-45B1-8C6E-65145EDB05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9681" y="2287424"/>
                  <a:ext cx="780290" cy="780290"/>
                </a:xfrm>
                <a:prstGeom prst="rect">
                  <a:avLst/>
                </a:prstGeom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D37D39C-E078-4186-A1A5-ED0532E138C5}"/>
                    </a:ext>
                  </a:extLst>
                </p:cNvPr>
                <p:cNvSpPr/>
                <p:nvPr/>
              </p:nvSpPr>
              <p:spPr>
                <a:xfrm>
                  <a:off x="5728978" y="2070509"/>
                  <a:ext cx="3749811" cy="152055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065131-7912-4509-AC59-99F053B24D0A}"/>
                    </a:ext>
                  </a:extLst>
                </p:cNvPr>
                <p:cNvSpPr txBox="1"/>
                <p:nvPr/>
              </p:nvSpPr>
              <p:spPr>
                <a:xfrm>
                  <a:off x="7338672" y="3748343"/>
                  <a:ext cx="679610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dirty="0"/>
                    <a:t>Store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072568-92E5-4B10-95FC-FD3940658A2B}"/>
                  </a:ext>
                </a:extLst>
              </p:cNvPr>
              <p:cNvSpPr txBox="1"/>
              <p:nvPr/>
            </p:nvSpPr>
            <p:spPr>
              <a:xfrm>
                <a:off x="7595538" y="3210511"/>
                <a:ext cx="1792478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</a:t>
                </a:r>
                <a:r>
                  <a:rPr lang="en-GB" sz="1050" b="1" dirty="0"/>
                  <a:t>Lake Storage</a:t>
                </a:r>
                <a:endParaRPr lang="pl-PL" sz="1050" b="1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DAD129-C2A9-496A-9630-E52495CB9EBE}"/>
                </a:ext>
              </a:extLst>
            </p:cNvPr>
            <p:cNvSpPr txBox="1"/>
            <p:nvPr/>
          </p:nvSpPr>
          <p:spPr>
            <a:xfrm>
              <a:off x="6163889" y="6015764"/>
              <a:ext cx="142218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Blob Storage</a:t>
              </a:r>
              <a:endParaRPr lang="pl-PL" sz="1050" b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EAAF75-0D13-4EE6-B671-32236C399FBF}"/>
              </a:ext>
            </a:extLst>
          </p:cNvPr>
          <p:cNvCxnSpPr>
            <a:cxnSpLocks/>
          </p:cNvCxnSpPr>
          <p:nvPr/>
        </p:nvCxnSpPr>
        <p:spPr>
          <a:xfrm>
            <a:off x="6742484" y="4581126"/>
            <a:ext cx="0" cy="30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3B042C-C674-41DC-AF34-47D05E3197B1}"/>
              </a:ext>
            </a:extLst>
          </p:cNvPr>
          <p:cNvCxnSpPr>
            <a:cxnSpLocks/>
          </p:cNvCxnSpPr>
          <p:nvPr/>
        </p:nvCxnSpPr>
        <p:spPr>
          <a:xfrm>
            <a:off x="8758708" y="4581126"/>
            <a:ext cx="0" cy="30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9E9480-7E0C-4774-8A22-952584350F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06818" y="3333117"/>
            <a:ext cx="461765" cy="112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FA0DF4-E779-477E-8396-A97311015DA7}"/>
              </a:ext>
            </a:extLst>
          </p:cNvPr>
          <p:cNvGrpSpPr/>
          <p:nvPr/>
        </p:nvGrpSpPr>
        <p:grpSpPr>
          <a:xfrm>
            <a:off x="4656592" y="1584438"/>
            <a:ext cx="2828180" cy="2996689"/>
            <a:chOff x="4656592" y="1584438"/>
            <a:chExt cx="2828180" cy="299668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114E367-3004-4974-8274-6AF0464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387" y="2337839"/>
              <a:ext cx="780290" cy="78029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47F486-5220-4648-B560-BFD2C3B5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821" y="3660846"/>
              <a:ext cx="780290" cy="78029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2BBE46-A5B5-4B63-844D-DBDE569BEFC7}"/>
                </a:ext>
              </a:extLst>
            </p:cNvPr>
            <p:cNvSpPr txBox="1"/>
            <p:nvPr/>
          </p:nvSpPr>
          <p:spPr>
            <a:xfrm>
              <a:off x="6315577" y="2122220"/>
              <a:ext cx="83067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Event Hub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EF48FC-3F1A-4358-BC20-384D93CF19F3}"/>
                </a:ext>
              </a:extLst>
            </p:cNvPr>
            <p:cNvSpPr txBox="1"/>
            <p:nvPr/>
          </p:nvSpPr>
          <p:spPr>
            <a:xfrm>
              <a:off x="6288387" y="3397951"/>
              <a:ext cx="688009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IoT Hub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1F583A-AF7A-4373-B059-F31862F63EB7}"/>
                </a:ext>
              </a:extLst>
            </p:cNvPr>
            <p:cNvSpPr/>
            <p:nvPr/>
          </p:nvSpPr>
          <p:spPr>
            <a:xfrm>
              <a:off x="5945002" y="1988452"/>
              <a:ext cx="1539770" cy="2592675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661B11-FF09-4CF1-8F50-BB616B08C7CB}"/>
                </a:ext>
              </a:extLst>
            </p:cNvPr>
            <p:cNvCxnSpPr>
              <a:cxnSpLocks/>
            </p:cNvCxnSpPr>
            <p:nvPr/>
          </p:nvCxnSpPr>
          <p:spPr>
            <a:xfrm>
              <a:off x="4656592" y="3355501"/>
              <a:ext cx="12884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D814A4-8CE2-437F-B815-390A15F8575D}"/>
                </a:ext>
              </a:extLst>
            </p:cNvPr>
            <p:cNvSpPr txBox="1"/>
            <p:nvPr/>
          </p:nvSpPr>
          <p:spPr>
            <a:xfrm>
              <a:off x="6389067" y="1584438"/>
              <a:ext cx="67961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/>
                <a:t>Input</a:t>
              </a:r>
              <a:endParaRPr lang="pl-PL" sz="16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6E7B5A-FFED-4CE3-8097-13EE3BA57B3D}"/>
              </a:ext>
            </a:extLst>
          </p:cNvPr>
          <p:cNvGrpSpPr/>
          <p:nvPr/>
        </p:nvGrpSpPr>
        <p:grpSpPr>
          <a:xfrm>
            <a:off x="7484772" y="1604437"/>
            <a:ext cx="2210041" cy="2976689"/>
            <a:chOff x="7484772" y="1604437"/>
            <a:chExt cx="2210041" cy="297668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1C771F4-8783-4D74-86ED-ADC6419E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656" y="2322085"/>
              <a:ext cx="780290" cy="78029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C49900-1CC0-43EA-86B4-FD902E4A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705" y="3725035"/>
              <a:ext cx="780290" cy="78029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98CD4-F191-4196-B9C8-89432F089AAD}"/>
                </a:ext>
              </a:extLst>
            </p:cNvPr>
            <p:cNvSpPr txBox="1"/>
            <p:nvPr/>
          </p:nvSpPr>
          <p:spPr>
            <a:xfrm>
              <a:off x="8234306" y="2177085"/>
              <a:ext cx="124585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Stream Analytics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25C4F2-CD66-4CF5-863C-E311E62EB8D9}"/>
                </a:ext>
              </a:extLst>
            </p:cNvPr>
            <p:cNvSpPr txBox="1"/>
            <p:nvPr/>
          </p:nvSpPr>
          <p:spPr>
            <a:xfrm>
              <a:off x="8354955" y="3372814"/>
              <a:ext cx="81464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Web Jobs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E3FD93-A623-4F15-815E-468D34A89CDD}"/>
                </a:ext>
              </a:extLst>
            </p:cNvPr>
            <p:cNvSpPr/>
            <p:nvPr/>
          </p:nvSpPr>
          <p:spPr>
            <a:xfrm>
              <a:off x="7788099" y="1988451"/>
              <a:ext cx="1906714" cy="2592675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0A2C1A-DA4D-43E4-8AFC-8B604625E22D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 flipV="1">
              <a:off x="7484772" y="3284789"/>
              <a:ext cx="303327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9C2D36D-50BA-4265-A169-8F8880B949D1}"/>
                </a:ext>
              </a:extLst>
            </p:cNvPr>
            <p:cNvSpPr txBox="1"/>
            <p:nvPr/>
          </p:nvSpPr>
          <p:spPr>
            <a:xfrm>
              <a:off x="8085559" y="1604437"/>
              <a:ext cx="12444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/>
                <a:t>Processing</a:t>
              </a:r>
              <a:endParaRPr lang="pl-PL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97DEC6-86CB-4FB1-93CA-70434D134E91}"/>
              </a:ext>
            </a:extLst>
          </p:cNvPr>
          <p:cNvGrpSpPr/>
          <p:nvPr/>
        </p:nvGrpSpPr>
        <p:grpSpPr>
          <a:xfrm>
            <a:off x="9694813" y="4884184"/>
            <a:ext cx="2011885" cy="1403372"/>
            <a:chOff x="9694813" y="4884184"/>
            <a:chExt cx="2011885" cy="140337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5DF6C4F-96C4-460B-A411-683C67C7D10A}"/>
                </a:ext>
              </a:extLst>
            </p:cNvPr>
            <p:cNvSpPr/>
            <p:nvPr/>
          </p:nvSpPr>
          <p:spPr>
            <a:xfrm>
              <a:off x="10186604" y="4884184"/>
              <a:ext cx="1520094" cy="140337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Batch Processing</a:t>
              </a:r>
              <a:endParaRPr lang="pl-PL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F9EEF4-F2ED-4A21-9036-FA0239246CB9}"/>
                </a:ext>
              </a:extLst>
            </p:cNvPr>
            <p:cNvCxnSpPr>
              <a:cxnSpLocks/>
            </p:cNvCxnSpPr>
            <p:nvPr/>
          </p:nvCxnSpPr>
          <p:spPr>
            <a:xfrm>
              <a:off x="9694813" y="5661248"/>
              <a:ext cx="4917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ECAC17-7E27-4B4D-9E2D-713A44DDAD1F}"/>
              </a:ext>
            </a:extLst>
          </p:cNvPr>
          <p:cNvGrpSpPr/>
          <p:nvPr/>
        </p:nvGrpSpPr>
        <p:grpSpPr>
          <a:xfrm>
            <a:off x="3767051" y="2348880"/>
            <a:ext cx="1103187" cy="2874088"/>
            <a:chOff x="3767051" y="2348880"/>
            <a:chExt cx="1103187" cy="28740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0294A0-2FA9-407E-946E-735905623203}"/>
                </a:ext>
              </a:extLst>
            </p:cNvPr>
            <p:cNvSpPr/>
            <p:nvPr/>
          </p:nvSpPr>
          <p:spPr>
            <a:xfrm>
              <a:off x="3968583" y="2348880"/>
              <a:ext cx="688009" cy="1991047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sz="1200" dirty="0"/>
                <a:t>Gateway</a:t>
              </a:r>
              <a:endParaRPr lang="pl-PL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CBCE08-E5C6-4588-B010-FA1D74E46760}"/>
                </a:ext>
              </a:extLst>
            </p:cNvPr>
            <p:cNvSpPr txBox="1"/>
            <p:nvPr/>
          </p:nvSpPr>
          <p:spPr>
            <a:xfrm>
              <a:off x="3767051" y="4742837"/>
              <a:ext cx="110318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800" b="1" dirty="0">
                  <a:solidFill>
                    <a:schemeClr val="accent4">
                      <a:lumMod val="75000"/>
                    </a:schemeClr>
                  </a:solidFill>
                </a:rPr>
                <a:t>PUSH</a:t>
              </a:r>
              <a:endParaRPr lang="pl-PL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5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9501-AB68-4040-82A8-F0FE7737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pl-PL" dirty="0"/>
              <a:t>Azure Initial Load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730816-AA57-4DEB-B103-A3E4A5080801}"/>
              </a:ext>
            </a:extLst>
          </p:cNvPr>
          <p:cNvGrpSpPr/>
          <p:nvPr/>
        </p:nvGrpSpPr>
        <p:grpSpPr>
          <a:xfrm>
            <a:off x="1485900" y="2060848"/>
            <a:ext cx="5399258" cy="2002144"/>
            <a:chOff x="1553214" y="3328852"/>
            <a:chExt cx="5399258" cy="20021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5AA9162-6806-44C8-AA33-681E7B2062D1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3B194F5-EEC2-4018-B6CC-84C2DC02F30C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AF2008A-7091-4F69-AAC6-2D1C0DDF5250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697071F-D8CD-4C35-8BE6-2DDDE25D8468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654C3DE-7FFA-4952-B052-1565233C5B2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58B0353-CA9A-4C70-9B25-C5CE0F7EA9B0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F82DFEE1-41D2-4339-ADCE-A463CF31ECC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0D981B2-2400-426E-8B64-5FE031C1043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31B0889-174C-4910-8E13-A60B044B6433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CC98572-1ED2-4AAB-A447-0F3C0DA0537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9B3B5DE-64D0-45F5-A506-FC3ED81ABF9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DA417F2-3D7B-4D04-B86F-7E63A18E03B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6D7C939-4B7C-4ED7-92C1-771FE1A2606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9AB3154-4D33-4256-9798-2033D1B2426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D3D1CCA-113F-4456-81B5-7862BEB03634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EC23954-3391-4268-B8F0-91956FC5CCE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11CC681-C4F1-4E6B-949F-4191BA897091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BE928D9-ECD8-4D79-AD18-5D21ECF9CD9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42399AE-724C-495E-A41A-524DD7701D4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E08C45B-CB50-4849-AC28-51B60E7B0CF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A032B3-AC89-4A8B-8F73-586F0200665C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D1AD1C1-BF51-490E-9293-408E9B76425E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3C0C603-59CF-4DFE-B04E-C2A2BCD8AB6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D4DC6A5-2605-4D2C-B416-F3FAE40CD77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5CF783A-A7BB-47FC-B1AF-826E30A7E44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22106C2-823F-4EF9-9972-159CD923547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FD9B600-661B-4955-8D66-5FD29A67C62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05B60F02-6679-4969-96FB-FA55E63DCE1F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C8B7F98-F5FC-484B-A2DB-1C682D57BFC1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AF72011-07BF-45F3-8A8A-E0C467AA164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F5FE709B-8C74-42EB-8ECE-0D7B029E64D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C454E3E-E3D5-4B4C-AE40-247AD1F9931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2BB239-4A14-4081-9131-68D06BCBEAF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167CC50-F5F9-4D26-AFC0-097CD54B234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FAB01B5-C6FD-421E-B967-BD6198546F37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471075F8-353E-4421-A4D0-AF102B88579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280126D-3173-40E7-89F4-3347D3BADFA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BC6F26-0CAA-4A8C-9819-45A3058A401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A2FD22E-1471-47D3-9A78-1BA0E067CB3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AC77AD-1C92-4AF7-BD73-FCA65ABBA08B}"/>
                </a:ext>
              </a:extLst>
            </p:cNvPr>
            <p:cNvGrpSpPr/>
            <p:nvPr/>
          </p:nvGrpSpPr>
          <p:grpSpPr>
            <a:xfrm>
              <a:off x="2640375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A81A5DA-4597-4F32-83F6-8D14D8B0604E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96864E4-0248-47C5-A7F2-7FD94BF30EBF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78EEFFF-86A5-4C48-A50C-70B6E93ED4C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47588A1-15FA-4A01-BE0D-BC690895A8C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71A4837-5E28-4471-B362-CFC29052D913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44D13AA6-84C6-4075-ACB8-24B0D49E085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E799CEC-A3C7-473D-AC59-AA4149E1A2E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247665E-FDC2-4962-8C63-1DD6AC883702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9DFDA00-AA3D-4409-8F84-AA11F752D63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B2B4638E-2F7C-4951-9E04-D5226ED53BB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01D8B31A-11CA-443B-B02A-3E53BEEA267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D013234F-8EA3-483B-94D7-AD35721C992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1DE2D7C-2C99-4773-A93B-F8F5683C012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2D756B3A-6866-4820-8635-2C62A61937C0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64C9C89-4248-4659-883D-BAD1E677B0D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496CEFD-4B61-4C35-B303-C750C0B1A5C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A560BD8-4E49-4D73-AEB8-179CEE189FE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50A29887-4E0B-4CB8-8339-1A9263E82A6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1ED3199-D72F-4961-81C0-8801025928F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42CD731-7F6C-4773-BC5F-FA7A23169AD6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60111E7-1A8B-4032-A9E9-69B4D24CFB16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0A087AC-3E6F-4CBF-AD00-5155816C98E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4035C67B-4208-4886-BBB9-6838C5D51F3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29DE06E-007A-4BA6-B1C7-858CA71AF56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CD8FADC-E90F-4F9A-9587-8BD191EA3F3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2A7B07-113F-4F68-9DC1-C61CA06CA2E0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20EE235-F2A2-41FE-BF4F-8E9B7797DBE8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C7B613F-D725-4A14-8957-E8DF28CA66C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2EC0DFA-334F-4309-8B8A-7EE8F225874C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94B456D-A7AB-424D-8CE3-7199F690174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CF33232-05BB-485D-81AF-86CB621F37EF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639EADB-5F29-4AC6-BA3E-143A3726DE4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F8423BC-13B0-4430-8A11-28A01D3F9C11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D284193-2E64-4F9D-8CDF-666E2E5C6EA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042C840-198C-4043-8BAB-51DAFFE9A07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EFD8D19-7C12-4C60-855E-A3CB195C40E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E0E4761-1726-4343-A6DC-6F901B24FA03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F72AB60-EF75-47CE-A5F6-99DCF6AD84C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38CDF3-A702-4869-9757-30F3C71BCA27}"/>
                </a:ext>
              </a:extLst>
            </p:cNvPr>
            <p:cNvGrpSpPr/>
            <p:nvPr/>
          </p:nvGrpSpPr>
          <p:grpSpPr>
            <a:xfrm>
              <a:off x="3744344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3DE6237-8FC2-450B-A835-B3F9392FC967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D6D9183-9030-428F-A540-B7B5C96E8B14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036D890-F82E-4387-8A6C-4DC6F909286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FF453B9C-935F-43E1-8E0F-D68038B9311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37C108D-A9D5-49CF-94D4-D97EE9BEB93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541D1CDB-4950-48AE-8B05-D0E75BE85FD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538B33A-D945-49B7-ACE6-EE6042A2D31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DEC31B1-468A-43F7-933D-95E506F09CA3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02E50C84-5378-4180-88F7-20F3FE360AC5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40D28DC-BA62-4C2B-9D1B-821564D11D5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844C0AB-09C4-47D4-8C8D-5F6164DCE934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6D767434-D462-4B32-BFF7-2452123A6BA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F05973-B12C-4C34-B60D-A38D6880A947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6D575467-8B31-4E35-9015-005DF7C1BE62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42F0EDC-7741-45D1-95AC-1644F398C50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7E643338-5035-4535-8B32-5BD97F404D6D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9FB6D063-1F70-4C0D-8DD5-08E59C1C010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029FFB16-ED01-406F-9E5E-0F3E1CD7E46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3F7B618-3275-48EC-AAD5-5BF15C0BD28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48373B0-B3E5-43AC-B8A9-B3289BE8A174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AD2C350-8D97-4BB2-BE7D-69CF07E8C757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C1F1D166-8420-4A45-8DD2-5043779AD1C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D52BA58-98E0-49CA-95E9-0FB0E9EA4F81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A20D783-2123-439C-9A4A-008A7DAB162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48711397-4822-47DE-82B3-BB1E7851530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5A21CFA-356D-4F44-A94B-B3AD9D78ED9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3BADE82-2065-49B8-9876-CAC2AF81BC0B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6E3208E-498D-4B5F-8672-4FC0386B30A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63A281BB-BD29-4F06-BB06-568DD68C39B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F2D9681C-32F0-4A25-BCF7-BE8554692FF3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53AEBFB-6D34-46C3-BB27-CF944DAEEC6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EF4D84D-0D8F-4D08-9149-FF4904A41560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4D78681-4A14-490E-8D8F-869B876C1516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5D035B9-2B55-4949-8E4C-2FA3BAC9C89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7EA5E3B-0389-4495-BFE1-33D8207828D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1FF463B0-8276-43B1-8412-25EFBDB1A7BA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6C1B3EF-1D6C-4601-B9A0-D122377987C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4C28DD0-425B-4215-B738-0C8B7B5ADADB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FD98A80-CC88-486A-8449-627DD638B118}"/>
                </a:ext>
              </a:extLst>
            </p:cNvPr>
            <p:cNvGrpSpPr/>
            <p:nvPr/>
          </p:nvGrpSpPr>
          <p:grpSpPr>
            <a:xfrm>
              <a:off x="4831505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BD7DDF0-0C55-418E-8A40-5A9919AB885B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6406571-0FBC-44BE-914E-908A33545DFC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610510A-4526-486B-A73B-82AD50D5645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3E994E6-78BB-49C6-A6A9-6C4AD2D92C3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014C1DB8-C3E3-4CFC-9E3B-69D07577210F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8B89F85A-4B7E-446F-8C01-A8FB9CF71A1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F25BF538-C966-474D-A9D9-1F795764F5A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1ED3F33-F328-4CF7-BFE0-825E75152E0D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B5AD03C-08D5-4F90-9ABF-1711236127A2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E66150E-A1F3-4121-B290-C830C8B5714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C124A162-1A14-48CA-92F4-EF2F1E7E628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A709B4F3-6784-41EE-A9F8-2B2195439AE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89A66DD-B872-4C4A-9829-4E7459045127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1B918608-6FBD-49E2-9842-0F4A1289A65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BAB47F6D-8548-492D-B541-82C8E12CA205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2119DB1-C7AF-4756-B5EA-6FB4BFD0768F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E89B92A7-6735-44EA-BC03-2B7C648204C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5080303-15BB-4F9A-AEA4-C64121E6583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BAE221A2-4ADF-41FF-BBD1-4FEE856D5BA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27CF222-90CA-4220-82CB-2524E4315279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76955AE-5BD8-4778-A491-28EE58DFCC64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56838B1-CBA2-41D9-9ACF-5EBC1607F43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5DDBD1B-A243-45B7-A53B-E7320769A5E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AA202EDA-60A2-447B-AF5D-675969EDCE1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78F45FC-8AFC-48B4-8B6A-E3D9E0ED491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D1912E9-49E3-4EE8-B265-2ED8922AC14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55DBF99-FDF1-4AC3-8115-B056B1CE757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C8740A7-16E3-4E76-94DF-1CFC7110D3B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C262A48-42E9-4F7D-952F-AB14912BC414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20D5C115-5295-486C-B227-4D57A8E077D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28DB9EFA-FE01-45E3-A1F7-9B2F8D489BE0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16D05F06-C8B6-448D-932A-BA7305D4BFB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F7AFC9F-0439-4DD3-919A-C35D8649ACC7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F84E155-06BD-4B89-8854-2DA0BEBFACB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3A37C92-9A77-44A1-8B0D-8127F0E2FE3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C4669E1-12DC-4A8D-9028-70E0906CE82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D60D59D-55D8-456E-9C81-561095DD079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F4220E0-798A-45EB-AD23-45AA15962AA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E79F45C-7BCD-4B0F-A2DD-969A16D5A72B}"/>
                </a:ext>
              </a:extLst>
            </p:cNvPr>
            <p:cNvGrpSpPr/>
            <p:nvPr/>
          </p:nvGrpSpPr>
          <p:grpSpPr>
            <a:xfrm>
              <a:off x="5939666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6EA05FB-5810-4ED0-BBAD-1DEC4BF0D668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ACD1642-1CD3-4592-A0B5-DB30D7558E83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8102C7D-F2BB-423A-9374-35F5D98258E2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54CE95D9-2404-43AC-A426-CE7BB89ACC4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AEF5872B-4068-45EA-8A21-93E7F5F42C3C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472D37B-92AE-45FA-8F17-323B5286E59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56C7C992-3870-4BDA-83C2-62BAA3763A2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B94E5FCB-BA57-4449-AE29-5869127FBA1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37B963B-FC7C-41E7-9F34-A7DD3EE9E38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5B5C9754-D0D0-409D-90C0-8BF4D3F3220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916CAC5E-3948-44FA-99CA-9C734EA999E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EC40A8E7-2BE7-4578-A54E-E49CF2A2053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04C00948-FD96-4C44-8DB1-70B5E7D7F1C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ACC00772-6BB6-4093-929E-67744569364B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D7D81718-3B18-48DA-9B6A-8573465584E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13923855-9DA1-43F4-B0DA-C17996D0A3E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9DE8FBAF-C1F9-4A6E-A3D6-1727AA883AD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E7BBFBA-0B72-404B-92D1-53CD95B91C3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DA5D924A-5F1F-4929-9671-ABA6BE8B8BB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4AE3396-9EC7-476E-B872-4625E8DE4829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280008B-4314-472F-B089-2E0F280C0B4D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53EEA678-DE0E-4843-9BC6-33C1F5F8662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DCB916B5-8074-41C6-AD6A-B3605DBD54F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2136AC9-4B80-40F3-83B4-8AE6D79A639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D38DD29A-6A67-42D4-9D8A-8E9417502BF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29CBDD6C-6541-4FF3-9148-4DA7E6091BBF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1516BC13-7890-4FC9-9A07-4B4E3535F288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A097D1F1-C4EC-4E4D-ABCC-AA28BAFE8AC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C04BE19-6DF0-4569-9C51-136762B0203F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41CE97E-7426-4F79-9E4C-EA9ED7F84B8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6B31E8DE-C786-43AD-A64A-254B4DF39FE9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7AA1E8E-960E-48AE-BDB3-987A901072A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7AE2E79-F9D5-4531-BBA5-31E3BCF28CFC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5D1739B-1EFC-464F-AB24-0E50208B935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4CE43143-B92E-47FF-8D99-E94F881CC52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17FA664F-6FAE-4DE7-A02D-3DC1A16E8C08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F688837-10C2-4D01-9182-CC9BC0B5A1E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56A59CEB-1515-480E-9B71-77AB1EF843C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BEF8C46-812A-447B-A747-1ECF7766046C}"/>
              </a:ext>
            </a:extLst>
          </p:cNvPr>
          <p:cNvGrpSpPr/>
          <p:nvPr/>
        </p:nvGrpSpPr>
        <p:grpSpPr>
          <a:xfrm>
            <a:off x="8902724" y="2060848"/>
            <a:ext cx="1012806" cy="2002144"/>
            <a:chOff x="2494012" y="2348880"/>
            <a:chExt cx="1012806" cy="200214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36E9FCE-FF7F-4C62-9703-4F67C5C20B86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F78E292B-C733-4241-BC3F-4A3099049B8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969FE3-2624-49F3-96CC-85CAB8614FA4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A08E541-A384-401A-B2C7-04B6CFA9FF5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E98D917-DFF1-4DF1-9783-E8D08F5078F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17985D0-3F7B-4042-8D9E-9D4B55DF350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7CF3B79-DC54-4AD1-8BD3-11E47586413C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2140FAA9-2210-43C8-A85E-CD7309B68695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786FCAF1-75FC-4607-850F-8D5BC95E111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1B0E47D-DF90-4CAF-86F9-DCF63749FB8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F9161211-8414-4249-9025-2C8CF602833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9F9C848-7FA5-4E4E-BCD7-A4D4720DE51C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DEDA957-310C-41B6-85EE-4E86964AEBD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3A854D8-B7FA-4FA6-87AA-CF59CD32F3DB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3DD7C5DD-52F6-4E51-9A88-DDBC4D00BD6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075BA9D2-E6B2-4392-801E-F1F34C128F8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7F079E7-20B6-438F-9023-80742E7F3C9A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4902380-88D7-49D7-B9F4-2808CA021DB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FB41404-E643-4248-9D65-2B2A4AA2C77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52F3A94-EA7B-4FF2-A204-A91521980B8C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1AB95CB0-54C6-4D59-8660-ED01A0D9E356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C8CBE61-E741-4C38-BF39-E576E9A65AF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FCA730D-7212-49F8-857D-F3B086A6624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AEBDC004-16E6-46CF-ACFE-7D8857CFE0C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7372C7F-37B7-4DDF-9599-960DB37FD9F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30ADF30-0763-4C5A-9C4A-F056ECCF99C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24848A4C-44FD-452D-AC5C-CA1596C5A6EF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8443AD6-CD29-4625-A492-92D8ED6FBD0C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49AFC92-8D8B-40D3-B9AE-CA50F0F97A5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33A6A1F-CF37-4548-A8DC-2ECF3BC99E7F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0ED239C-422E-4CB5-BE54-973AD1196D9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8369D4D0-42B0-440F-9236-EC03148A3E7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2387154C-177C-4BF1-A85D-A7C761F1CEEF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33D1E5E-FDBF-432A-9753-987DCFD7243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9FAA5755-51D8-44FB-A0B4-FCF82693CD9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74AD9821-847F-4482-B75B-76C0EF48E08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EE97C00E-5741-4F45-96AE-DD003CCB89A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9FE7530-04A1-48C4-AA7E-291DF469A53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091FE1E-C84B-4798-936D-C4A6ABD32F29}"/>
              </a:ext>
            </a:extLst>
          </p:cNvPr>
          <p:cNvSpPr/>
          <p:nvPr/>
        </p:nvSpPr>
        <p:spPr>
          <a:xfrm>
            <a:off x="3168178" y="1541609"/>
            <a:ext cx="173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Historical Data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5C3FDCA-5303-4AB5-BC27-2C3E117FED20}"/>
              </a:ext>
            </a:extLst>
          </p:cNvPr>
          <p:cNvSpPr/>
          <p:nvPr/>
        </p:nvSpPr>
        <p:spPr>
          <a:xfrm>
            <a:off x="8749132" y="1541609"/>
            <a:ext cx="131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Daily Delta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949A10B-F3D3-4934-8458-24B93CD2989A}"/>
              </a:ext>
            </a:extLst>
          </p:cNvPr>
          <p:cNvGrpSpPr/>
          <p:nvPr/>
        </p:nvGrpSpPr>
        <p:grpSpPr>
          <a:xfrm>
            <a:off x="1481457" y="4093442"/>
            <a:ext cx="5399258" cy="2541821"/>
            <a:chOff x="1481457" y="4093442"/>
            <a:chExt cx="5399258" cy="2541821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E7EE185-8260-4B8B-9E69-B59BE1C09288}"/>
                </a:ext>
              </a:extLst>
            </p:cNvPr>
            <p:cNvSpPr/>
            <p:nvPr/>
          </p:nvSpPr>
          <p:spPr>
            <a:xfrm>
              <a:off x="3242428" y="4655768"/>
              <a:ext cx="33270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b="1" dirty="0">
                  <a:solidFill>
                    <a:srgbClr val="555555"/>
                  </a:solidFill>
                  <a:latin typeface="LiberationSans-Bold"/>
                </a:rPr>
                <a:t>Azure Import/Export Service</a:t>
              </a:r>
              <a:r>
                <a:rPr lang="pl-PL" dirty="0"/>
                <a:t> </a:t>
              </a:r>
              <a:br>
                <a:rPr lang="pl-PL" dirty="0"/>
              </a:br>
              <a:endParaRPr lang="pl-PL" dirty="0"/>
            </a:p>
          </p:txBody>
        </p:sp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AF61B45A-DF7E-4A59-9774-E32C47A86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765" y="5648841"/>
              <a:ext cx="780290" cy="780290"/>
            </a:xfrm>
            <a:prstGeom prst="rect">
              <a:avLst/>
            </a:prstGeom>
          </p:spPr>
        </p:pic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1981F2F-2740-40CA-B8F2-90FB90E6AC8A}"/>
                </a:ext>
              </a:extLst>
            </p:cNvPr>
            <p:cNvSpPr/>
            <p:nvPr/>
          </p:nvSpPr>
          <p:spPr>
            <a:xfrm>
              <a:off x="3305443" y="5998106"/>
              <a:ext cx="2109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555555"/>
                  </a:solidFill>
                  <a:latin typeface="LiberationSans-Bold"/>
                </a:rPr>
                <a:t>Azure Blob Storage</a:t>
              </a:r>
              <a:r>
                <a:rPr lang="pl-PL" dirty="0"/>
                <a:t> 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7EDFD5F-3117-4F98-B515-1755DC9BC155}"/>
                </a:ext>
              </a:extLst>
            </p:cNvPr>
            <p:cNvGrpSpPr/>
            <p:nvPr/>
          </p:nvGrpSpPr>
          <p:grpSpPr>
            <a:xfrm>
              <a:off x="1481457" y="4093442"/>
              <a:ext cx="5399258" cy="2541821"/>
              <a:chOff x="1481457" y="4093442"/>
              <a:chExt cx="5399258" cy="2541821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2327F391-2DF2-4F19-84EC-C32F37734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35" y="4397550"/>
                <a:ext cx="819150" cy="771525"/>
              </a:xfrm>
              <a:prstGeom prst="rect">
                <a:avLst/>
              </a:prstGeom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73C6E2D-D8BD-47BF-8F42-E867971CE1AF}"/>
                  </a:ext>
                </a:extLst>
              </p:cNvPr>
              <p:cNvSpPr/>
              <p:nvPr/>
            </p:nvSpPr>
            <p:spPr>
              <a:xfrm>
                <a:off x="1481457" y="5513808"/>
                <a:ext cx="5399258" cy="1121455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557C6F1-729F-45FD-B893-8B461BB380AC}"/>
                  </a:ext>
                </a:extLst>
              </p:cNvPr>
              <p:cNvSpPr/>
              <p:nvPr/>
            </p:nvSpPr>
            <p:spPr>
              <a:xfrm>
                <a:off x="1481457" y="4325077"/>
                <a:ext cx="5399258" cy="916473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9" name="Arrow: Down 248">
                <a:extLst>
                  <a:ext uri="{FF2B5EF4-FFF2-40B4-BE49-F238E27FC236}">
                    <a16:creationId xmlns:a16="http://schemas.microsoft.com/office/drawing/2014/main" id="{6D320683-07BB-4C2D-98D9-6C6A213E046F}"/>
                  </a:ext>
                </a:extLst>
              </p:cNvPr>
              <p:cNvSpPr/>
              <p:nvPr/>
            </p:nvSpPr>
            <p:spPr>
              <a:xfrm>
                <a:off x="3992263" y="4093442"/>
                <a:ext cx="260831" cy="206886"/>
              </a:xfrm>
              <a:prstGeom prst="down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0" name="Arrow: Down 249">
                <a:extLst>
                  <a:ext uri="{FF2B5EF4-FFF2-40B4-BE49-F238E27FC236}">
                    <a16:creationId xmlns:a16="http://schemas.microsoft.com/office/drawing/2014/main" id="{6A4360AE-FEA7-499D-90B7-AB08B4DE7D82}"/>
                  </a:ext>
                </a:extLst>
              </p:cNvPr>
              <p:cNvSpPr/>
              <p:nvPr/>
            </p:nvSpPr>
            <p:spPr>
              <a:xfrm>
                <a:off x="3965062" y="5295042"/>
                <a:ext cx="260831" cy="206886"/>
              </a:xfrm>
              <a:prstGeom prst="down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47" name="Not Equal 246">
            <a:extLst>
              <a:ext uri="{FF2B5EF4-FFF2-40B4-BE49-F238E27FC236}">
                <a16:creationId xmlns:a16="http://schemas.microsoft.com/office/drawing/2014/main" id="{93425FA5-4483-4ABE-910A-A54077FAA0BC}"/>
              </a:ext>
            </a:extLst>
          </p:cNvPr>
          <p:cNvSpPr/>
          <p:nvPr/>
        </p:nvSpPr>
        <p:spPr>
          <a:xfrm>
            <a:off x="7357821" y="2469455"/>
            <a:ext cx="914400" cy="914400"/>
          </a:xfrm>
          <a:prstGeom prst="mathNotEqual">
            <a:avLst/>
          </a:prstGeom>
          <a:solidFill>
            <a:srgbClr val="C0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0" grpId="0"/>
      <p:bldP spid="2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F54B-6F16-44A7-9143-95E9FBD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   Azure Data Lake Store vs Blob</a:t>
            </a:r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2B0AA-D9F3-4CB3-8EF9-9196520AA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22296"/>
              </p:ext>
            </p:extLst>
          </p:nvPr>
        </p:nvGraphicFramePr>
        <p:xfrm>
          <a:off x="2133972" y="1628800"/>
          <a:ext cx="8629162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228">
                  <a:extLst>
                    <a:ext uri="{9D8B030D-6E8A-4147-A177-3AD203B41FA5}">
                      <a16:colId xmlns:a16="http://schemas.microsoft.com/office/drawing/2014/main" val="927350026"/>
                    </a:ext>
                  </a:extLst>
                </a:gridCol>
                <a:gridCol w="2905778">
                  <a:extLst>
                    <a:ext uri="{9D8B030D-6E8A-4147-A177-3AD203B41FA5}">
                      <a16:colId xmlns:a16="http://schemas.microsoft.com/office/drawing/2014/main" val="1924777482"/>
                    </a:ext>
                  </a:extLst>
                </a:gridCol>
                <a:gridCol w="3888156">
                  <a:extLst>
                    <a:ext uri="{9D8B030D-6E8A-4147-A177-3AD203B41FA5}">
                      <a16:colId xmlns:a16="http://schemas.microsoft.com/office/drawing/2014/main" val="374090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Azure Data Lake Store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Azure Blob Storage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Purpose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Optimized storage for big data analytics workloads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purpose object store for a wide variety of storage scenarios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Batch, interactive, streaming analytics and machine learning data such as log files, IoT data, click streams, large datasets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type of text or binary data, such as application back end, backup data, media storage for streaming and general purpose data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Concepts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Lake Store account contains folders, which in turn contains data stored as files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account has containers, which in turn has data in the form of blobs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7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file system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store with flat namespace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HTTPS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HTTP/HTTPS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File System Client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Operations - Authentication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Azure Active Directory Identities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shared secrets - Account Access Keys and Shared Access Signature Keys.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Operations - Authorization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POSIX Access Control Lists (ACLs). ACLs based on Azure Active Directory Identities can be set file and folder level.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 account-level authorization – Use Account Access Keys</a:t>
                      </a:r>
                    </a:p>
                    <a:p>
                      <a:r>
                        <a:rPr lang="en-US" sz="1200" dirty="0"/>
                        <a:t>For account, container, or blob authorization - Use Shared Access Signature Keys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83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6D11BAB-26A7-4E78-9F94-BF256DFAD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658270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F1DA9-7612-4811-905E-70E9E316E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5" y="68564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752F-6B43-4675-862D-48B70EC6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Event Hub vs IoT Hub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9CBC-8681-45B0-B58E-FAD75C5A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332856"/>
          </a:xfrm>
        </p:spPr>
        <p:txBody>
          <a:bodyPr/>
          <a:lstStyle/>
          <a:p>
            <a:r>
              <a:rPr lang="pl-PL" sz="2400" b="1" dirty="0">
                <a:solidFill>
                  <a:schemeClr val="accent4">
                    <a:lumMod val="75000"/>
                  </a:schemeClr>
                </a:solidFill>
              </a:rPr>
              <a:t>Azure Event Hub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is a highly scalable data streaming platform and event ingestion service, capable of receiving and processing millions of events per second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Azure IoT Hub </a:t>
            </a:r>
            <a:r>
              <a:rPr lang="en-US" sz="2400" dirty="0"/>
              <a:t>is a fully managed service that enables reliable and secure bidirectional communications between millions of IoT devices and a solution back end</a:t>
            </a:r>
          </a:p>
          <a:p>
            <a:endParaRPr lang="en-US" dirty="0"/>
          </a:p>
          <a:p>
            <a:endParaRPr lang="en-GB" dirty="0"/>
          </a:p>
          <a:p>
            <a:pPr lvl="1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BB46-2BDC-4EB4-BE4B-27DAA8258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89" y="720968"/>
            <a:ext cx="780290" cy="7802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07EA7A-BF36-4162-923E-B53ADB84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99993"/>
              </p:ext>
            </p:extLst>
          </p:nvPr>
        </p:nvGraphicFramePr>
        <p:xfrm>
          <a:off x="1975134" y="4011742"/>
          <a:ext cx="8629162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228">
                  <a:extLst>
                    <a:ext uri="{9D8B030D-6E8A-4147-A177-3AD203B41FA5}">
                      <a16:colId xmlns:a16="http://schemas.microsoft.com/office/drawing/2014/main" val="927350026"/>
                    </a:ext>
                  </a:extLst>
                </a:gridCol>
                <a:gridCol w="2905778">
                  <a:extLst>
                    <a:ext uri="{9D8B030D-6E8A-4147-A177-3AD203B41FA5}">
                      <a16:colId xmlns:a16="http://schemas.microsoft.com/office/drawing/2014/main" val="1924777482"/>
                    </a:ext>
                  </a:extLst>
                </a:gridCol>
                <a:gridCol w="3888156">
                  <a:extLst>
                    <a:ext uri="{9D8B030D-6E8A-4147-A177-3AD203B41FA5}">
                      <a16:colId xmlns:a16="http://schemas.microsoft.com/office/drawing/2014/main" val="374090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Area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IoT Hub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 Hub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protocol support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Supports MQTT, MQTT over </a:t>
                      </a:r>
                      <a:r>
                        <a:rPr lang="en-US" sz="1200" b="1" i="0" u="none" strike="noStrike" kern="1200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AMQP, AMQP over </a:t>
                      </a:r>
                      <a:r>
                        <a:rPr lang="en-US" sz="1200" b="1" i="0" u="none" strike="noStrike" kern="1200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and HTTPS. 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AMQP, AMQP over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HTTPS.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state information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twins can store and query device state information.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device state information can be stored.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53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9FFE99-5804-48F0-AD91-B883E3E4C5EE}"/>
              </a:ext>
            </a:extLst>
          </p:cNvPr>
          <p:cNvSpPr txBox="1"/>
          <p:nvPr/>
        </p:nvSpPr>
        <p:spPr>
          <a:xfrm>
            <a:off x="5590356" y="6421668"/>
            <a:ext cx="63086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Source:https</a:t>
            </a:r>
            <a:r>
              <a:rPr lang="en-GB" sz="1200" dirty="0"/>
              <a:t>://docs.microsoft.com/</a:t>
            </a:r>
            <a:r>
              <a:rPr lang="en-GB" sz="1200" dirty="0" err="1"/>
              <a:t>en</a:t>
            </a:r>
            <a:r>
              <a:rPr lang="en-GB" sz="1200" dirty="0"/>
              <a:t>-us/azure/</a:t>
            </a:r>
            <a:r>
              <a:rPr lang="en-GB" sz="1200" dirty="0" err="1"/>
              <a:t>iot</a:t>
            </a:r>
            <a:r>
              <a:rPr lang="en-GB" sz="1200" dirty="0"/>
              <a:t>-hub/</a:t>
            </a:r>
            <a:r>
              <a:rPr lang="en-GB" sz="1200" dirty="0" err="1"/>
              <a:t>iot</a:t>
            </a:r>
            <a:r>
              <a:rPr lang="en-GB" sz="1200" dirty="0"/>
              <a:t>-hub-compare-event-hubs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76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6FA2-FEDE-4819-AD90-EA9A24A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Stream Analytics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7C8C-9CBE-45BE-B988-CA72A27A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Azure Stream Analytics </a:t>
            </a:r>
            <a:r>
              <a:rPr lang="en-US" dirty="0"/>
              <a:t>is a managed event-processing engine set up real-time analytic computations on streaming data. The data can come from devices, sensors, web sites, social media feeds, applications, infrastructure systems, and more.</a:t>
            </a:r>
          </a:p>
          <a:p>
            <a:r>
              <a:rPr lang="en-US" b="1" dirty="0"/>
              <a:t>Stream Analytics Query Language, a subset 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T-SQL</a:t>
            </a:r>
            <a:r>
              <a:rPr lang="en-US" b="1" dirty="0"/>
              <a:t> syntax</a:t>
            </a:r>
          </a:p>
          <a:p>
            <a:pPr lvl="1"/>
            <a:r>
              <a:rPr lang="pl-PL" dirty="0"/>
              <a:t>TIMESTAMP BY</a:t>
            </a:r>
          </a:p>
          <a:p>
            <a:pPr lvl="1"/>
            <a:r>
              <a:rPr lang="pl-PL" dirty="0"/>
              <a:t>W</a:t>
            </a:r>
            <a:r>
              <a:rPr lang="en-GB" dirty="0"/>
              <a:t>INDOWING</a:t>
            </a:r>
          </a:p>
          <a:p>
            <a:pPr lvl="2"/>
            <a:r>
              <a:rPr lang="pl-PL" dirty="0"/>
              <a:t>Tumbling Window</a:t>
            </a:r>
          </a:p>
          <a:p>
            <a:pPr lvl="2"/>
            <a:r>
              <a:rPr lang="pl-PL" dirty="0"/>
              <a:t>Sliding Window</a:t>
            </a:r>
          </a:p>
          <a:p>
            <a:pPr lvl="2"/>
            <a:r>
              <a:rPr lang="pl-PL" dirty="0"/>
              <a:t>Hopping Window</a:t>
            </a:r>
          </a:p>
          <a:p>
            <a:pPr lvl="2"/>
            <a:endParaRPr lang="pl-PL" dirty="0"/>
          </a:p>
          <a:p>
            <a:pPr lvl="2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838C-BDD5-4FCA-9450-572ED774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89" y="72096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34C-41F0-4752-A61B-5D35DCB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HDInsight vs Azure Data Lake Analytics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9490-D294-45D8-A292-061EF585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Azure HDInsight</a:t>
            </a:r>
          </a:p>
          <a:p>
            <a:pPr lvl="1"/>
            <a:r>
              <a:rPr lang="pl-PL" dirty="0"/>
              <a:t>Cluster as a Service</a:t>
            </a:r>
          </a:p>
          <a:p>
            <a:pPr lvl="1"/>
            <a:r>
              <a:rPr lang="pl-PL" dirty="0"/>
              <a:t>Hadoop, Hbase,Storm,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Spark, R Server,</a:t>
            </a:r>
            <a:r>
              <a:rPr lang="pl-PL" b="1" dirty="0"/>
              <a:t> </a:t>
            </a:r>
            <a:r>
              <a:rPr lang="pl-PL" dirty="0"/>
              <a:t>Kafka</a:t>
            </a:r>
          </a:p>
          <a:p>
            <a:pPr lvl="1"/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/>
              <a:t>Azure Data Lake Analytics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Job/Query as a Service </a:t>
            </a:r>
          </a:p>
          <a:p>
            <a:pPr lvl="1"/>
            <a:r>
              <a:rPr lang="pl-PL" dirty="0"/>
              <a:t>USQL (.Net,Python, R Language, Cognitive)</a:t>
            </a:r>
          </a:p>
        </p:txBody>
      </p:sp>
    </p:spTree>
    <p:extLst>
      <p:ext uri="{BB962C8B-B14F-4D97-AF65-F5344CB8AC3E}">
        <p14:creationId xmlns:p14="http://schemas.microsoft.com/office/powerpoint/2010/main" val="4637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46B-C851-480A-934E-202D2767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218-2A82-40ED-9396-672AE935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Fully managed service to support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orchestration of data movement and transformation</a:t>
            </a:r>
          </a:p>
          <a:p>
            <a:r>
              <a:rPr lang="en-US" dirty="0"/>
              <a:t>Connect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relational or non-relational data that is on-premises or in the cloud</a:t>
            </a:r>
          </a:p>
          <a:p>
            <a:r>
              <a:rPr lang="en-US" dirty="0"/>
              <a:t>Allows monitor and manage data processing pipelines</a:t>
            </a:r>
          </a:p>
          <a:p>
            <a:r>
              <a:rPr lang="en-GB" dirty="0"/>
              <a:t>Version 1 and 2 (+SSIS)</a:t>
            </a:r>
            <a:endParaRPr lang="pl-PL" dirty="0"/>
          </a:p>
        </p:txBody>
      </p:sp>
      <p:pic>
        <p:nvPicPr>
          <p:cNvPr id="1028" name="Picture 4" descr="Znalezione obrazy dla zapytania azure data factory pipeline">
            <a:extLst>
              <a:ext uri="{FF2B5EF4-FFF2-40B4-BE49-F238E27FC236}">
                <a16:creationId xmlns:a16="http://schemas.microsoft.com/office/drawing/2014/main" id="{3230E05F-C315-4C03-B7A6-D4465CD9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4694025"/>
            <a:ext cx="5904656" cy="19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7BEF6-96B8-45BF-BA73-726835EB0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EE10-0107-46EB-A4B4-9EC7E527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Serving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FB9-0F75-4E09-9059-D3CECE31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3780896" cy="4572000"/>
          </a:xfrm>
        </p:spPr>
        <p:txBody>
          <a:bodyPr/>
          <a:lstStyle/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Power BI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Time Series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Insight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/>
              <a:t>Excel</a:t>
            </a:r>
          </a:p>
          <a:p>
            <a:r>
              <a:rPr lang="pl-PL" dirty="0"/>
              <a:t>API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3A66E-7A73-4241-96E0-DD1531D6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484784"/>
            <a:ext cx="5747203" cy="2505075"/>
          </a:xfrm>
          <a:prstGeom prst="rect">
            <a:avLst/>
          </a:prstGeom>
        </p:spPr>
      </p:pic>
      <p:pic>
        <p:nvPicPr>
          <p:cNvPr id="2052" name="Picture 4" descr="https://mspoweruser.com/wp-content/uploads/2017/04/Microsoft-Azure-Time-Series-Insights.png">
            <a:extLst>
              <a:ext uri="{FF2B5EF4-FFF2-40B4-BE49-F238E27FC236}">
                <a16:creationId xmlns:a16="http://schemas.microsoft.com/office/drawing/2014/main" id="{67260D8F-8873-4560-97F9-7C05B2C3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667125"/>
            <a:ext cx="4457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E4D-A321-4486-AC2B-A31FBA4C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as a Big Data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D3AA-E8AD-44D7-B381-B71C6013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Azure Data Warehouse</a:t>
            </a:r>
          </a:p>
          <a:p>
            <a:r>
              <a:rPr lang="pl-PL" dirty="0"/>
              <a:t>Azure Cosmos DB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Notebooks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Databricks</a:t>
            </a:r>
          </a:p>
          <a:p>
            <a:r>
              <a:rPr lang="pl-PL" dirty="0"/>
              <a:t>IoT Hub (IoT Edge) </a:t>
            </a:r>
          </a:p>
          <a:p>
            <a:pPr lvl="1"/>
            <a:r>
              <a:rPr lang="pl-PL" dirty="0"/>
              <a:t>+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IoT Suite</a:t>
            </a:r>
          </a:p>
          <a:p>
            <a:r>
              <a:rPr lang="pl-PL" dirty="0"/>
              <a:t>Azure Data Catalog</a:t>
            </a:r>
          </a:p>
          <a:p>
            <a:r>
              <a:rPr lang="pl-PL" dirty="0"/>
              <a:t>Azure Cognitive Services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ML Studio</a:t>
            </a:r>
          </a:p>
          <a:p>
            <a:r>
              <a:rPr lang="pl-PL" dirty="0"/>
              <a:t>Azure App Functions</a:t>
            </a:r>
          </a:p>
          <a:p>
            <a:r>
              <a:rPr lang="pl-PL" dirty="0"/>
              <a:t>Azure AD</a:t>
            </a:r>
          </a:p>
          <a:p>
            <a:r>
              <a:rPr lang="pl-PL" dirty="0"/>
              <a:t>Azure Batches</a:t>
            </a:r>
          </a:p>
        </p:txBody>
      </p:sp>
      <p:pic>
        <p:nvPicPr>
          <p:cNvPr id="6" name="Picture 2" descr="Podobny obraz">
            <a:extLst>
              <a:ext uri="{FF2B5EF4-FFF2-40B4-BE49-F238E27FC236}">
                <a16:creationId xmlns:a16="http://schemas.microsoft.com/office/drawing/2014/main" id="{8413706B-506D-43B7-8AD0-D25F997F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194012"/>
            <a:ext cx="601928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Plan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Big Data 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Processing (Theory)</a:t>
            </a:r>
          </a:p>
          <a:p>
            <a:pPr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</a:rPr>
              <a:t>Real challenge</a:t>
            </a:r>
          </a:p>
          <a:p>
            <a:pPr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Azure 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Big Data Services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Demo and </a:t>
            </a:r>
            <a:r>
              <a:rPr lang="pl-PL" dirty="0">
                <a:solidFill>
                  <a:srgbClr val="465562"/>
                </a:solidFill>
                <a:latin typeface="Euphemia"/>
              </a:rPr>
              <a:t>Q&amp;A</a:t>
            </a:r>
            <a:endParaRPr lang="pl-PL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6BF-3871-441A-B403-FD2B192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PoC</a:t>
            </a:r>
            <a:r>
              <a:rPr lang="en-GB" dirty="0"/>
              <a:t> Solution</a:t>
            </a:r>
            <a:endParaRPr lang="pl-PL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0C74C0-5454-4578-A9E3-73EDFB7A066C}"/>
              </a:ext>
            </a:extLst>
          </p:cNvPr>
          <p:cNvGrpSpPr/>
          <p:nvPr/>
        </p:nvGrpSpPr>
        <p:grpSpPr>
          <a:xfrm>
            <a:off x="3506818" y="2348880"/>
            <a:ext cx="1363420" cy="2874088"/>
            <a:chOff x="3506818" y="2348880"/>
            <a:chExt cx="1363420" cy="287408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A1641E-8D6D-4EAF-BD9B-7BC9B35D4C96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506818" y="3333117"/>
              <a:ext cx="461765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1F6516-4856-4D38-A3AC-647AF2857775}"/>
                </a:ext>
              </a:extLst>
            </p:cNvPr>
            <p:cNvGrpSpPr/>
            <p:nvPr/>
          </p:nvGrpSpPr>
          <p:grpSpPr>
            <a:xfrm>
              <a:off x="3767051" y="2348880"/>
              <a:ext cx="1103187" cy="2874088"/>
              <a:chOff x="3767051" y="2348880"/>
              <a:chExt cx="1103187" cy="28740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252A78-7140-4F4F-9B1C-440F91420852}"/>
                  </a:ext>
                </a:extLst>
              </p:cNvPr>
              <p:cNvSpPr/>
              <p:nvPr/>
            </p:nvSpPr>
            <p:spPr>
              <a:xfrm>
                <a:off x="3968583" y="2348880"/>
                <a:ext cx="688009" cy="1991047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pPr algn="ctr"/>
                <a:r>
                  <a:rPr lang="en-GB" sz="1200" dirty="0"/>
                  <a:t>Gateway</a:t>
                </a:r>
                <a:endParaRPr lang="pl-PL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1C03D-193C-4FB4-BBF3-3FA4E706756B}"/>
                  </a:ext>
                </a:extLst>
              </p:cNvPr>
              <p:cNvSpPr txBox="1"/>
              <p:nvPr/>
            </p:nvSpPr>
            <p:spPr>
              <a:xfrm>
                <a:off x="3767051" y="4742837"/>
                <a:ext cx="110318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PUSH</a:t>
                </a:r>
                <a:endParaRPr lang="pl-PL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0E7D7E-1FD2-4C18-8402-15D8901A3352}"/>
              </a:ext>
            </a:extLst>
          </p:cNvPr>
          <p:cNvGrpSpPr/>
          <p:nvPr/>
        </p:nvGrpSpPr>
        <p:grpSpPr>
          <a:xfrm>
            <a:off x="2494012" y="1576495"/>
            <a:ext cx="1012806" cy="2774529"/>
            <a:chOff x="2494012" y="1576495"/>
            <a:chExt cx="1012806" cy="27745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352ABD-0587-4485-ABCA-0934BEBBCAF8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002144"/>
              <a:chOff x="2494012" y="2348880"/>
              <a:chExt cx="1012806" cy="20021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D0921E5-8DD2-404F-A819-8457F77B4A2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0E62AF8-485F-4765-9A70-B9283337C23F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4BB88B3-6621-4963-82F9-30561CF2C891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5B1A512-EF3B-4568-B85B-30D23D751E8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5BA1F67-6E2A-4E1A-B971-93DA9A53EF6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C65A064-B2C8-47C5-8201-0AEAE0DA9CF4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4FB3E7B-496A-43A4-91AD-9FCAB95504A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55C2FB7-A67B-4A16-BB9B-C6DB9447CA5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0941CE4-BADF-4338-A5DE-7A5418637CF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E7B977D-4CED-4C88-B3DE-4199185FAB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5151C4F-7322-4BD3-8D07-56597066CA78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6BDB946-5E9C-4196-BC2C-932F28DDEAA8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B811AFB-CAFB-4FA2-A86B-C2971E76046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18B3207-3E18-4CAB-B07A-965440C1D9B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9110BC2-5755-4D8A-8B3B-AE584296B9A8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0081903-98C6-4A2D-B17D-38D963B5A15D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A90E320-0100-4272-B6BC-538AA4354E7F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1998085-95E8-4B99-81F0-E3FACE79F2E3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5DC0218-97AF-4B0C-A479-7EAD8CF0D718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71DEEDF-B5BC-48DD-AAC3-D69B90E93ADE}"/>
                  </a:ext>
                </a:extLst>
              </p:cNvPr>
              <p:cNvGrpSpPr/>
              <p:nvPr/>
            </p:nvGrpSpPr>
            <p:grpSpPr>
              <a:xfrm>
                <a:off x="2494012" y="3383855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17EDD40-9A95-40CC-A553-EEC26FCB1F08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CBFE555-E9AE-4B26-A28E-BD51727D146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9CB4EA5-8C35-40F2-B72B-59FC17D19D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75BCBAC-6EB9-418D-8BFA-D49EF45F7D5A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02317B1-13F7-4061-B282-29BFB8288EE0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2E9230F-27D2-438D-90BB-1A6391E4E26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A87DE14-368E-48D9-AB6C-1766D818CFAF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7A50DB0-E320-4A51-BD70-1E27B6C0B05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68578A-EC24-4F48-B522-7C13FC3DD6E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D6DFEA7-2991-4B3F-A8D2-753AB57CC820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0A0B3D-88C5-44C7-8443-4BB8E3FB2F4B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F5182F6-2B40-4CE1-8F9F-595F3DF5360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E1A90B5-FDD4-43F3-83FD-656758073A81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39DE1C6-5908-47FA-A21E-912C566906A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DC9A889-7CBB-4BC7-A4CA-170A4E85CC9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54DFA1B-E9C3-4C84-AC2B-646DF946B76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7119233-BD10-4884-B15B-5C491D62CD9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4AE7EE9-A25F-422C-B5A7-F502999DC11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7158B0-BC09-4848-A28E-5D2AE88AD272}"/>
                </a:ext>
              </a:extLst>
            </p:cNvPr>
            <p:cNvSpPr txBox="1"/>
            <p:nvPr/>
          </p:nvSpPr>
          <p:spPr>
            <a:xfrm>
              <a:off x="2519238" y="1576495"/>
              <a:ext cx="843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2000" dirty="0"/>
                <a:t>Input </a:t>
              </a:r>
            </a:p>
            <a:p>
              <a:pPr>
                <a:lnSpc>
                  <a:spcPct val="90000"/>
                </a:lnSpc>
              </a:pPr>
              <a:r>
                <a:rPr lang="pl-PL" sz="2000" dirty="0"/>
                <a:t>Data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7931D9-372D-4BEA-A0CF-249C7733F872}"/>
              </a:ext>
            </a:extLst>
          </p:cNvPr>
          <p:cNvCxnSpPr/>
          <p:nvPr/>
        </p:nvCxnSpPr>
        <p:spPr>
          <a:xfrm>
            <a:off x="5158308" y="1305474"/>
            <a:ext cx="0" cy="4732825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068CE4-C9C7-4914-8F11-585153A5F9BE}"/>
              </a:ext>
            </a:extLst>
          </p:cNvPr>
          <p:cNvGrpSpPr/>
          <p:nvPr/>
        </p:nvGrpSpPr>
        <p:grpSpPr>
          <a:xfrm>
            <a:off x="4798268" y="2766458"/>
            <a:ext cx="1509814" cy="1007542"/>
            <a:chOff x="4798268" y="2766458"/>
            <a:chExt cx="1509814" cy="100754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1F1F0B-3AC7-4085-B1F5-DE474492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121" y="3123002"/>
              <a:ext cx="650998" cy="65099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4FBA7A-8305-4C24-94CA-30E3DB480BA1}"/>
                </a:ext>
              </a:extLst>
            </p:cNvPr>
            <p:cNvSpPr txBox="1"/>
            <p:nvPr/>
          </p:nvSpPr>
          <p:spPr>
            <a:xfrm>
              <a:off x="5477405" y="2766458"/>
              <a:ext cx="83067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50" b="1" dirty="0"/>
                <a:t>Event Hub</a:t>
              </a:r>
              <a:endParaRPr lang="pl-PL" sz="1050" b="1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F0577A0-8728-4B03-9E9C-19894986C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268" y="3372568"/>
              <a:ext cx="685601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DF31A8-BBF7-4017-8601-C37EF02677E8}"/>
              </a:ext>
            </a:extLst>
          </p:cNvPr>
          <p:cNvGrpSpPr/>
          <p:nvPr/>
        </p:nvGrpSpPr>
        <p:grpSpPr>
          <a:xfrm>
            <a:off x="6366162" y="2220055"/>
            <a:ext cx="1910180" cy="1163800"/>
            <a:chOff x="6366162" y="2220055"/>
            <a:chExt cx="1910180" cy="11638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B76CA0-78A2-4704-B25A-F4811E1386DE}"/>
                </a:ext>
              </a:extLst>
            </p:cNvPr>
            <p:cNvGrpSpPr/>
            <p:nvPr/>
          </p:nvGrpSpPr>
          <p:grpSpPr>
            <a:xfrm>
              <a:off x="7030488" y="2220055"/>
              <a:ext cx="1245854" cy="928061"/>
              <a:chOff x="8007106" y="3074517"/>
              <a:chExt cx="1245854" cy="928061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1F76734-6BD6-4420-8887-92F681441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1658" y="3222288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3305D-FF0C-42C1-8EB8-AEE288E2A77D}"/>
                  </a:ext>
                </a:extLst>
              </p:cNvPr>
              <p:cNvSpPr txBox="1"/>
              <p:nvPr/>
            </p:nvSpPr>
            <p:spPr>
              <a:xfrm>
                <a:off x="8007106" y="3074517"/>
                <a:ext cx="1245854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Stream Analytics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65418F7-2207-45EE-907B-A96E730AC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62" y="2967603"/>
              <a:ext cx="863851" cy="4162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4553993F-B36C-4329-BAB3-4422629D9145}"/>
              </a:ext>
            </a:extLst>
          </p:cNvPr>
          <p:cNvGrpSpPr/>
          <p:nvPr/>
        </p:nvGrpSpPr>
        <p:grpSpPr>
          <a:xfrm>
            <a:off x="6505647" y="3148116"/>
            <a:ext cx="1422184" cy="1594721"/>
            <a:chOff x="6505647" y="3148116"/>
            <a:chExt cx="1422184" cy="15947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FCBCDA-5157-4A36-A556-5C6DBB0988A2}"/>
                </a:ext>
              </a:extLst>
            </p:cNvPr>
            <p:cNvSpPr txBox="1"/>
            <p:nvPr/>
          </p:nvSpPr>
          <p:spPr>
            <a:xfrm>
              <a:off x="6505647" y="4505080"/>
              <a:ext cx="142218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Blob Storage</a:t>
              </a:r>
              <a:endParaRPr lang="pl-PL" sz="1050" b="1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3F92F4E-08E6-4601-845D-EAE99DB36CB7}"/>
                </a:ext>
              </a:extLst>
            </p:cNvPr>
            <p:cNvGrpSpPr/>
            <p:nvPr/>
          </p:nvGrpSpPr>
          <p:grpSpPr>
            <a:xfrm>
              <a:off x="7145727" y="3148116"/>
              <a:ext cx="782104" cy="1353548"/>
              <a:chOff x="7145727" y="3148116"/>
              <a:chExt cx="782104" cy="1353548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4F48C4-F5A1-48EE-903C-0EBAA056F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5727" y="3719560"/>
                <a:ext cx="782104" cy="782104"/>
              </a:xfrm>
              <a:prstGeom prst="rect">
                <a:avLst/>
              </a:prstGeom>
            </p:spPr>
          </p:pic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07A1E50-9EC0-4B31-B508-98FF1F06AF17}"/>
                  </a:ext>
                </a:extLst>
              </p:cNvPr>
              <p:cNvCxnSpPr>
                <a:cxnSpLocks/>
                <a:stCxn id="57" idx="0"/>
                <a:endCxn id="54" idx="2"/>
              </p:cNvCxnSpPr>
              <p:nvPr/>
            </p:nvCxnSpPr>
            <p:spPr>
              <a:xfrm flipV="1">
                <a:off x="7536779" y="3148116"/>
                <a:ext cx="8406" cy="57144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75B8BF12-6E1E-4186-B7F7-99AD6819E7A1}"/>
              </a:ext>
            </a:extLst>
          </p:cNvPr>
          <p:cNvGrpSpPr/>
          <p:nvPr/>
        </p:nvGrpSpPr>
        <p:grpSpPr>
          <a:xfrm>
            <a:off x="6909066" y="4207009"/>
            <a:ext cx="4130650" cy="1831290"/>
            <a:chOff x="6909066" y="4207009"/>
            <a:chExt cx="4130650" cy="183129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E920EB-BB18-45B1-AFAC-0843EA3AFCAC}"/>
                </a:ext>
              </a:extLst>
            </p:cNvPr>
            <p:cNvSpPr txBox="1"/>
            <p:nvPr/>
          </p:nvSpPr>
          <p:spPr>
            <a:xfrm>
              <a:off x="6909066" y="5722725"/>
              <a:ext cx="1420582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Data Factory</a:t>
              </a:r>
              <a:endParaRPr lang="pl-PL" sz="105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4B9AAB-23EF-49B3-B453-42977C7A9D95}"/>
                </a:ext>
              </a:extLst>
            </p:cNvPr>
            <p:cNvSpPr txBox="1"/>
            <p:nvPr/>
          </p:nvSpPr>
          <p:spPr>
            <a:xfrm>
              <a:off x="8686079" y="5800542"/>
              <a:ext cx="2353637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Data </a:t>
              </a:r>
              <a:r>
                <a:rPr lang="en-GB" sz="1050" b="1" dirty="0"/>
                <a:t>Lake Analytics</a:t>
              </a:r>
              <a:endParaRPr lang="pl-PL" sz="1050" b="1" dirty="0"/>
            </a:p>
          </p:txBody>
        </p:sp>
        <p:grpSp>
          <p:nvGrpSpPr>
            <p:cNvPr id="4097" name="Group 4096">
              <a:extLst>
                <a:ext uri="{FF2B5EF4-FFF2-40B4-BE49-F238E27FC236}">
                  <a16:creationId xmlns:a16="http://schemas.microsoft.com/office/drawing/2014/main" id="{56EAE7F8-EBAC-4798-8743-CB768000EFC7}"/>
                </a:ext>
              </a:extLst>
            </p:cNvPr>
            <p:cNvGrpSpPr/>
            <p:nvPr/>
          </p:nvGrpSpPr>
          <p:grpSpPr>
            <a:xfrm>
              <a:off x="7274628" y="4207009"/>
              <a:ext cx="2469392" cy="1533472"/>
              <a:chOff x="7274628" y="4207009"/>
              <a:chExt cx="2469392" cy="1533472"/>
            </a:xfrm>
          </p:grpSpPr>
          <p:grpSp>
            <p:nvGrpSpPr>
              <p:cNvPr id="4096" name="Group 4095">
                <a:extLst>
                  <a:ext uri="{FF2B5EF4-FFF2-40B4-BE49-F238E27FC236}">
                    <a16:creationId xmlns:a16="http://schemas.microsoft.com/office/drawing/2014/main" id="{1BD9D270-0102-4F3B-9537-D89E327AA061}"/>
                  </a:ext>
                </a:extLst>
              </p:cNvPr>
              <p:cNvGrpSpPr/>
              <p:nvPr/>
            </p:nvGrpSpPr>
            <p:grpSpPr>
              <a:xfrm>
                <a:off x="7274628" y="4207009"/>
                <a:ext cx="2469392" cy="1533472"/>
                <a:chOff x="7274628" y="4207009"/>
                <a:chExt cx="2469392" cy="1533472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8C3AA986-DEF5-4D77-A9EE-E21B37BCE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4628" y="5097380"/>
                  <a:ext cx="568034" cy="568034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3691E8D3-740D-4B74-A67A-4FA8324BD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0919" y="5097380"/>
                  <a:ext cx="643101" cy="643101"/>
                </a:xfrm>
                <a:prstGeom prst="rect">
                  <a:avLst/>
                </a:prstGeom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DF2DF36F-C7F3-4755-BB9F-6076C5DEA8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6532" y="5490759"/>
                  <a:ext cx="1210349" cy="1006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AA756327-034C-44A4-A28D-9036F94B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5763" y="4207009"/>
                  <a:ext cx="1131577" cy="885029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272CB05-E574-4EFD-9093-53A64BF53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1072" y="4306376"/>
                <a:ext cx="7609" cy="68629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BCD09830-AF92-4CA1-94AF-09C0F6F95C51}"/>
              </a:ext>
            </a:extLst>
          </p:cNvPr>
          <p:cNvGrpSpPr/>
          <p:nvPr/>
        </p:nvGrpSpPr>
        <p:grpSpPr>
          <a:xfrm>
            <a:off x="7876532" y="3172033"/>
            <a:ext cx="2793382" cy="1127293"/>
            <a:chOff x="7876532" y="3172033"/>
            <a:chExt cx="2793382" cy="112729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804B35-B359-4B10-9C91-1D1A4400B949}"/>
                </a:ext>
              </a:extLst>
            </p:cNvPr>
            <p:cNvSpPr txBox="1"/>
            <p:nvPr/>
          </p:nvSpPr>
          <p:spPr>
            <a:xfrm>
              <a:off x="8496770" y="3353065"/>
              <a:ext cx="1792478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Data </a:t>
              </a:r>
              <a:r>
                <a:rPr lang="en-GB" sz="1050" b="1" dirty="0"/>
                <a:t>Lake Storage</a:t>
              </a:r>
              <a:endParaRPr lang="pl-PL" sz="1050" b="1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136FB0E-2A45-41D0-8CAE-314B966AFE5F}"/>
                </a:ext>
              </a:extLst>
            </p:cNvPr>
            <p:cNvGrpSpPr/>
            <p:nvPr/>
          </p:nvGrpSpPr>
          <p:grpSpPr>
            <a:xfrm>
              <a:off x="7876532" y="3172033"/>
              <a:ext cx="2793382" cy="1127293"/>
              <a:chOff x="7876532" y="3172033"/>
              <a:chExt cx="2793382" cy="112729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A80CF97-39BE-4C14-B166-8FCE3B21A96F}"/>
                  </a:ext>
                </a:extLst>
              </p:cNvPr>
              <p:cNvGrpSpPr/>
              <p:nvPr/>
            </p:nvGrpSpPr>
            <p:grpSpPr>
              <a:xfrm>
                <a:off x="7876532" y="3172033"/>
                <a:ext cx="1867488" cy="1127293"/>
                <a:chOff x="7876532" y="3172033"/>
                <a:chExt cx="1867488" cy="1127293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93259059-DE1D-4359-BA47-C1F6B2F567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0603" y="3565909"/>
                  <a:ext cx="733417" cy="733417"/>
                </a:xfrm>
                <a:prstGeom prst="rect">
                  <a:avLst/>
                </a:prstGeom>
              </p:spPr>
            </p:pic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B062861-0DBE-4572-BE0A-A6F6633E5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6532" y="3172033"/>
                  <a:ext cx="992401" cy="659789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EE44E36-0D72-448F-BBE3-AD7925AC08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768" y="4062992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35E08F-946D-461F-9811-4B10A508B982}"/>
              </a:ext>
            </a:extLst>
          </p:cNvPr>
          <p:cNvGrpSpPr/>
          <p:nvPr/>
        </p:nvGrpSpPr>
        <p:grpSpPr>
          <a:xfrm>
            <a:off x="8018680" y="1131432"/>
            <a:ext cx="3542399" cy="1434660"/>
            <a:chOff x="8018680" y="1131432"/>
            <a:chExt cx="3542399" cy="143466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B21CBF0-62AE-4DEF-9A9B-BB5F0A454634}"/>
                </a:ext>
              </a:extLst>
            </p:cNvPr>
            <p:cNvGrpSpPr/>
            <p:nvPr/>
          </p:nvGrpSpPr>
          <p:grpSpPr>
            <a:xfrm>
              <a:off x="8018680" y="1214554"/>
              <a:ext cx="1725340" cy="1351538"/>
              <a:chOff x="8018680" y="1214554"/>
              <a:chExt cx="1725340" cy="135153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CD2A378-5CEE-4F6E-8F58-402477837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459" y="1482403"/>
                <a:ext cx="650998" cy="650998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D4CE1-A8D1-4D3B-9182-87979004F428}"/>
                  </a:ext>
                </a:extLst>
              </p:cNvPr>
              <p:cNvSpPr txBox="1"/>
              <p:nvPr/>
            </p:nvSpPr>
            <p:spPr>
              <a:xfrm>
                <a:off x="8913343" y="1214554"/>
                <a:ext cx="830677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050" b="1" dirty="0"/>
                  <a:t>Event Hub</a:t>
                </a:r>
                <a:endParaRPr lang="pl-PL" sz="1050" b="1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7A3F871-37BF-4535-B2D8-3ECF136D7DFE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 flipV="1">
                <a:off x="8018680" y="1807902"/>
                <a:ext cx="991779" cy="75819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689D63F-D656-4735-98A0-C96A480F87E0}"/>
                </a:ext>
              </a:extLst>
            </p:cNvPr>
            <p:cNvGrpSpPr/>
            <p:nvPr/>
          </p:nvGrpSpPr>
          <p:grpSpPr>
            <a:xfrm>
              <a:off x="9685171" y="1131432"/>
              <a:ext cx="1875908" cy="1078943"/>
              <a:chOff x="9685171" y="1131432"/>
              <a:chExt cx="1875908" cy="1078943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3050CF2-7629-4D19-A726-76429489F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021" y="1430087"/>
                <a:ext cx="780288" cy="780288"/>
              </a:xfrm>
              <a:prstGeom prst="rect">
                <a:avLst/>
              </a:prstGeom>
            </p:spPr>
          </p:pic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4062A2-D12C-4D61-93D8-5AEB2A84E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5171" y="1800876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E22A82C-E848-4F9E-A2F1-8414334B1880}"/>
                  </a:ext>
                </a:extLst>
              </p:cNvPr>
              <p:cNvSpPr txBox="1"/>
              <p:nvPr/>
            </p:nvSpPr>
            <p:spPr>
              <a:xfrm>
                <a:off x="10541248" y="1131432"/>
                <a:ext cx="1019831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App Function</a:t>
                </a:r>
              </a:p>
            </p:txBody>
          </p:sp>
        </p:grp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5D9ACA30-E341-4488-A863-78AAA6FE3D38}"/>
              </a:ext>
            </a:extLst>
          </p:cNvPr>
          <p:cNvGrpSpPr/>
          <p:nvPr/>
        </p:nvGrpSpPr>
        <p:grpSpPr>
          <a:xfrm>
            <a:off x="8080197" y="2262519"/>
            <a:ext cx="3590964" cy="2579051"/>
            <a:chOff x="8080197" y="2262519"/>
            <a:chExt cx="3590964" cy="257905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58FDAA0-2199-4A37-A4DE-60D22386FA83}"/>
                </a:ext>
              </a:extLst>
            </p:cNvPr>
            <p:cNvSpPr/>
            <p:nvPr/>
          </p:nvSpPr>
          <p:spPr>
            <a:xfrm>
              <a:off x="10332012" y="2262519"/>
              <a:ext cx="1334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/>
                <a:t>Time Series Insight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EF1F68-08C0-4E0E-946E-C846CC168CA8}"/>
                </a:ext>
              </a:extLst>
            </p:cNvPr>
            <p:cNvSpPr/>
            <p:nvPr/>
          </p:nvSpPr>
          <p:spPr>
            <a:xfrm>
              <a:off x="10663537" y="4595349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/>
                <a:t>Power BI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33DACF2-8153-457E-A875-B0A295268917}"/>
                </a:ext>
              </a:extLst>
            </p:cNvPr>
            <p:cNvGrpSpPr/>
            <p:nvPr/>
          </p:nvGrpSpPr>
          <p:grpSpPr>
            <a:xfrm>
              <a:off x="8080197" y="2311912"/>
              <a:ext cx="3590964" cy="2113971"/>
              <a:chOff x="8080197" y="2311912"/>
              <a:chExt cx="3590964" cy="211397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F88EC39-2078-4903-AD60-D145C2C0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228" y="3645593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4098" name="Picture 2" descr="Znalezione obrazy dla zapytania Time Series Insights">
                <a:extLst>
                  <a:ext uri="{FF2B5EF4-FFF2-40B4-BE49-F238E27FC236}">
                    <a16:creationId xmlns:a16="http://schemas.microsoft.com/office/drawing/2014/main" id="{57879690-AC45-4E58-BA3D-80E8B89884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1168" y="2569928"/>
                <a:ext cx="1239993" cy="650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77AD563-1A24-4C90-BF52-2D5B7E1BBC3D}"/>
                  </a:ext>
                </a:extLst>
              </p:cNvPr>
              <p:cNvGrpSpPr/>
              <p:nvPr/>
            </p:nvGrpSpPr>
            <p:grpSpPr>
              <a:xfrm>
                <a:off x="8080197" y="2311912"/>
                <a:ext cx="1677820" cy="905773"/>
                <a:chOff x="8080197" y="2311912"/>
                <a:chExt cx="1677820" cy="90577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9DFE151-0EE0-498A-AD1B-ADBFE0335D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7180" y="2566687"/>
                  <a:ext cx="650998" cy="650998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3BDAC56-E4A5-4DBA-BFDF-D8F497292A3B}"/>
                    </a:ext>
                  </a:extLst>
                </p:cNvPr>
                <p:cNvSpPr txBox="1"/>
                <p:nvPr/>
              </p:nvSpPr>
              <p:spPr>
                <a:xfrm>
                  <a:off x="8927340" y="2311912"/>
                  <a:ext cx="830677" cy="237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sz="1050" b="1" dirty="0"/>
                    <a:t>Event Hub</a:t>
                  </a:r>
                  <a:endParaRPr lang="pl-PL" sz="1050" b="1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3F5AFCE-A515-4ACC-830C-48B3205D6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0197" y="2832998"/>
                  <a:ext cx="833146" cy="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6E2310C-1657-4365-B858-9F8B7EB18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6425" y="2892186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FBB2205-ACE1-4FA2-9FC4-A7D79F659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68" y="3028017"/>
                <a:ext cx="896460" cy="60905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71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</a:t>
            </a:r>
            <a:r>
              <a:rPr lang="en-GB" dirty="0"/>
              <a:t> as a Big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DEMO(s)</a:t>
            </a:r>
          </a:p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914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52A8-8B19-48B9-9A58-FC1608CB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83DF-DD41-42FC-982D-874AEC7C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676672"/>
          </a:xfrm>
        </p:spPr>
        <p:txBody>
          <a:bodyPr/>
          <a:lstStyle/>
          <a:p>
            <a:r>
              <a:rPr lang="en-GB" dirty="0"/>
              <a:t>Azure Stream Analytics Job (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Hot Path</a:t>
            </a:r>
            <a:r>
              <a:rPr lang="en-GB" dirty="0"/>
              <a:t>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BF9A1-812C-438B-A78D-D60A89A5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459436"/>
            <a:ext cx="9986763" cy="31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85A-DDF9-46CC-8782-B52B2B82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6A4D-A57F-49D4-B028-987A1B44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748680"/>
          </a:xfrm>
        </p:spPr>
        <p:txBody>
          <a:bodyPr/>
          <a:lstStyle/>
          <a:p>
            <a:r>
              <a:rPr lang="en-GB" dirty="0"/>
              <a:t>Azure Data Factory Pipeline </a:t>
            </a:r>
            <a:r>
              <a:rPr lang="en-GB"/>
              <a:t>(</a:t>
            </a:r>
            <a:r>
              <a:rPr lang="en-GB" b="1">
                <a:solidFill>
                  <a:schemeClr val="accent4">
                    <a:lumMod val="75000"/>
                  </a:schemeClr>
                </a:solidFill>
              </a:rPr>
              <a:t>Cold Path</a:t>
            </a:r>
            <a:r>
              <a:rPr lang="en-GB" dirty="0"/>
              <a:t>)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D1C7D-419C-480C-A07B-6B2EE692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372767"/>
            <a:ext cx="8695813" cy="42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Resources:</a:t>
            </a:r>
          </a:p>
          <a:p>
            <a:pPr marL="365760" lvl="1" indent="-164592">
              <a:buNone/>
            </a:pPr>
            <a:r>
              <a:rPr lang="en-GB" sz="2000" dirty="0">
                <a:hlinkClick r:id="rId2"/>
              </a:rPr>
              <a:t>https://docs.microsoft.com/en-us/azure/</a:t>
            </a:r>
          </a:p>
          <a:p>
            <a:r>
              <a:rPr lang="en-GB" dirty="0"/>
              <a:t>Examples: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3"/>
              </a:rPr>
              <a:t>https://github.com/cloud4yourdata/demos/tree/develop/AzureAsBigDataPlatfom</a:t>
            </a:r>
            <a:endParaRPr lang="en-GB" dirty="0"/>
          </a:p>
          <a:p>
            <a:r>
              <a:rPr lang="pl-PL" dirty="0"/>
              <a:t>Contact: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4"/>
              </a:rPr>
              <a:t>tkrawczyk@future-processing.com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5"/>
              </a:rPr>
              <a:t>tomasz.k.krawczyk@gmail.com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Why choose a career in Big Data?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Exponential Growth Rate</a:t>
            </a:r>
            <a:endParaRPr lang="en-GB" b="1" dirty="0"/>
          </a:p>
          <a:p>
            <a:pPr lvl="1"/>
            <a:r>
              <a:rPr lang="en-GB" dirty="0"/>
              <a:t>40 Zetta bytes </a:t>
            </a:r>
            <a:r>
              <a:rPr lang="pl-PL" dirty="0"/>
              <a:t>by</a:t>
            </a:r>
            <a:r>
              <a:rPr lang="en-GB" dirty="0"/>
              <a:t> 2020</a:t>
            </a:r>
          </a:p>
          <a:p>
            <a:pPr lvl="1"/>
            <a:r>
              <a:rPr lang="pl-PL" dirty="0"/>
              <a:t>163 Zetta bytes by 2025</a:t>
            </a:r>
            <a:endParaRPr lang="en-GB" dirty="0"/>
          </a:p>
          <a:p>
            <a:r>
              <a:rPr lang="en-US" b="1" dirty="0"/>
              <a:t>Big Data Analytics: A Top Priority in a lot of Organizations</a:t>
            </a:r>
          </a:p>
          <a:p>
            <a:r>
              <a:rPr lang="en-US" b="1" dirty="0"/>
              <a:t>Big Data Analytics is Used Everywhere!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Lack of Skilled Professionals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Easy to Start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(SQL, Python, Java, Scala)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Fat Paychecks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r>
              <a:rPr lang="en-GB" sz="1300" dirty="0"/>
              <a:t>Sources: </a:t>
            </a:r>
          </a:p>
          <a:p>
            <a:pPr marL="365760" lvl="1" indent="0">
              <a:buNone/>
            </a:pPr>
            <a:r>
              <a:rPr lang="en-GB" sz="1300" dirty="0">
                <a:hlinkClick r:id="rId3"/>
              </a:rPr>
              <a:t>http://www.orangetreeglobal.com/6-reasons-why-big-data-analytics-is-a-smart-career-choice-in-2017/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4"/>
              </a:rPr>
              <a:t>http://bigdata-madesimple.com/10-reasons-why-you-should-learn-data-analytics/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5"/>
              </a:rPr>
              <a:t>https://www.edureka.co/blog/10-reasons-why-big-data-analytics-is-the-best-career-move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6"/>
              </a:rPr>
              <a:t>http://www.dataversity.net/20-reasons-big-data-analytics-best-career-move/</a:t>
            </a:r>
            <a:endParaRPr lang="en-GB" sz="1300" dirty="0"/>
          </a:p>
          <a:p>
            <a:pPr marL="365760" lvl="1" indent="0">
              <a:buNone/>
            </a:pPr>
            <a:endParaRPr lang="en-GB" sz="1300" dirty="0"/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3Vs of Big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9EEF2-3F70-4C46-A668-209090545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Volume</a:t>
            </a:r>
          </a:p>
          <a:p>
            <a:pPr lvl="1"/>
            <a:r>
              <a:rPr lang="en-GB" sz="2000" b="1" dirty="0"/>
              <a:t>Byte</a:t>
            </a:r>
            <a:r>
              <a:rPr lang="en-GB" sz="2000" dirty="0"/>
              <a:t>	One grain of rice</a:t>
            </a:r>
          </a:p>
          <a:p>
            <a:pPr lvl="1"/>
            <a:r>
              <a:rPr lang="en-GB" sz="2000" b="1" dirty="0"/>
              <a:t>Kilobyte	</a:t>
            </a:r>
            <a:r>
              <a:rPr lang="en-GB" sz="2000" dirty="0"/>
              <a:t>Cup of rice</a:t>
            </a:r>
          </a:p>
          <a:p>
            <a:pPr lvl="1"/>
            <a:r>
              <a:rPr lang="en-GB" sz="2000" b="1" dirty="0"/>
              <a:t>Megabyte	</a:t>
            </a:r>
            <a:r>
              <a:rPr lang="en-GB" sz="2000" dirty="0"/>
              <a:t>8 bags of rice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Gigabyte</a:t>
            </a:r>
            <a:r>
              <a:rPr lang="en-GB" sz="2000" b="1" dirty="0"/>
              <a:t>	</a:t>
            </a:r>
            <a:r>
              <a:rPr lang="en-GB" sz="2000" dirty="0"/>
              <a:t>3 semi trucks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Terabyte</a:t>
            </a:r>
            <a:r>
              <a:rPr lang="en-GB" sz="2000" dirty="0"/>
              <a:t>	2 container ships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Petabyte</a:t>
            </a:r>
            <a:r>
              <a:rPr lang="en-GB" sz="2000" dirty="0"/>
              <a:t>	Blankets Manhattan</a:t>
            </a:r>
          </a:p>
          <a:p>
            <a:pPr lvl="1"/>
            <a:r>
              <a:rPr lang="en-GB" sz="2000" b="1" dirty="0"/>
              <a:t>Exabyte</a:t>
            </a:r>
            <a:r>
              <a:rPr lang="en-GB" sz="2000" dirty="0"/>
              <a:t>	Blankets west coast states</a:t>
            </a:r>
          </a:p>
          <a:p>
            <a:pPr lvl="1"/>
            <a:r>
              <a:rPr lang="en-GB" sz="2000" b="1" dirty="0"/>
              <a:t>Zettabyte	</a:t>
            </a:r>
            <a:r>
              <a:rPr lang="en-GB" sz="2000" dirty="0"/>
              <a:t>Fills the Pacific Ocean</a:t>
            </a:r>
          </a:p>
          <a:p>
            <a:pPr lvl="1"/>
            <a:r>
              <a:rPr lang="en-GB" sz="2000" b="1" dirty="0"/>
              <a:t>Yottabyte	As earth-sized rice ball</a:t>
            </a:r>
            <a:endParaRPr lang="pl-PL" sz="2000" b="1" dirty="0"/>
          </a:p>
          <a:p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087026-A08F-4FF2-9F02-5501F0B6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21168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Variety</a:t>
            </a:r>
          </a:p>
          <a:p>
            <a:pPr lvl="1"/>
            <a:r>
              <a:rPr lang="en-GB" dirty="0"/>
              <a:t>Structured</a:t>
            </a:r>
          </a:p>
          <a:p>
            <a:pPr lvl="1"/>
            <a:r>
              <a:rPr lang="en-GB" dirty="0"/>
              <a:t>Unstructured</a:t>
            </a:r>
          </a:p>
          <a:p>
            <a:pPr lvl="1"/>
            <a:r>
              <a:rPr lang="en-GB" dirty="0"/>
              <a:t>Semi-structured</a:t>
            </a:r>
          </a:p>
          <a:p>
            <a:pPr lvl="1"/>
            <a:r>
              <a:rPr lang="en-GB" dirty="0"/>
              <a:t>All the above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C173F32-1B21-4EA9-B609-BD8B10DE2B48}"/>
              </a:ext>
            </a:extLst>
          </p:cNvPr>
          <p:cNvSpPr txBox="1">
            <a:spLocks/>
          </p:cNvSpPr>
          <p:nvPr/>
        </p:nvSpPr>
        <p:spPr>
          <a:xfrm>
            <a:off x="6561651" y="3886200"/>
            <a:ext cx="4814586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Velocity</a:t>
            </a:r>
          </a:p>
          <a:p>
            <a:pPr lvl="1"/>
            <a:r>
              <a:rPr lang="en-GB" b="1" dirty="0"/>
              <a:t>Near to Real Time</a:t>
            </a:r>
          </a:p>
          <a:p>
            <a:pPr lvl="1"/>
            <a:r>
              <a:rPr lang="en-GB" b="1" dirty="0"/>
              <a:t>Batch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189B0-8A6D-4E77-BF08-2261758087C1}"/>
              </a:ext>
            </a:extLst>
          </p:cNvPr>
          <p:cNvSpPr/>
          <p:nvPr/>
        </p:nvSpPr>
        <p:spPr>
          <a:xfrm>
            <a:off x="6886500" y="4365104"/>
            <a:ext cx="3168352" cy="100811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5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How do you process all </a:t>
            </a:r>
            <a:r>
              <a:rPr lang="en-GB" sz="48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pl-PL" sz="480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 data ?</a:t>
            </a:r>
            <a:endParaRPr lang="pl-PL" sz="4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4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68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70C6B9F-D708-4584-8355-607330F3EB46}"/>
              </a:ext>
            </a:extLst>
          </p:cNvPr>
          <p:cNvSpPr/>
          <p:nvPr/>
        </p:nvSpPr>
        <p:spPr>
          <a:xfrm>
            <a:off x="3858717" y="3305584"/>
            <a:ext cx="7471043" cy="169924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AD756-80D5-4581-A0DD-164D43FF558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Lambda architecture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AF7147-23BF-4FBD-93B8-509B6356A51D}"/>
              </a:ext>
            </a:extLst>
          </p:cNvPr>
          <p:cNvGrpSpPr/>
          <p:nvPr/>
        </p:nvGrpSpPr>
        <p:grpSpPr>
          <a:xfrm>
            <a:off x="1712285" y="2325485"/>
            <a:ext cx="8941838" cy="4595452"/>
            <a:chOff x="1045616" y="1625054"/>
            <a:chExt cx="10449447" cy="51793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BA3D0-D789-47AF-A191-4C65BE4208B0}"/>
                </a:ext>
              </a:extLst>
            </p:cNvPr>
            <p:cNvSpPr/>
            <p:nvPr/>
          </p:nvSpPr>
          <p:spPr bwMode="auto">
            <a:xfrm>
              <a:off x="4022235" y="5019068"/>
              <a:ext cx="538565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AFF01-04F9-4217-9D3B-E154C728C5AD}"/>
                </a:ext>
              </a:extLst>
            </p:cNvPr>
            <p:cNvSpPr/>
            <p:nvPr/>
          </p:nvSpPr>
          <p:spPr bwMode="auto">
            <a:xfrm>
              <a:off x="6164985" y="3044434"/>
              <a:ext cx="2826507" cy="6384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Batch View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15F218-20CF-4E0E-A1BA-81CB87AD1333}"/>
                </a:ext>
              </a:extLst>
            </p:cNvPr>
            <p:cNvSpPr/>
            <p:nvPr/>
          </p:nvSpPr>
          <p:spPr bwMode="auto">
            <a:xfrm>
              <a:off x="6164985" y="3767553"/>
              <a:ext cx="2831399" cy="6384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Real Time View</a:t>
              </a:r>
            </a:p>
          </p:txBody>
        </p:sp>
        <p:sp>
          <p:nvSpPr>
            <p:cNvPr id="11" name="Rectangular Callout 11">
              <a:extLst>
                <a:ext uri="{FF2B5EF4-FFF2-40B4-BE49-F238E27FC236}">
                  <a16:creationId xmlns:a16="http://schemas.microsoft.com/office/drawing/2014/main" id="{6291EEF5-0AFA-4B94-B038-620A0D6207F4}"/>
                </a:ext>
              </a:extLst>
            </p:cNvPr>
            <p:cNvSpPr/>
            <p:nvPr/>
          </p:nvSpPr>
          <p:spPr bwMode="auto">
            <a:xfrm>
              <a:off x="10054903" y="3257592"/>
              <a:ext cx="1440160" cy="782450"/>
            </a:xfrm>
            <a:prstGeom prst="wedgeRectCallout">
              <a:avLst>
                <a:gd name="adj1" fmla="val -2804"/>
                <a:gd name="adj2" fmla="val 7692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Queries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80ECE-55DF-41BD-84FA-78DF87C67C32}"/>
                </a:ext>
              </a:extLst>
            </p:cNvPr>
            <p:cNvSpPr/>
            <p:nvPr/>
          </p:nvSpPr>
          <p:spPr bwMode="auto">
            <a:xfrm>
              <a:off x="3860054" y="1625054"/>
              <a:ext cx="1656184" cy="7302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All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1A701-3562-4814-81E2-75C98D61D513}"/>
                </a:ext>
              </a:extLst>
            </p:cNvPr>
            <p:cNvSpPr/>
            <p:nvPr/>
          </p:nvSpPr>
          <p:spPr bwMode="auto">
            <a:xfrm>
              <a:off x="4205295" y="5265992"/>
              <a:ext cx="1656184" cy="73028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Recent Data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A0FD7-29D7-4826-AC1E-16127E75888F}"/>
                </a:ext>
              </a:extLst>
            </p:cNvPr>
            <p:cNvSpPr/>
            <p:nvPr/>
          </p:nvSpPr>
          <p:spPr bwMode="auto">
            <a:xfrm>
              <a:off x="6675016" y="5287257"/>
              <a:ext cx="1656184" cy="730285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Incremental Views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A9EA19-113F-4941-A06E-619796F9F99E}"/>
                </a:ext>
              </a:extLst>
            </p:cNvPr>
            <p:cNvSpPr/>
            <p:nvPr/>
          </p:nvSpPr>
          <p:spPr bwMode="auto">
            <a:xfrm>
              <a:off x="6675016" y="1625054"/>
              <a:ext cx="1656184" cy="7302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Precomputed Views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AF98FE-06CD-469E-9060-36B2CD8A5336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5516238" y="1990197"/>
              <a:ext cx="11587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221ACF-B2BC-4A80-A744-BBA988C7F19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5861479" y="5631136"/>
              <a:ext cx="813536" cy="2126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8D6299-3714-48B8-98C4-1B5FEE030ADE}"/>
                </a:ext>
              </a:extLst>
            </p:cNvPr>
            <p:cNvSpPr txBox="1"/>
            <p:nvPr/>
          </p:nvSpPr>
          <p:spPr>
            <a:xfrm>
              <a:off x="9573179" y="1988791"/>
              <a:ext cx="1743042" cy="55153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BATCH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411909-67A8-41E8-A3D5-EC497DE3DFFA}"/>
                </a:ext>
              </a:extLst>
            </p:cNvPr>
            <p:cNvSpPr txBox="1"/>
            <p:nvPr/>
          </p:nvSpPr>
          <p:spPr>
            <a:xfrm>
              <a:off x="9573179" y="6252824"/>
              <a:ext cx="1701531" cy="55153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SPEED LAYER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71079F4-7B80-4957-AB46-E7079983D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616" y="3817837"/>
              <a:ext cx="495000" cy="464667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C392CE-1047-4EAC-962C-27933C1E5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398" y="4405987"/>
              <a:ext cx="0" cy="60344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34">
              <a:extLst>
                <a:ext uri="{FF2B5EF4-FFF2-40B4-BE49-F238E27FC236}">
                  <a16:creationId xmlns:a16="http://schemas.microsoft.com/office/drawing/2014/main" id="{9EC8EB5F-2306-4D0C-9A15-3E313BBAC412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rot="16200000" flipH="1">
              <a:off x="2280721" y="4449064"/>
              <a:ext cx="1805101" cy="741337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3E4BA18-779F-426A-B4DA-464FE38F0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340" y="2004355"/>
              <a:ext cx="1449100" cy="1862570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38">
              <a:extLst>
                <a:ext uri="{FF2B5EF4-FFF2-40B4-BE49-F238E27FC236}">
                  <a16:creationId xmlns:a16="http://schemas.microsoft.com/office/drawing/2014/main" id="{0E5254A3-AA56-4003-87A4-5DE9E582A9DF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8991493" y="3363651"/>
              <a:ext cx="1063410" cy="285166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40">
              <a:extLst>
                <a:ext uri="{FF2B5EF4-FFF2-40B4-BE49-F238E27FC236}">
                  <a16:creationId xmlns:a16="http://schemas.microsoft.com/office/drawing/2014/main" id="{1CFA9D27-68CD-4B39-A489-8290670DEE3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8996385" y="3648817"/>
              <a:ext cx="1058518" cy="437953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1A2D4-B7C9-4C69-A1D5-9887B6219BB8}"/>
                </a:ext>
              </a:extLst>
            </p:cNvPr>
            <p:cNvSpPr txBox="1"/>
            <p:nvPr/>
          </p:nvSpPr>
          <p:spPr>
            <a:xfrm>
              <a:off x="2350868" y="3600569"/>
              <a:ext cx="1013712" cy="5203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BDAD8-C84A-4C5A-B590-DEA1525DCDF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578240" y="2607946"/>
              <a:ext cx="0" cy="4364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E0FA9-B4F7-42D4-86D7-9B131419BCE8}"/>
              </a:ext>
            </a:extLst>
          </p:cNvPr>
          <p:cNvGrpSpPr/>
          <p:nvPr/>
        </p:nvGrpSpPr>
        <p:grpSpPr>
          <a:xfrm>
            <a:off x="3858718" y="1742435"/>
            <a:ext cx="7473458" cy="1410605"/>
            <a:chOff x="2566020" y="1733066"/>
            <a:chExt cx="8280920" cy="141060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62C463-C0E8-4B99-9AB3-44A9990128FC}"/>
                </a:ext>
              </a:extLst>
            </p:cNvPr>
            <p:cNvSpPr/>
            <p:nvPr/>
          </p:nvSpPr>
          <p:spPr>
            <a:xfrm>
              <a:off x="2566020" y="1733066"/>
              <a:ext cx="8280920" cy="1410605"/>
            </a:xfrm>
            <a:prstGeom prst="rect">
              <a:avLst/>
            </a:prstGeom>
            <a:noFill/>
            <a:ln w="444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E76B6-6FF0-4950-91A0-C58D8F0AFAC4}"/>
                </a:ext>
              </a:extLst>
            </p:cNvPr>
            <p:cNvSpPr txBox="1"/>
            <p:nvPr/>
          </p:nvSpPr>
          <p:spPr>
            <a:xfrm>
              <a:off x="5378961" y="1790299"/>
              <a:ext cx="1701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000" dirty="0"/>
                <a:t>COLD PATH</a:t>
              </a:r>
              <a:endParaRPr lang="pl-PL" sz="2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D081D5-7B1D-4F14-B63E-46FBD0586B32}"/>
              </a:ext>
            </a:extLst>
          </p:cNvPr>
          <p:cNvGrpSpPr/>
          <p:nvPr/>
        </p:nvGrpSpPr>
        <p:grpSpPr>
          <a:xfrm>
            <a:off x="1553214" y="3328852"/>
            <a:ext cx="1012806" cy="2002144"/>
            <a:chOff x="2494012" y="2348880"/>
            <a:chExt cx="1012806" cy="20021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C9166D-1707-4E93-A7C8-DABC094E5A18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F74FEBB-0EC2-47E2-9642-47A9FB40AF78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95F952A-31CF-455B-89D6-D05A98432D2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06628DF-755C-4534-B73A-231A25202FCC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E92D1AC-14EC-4252-8158-539E2782301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92E7A01-2619-487E-8185-69C2396EC78C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7D070C6-A3D9-4260-960D-4801D4ED33BC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51234DA-4E5B-4E2E-828B-ED9B4AA8B6AE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1C18AD1-4DE5-41B6-9C06-DE800051E5AC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FE92CCD-0B28-41E1-A1E7-F7209D7F3916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D7EF2A9-5499-4204-A135-1A0534690D4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E95667-7EB6-4971-90B6-F4EA8F1C296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7CA69B7-7803-4826-B89D-FF7DBDB3C9B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C65BE33-A345-4719-A95F-8946FF3A0C5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8760597-F7F5-4908-AD7B-ABC79EC26EC9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FE09A3E-BA24-4F3D-AA04-FEC22AA7D70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891FD88-F2BA-4831-910C-7327A7D8E2B4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8838191-9E2A-46DF-A8FC-DB9A93E743C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1C29316-CACF-4D35-B621-8BFF734269B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A8D1CA-96F3-4107-895A-8633CA249CE4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A0B2833-EF57-485C-B662-FC626C4C9BBE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6B1D0D3-13DE-4942-9B8B-5F93AC51C46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1E599EA-DB8E-422F-8C98-317C06D34B3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54BD3D7-6D4B-45C6-B4A1-E10BA9E923C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A544E08-06EF-4FF7-BA84-25A1A478200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FF173A8-F598-4BED-AC58-30B31D1DBE7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F936039-55DA-46F2-975D-22F1DD54045E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B0583F-9458-4143-A19B-D3577E9E1FAD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30F0C0D-456C-4DDC-BDB7-443578C9CB3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D1EA681-4042-42E6-9902-B7D84CD74F9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B4D527E-BDB2-4F4B-AA2E-0629E5ABD01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BCEDCC5-FB2E-48D8-9FD4-730FBBBB54C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D01BE70-9A8C-44C3-A1F0-EDEE116AA2B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01B4DC9-1C70-492E-925B-AFE670E1D82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54A8B58-FC6F-4B6E-9956-1878800DFB4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6D2E42E-7560-46C8-A52B-8591C3991AA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2C41068-447D-46DD-AD8A-625897316FE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0CBDB69-EB17-4FCC-9B1D-99FB23C7D713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0E6454B-BD57-4CB6-829F-9C9FC40333E2}"/>
              </a:ext>
            </a:extLst>
          </p:cNvPr>
          <p:cNvGrpSpPr/>
          <p:nvPr/>
        </p:nvGrpSpPr>
        <p:grpSpPr>
          <a:xfrm>
            <a:off x="3858717" y="5131568"/>
            <a:ext cx="7471043" cy="1658539"/>
            <a:chOff x="2566020" y="1710194"/>
            <a:chExt cx="8280920" cy="141060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86234D3-F102-4691-867A-41DD47A1FE89}"/>
                </a:ext>
              </a:extLst>
            </p:cNvPr>
            <p:cNvSpPr/>
            <p:nvPr/>
          </p:nvSpPr>
          <p:spPr>
            <a:xfrm>
              <a:off x="2566020" y="1710194"/>
              <a:ext cx="8280920" cy="1410605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D3CDD5-64FA-42A7-A8C0-7750D4E57F20}"/>
                </a:ext>
              </a:extLst>
            </p:cNvPr>
            <p:cNvSpPr txBox="1"/>
            <p:nvPr/>
          </p:nvSpPr>
          <p:spPr>
            <a:xfrm>
              <a:off x="5381376" y="2759643"/>
              <a:ext cx="1538400" cy="3141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2000" dirty="0">
                  <a:solidFill>
                    <a:schemeClr val="accent4">
                      <a:lumMod val="75000"/>
                    </a:schemeClr>
                  </a:solidFill>
                </a:rPr>
                <a:t>HOT</a:t>
              </a:r>
              <a:r>
                <a:rPr lang="en-GB" sz="2000" dirty="0">
                  <a:solidFill>
                    <a:schemeClr val="accent4">
                      <a:lumMod val="75000"/>
                    </a:schemeClr>
                  </a:solidFill>
                </a:rPr>
                <a:t> PATH</a:t>
              </a:r>
              <a:endParaRPr lang="pl-PL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0D0C04-7B4A-48CC-B371-3D05C9E7F49D}"/>
              </a:ext>
            </a:extLst>
          </p:cNvPr>
          <p:cNvSpPr txBox="1"/>
          <p:nvPr/>
        </p:nvSpPr>
        <p:spPr>
          <a:xfrm>
            <a:off x="1580315" y="2427019"/>
            <a:ext cx="110934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39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0041-7BEC-4B25-BB1F-0A028B8B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Kappa architecture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49499A-4475-4FF6-893E-416C60544A50}"/>
              </a:ext>
            </a:extLst>
          </p:cNvPr>
          <p:cNvGrpSpPr/>
          <p:nvPr/>
        </p:nvGrpSpPr>
        <p:grpSpPr>
          <a:xfrm>
            <a:off x="1591838" y="2677684"/>
            <a:ext cx="1012806" cy="2002144"/>
            <a:chOff x="2494012" y="2348880"/>
            <a:chExt cx="1012806" cy="2002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B393BD-B94F-4CEA-8CBF-2B09F5BCA194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845DF5F-5D59-4006-9BF4-309A3A766C3C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F4A2D80-A137-4099-B8D0-06DAC7CEDC89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767684-5E07-4B94-BB8C-A109915DEF1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8F1E2F-F5BD-4B95-B510-791A76AA8E6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2E13C6-F480-462D-9947-86862BB7FA2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740C4F-DC85-40F0-87CF-D8FECC102EB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378699C-D5D1-46C8-BC53-F52542233962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0B7DC18-E37D-4B20-98D6-7E19E15D4A3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B901D5F-FEEB-402E-B1AB-27F9491412A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888F22-C100-4137-888C-52C65EB240C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4255B4-15B2-4407-B8A0-193A6417EFB6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B0676DA-8735-4523-A04A-F2CE8F08EC51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B2824-1678-4BA1-ACEB-892DAC2E372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17F8FF2-4217-4C03-810B-26A9169952C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702717A-2BE4-4C68-AB95-5E15C8ACAB3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8F1348-630E-42AC-B3FA-79DDE7F996F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54D146-0738-47C4-90C4-CC3969C75BB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D4EE113-8C2F-431A-9102-69D1BA5FD0D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20DC72-D391-4105-A28F-5F18FB63873E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63CDEE-368C-47F7-9ECD-CBE9AAC7192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E227CBA-C7A3-4D5E-9D46-9F8CEC0D73D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649ED74-0C92-4B15-82DF-4B35AFCADE6C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DCC89F1-39E4-4D9F-9478-885BE98C1D9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96F9238-4F43-4FBA-A038-DC1017F9A0E0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8517DFB-540B-430D-9391-C2E519CFB353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DAA0BE-154F-47B7-8509-70853C5835D3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7390394-B80E-411F-A77E-5894ED77FB8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5EC219E-C8F0-48C5-BC4E-ADB51E5B3F4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5DBCB0E-9FE0-4463-9201-724BABDFBDED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FBB8CF-0C3A-4420-AB59-5728FB1E057B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D6CCBB-0C04-4BCC-8A2D-171F190F593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82C360B-94AA-4C8A-B45A-0D2CEC0C283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E0A207-3D21-406B-80E6-741E4CD0256D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0227462-7B82-4A96-B313-C9EC33D7AFC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393670D-A0F1-442D-8D8E-9DC3AAF3A86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650FC18-53BC-47D5-8B44-56E7B629886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CA01DAA-12F4-4E11-9FBC-82EE6B776C6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49196-87E6-47D5-8612-6579A0C6E89E}"/>
              </a:ext>
            </a:extLst>
          </p:cNvPr>
          <p:cNvGrpSpPr/>
          <p:nvPr/>
        </p:nvGrpSpPr>
        <p:grpSpPr>
          <a:xfrm>
            <a:off x="3128701" y="1481824"/>
            <a:ext cx="8111663" cy="1658540"/>
            <a:chOff x="2566020" y="1710194"/>
            <a:chExt cx="8280920" cy="141060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D644014-A687-4129-8A2E-658EFBAE3B79}"/>
                </a:ext>
              </a:extLst>
            </p:cNvPr>
            <p:cNvSpPr/>
            <p:nvPr/>
          </p:nvSpPr>
          <p:spPr>
            <a:xfrm>
              <a:off x="2566020" y="1710194"/>
              <a:ext cx="8280920" cy="1410605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2E262F-EFA4-4121-92AD-AB01B3939952}"/>
                </a:ext>
              </a:extLst>
            </p:cNvPr>
            <p:cNvSpPr txBox="1"/>
            <p:nvPr/>
          </p:nvSpPr>
          <p:spPr>
            <a:xfrm>
              <a:off x="5277083" y="1797256"/>
              <a:ext cx="1874039" cy="4083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2800" dirty="0">
                  <a:solidFill>
                    <a:schemeClr val="accent4">
                      <a:lumMod val="75000"/>
                    </a:schemeClr>
                  </a:solidFill>
                </a:rPr>
                <a:t>HOT</a:t>
              </a:r>
              <a:r>
                <a:rPr lang="en-GB" sz="2800" dirty="0">
                  <a:solidFill>
                    <a:schemeClr val="accent4">
                      <a:lumMod val="75000"/>
                    </a:schemeClr>
                  </a:solidFill>
                </a:rPr>
                <a:t> PATH</a:t>
              </a:r>
              <a:endParaRPr lang="pl-PL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85AEDC1-B80D-4B0E-90DF-D1273D0CA54C}"/>
              </a:ext>
            </a:extLst>
          </p:cNvPr>
          <p:cNvSpPr/>
          <p:nvPr/>
        </p:nvSpPr>
        <p:spPr bwMode="auto">
          <a:xfrm>
            <a:off x="4582244" y="1992273"/>
            <a:ext cx="4608633" cy="10861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16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F55A25-BD97-4B2D-9651-7EAE21E2CAB3}"/>
              </a:ext>
            </a:extLst>
          </p:cNvPr>
          <p:cNvSpPr/>
          <p:nvPr/>
        </p:nvSpPr>
        <p:spPr bwMode="auto">
          <a:xfrm>
            <a:off x="5466894" y="2222769"/>
            <a:ext cx="2839331" cy="64796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Real-time Engine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0F4357-EBAE-4146-A449-C8CA9D2490A0}"/>
              </a:ext>
            </a:extLst>
          </p:cNvPr>
          <p:cNvSpPr/>
          <p:nvPr/>
        </p:nvSpPr>
        <p:spPr>
          <a:xfrm>
            <a:off x="3130850" y="3487995"/>
            <a:ext cx="8111663" cy="135779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2A4F562-8988-4CFE-A6CE-72FD41E6327D}"/>
              </a:ext>
            </a:extLst>
          </p:cNvPr>
          <p:cNvSpPr/>
          <p:nvPr/>
        </p:nvSpPr>
        <p:spPr bwMode="auto">
          <a:xfrm>
            <a:off x="6459535" y="3590568"/>
            <a:ext cx="2394602" cy="566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Real Time View</a:t>
            </a:r>
          </a:p>
        </p:txBody>
      </p:sp>
      <p:sp>
        <p:nvSpPr>
          <p:cNvPr id="96" name="Rectangular Callout 11">
            <a:extLst>
              <a:ext uri="{FF2B5EF4-FFF2-40B4-BE49-F238E27FC236}">
                <a16:creationId xmlns:a16="http://schemas.microsoft.com/office/drawing/2014/main" id="{FABFC51A-2CE2-4C2D-8E7E-6C82D7FA3BEF}"/>
              </a:ext>
            </a:extLst>
          </p:cNvPr>
          <p:cNvSpPr/>
          <p:nvPr/>
        </p:nvSpPr>
        <p:spPr bwMode="auto">
          <a:xfrm>
            <a:off x="9764773" y="3902408"/>
            <a:ext cx="1232379" cy="694245"/>
          </a:xfrm>
          <a:prstGeom prst="wedgeRectCallout">
            <a:avLst>
              <a:gd name="adj1" fmla="val -2804"/>
              <a:gd name="adj2" fmla="val 769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Queries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CB820B-D36E-442B-AE26-E45DF2F285BD}"/>
              </a:ext>
            </a:extLst>
          </p:cNvPr>
          <p:cNvGrpSpPr/>
          <p:nvPr/>
        </p:nvGrpSpPr>
        <p:grpSpPr>
          <a:xfrm>
            <a:off x="3113742" y="5308808"/>
            <a:ext cx="3647167" cy="1410605"/>
            <a:chOff x="2566020" y="1733066"/>
            <a:chExt cx="8280920" cy="141060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AB64E0-4E1E-45CE-A166-B9406CF2AFAC}"/>
                </a:ext>
              </a:extLst>
            </p:cNvPr>
            <p:cNvSpPr/>
            <p:nvPr/>
          </p:nvSpPr>
          <p:spPr>
            <a:xfrm>
              <a:off x="2566020" y="1733066"/>
              <a:ext cx="8280920" cy="1410605"/>
            </a:xfrm>
            <a:prstGeom prst="rect">
              <a:avLst/>
            </a:prstGeom>
            <a:noFill/>
            <a:ln w="444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E3556F-B005-4219-80E2-391C63D8BB64}"/>
                </a:ext>
              </a:extLst>
            </p:cNvPr>
            <p:cNvSpPr txBox="1"/>
            <p:nvPr/>
          </p:nvSpPr>
          <p:spPr>
            <a:xfrm>
              <a:off x="2872346" y="1841905"/>
              <a:ext cx="7668265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800" dirty="0"/>
                <a:t>LONG TERM STORE</a:t>
              </a:r>
              <a:endParaRPr lang="pl-PL" sz="2800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DD6256-9D65-448A-ACD2-275BAB91BA94}"/>
              </a:ext>
            </a:extLst>
          </p:cNvPr>
          <p:cNvSpPr/>
          <p:nvPr/>
        </p:nvSpPr>
        <p:spPr bwMode="auto">
          <a:xfrm>
            <a:off x="4137113" y="5910857"/>
            <a:ext cx="1957299" cy="6479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Data Store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B9F377-BE10-495F-B92B-12D58AB5690D}"/>
              </a:ext>
            </a:extLst>
          </p:cNvPr>
          <p:cNvSpPr/>
          <p:nvPr/>
        </p:nvSpPr>
        <p:spPr>
          <a:xfrm>
            <a:off x="7030516" y="5308807"/>
            <a:ext cx="3647167" cy="14106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30DC1D-27E1-4F25-9228-1AF86FA0185F}"/>
              </a:ext>
            </a:extLst>
          </p:cNvPr>
          <p:cNvSpPr/>
          <p:nvPr/>
        </p:nvSpPr>
        <p:spPr bwMode="auto">
          <a:xfrm>
            <a:off x="6484837" y="4201240"/>
            <a:ext cx="2369300" cy="545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Batch View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691F81-0AB5-4C7B-81E0-5EF152328762}"/>
              </a:ext>
            </a:extLst>
          </p:cNvPr>
          <p:cNvSpPr/>
          <p:nvPr/>
        </p:nvSpPr>
        <p:spPr bwMode="auto">
          <a:xfrm>
            <a:off x="7586703" y="5898948"/>
            <a:ext cx="2418709" cy="566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Batch Processing</a:t>
            </a:r>
          </a:p>
        </p:txBody>
      </p:sp>
      <p:cxnSp>
        <p:nvCxnSpPr>
          <p:cNvPr id="106" name="Elbow Connector 38">
            <a:extLst>
              <a:ext uri="{FF2B5EF4-FFF2-40B4-BE49-F238E27FC236}">
                <a16:creationId xmlns:a16="http://schemas.microsoft.com/office/drawing/2014/main" id="{8DAAF2C9-96EB-4ED2-A9E6-0DEAD385335A}"/>
              </a:ext>
            </a:extLst>
          </p:cNvPr>
          <p:cNvCxnSpPr>
            <a:cxnSpLocks/>
          </p:cNvCxnSpPr>
          <p:nvPr/>
        </p:nvCxnSpPr>
        <p:spPr>
          <a:xfrm>
            <a:off x="8872713" y="4000691"/>
            <a:ext cx="895437" cy="262975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0">
            <a:extLst>
              <a:ext uri="{FF2B5EF4-FFF2-40B4-BE49-F238E27FC236}">
                <a16:creationId xmlns:a16="http://schemas.microsoft.com/office/drawing/2014/main" id="{C1F9EAAF-1E0A-4193-93F7-266C90C2522E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8872713" y="4249531"/>
            <a:ext cx="892060" cy="328348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D16DBD-632F-4E51-B11D-E4A6A08CF32E}"/>
              </a:ext>
            </a:extLst>
          </p:cNvPr>
          <p:cNvCxnSpPr>
            <a:cxnSpLocks/>
          </p:cNvCxnSpPr>
          <p:nvPr/>
        </p:nvCxnSpPr>
        <p:spPr>
          <a:xfrm flipV="1">
            <a:off x="2638028" y="2222769"/>
            <a:ext cx="472097" cy="142208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6D8F009-354B-4E7F-932A-D887A9C088BA}"/>
              </a:ext>
            </a:extLst>
          </p:cNvPr>
          <p:cNvCxnSpPr>
            <a:cxnSpLocks/>
          </p:cNvCxnSpPr>
          <p:nvPr/>
        </p:nvCxnSpPr>
        <p:spPr>
          <a:xfrm>
            <a:off x="2663063" y="3761150"/>
            <a:ext cx="407013" cy="182809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FF5A010-B692-44DF-8898-C7D60BCE9FFC}"/>
              </a:ext>
            </a:extLst>
          </p:cNvPr>
          <p:cNvSpPr txBox="1"/>
          <p:nvPr/>
        </p:nvSpPr>
        <p:spPr>
          <a:xfrm>
            <a:off x="1495748" y="5085329"/>
            <a:ext cx="152317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00" dirty="0"/>
              <a:t>Mirror data 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to Long Term Store</a:t>
            </a:r>
            <a:endParaRPr lang="pl-PL" sz="11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7680AE6-BC3A-45B5-814A-EC7FFFDF0F25}"/>
              </a:ext>
            </a:extLst>
          </p:cNvPr>
          <p:cNvCxnSpPr>
            <a:cxnSpLocks/>
          </p:cNvCxnSpPr>
          <p:nvPr/>
        </p:nvCxnSpPr>
        <p:spPr>
          <a:xfrm>
            <a:off x="7978670" y="3152391"/>
            <a:ext cx="0" cy="42524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A6EAF-6A45-4C72-8509-3DCA46A6BEF3}"/>
              </a:ext>
            </a:extLst>
          </p:cNvPr>
          <p:cNvSpPr txBox="1"/>
          <p:nvPr/>
        </p:nvSpPr>
        <p:spPr>
          <a:xfrm>
            <a:off x="1552758" y="1841153"/>
            <a:ext cx="110934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Data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23A77B-D68B-4D1C-80D7-7FB85287FB01}"/>
              </a:ext>
            </a:extLst>
          </p:cNvPr>
          <p:cNvCxnSpPr>
            <a:cxnSpLocks/>
          </p:cNvCxnSpPr>
          <p:nvPr/>
        </p:nvCxnSpPr>
        <p:spPr>
          <a:xfrm flipV="1">
            <a:off x="7978670" y="4869160"/>
            <a:ext cx="0" cy="41468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A143F4-ED00-4631-B44A-EA446ADE2807}"/>
              </a:ext>
            </a:extLst>
          </p:cNvPr>
          <p:cNvCxnSpPr>
            <a:cxnSpLocks/>
          </p:cNvCxnSpPr>
          <p:nvPr/>
        </p:nvCxnSpPr>
        <p:spPr>
          <a:xfrm>
            <a:off x="6784299" y="6123975"/>
            <a:ext cx="24621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13-D88E-49EE-BA02-8D27A6F9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Challange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6D701-883C-40FF-A713-22EE7457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055428"/>
            <a:ext cx="5372100" cy="561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6F4C9-8820-407F-BDFC-C0A9B0A32A30}"/>
              </a:ext>
            </a:extLst>
          </p:cNvPr>
          <p:cNvSpPr txBox="1"/>
          <p:nvPr/>
        </p:nvSpPr>
        <p:spPr>
          <a:xfrm>
            <a:off x="1485900" y="1772816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PoC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Measuring devices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Online monitoring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Statistics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307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F07-9EDF-42AC-98BF-EB5FDBFF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</a:t>
            </a:r>
            <a:r>
              <a:rPr lang="pl-PL" dirty="0"/>
              <a:t>Services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6A5846-27B9-454C-88E2-74608870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72816"/>
            <a:ext cx="10197614" cy="3960440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0DF38DA2-9F5B-4FCC-A17F-0FA4EB0C0A0D}"/>
              </a:ext>
            </a:extLst>
          </p:cNvPr>
          <p:cNvSpPr/>
          <p:nvPr/>
        </p:nvSpPr>
        <p:spPr>
          <a:xfrm>
            <a:off x="1485900" y="6057156"/>
            <a:ext cx="10197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4">
                    <a:lumMod val="75000"/>
                  </a:schemeClr>
                </a:solidFill>
              </a:rPr>
              <a:t>http://azureinteractives.azurewebsites.net/Azure101Cards/default.html</a:t>
            </a:r>
          </a:p>
        </p:txBody>
      </p:sp>
    </p:spTree>
    <p:extLst>
      <p:ext uri="{BB962C8B-B14F-4D97-AF65-F5344CB8AC3E}">
        <p14:creationId xmlns:p14="http://schemas.microsoft.com/office/powerpoint/2010/main" val="4232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D425A2-2425-49F6-B862-B63F7D1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1194</Words>
  <Application>Microsoft Office PowerPoint</Application>
  <PresentationFormat>Custom</PresentationFormat>
  <Paragraphs>268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Euphemia</vt:lpstr>
      <vt:lpstr>LiberationSans-Bold</vt:lpstr>
      <vt:lpstr>Math_16x9</vt:lpstr>
      <vt:lpstr>   Azure as a Big Data Platform   Kariera IT Katowice 2017-11-25</vt:lpstr>
      <vt:lpstr>Plan</vt:lpstr>
      <vt:lpstr>Why choose a career in Big Data?</vt:lpstr>
      <vt:lpstr>3Vs of Big Data</vt:lpstr>
      <vt:lpstr>PowerPoint Presentation</vt:lpstr>
      <vt:lpstr>Lambda architecture</vt:lpstr>
      <vt:lpstr>Kappa architecture</vt:lpstr>
      <vt:lpstr>Challange</vt:lpstr>
      <vt:lpstr>Azure Services</vt:lpstr>
      <vt:lpstr>Azure – Lambda architecture (Cold Path)</vt:lpstr>
      <vt:lpstr>Azure –Kappa architecture</vt:lpstr>
      <vt:lpstr>Azure Initial Load</vt:lpstr>
      <vt:lpstr>    Azure Data Lake Store vs Blob</vt:lpstr>
      <vt:lpstr> Azure Event Hub vs IoT Hub</vt:lpstr>
      <vt:lpstr> Azure Stream Analytics</vt:lpstr>
      <vt:lpstr>Azure HDInsight vs Azure Data Lake Analytics</vt:lpstr>
      <vt:lpstr> Azure Data Factory</vt:lpstr>
      <vt:lpstr>Azure Serving Layer</vt:lpstr>
      <vt:lpstr>Azure as a Big Data Platform</vt:lpstr>
      <vt:lpstr>PoC Solution</vt:lpstr>
      <vt:lpstr>Azure as a Big Data Platform</vt:lpstr>
      <vt:lpstr>Demo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2017-02-08T12:55:34Z</dcterms:created>
  <dcterms:modified xsi:type="dcterms:W3CDTF">2017-11-22T11:35:15Z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