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367" r:id="rId3"/>
    <p:sldId id="256" r:id="rId4"/>
    <p:sldId id="368" r:id="rId5"/>
    <p:sldId id="370" r:id="rId6"/>
    <p:sldId id="295" r:id="rId7"/>
    <p:sldId id="334" r:id="rId8"/>
    <p:sldId id="349" r:id="rId9"/>
    <p:sldId id="350" r:id="rId10"/>
    <p:sldId id="301" r:id="rId11"/>
    <p:sldId id="335" r:id="rId12"/>
    <p:sldId id="371" r:id="rId13"/>
    <p:sldId id="336" r:id="rId14"/>
    <p:sldId id="337" r:id="rId15"/>
    <p:sldId id="325" r:id="rId16"/>
    <p:sldId id="356" r:id="rId17"/>
    <p:sldId id="338" r:id="rId18"/>
    <p:sldId id="331" r:id="rId19"/>
    <p:sldId id="348" r:id="rId20"/>
    <p:sldId id="353" r:id="rId21"/>
    <p:sldId id="354" r:id="rId22"/>
    <p:sldId id="352" r:id="rId23"/>
    <p:sldId id="355" r:id="rId24"/>
    <p:sldId id="343" r:id="rId25"/>
    <p:sldId id="326" r:id="rId26"/>
    <p:sldId id="357" r:id="rId27"/>
    <p:sldId id="341" r:id="rId28"/>
    <p:sldId id="346" r:id="rId29"/>
    <p:sldId id="345" r:id="rId30"/>
    <p:sldId id="365" r:id="rId31"/>
    <p:sldId id="359" r:id="rId32"/>
    <p:sldId id="366" r:id="rId33"/>
    <p:sldId id="372" r:id="rId34"/>
    <p:sldId id="333" r:id="rId35"/>
    <p:sldId id="360" r:id="rId36"/>
    <p:sldId id="361" r:id="rId37"/>
    <p:sldId id="362" r:id="rId38"/>
    <p:sldId id="364" r:id="rId39"/>
    <p:sldId id="373" r:id="rId40"/>
    <p:sldId id="374" r:id="rId41"/>
    <p:sldId id="369" r:id="rId42"/>
    <p:sldId id="272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EAB02-0704-4F50-BC21-98EE9DEEAF90}">
          <p14:sldIdLst>
            <p14:sldId id="367"/>
            <p14:sldId id="256"/>
            <p14:sldId id="368"/>
            <p14:sldId id="370"/>
            <p14:sldId id="295"/>
            <p14:sldId id="334"/>
            <p14:sldId id="349"/>
            <p14:sldId id="350"/>
            <p14:sldId id="301"/>
            <p14:sldId id="335"/>
            <p14:sldId id="371"/>
            <p14:sldId id="336"/>
            <p14:sldId id="337"/>
            <p14:sldId id="325"/>
            <p14:sldId id="356"/>
            <p14:sldId id="338"/>
            <p14:sldId id="331"/>
            <p14:sldId id="348"/>
            <p14:sldId id="353"/>
            <p14:sldId id="354"/>
            <p14:sldId id="352"/>
            <p14:sldId id="355"/>
            <p14:sldId id="343"/>
            <p14:sldId id="326"/>
            <p14:sldId id="357"/>
            <p14:sldId id="341"/>
            <p14:sldId id="346"/>
            <p14:sldId id="345"/>
            <p14:sldId id="365"/>
            <p14:sldId id="359"/>
          </p14:sldIdLst>
        </p14:section>
        <p14:section name="Create" id="{E8D9C75C-B59C-4D4E-9168-D49993839C0E}">
          <p14:sldIdLst>
            <p14:sldId id="366"/>
          </p14:sldIdLst>
        </p14:section>
        <p14:section name="Tools" id="{17497484-A45C-4A7F-95D9-2BC2144D6678}">
          <p14:sldIdLst>
            <p14:sldId id="372"/>
            <p14:sldId id="333"/>
            <p14:sldId id="360"/>
            <p14:sldId id="361"/>
            <p14:sldId id="362"/>
            <p14:sldId id="364"/>
            <p14:sldId id="373"/>
            <p14:sldId id="374"/>
            <p14:sldId id="36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093" autoAdjust="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4886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pl-PL" smtClean="0"/>
              <a:t>25.04.2018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pl-PL" smtClean="0"/>
              <a:pPr/>
              <a:t>25.04.2018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Przeczytalem</a:t>
            </a:r>
            <a:r>
              <a:rPr lang="en-GB" dirty="0"/>
              <a:t> </a:t>
            </a:r>
            <a:r>
              <a:rPr lang="en-GB" dirty="0" err="1"/>
              <a:t>wiekszosc</a:t>
            </a:r>
            <a:r>
              <a:rPr lang="en-GB" dirty="0"/>
              <a:t> </a:t>
            </a:r>
            <a:r>
              <a:rPr lang="en-GB" dirty="0" err="1"/>
              <a:t>ksiazek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napisal</a:t>
            </a:r>
            <a:r>
              <a:rPr lang="en-GB" dirty="0"/>
              <a:t> Marcin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857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z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układanki</a:t>
            </a:r>
            <a:r>
              <a:rPr lang="en-GB" dirty="0"/>
              <a:t> </a:t>
            </a:r>
            <a:r>
              <a:rPr lang="en-GB" dirty="0" err="1"/>
              <a:t>poskładać</a:t>
            </a:r>
            <a:r>
              <a:rPr lang="en-GB" dirty="0"/>
              <a:t> </a:t>
            </a:r>
            <a:r>
              <a:rPr lang="en-GB"/>
              <a:t>rozwiązanie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734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Multitenancy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242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@pipeline().</a:t>
            </a:r>
            <a:r>
              <a:rPr lang="en-US" dirty="0" err="1"/>
              <a:t>DataFactory</a:t>
            </a:r>
            <a:r>
              <a:rPr lang="en-US" dirty="0"/>
              <a:t>	Name of the data factory the pipeline run is running within</a:t>
            </a:r>
          </a:p>
          <a:p>
            <a:r>
              <a:rPr lang="en-US" dirty="0"/>
              <a:t>@pipeline().Pipeline	Name of the pipeline</a:t>
            </a:r>
          </a:p>
          <a:p>
            <a:r>
              <a:rPr lang="en-US" dirty="0"/>
              <a:t>@pipeline().</a:t>
            </a:r>
            <a:r>
              <a:rPr lang="en-US" dirty="0" err="1"/>
              <a:t>RunId</a:t>
            </a:r>
            <a:r>
              <a:rPr lang="en-US" dirty="0"/>
              <a:t>	ID of the specific pipeline run</a:t>
            </a:r>
          </a:p>
          <a:p>
            <a:r>
              <a:rPr lang="en-US" dirty="0"/>
              <a:t>@pipeline().</a:t>
            </a:r>
            <a:r>
              <a:rPr lang="en-US" dirty="0" err="1"/>
              <a:t>TriggerType</a:t>
            </a:r>
            <a:r>
              <a:rPr lang="en-US" dirty="0"/>
              <a:t>	Type of the trigger that invoked the pipeline (Manual, Scheduler)</a:t>
            </a:r>
          </a:p>
          <a:p>
            <a:r>
              <a:rPr lang="en-US" dirty="0"/>
              <a:t>@pipeline().</a:t>
            </a:r>
            <a:r>
              <a:rPr lang="en-US" dirty="0" err="1"/>
              <a:t>TriggerId</a:t>
            </a:r>
            <a:r>
              <a:rPr lang="en-US" dirty="0"/>
              <a:t>	ID of the trigger that invokes the pipeline</a:t>
            </a:r>
          </a:p>
          <a:p>
            <a:r>
              <a:rPr lang="en-US" dirty="0"/>
              <a:t>@pipeline().</a:t>
            </a:r>
            <a:r>
              <a:rPr lang="en-US" dirty="0" err="1"/>
              <a:t>TriggerName</a:t>
            </a:r>
            <a:r>
              <a:rPr lang="en-US" dirty="0"/>
              <a:t>	Name of the trigger that invokes the pipeline</a:t>
            </a:r>
          </a:p>
          <a:p>
            <a:r>
              <a:rPr lang="en-US" dirty="0"/>
              <a:t>@pipeline().</a:t>
            </a:r>
            <a:r>
              <a:rPr lang="en-US" dirty="0" err="1"/>
              <a:t>TriggerTime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328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Multitenancy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3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3" name="Łącznik prostoliniow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5" name="Łącznik prostoliniow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25.04.2018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25.04.2018</a:t>
            </a:fld>
            <a:endParaRPr lang="pl-P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057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25.04.2018</a:t>
            </a:fld>
            <a:endParaRPr lang="pl-P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94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1" name="Łącznik prostoliniow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0" name="Prostokąt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4" name="Prostokąt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1" name="Prostokąt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22" name="Łącznik prostoliniow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23" name="Łącznik prostoliniow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7" name="Prostokąt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8" name="Prostokąt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30" name="Prostokąt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1" name="Łącznik prostoliniow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3" name="Łącznik prostoliniow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25.04.2018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7" name="Łącznik prostoliniow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25.04.2018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3" name="Prostokąt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6" name="Łącznik prostoliniowy 15"/>
          <p:cNvCxnSpPr/>
          <p:nvPr userDrawn="1"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25.04.2018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continuous-integration-and-deployment-using-data-factor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data-factory/copy-activity-performa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zure.microsoft.com/en-gb/pricing/calcul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omerm/adflab" TargetMode="External"/><Relationship Id="rId2" Type="http://schemas.openxmlformats.org/officeDocument/2006/relationships/hyperlink" Target="https://docs.microsoft.com/en-us/azure/data-fac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krawczyk@future-processing.com" TargetMode="External"/><Relationship Id="rId4" Type="http://schemas.openxmlformats.org/officeDocument/2006/relationships/hyperlink" Target="https://github.com/Azure/Azure-DataFacto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interactives.azurewebsites.net/Azure101Cards/defaul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26320-8FF5-441E-8A0D-463FA37B7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905000"/>
            <a:ext cx="9496425" cy="3048000"/>
          </a:xfrm>
        </p:spPr>
      </p:pic>
    </p:spTree>
    <p:extLst>
      <p:ext uri="{BB962C8B-B14F-4D97-AF65-F5344CB8AC3E}">
        <p14:creationId xmlns:p14="http://schemas.microsoft.com/office/powerpoint/2010/main" val="243966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3706-F709-4613-B712-64FADB6F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Overview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C84CA-A4AD-456B-9C1B-50E1CEE7C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564904"/>
            <a:ext cx="9803357" cy="22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Second challenge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ADF V1 vs V2</a:t>
            </a:r>
          </a:p>
        </p:txBody>
      </p:sp>
    </p:spTree>
    <p:extLst>
      <p:ext uri="{BB962C8B-B14F-4D97-AF65-F5344CB8AC3E}">
        <p14:creationId xmlns:p14="http://schemas.microsoft.com/office/powerpoint/2010/main" val="37669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9637-058B-47F6-8490-93C27A1D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–Current State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FA06-DC92-4AC0-B55E-DF3BD79C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  <a:r>
              <a:rPr lang="pl-PL" dirty="0"/>
              <a:t> V1 </a:t>
            </a:r>
          </a:p>
          <a:p>
            <a:pPr lvl="1"/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Working version</a:t>
            </a:r>
          </a:p>
          <a:p>
            <a:r>
              <a:rPr lang="pl-PL" dirty="0"/>
              <a:t>Azure Data Factory V2</a:t>
            </a:r>
          </a:p>
          <a:p>
            <a:pPr lvl="1"/>
            <a:r>
              <a:rPr lang="pl-PL" dirty="0"/>
              <a:t>Public Preview</a:t>
            </a:r>
          </a:p>
          <a:p>
            <a:pPr lvl="1"/>
            <a:r>
              <a:rPr lang="pl-PL" dirty="0"/>
              <a:t>W</a:t>
            </a:r>
            <a:r>
              <a:rPr lang="en-GB" dirty="0" err="1"/>
              <a:t>eb</a:t>
            </a:r>
            <a:r>
              <a:rPr lang="en-GB" dirty="0"/>
              <a:t> d</a:t>
            </a:r>
            <a:r>
              <a:rPr lang="pl-PL" dirty="0"/>
              <a:t>esigner</a:t>
            </a:r>
            <a:r>
              <a:rPr lang="en-GB" dirty="0"/>
              <a:t> (2018-01-16)</a:t>
            </a:r>
            <a:endParaRPr lang="pl-PL" dirty="0"/>
          </a:p>
          <a:p>
            <a:pPr lvl="1"/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F1AC-D190-45F2-9BD6-73398DC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76" y="3094112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87F5-FE9D-45E0-B9D2-F14654B5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  <a:r>
              <a:rPr lang="pl-PL" dirty="0"/>
              <a:t>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5C8F-D4BA-4FEB-A5CD-19BAD4D9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8531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Activities</a:t>
            </a:r>
          </a:p>
          <a:p>
            <a:pPr lvl="1"/>
            <a:r>
              <a:rPr lang="en-US" dirty="0"/>
              <a:t>Actions you perform on your data</a:t>
            </a:r>
          </a:p>
          <a:p>
            <a:pPr lvl="1"/>
            <a:r>
              <a:rPr lang="en-US" dirty="0"/>
              <a:t>Inputs turned into outputs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Pipelines</a:t>
            </a:r>
          </a:p>
          <a:p>
            <a:pPr lvl="1"/>
            <a:r>
              <a:rPr lang="en-US" dirty="0"/>
              <a:t>Logical grouping of activities for group operations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 sets</a:t>
            </a:r>
          </a:p>
          <a:p>
            <a:pPr lvl="1"/>
            <a:r>
              <a:rPr lang="en-US" dirty="0"/>
              <a:t>A named reference/pointer to data you want to use as an input or output of an activity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Linked services</a:t>
            </a:r>
          </a:p>
          <a:p>
            <a:pPr lvl="1"/>
            <a:r>
              <a:rPr lang="en-US" dirty="0"/>
              <a:t>Connection of data factories to the resources and services you want to use</a:t>
            </a:r>
          </a:p>
          <a:p>
            <a:pPr lvl="1"/>
            <a:r>
              <a:rPr lang="en-US" dirty="0"/>
              <a:t>Connection of data stores like Azure storage and</a:t>
            </a:r>
            <a:br>
              <a:rPr lang="en-US" dirty="0"/>
            </a:br>
            <a:r>
              <a:rPr lang="en-US" dirty="0"/>
              <a:t>on-premises SQL Server</a:t>
            </a:r>
          </a:p>
          <a:p>
            <a:pPr lvl="1"/>
            <a:r>
              <a:rPr lang="en-US" dirty="0"/>
              <a:t>Connection of compute services like Azure Machine Learning, Azure HDInsight, and Azure Batch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87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 Overview</a:t>
            </a:r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4860F9-068B-4BC0-A3CC-069FD24BEE73}"/>
              </a:ext>
            </a:extLst>
          </p:cNvPr>
          <p:cNvGrpSpPr/>
          <p:nvPr/>
        </p:nvGrpSpPr>
        <p:grpSpPr>
          <a:xfrm>
            <a:off x="1341884" y="1988840"/>
            <a:ext cx="2860869" cy="1440160"/>
            <a:chOff x="1341884" y="1988840"/>
            <a:chExt cx="2860869" cy="1440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2E3794-B057-4082-B185-179DD1E59B02}"/>
                </a:ext>
              </a:extLst>
            </p:cNvPr>
            <p:cNvSpPr/>
            <p:nvPr/>
          </p:nvSpPr>
          <p:spPr bwMode="auto">
            <a:xfrm>
              <a:off x="1341884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tables, files)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855997-7474-4580-811C-852F2396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924" y="2132856"/>
              <a:ext cx="428738" cy="3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D48145-4868-43AD-95B3-60811D575670}"/>
              </a:ext>
            </a:extLst>
          </p:cNvPr>
          <p:cNvGrpSpPr/>
          <p:nvPr/>
        </p:nvGrpSpPr>
        <p:grpSpPr>
          <a:xfrm>
            <a:off x="5158308" y="1988840"/>
            <a:ext cx="2860869" cy="1440160"/>
            <a:chOff x="5158308" y="1988840"/>
            <a:chExt cx="2860869" cy="1440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62C513-76AF-44D3-91B8-97F258BBE23E}"/>
                </a:ext>
              </a:extLst>
            </p:cNvPr>
            <p:cNvSpPr/>
            <p:nvPr/>
          </p:nvSpPr>
          <p:spPr bwMode="auto">
            <a:xfrm>
              <a:off x="5158308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Copy, Hive job,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SP, ADLA job)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E07C95-0475-4417-A7D8-66E7F96B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3881" y="2117051"/>
              <a:ext cx="363268" cy="36366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2561B-B0C1-4EBF-9A32-6347495FCB63}"/>
              </a:ext>
            </a:extLst>
          </p:cNvPr>
          <p:cNvGrpSpPr/>
          <p:nvPr/>
        </p:nvGrpSpPr>
        <p:grpSpPr>
          <a:xfrm>
            <a:off x="8974732" y="1988840"/>
            <a:ext cx="2860869" cy="1440160"/>
            <a:chOff x="8974732" y="1988840"/>
            <a:chExt cx="2860869" cy="1440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EB5C91-2DF1-4731-8E72-86AFF8A3663A}"/>
                </a:ext>
              </a:extLst>
            </p:cNvPr>
            <p:cNvSpPr/>
            <p:nvPr/>
          </p:nvSpPr>
          <p:spPr bwMode="auto">
            <a:xfrm>
              <a:off x="8974732" y="1988840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Pipeline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(schedule,monitor,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manage)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EB7BC2-CD8D-46C7-B12E-ECE5766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8748" y="2131421"/>
              <a:ext cx="567041" cy="37843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D74DC1-2799-4032-845A-71889C3E3459}"/>
              </a:ext>
            </a:extLst>
          </p:cNvPr>
          <p:cNvGrpSpPr/>
          <p:nvPr/>
        </p:nvGrpSpPr>
        <p:grpSpPr>
          <a:xfrm>
            <a:off x="1407583" y="4520720"/>
            <a:ext cx="2808311" cy="1440160"/>
            <a:chOff x="1407583" y="4520720"/>
            <a:chExt cx="2808311" cy="14401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CEF3B5-A841-4CE9-9772-E08E215D543C}"/>
                </a:ext>
              </a:extLst>
            </p:cNvPr>
            <p:cNvSpPr/>
            <p:nvPr/>
          </p:nvSpPr>
          <p:spPr bwMode="auto">
            <a:xfrm>
              <a:off x="1407583" y="4520720"/>
              <a:ext cx="2808311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Linked Service</a:t>
              </a:r>
              <a:r>
                <a:rPr lang="pl-PL" sz="2000" b="1" dirty="0">
                  <a:solidFill>
                    <a:schemeClr val="tx1"/>
                  </a:solidFill>
                </a:rPr>
                <a:t>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SQL Server,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HDInsight,ADLA)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Image result for link icon">
              <a:extLst>
                <a:ext uri="{FF2B5EF4-FFF2-40B4-BE49-F238E27FC236}">
                  <a16:creationId xmlns:a16="http://schemas.microsoft.com/office/drawing/2014/main" id="{DF2DB2A2-9EBD-456D-828A-80F44BA70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815" y="4653136"/>
              <a:ext cx="367478" cy="367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780DB-8F30-4353-9649-4C09CDCEE465}"/>
              </a:ext>
            </a:extLst>
          </p:cNvPr>
          <p:cNvCxnSpPr>
            <a:cxnSpLocks/>
          </p:cNvCxnSpPr>
          <p:nvPr/>
        </p:nvCxnSpPr>
        <p:spPr>
          <a:xfrm>
            <a:off x="2638028" y="3429000"/>
            <a:ext cx="0" cy="108012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FA785C-3E5C-48B0-A551-54E258977A5D}"/>
              </a:ext>
            </a:extLst>
          </p:cNvPr>
          <p:cNvCxnSpPr>
            <a:cxnSpLocks/>
          </p:cNvCxnSpPr>
          <p:nvPr/>
        </p:nvCxnSpPr>
        <p:spPr>
          <a:xfrm>
            <a:off x="4202753" y="2509856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104D24-6074-483F-848A-70C4664E452B}"/>
              </a:ext>
            </a:extLst>
          </p:cNvPr>
          <p:cNvCxnSpPr>
            <a:cxnSpLocks/>
          </p:cNvCxnSpPr>
          <p:nvPr/>
        </p:nvCxnSpPr>
        <p:spPr>
          <a:xfrm flipH="1">
            <a:off x="4202753" y="3068960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14ED1-8B58-47B7-B4B0-D2AD33ADFA5F}"/>
              </a:ext>
            </a:extLst>
          </p:cNvPr>
          <p:cNvSpPr txBox="1"/>
          <p:nvPr/>
        </p:nvSpPr>
        <p:spPr>
          <a:xfrm>
            <a:off x="4263525" y="3152001"/>
            <a:ext cx="834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Produces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58720-39E7-4529-9CCD-44BE6FA195D9}"/>
              </a:ext>
            </a:extLst>
          </p:cNvPr>
          <p:cNvSpPr txBox="1"/>
          <p:nvPr/>
        </p:nvSpPr>
        <p:spPr>
          <a:xfrm>
            <a:off x="4237246" y="220371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Consumes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9C418E-082D-4AB2-B0ED-27262F2618DC}"/>
              </a:ext>
            </a:extLst>
          </p:cNvPr>
          <p:cNvCxnSpPr>
            <a:cxnSpLocks/>
          </p:cNvCxnSpPr>
          <p:nvPr/>
        </p:nvCxnSpPr>
        <p:spPr>
          <a:xfrm flipH="1">
            <a:off x="4201719" y="3458145"/>
            <a:ext cx="2438548" cy="18002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F7095E-9C5A-4AA6-9EC2-3F688F11BBC3}"/>
              </a:ext>
            </a:extLst>
          </p:cNvPr>
          <p:cNvCxnSpPr>
            <a:cxnSpLocks/>
          </p:cNvCxnSpPr>
          <p:nvPr/>
        </p:nvCxnSpPr>
        <p:spPr>
          <a:xfrm flipH="1">
            <a:off x="8019177" y="2708920"/>
            <a:ext cx="955555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528158-53F3-4F2B-B01C-7E9B284AC9CF}"/>
              </a:ext>
            </a:extLst>
          </p:cNvPr>
          <p:cNvSpPr txBox="1"/>
          <p:nvPr/>
        </p:nvSpPr>
        <p:spPr>
          <a:xfrm>
            <a:off x="5662364" y="4219745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Runs 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F327E-3581-4355-A922-E78478BCB784}"/>
              </a:ext>
            </a:extLst>
          </p:cNvPr>
          <p:cNvSpPr txBox="1"/>
          <p:nvPr/>
        </p:nvSpPr>
        <p:spPr>
          <a:xfrm>
            <a:off x="8019177" y="2852936"/>
            <a:ext cx="98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Is a </a:t>
            </a:r>
          </a:p>
          <a:p>
            <a:r>
              <a:rPr lang="pl-PL" sz="1200" dirty="0"/>
              <a:t>logical </a:t>
            </a:r>
          </a:p>
          <a:p>
            <a:r>
              <a:rPr lang="pl-PL" sz="1200" dirty="0"/>
              <a:t>grouping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30D01-2912-41B4-9188-CBB9FFE194AD}"/>
              </a:ext>
            </a:extLst>
          </p:cNvPr>
          <p:cNvSpPr txBox="1"/>
          <p:nvPr/>
        </p:nvSpPr>
        <p:spPr>
          <a:xfrm>
            <a:off x="2800743" y="3711913"/>
            <a:ext cx="102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Represents </a:t>
            </a:r>
          </a:p>
          <a:p>
            <a:r>
              <a:rPr lang="pl-PL" sz="1200" dirty="0"/>
              <a:t>data item(s)</a:t>
            </a:r>
          </a:p>
          <a:p>
            <a:r>
              <a:rPr lang="pl-PL" sz="1200" dirty="0"/>
              <a:t>stored in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0DBA-E0FD-42A4-B592-FA51E91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28A8-7A2C-435B-93A8-DC0BD964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Control Flow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Parameterized Pipelines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Flexible Scheduling</a:t>
            </a:r>
          </a:p>
          <a:p>
            <a:pPr lvl="2"/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12EAC-16A8-47F8-AFA9-9AA54E5E03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3FE93-D362-46DB-9BDC-EF8FCC29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08" y="3622727"/>
            <a:ext cx="5564913" cy="25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0DBA-E0FD-42A4-B592-FA51E91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28A8-7A2C-435B-93A8-DC0BD964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What’s new</a:t>
            </a:r>
          </a:p>
          <a:p>
            <a:pPr lvl="1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New pipeline model</a:t>
            </a:r>
          </a:p>
          <a:p>
            <a:pPr lvl="2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Rich pipeline orchestration</a:t>
            </a:r>
          </a:p>
          <a:p>
            <a:pPr lvl="2"/>
            <a:r>
              <a:rPr lang="pl-PL" dirty="0"/>
              <a:t>Triggers –ondemand,schedule,events</a:t>
            </a:r>
          </a:p>
          <a:p>
            <a:pPr lvl="1"/>
            <a:r>
              <a:rPr lang="pl-PL" dirty="0"/>
              <a:t>SSIS Package Execution</a:t>
            </a:r>
          </a:p>
          <a:p>
            <a:pPr lvl="2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Lift my existing packages to the cloud</a:t>
            </a:r>
          </a:p>
          <a:p>
            <a:pPr lvl="1"/>
            <a:r>
              <a:rPr lang="pl-PL" dirty="0"/>
              <a:t>Author &amp; Monitor</a:t>
            </a:r>
          </a:p>
          <a:p>
            <a:pPr lvl="2"/>
            <a:r>
              <a:rPr lang="pl-PL" dirty="0"/>
              <a:t>Python,.Net</a:t>
            </a:r>
          </a:p>
          <a:p>
            <a:pPr lvl="2"/>
            <a:r>
              <a:rPr lang="pl-PL" dirty="0"/>
              <a:t>Visual Tools</a:t>
            </a:r>
          </a:p>
          <a:p>
            <a:pPr lvl="1"/>
            <a:r>
              <a:rPr lang="pl-PL" dirty="0"/>
              <a:t>Data Movement as aService</a:t>
            </a:r>
          </a:p>
          <a:p>
            <a:pPr lvl="2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Cloud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 ,</a:t>
            </a:r>
            <a:r>
              <a:rPr lang="pl-PL">
                <a:solidFill>
                  <a:schemeClr val="accent4">
                    <a:lumMod val="75000"/>
                  </a:schemeClr>
                </a:solidFill>
              </a:rPr>
              <a:t>Hybrid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More than 60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connectors</a:t>
            </a:r>
          </a:p>
          <a:p>
            <a:pPr lvl="2"/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71D9-5205-4CBC-9EEE-26899C40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1461"/>
            <a:ext cx="1076176" cy="10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</a:t>
            </a:r>
            <a:br>
              <a:rPr lang="en-GB" dirty="0"/>
            </a:br>
            <a:r>
              <a:rPr lang="en-GB" dirty="0"/>
              <a:t>	</a:t>
            </a:r>
            <a:r>
              <a:rPr lang="pl-PL" dirty="0"/>
              <a:t>Data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27F761-30D0-497B-B9E5-DA72AC4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Data movement activities : 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Copy Activity </a:t>
            </a:r>
          </a:p>
          <a:p>
            <a:r>
              <a:rPr lang="en-GB" sz="2400" dirty="0"/>
              <a:t>Data transformation activities :</a:t>
            </a:r>
          </a:p>
          <a:p>
            <a:pPr lvl="1"/>
            <a:r>
              <a:rPr lang="en-GB" sz="2000" dirty="0"/>
              <a:t>Hive</a:t>
            </a:r>
          </a:p>
          <a:p>
            <a:pPr lvl="1"/>
            <a:r>
              <a:rPr lang="en-GB" sz="2000" dirty="0"/>
              <a:t>Pig</a:t>
            </a:r>
          </a:p>
          <a:p>
            <a:pPr lvl="1"/>
            <a:r>
              <a:rPr lang="en-GB" sz="2000" dirty="0"/>
              <a:t>MapReduce</a:t>
            </a:r>
          </a:p>
          <a:p>
            <a:pPr lvl="1"/>
            <a:r>
              <a:rPr lang="en-GB" sz="2000" dirty="0"/>
              <a:t>Hadoop Streaming</a:t>
            </a:r>
          </a:p>
          <a:p>
            <a:pPr lvl="1"/>
            <a:r>
              <a:rPr lang="en-GB" sz="2000" dirty="0"/>
              <a:t>Spark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Databricks Notebooks (V2)</a:t>
            </a:r>
          </a:p>
          <a:p>
            <a:pPr lvl="1"/>
            <a:r>
              <a:rPr lang="en-GB" sz="2000" b="1" dirty="0"/>
              <a:t>Machine Learning activities: Batch Execution and Update Resource (*)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Stored Procedure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Data Lake Analytics U-SQL</a:t>
            </a:r>
          </a:p>
          <a:p>
            <a:pPr lvl="1"/>
            <a:r>
              <a:rPr lang="en-GB" sz="2000" dirty="0" err="1"/>
              <a:t>DotNet</a:t>
            </a:r>
            <a:r>
              <a:rPr lang="en-GB" sz="2000" dirty="0"/>
              <a:t> (</a:t>
            </a: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Custom</a:t>
            </a:r>
            <a:r>
              <a:rPr lang="en-GB" sz="2000" dirty="0"/>
              <a:t>)</a:t>
            </a:r>
          </a:p>
          <a:p>
            <a:endParaRPr lang="en-GB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2578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en-GB" sz="2400" dirty="0"/>
              <a:t>Control flow activities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Execute Pipeline Activity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Activity</a:t>
            </a:r>
          </a:p>
          <a:p>
            <a:pPr lvl="1"/>
            <a:r>
              <a:rPr lang="en-US" dirty="0"/>
              <a:t>Web Activity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Lookup Activity</a:t>
            </a:r>
          </a:p>
          <a:p>
            <a:pPr lvl="1"/>
            <a:r>
              <a:rPr lang="en-US" dirty="0"/>
              <a:t>Get Metadata Activity</a:t>
            </a:r>
          </a:p>
          <a:p>
            <a:pPr lvl="1"/>
            <a:r>
              <a:rPr lang="en-US" dirty="0"/>
              <a:t>Until Activity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If Condition Activity</a:t>
            </a:r>
          </a:p>
          <a:p>
            <a:pPr lvl="1"/>
            <a:r>
              <a:rPr lang="en-US" dirty="0"/>
              <a:t>Wait Activity</a:t>
            </a:r>
            <a:endParaRPr lang="en-GB" dirty="0"/>
          </a:p>
          <a:p>
            <a:endParaRPr lang="pl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5A389-7BE8-4CCB-AE42-38E64FFEA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12" y="3501008"/>
            <a:ext cx="1990725" cy="2505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FB4E8-1294-47F4-A048-C3260C1F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91" y="1727085"/>
            <a:ext cx="1933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r>
              <a:rPr lang="en-GB" dirty="0"/>
              <a:t>	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973583" cy="10367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Parameters </a:t>
            </a:r>
            <a:r>
              <a:rPr lang="en-US" b="1" dirty="0"/>
              <a:t>- </a:t>
            </a:r>
            <a:r>
              <a:rPr lang="en-US" dirty="0"/>
              <a:t>are key-value pairs of read-only configuration settings that are defined in pipelines</a:t>
            </a:r>
            <a:endParaRPr lang="en-US" b="1" dirty="0"/>
          </a:p>
          <a:p>
            <a:pPr lvl="1"/>
            <a:r>
              <a:rPr lang="en-US" b="1" dirty="0"/>
              <a:t>Name, Type, Default Value</a:t>
            </a:r>
          </a:p>
          <a:p>
            <a:endParaRPr lang="pl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F79E5-F1B3-4F41-8C16-CC64A1ED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027" y="2708920"/>
            <a:ext cx="7067227" cy="26642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56B7B8-6F0D-433C-B4BA-A358770D5662}"/>
              </a:ext>
            </a:extLst>
          </p:cNvPr>
          <p:cNvSpPr/>
          <p:nvPr/>
        </p:nvSpPr>
        <p:spPr>
          <a:xfrm>
            <a:off x="2046578" y="5661248"/>
            <a:ext cx="4407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segoe-ui_normal"/>
              </a:rPr>
              <a:t>@pipeline().parameters.</a:t>
            </a:r>
            <a:r>
              <a:rPr lang="en-GB" dirty="0">
                <a:latin typeface="segoe-ui_normal"/>
              </a:rPr>
              <a:t>Param1</a:t>
            </a:r>
          </a:p>
          <a:p>
            <a:r>
              <a:rPr lang="pl-PL" dirty="0">
                <a:latin typeface="segoe-ui_normal"/>
              </a:rPr>
              <a:t>@pipeline().parameters.</a:t>
            </a:r>
            <a:r>
              <a:rPr lang="en-GB" dirty="0">
                <a:latin typeface="segoe-ui_normal"/>
              </a:rPr>
              <a:t>Param1 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7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349996" y="2348880"/>
            <a:ext cx="8329031" cy="1296143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pl-PL" sz="3600" b="1" dirty="0">
                <a:solidFill>
                  <a:schemeClr val="accent4">
                    <a:lumMod val="75000"/>
                  </a:schemeClr>
                </a:solidFill>
              </a:rPr>
              <a:t>Azure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</a:rPr>
              <a:t>Data Factory</a:t>
            </a:r>
            <a:br>
              <a:rPr lang="en-GB" sz="3600" b="1" dirty="0">
                <a:solidFill>
                  <a:schemeClr val="tx1"/>
                </a:solidFill>
              </a:rPr>
            </a:br>
            <a:r>
              <a:rPr lang="en-GB" sz="3600" b="1" dirty="0">
                <a:solidFill>
                  <a:schemeClr val="tx1"/>
                </a:solidFill>
              </a:rPr>
              <a:t>First Challenges</a:t>
            </a:r>
            <a:endParaRPr lang="pl-PL" sz="3600" b="1" i="0" dirty="0">
              <a:solidFill>
                <a:schemeClr val="accent4">
                  <a:lumMod val="75000"/>
                </a:schemeClr>
              </a:solidFill>
              <a:latin typeface="Euphemia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149423"/>
            <a:ext cx="7516442" cy="1116085"/>
          </a:xfrm>
        </p:spPr>
        <p:txBody>
          <a:bodyPr>
            <a:normAutofit fontScale="92500" lnSpcReduction="20000"/>
          </a:bodyPr>
          <a:lstStyle/>
          <a:p>
            <a:r>
              <a:rPr lang="pl-PL" sz="3500" b="1" i="0" dirty="0">
                <a:solidFill>
                  <a:srgbClr val="465562"/>
                </a:solidFill>
              </a:rPr>
              <a:t>Tomasz Krawczyk</a:t>
            </a:r>
            <a:endParaRPr lang="en-GB" sz="3500" b="1" i="0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  <a:p>
            <a:r>
              <a:rPr lang="pl-PL" dirty="0">
                <a:solidFill>
                  <a:srgbClr val="465562"/>
                </a:solidFill>
                <a:hlinkClick r:id="rId3"/>
              </a:rPr>
              <a:t>tkrawczyk@future-processi</a:t>
            </a:r>
            <a:r>
              <a:rPr lang="en-GB" dirty="0">
                <a:solidFill>
                  <a:srgbClr val="465562"/>
                </a:solidFill>
                <a:hlinkClick r:id="rId3"/>
              </a:rPr>
              <a:t>n</a:t>
            </a:r>
            <a:r>
              <a:rPr lang="pl-PL" dirty="0">
                <a:solidFill>
                  <a:srgbClr val="465562"/>
                </a:solidFill>
                <a:hlinkClick r:id="rId3"/>
              </a:rPr>
              <a:t>g.com</a:t>
            </a:r>
            <a:endParaRPr lang="pl-PL" b="0" i="0" dirty="0">
              <a:solidFill>
                <a:srgbClr val="465562"/>
              </a:solidFill>
            </a:endParaRPr>
          </a:p>
          <a:p>
            <a:endParaRPr lang="pl-PL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54B4F37-C39D-4005-91B4-70953B82A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89" y="263708"/>
            <a:ext cx="4824536" cy="15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</a:t>
            </a:r>
            <a:br>
              <a:rPr lang="en-GB" dirty="0"/>
            </a:br>
            <a:r>
              <a:rPr lang="en-GB" dirty="0"/>
              <a:t>	System Variables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15A1B-043D-4958-B8EA-C4802A157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Pipeline scope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DataFactory</a:t>
            </a:r>
            <a:endParaRPr lang="en-US" sz="2800" dirty="0"/>
          </a:p>
          <a:p>
            <a:pPr lvl="1"/>
            <a:r>
              <a:rPr lang="en-US" sz="2800" dirty="0"/>
              <a:t>@pipeline().Pipeline</a:t>
            </a:r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RunId</a:t>
            </a:r>
            <a:endParaRPr lang="en-US" sz="2800" dirty="0"/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TriggerType</a:t>
            </a:r>
            <a:endParaRPr lang="en-US" sz="2800" dirty="0"/>
          </a:p>
          <a:p>
            <a:pPr lvl="1"/>
            <a:r>
              <a:rPr lang="en-US" sz="2800" dirty="0"/>
              <a:t>@pipeline().</a:t>
            </a:r>
            <a:r>
              <a:rPr lang="en-US" sz="2800" dirty="0" err="1"/>
              <a:t>TriggerId</a:t>
            </a:r>
            <a:endParaRPr lang="pl-PL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8FDFAA-00D4-4E9D-8374-1702A38D4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Trigger scope:</a:t>
            </a:r>
          </a:p>
          <a:p>
            <a:pPr lvl="1"/>
            <a:r>
              <a:rPr lang="en-GB" dirty="0"/>
              <a:t>@</a:t>
            </a:r>
            <a:r>
              <a:rPr lang="pl-PL" dirty="0"/>
              <a:t>trigger().scheduledTime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pl-PL" dirty="0"/>
              <a:t>trigger().startTime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r>
              <a:rPr lang="en-GB" dirty="0"/>
              <a:t>	</a:t>
            </a:r>
            <a:r>
              <a:rPr lang="pl-PL" dirty="0"/>
              <a:t>Expressions</a:t>
            </a:r>
            <a:r>
              <a:rPr lang="en-GB" dirty="0"/>
              <a:t> and Functions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221056" cy="398904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Expressions</a:t>
            </a:r>
          </a:p>
          <a:p>
            <a:pPr lvl="1"/>
            <a:r>
              <a:rPr lang="en-GB" b="1" dirty="0"/>
              <a:t>Dynamic Content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Functions</a:t>
            </a:r>
          </a:p>
          <a:p>
            <a:pPr lvl="1"/>
            <a:r>
              <a:rPr lang="en-GB" dirty="0"/>
              <a:t>String functions</a:t>
            </a:r>
          </a:p>
          <a:p>
            <a:pPr lvl="1"/>
            <a:r>
              <a:rPr lang="en-GB" dirty="0"/>
              <a:t>Collection functions</a:t>
            </a:r>
          </a:p>
          <a:p>
            <a:pPr lvl="1"/>
            <a:r>
              <a:rPr lang="en-GB" dirty="0"/>
              <a:t>Logical functions</a:t>
            </a:r>
          </a:p>
          <a:p>
            <a:pPr lvl="1"/>
            <a:r>
              <a:rPr lang="en-GB" dirty="0"/>
              <a:t>Conversion functions</a:t>
            </a:r>
          </a:p>
          <a:p>
            <a:pPr lvl="1"/>
            <a:r>
              <a:rPr lang="en-GB" dirty="0"/>
              <a:t>Math functions</a:t>
            </a:r>
          </a:p>
          <a:p>
            <a:pPr lvl="1"/>
            <a:r>
              <a:rPr lang="en-GB" dirty="0"/>
              <a:t>Date functions</a:t>
            </a:r>
          </a:p>
          <a:p>
            <a:pPr lvl="1"/>
            <a:endParaRPr lang="en-GB" b="1" dirty="0"/>
          </a:p>
          <a:p>
            <a:pPr lvl="1"/>
            <a:endParaRPr lang="pl-P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1510F-CD34-4404-B77A-62E135D0B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81" y="1825725"/>
            <a:ext cx="3945587" cy="44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85-DDD3-49C9-8453-F0C84E8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Azure Data Factory (V2)</a:t>
            </a:r>
            <a:br>
              <a:rPr lang="en-GB" dirty="0"/>
            </a:br>
            <a:r>
              <a:rPr lang="en-GB" dirty="0"/>
              <a:t>	Branching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E7D3-C8AF-46C4-94EC-AEAFAB0B9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4" y="407573"/>
            <a:ext cx="780290" cy="78029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2482F59-0CE1-4D1B-8CAD-16146073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684784"/>
          </a:xfrm>
        </p:spPr>
        <p:txBody>
          <a:bodyPr/>
          <a:lstStyle/>
          <a:p>
            <a:r>
              <a:rPr lang="en-GB" sz="2400" dirty="0"/>
              <a:t>Possible contains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On success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On failure</a:t>
            </a:r>
          </a:p>
          <a:p>
            <a:pPr lvl="1"/>
            <a:r>
              <a:rPr lang="en-GB" sz="2000" b="1" dirty="0"/>
              <a:t>On completion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8D332E-2F0D-4B91-91F7-390181790ADF}"/>
              </a:ext>
            </a:extLst>
          </p:cNvPr>
          <p:cNvGrpSpPr/>
          <p:nvPr/>
        </p:nvGrpSpPr>
        <p:grpSpPr>
          <a:xfrm>
            <a:off x="2303031" y="3786339"/>
            <a:ext cx="2860869" cy="1440160"/>
            <a:chOff x="2303031" y="3786339"/>
            <a:chExt cx="2860869" cy="1440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48854-3D11-4FF1-A531-C1FDC7DD667F}"/>
                </a:ext>
              </a:extLst>
            </p:cNvPr>
            <p:cNvSpPr/>
            <p:nvPr/>
          </p:nvSpPr>
          <p:spPr bwMode="auto">
            <a:xfrm>
              <a:off x="2303031" y="3786339"/>
              <a:ext cx="2860869" cy="1440160"/>
            </a:xfrm>
            <a:prstGeom prst="rect">
              <a:avLst/>
            </a:prstGeom>
            <a:noFill/>
            <a:ln w="31750" cmpd="sng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1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(eg. Copy, Hive job,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2000" b="1" dirty="0">
                  <a:solidFill>
                    <a:schemeClr val="tx1"/>
                  </a:solidFill>
                </a:rPr>
                <a:t>SP, ADLA job)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437C4-0635-41C5-AD38-A672C8CBC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968" y="3943374"/>
              <a:ext cx="363268" cy="36366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42491-9CCD-47E1-BAE3-49CC6CB2E00F}"/>
              </a:ext>
            </a:extLst>
          </p:cNvPr>
          <p:cNvGrpSpPr/>
          <p:nvPr/>
        </p:nvGrpSpPr>
        <p:grpSpPr>
          <a:xfrm>
            <a:off x="7462563" y="3935256"/>
            <a:ext cx="2084083" cy="1079340"/>
            <a:chOff x="2277988" y="4077072"/>
            <a:chExt cx="2300107" cy="12233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38C01A-8C8A-47D0-B686-C680D1F05354}"/>
                </a:ext>
              </a:extLst>
            </p:cNvPr>
            <p:cNvSpPr/>
            <p:nvPr/>
          </p:nvSpPr>
          <p:spPr bwMode="auto">
            <a:xfrm>
              <a:off x="2277988" y="4077072"/>
              <a:ext cx="2300107" cy="1223356"/>
            </a:xfrm>
            <a:prstGeom prst="rect">
              <a:avLst/>
            </a:prstGeom>
            <a:noFill/>
            <a:ln w="31750" cmpd="sng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3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3BA887-1007-4BC1-A6C2-36D7EABB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7855" y="4185302"/>
              <a:ext cx="363268" cy="3636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4D2920-2D76-4CC0-A1A3-7046CE24B789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5163900" y="4474926"/>
            <a:ext cx="2298663" cy="31493"/>
          </a:xfrm>
          <a:prstGeom prst="straightConnector1">
            <a:avLst/>
          </a:prstGeom>
          <a:ln w="38100">
            <a:solidFill>
              <a:srgbClr val="0070C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090AEE-51B2-4D8D-98F1-55D0A5443527}"/>
              </a:ext>
            </a:extLst>
          </p:cNvPr>
          <p:cNvGrpSpPr/>
          <p:nvPr/>
        </p:nvGrpSpPr>
        <p:grpSpPr>
          <a:xfrm>
            <a:off x="5163900" y="2564904"/>
            <a:ext cx="4382747" cy="1941515"/>
            <a:chOff x="5163900" y="2564904"/>
            <a:chExt cx="4382747" cy="19415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30957C-27F5-4A3E-B80A-C3AC0E3E1BB6}"/>
                </a:ext>
              </a:extLst>
            </p:cNvPr>
            <p:cNvGrpSpPr/>
            <p:nvPr/>
          </p:nvGrpSpPr>
          <p:grpSpPr>
            <a:xfrm>
              <a:off x="7462564" y="2564904"/>
              <a:ext cx="2084083" cy="1079340"/>
              <a:chOff x="2277988" y="4077072"/>
              <a:chExt cx="2300107" cy="122335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52AA1-5C70-4DC3-AD3C-72D1E38A74C6}"/>
                  </a:ext>
                </a:extLst>
              </p:cNvPr>
              <p:cNvSpPr/>
              <p:nvPr/>
            </p:nvSpPr>
            <p:spPr bwMode="auto">
              <a:xfrm>
                <a:off x="2277988" y="4077072"/>
                <a:ext cx="2300107" cy="1223356"/>
              </a:xfrm>
              <a:prstGeom prst="rect">
                <a:avLst/>
              </a:prstGeom>
              <a:noFill/>
              <a:ln w="31750" cmpd="sng">
                <a:solidFill>
                  <a:schemeClr val="accent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2000" b="1" dirty="0">
                    <a:solidFill>
                      <a:schemeClr val="tx1"/>
                    </a:solidFill>
                  </a:rPr>
                  <a:t>Activity 2</a:t>
                </a: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2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7345B95-93D9-415F-888C-9433BE3D1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855" y="4185302"/>
                <a:ext cx="363268" cy="3636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A1D7E-E036-4C0D-908D-40B4115C49F4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5163900" y="3104574"/>
              <a:ext cx="2298664" cy="1401845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F538A9-F803-4C8C-9D6B-80C03366054F}"/>
                </a:ext>
              </a:extLst>
            </p:cNvPr>
            <p:cNvSpPr txBox="1"/>
            <p:nvPr/>
          </p:nvSpPr>
          <p:spPr>
            <a:xfrm>
              <a:off x="5665160" y="3351588"/>
              <a:ext cx="1296144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200" b="1" dirty="0"/>
                <a:t>On success</a:t>
              </a:r>
              <a:endParaRPr lang="pl-PL" sz="12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CC81C4-F519-49A4-BB20-94046DD24FCC}"/>
              </a:ext>
            </a:extLst>
          </p:cNvPr>
          <p:cNvGrpSpPr/>
          <p:nvPr/>
        </p:nvGrpSpPr>
        <p:grpSpPr>
          <a:xfrm>
            <a:off x="5163900" y="4506419"/>
            <a:ext cx="4382746" cy="1878529"/>
            <a:chOff x="5163900" y="4506419"/>
            <a:chExt cx="4382746" cy="18785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E3FA51-E1B4-4CA9-A7FB-1C2164BD9301}"/>
                </a:ext>
              </a:extLst>
            </p:cNvPr>
            <p:cNvGrpSpPr/>
            <p:nvPr/>
          </p:nvGrpSpPr>
          <p:grpSpPr>
            <a:xfrm>
              <a:off x="7462563" y="5305608"/>
              <a:ext cx="2084083" cy="1079340"/>
              <a:chOff x="2277988" y="4077072"/>
              <a:chExt cx="2300107" cy="12233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A48FEA-1F02-49E8-B938-A4CF937F2B70}"/>
                  </a:ext>
                </a:extLst>
              </p:cNvPr>
              <p:cNvSpPr/>
              <p:nvPr/>
            </p:nvSpPr>
            <p:spPr bwMode="auto">
              <a:xfrm>
                <a:off x="2277988" y="4077072"/>
                <a:ext cx="2300107" cy="1223356"/>
              </a:xfrm>
              <a:prstGeom prst="rect">
                <a:avLst/>
              </a:prstGeom>
              <a:noFill/>
              <a:ln w="31750" cmpd="sng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2000" b="1" dirty="0">
                    <a:solidFill>
                      <a:schemeClr val="tx1"/>
                    </a:solidFill>
                  </a:rPr>
                  <a:t>Activity 4</a:t>
                </a:r>
                <a:endParaRPr lang="pl-PL" sz="2000" b="1" dirty="0">
                  <a:solidFill>
                    <a:schemeClr val="tx1"/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2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2BAF26-3E37-4D5A-9AA4-521D9A61E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855" y="4185302"/>
                <a:ext cx="363268" cy="3636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F28BE6-877D-4F43-AC96-3A1DB513F7A0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>
              <a:off x="5163900" y="4506419"/>
              <a:ext cx="2298663" cy="1338859"/>
            </a:xfrm>
            <a:prstGeom prst="straightConnector1">
              <a:avLst/>
            </a:prstGeom>
            <a:ln w="38100">
              <a:solidFill>
                <a:srgbClr val="C0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8AFEF4-4137-4E23-9458-2114A9C648FA}"/>
                </a:ext>
              </a:extLst>
            </p:cNvPr>
            <p:cNvSpPr txBox="1"/>
            <p:nvPr/>
          </p:nvSpPr>
          <p:spPr>
            <a:xfrm>
              <a:off x="5665159" y="5337101"/>
              <a:ext cx="1296144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200" b="1" dirty="0"/>
                <a:t>On failure</a:t>
              </a:r>
              <a:endParaRPr lang="pl-PL" sz="1200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596D1C-0895-4FBC-B2F6-6AA07619990B}"/>
              </a:ext>
            </a:extLst>
          </p:cNvPr>
          <p:cNvSpPr txBox="1"/>
          <p:nvPr/>
        </p:nvSpPr>
        <p:spPr>
          <a:xfrm>
            <a:off x="5728782" y="4216394"/>
            <a:ext cx="129614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b="1" dirty="0"/>
              <a:t>On completion</a:t>
            </a:r>
            <a:endParaRPr lang="pl-PL" sz="1200" b="1" dirty="0"/>
          </a:p>
        </p:txBody>
      </p:sp>
    </p:spTree>
    <p:extLst>
      <p:ext uri="{BB962C8B-B14F-4D97-AF65-F5344CB8AC3E}">
        <p14:creationId xmlns:p14="http://schemas.microsoft.com/office/powerpoint/2010/main" val="14128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DCE5-A983-4C55-B1EA-148679AA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execution and triggers </a:t>
            </a:r>
            <a:br>
              <a:rPr lang="en-US" dirty="0"/>
            </a:br>
            <a:r>
              <a:rPr lang="en-US" dirty="0"/>
              <a:t>in Azure Data Factory V2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BA2C-E07E-49A7-81A9-FCD2599E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509088" cy="4572000"/>
          </a:xfrm>
        </p:spPr>
        <p:txBody>
          <a:bodyPr/>
          <a:lstStyle/>
          <a:p>
            <a:r>
              <a:rPr lang="pl-PL" dirty="0"/>
              <a:t>Manual execution (on-demand)</a:t>
            </a:r>
          </a:p>
          <a:p>
            <a:r>
              <a:rPr lang="pl-PL" dirty="0"/>
              <a:t>The REST API</a:t>
            </a:r>
          </a:p>
          <a:p>
            <a:r>
              <a:rPr lang="pl-PL" dirty="0"/>
              <a:t>The .NET SDK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Trigger execution</a:t>
            </a:r>
          </a:p>
          <a:p>
            <a:pPr lvl="1"/>
            <a:r>
              <a:rPr lang="en-US" dirty="0"/>
              <a:t>Schedule trigger	</a:t>
            </a:r>
          </a:p>
          <a:p>
            <a:pPr lvl="1"/>
            <a:r>
              <a:rPr lang="en-US" dirty="0"/>
              <a:t>Tumbling window trigger</a:t>
            </a:r>
            <a:endParaRPr lang="pl-PL" dirty="0"/>
          </a:p>
        </p:txBody>
      </p:sp>
      <p:pic>
        <p:nvPicPr>
          <p:cNvPr id="4" name="Picture 2" descr="23c3d762-fd0c-46f3-9ba5-8071a684784a.png (396Ã610)">
            <a:extLst>
              <a:ext uri="{FF2B5EF4-FFF2-40B4-BE49-F238E27FC236}">
                <a16:creationId xmlns:a16="http://schemas.microsoft.com/office/drawing/2014/main" id="{E0E80B27-2492-4F36-A05A-967E77E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1361037"/>
            <a:ext cx="3453096" cy="53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V1</a:t>
            </a:r>
            <a:r>
              <a:rPr lang="en-GB" dirty="0"/>
              <a:t> -Overview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E868D5B-FC6E-488F-9C5D-B02EAB63B2F2}"/>
              </a:ext>
            </a:extLst>
          </p:cNvPr>
          <p:cNvGrpSpPr/>
          <p:nvPr/>
        </p:nvGrpSpPr>
        <p:grpSpPr>
          <a:xfrm>
            <a:off x="4789268" y="2133669"/>
            <a:ext cx="1703810" cy="648072"/>
            <a:chOff x="3454498" y="2564904"/>
            <a:chExt cx="1944216" cy="9361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A89535-65C6-41EA-ADDB-770C3CD5BEDA}"/>
                </a:ext>
              </a:extLst>
            </p:cNvPr>
            <p:cNvSpPr/>
            <p:nvPr/>
          </p:nvSpPr>
          <p:spPr bwMode="auto">
            <a:xfrm>
              <a:off x="3454498" y="2564904"/>
              <a:ext cx="1944216" cy="936104"/>
            </a:xfrm>
            <a:prstGeom prst="rect">
              <a:avLst/>
            </a:prstGeom>
            <a:noFill/>
            <a:ln w="31750" cmpd="sng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0B9607-0E5F-490E-8AC6-7D29D2FDC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1012" y="2668916"/>
              <a:ext cx="329150" cy="3208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A3271-1436-467E-A991-4E0D036C65B4}"/>
              </a:ext>
            </a:extLst>
          </p:cNvPr>
          <p:cNvGrpSpPr/>
          <p:nvPr/>
        </p:nvGrpSpPr>
        <p:grpSpPr>
          <a:xfrm>
            <a:off x="9068743" y="2156077"/>
            <a:ext cx="1703810" cy="648072"/>
            <a:chOff x="3454498" y="2564904"/>
            <a:chExt cx="1944216" cy="9361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B7B0EC-B458-42DA-A3F0-674973FC335D}"/>
                </a:ext>
              </a:extLst>
            </p:cNvPr>
            <p:cNvSpPr/>
            <p:nvPr/>
          </p:nvSpPr>
          <p:spPr bwMode="auto">
            <a:xfrm>
              <a:off x="3454498" y="2564904"/>
              <a:ext cx="1944216" cy="936104"/>
            </a:xfrm>
            <a:prstGeom prst="rect">
              <a:avLst/>
            </a:prstGeom>
            <a:noFill/>
            <a:ln w="31750" cmpd="sng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6A5171-A456-4038-9C59-CA531FC9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1012" y="2668916"/>
              <a:ext cx="329150" cy="3208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8AFF29-7E0A-4C36-A84C-C52482F95592}"/>
              </a:ext>
            </a:extLst>
          </p:cNvPr>
          <p:cNvGrpSpPr/>
          <p:nvPr/>
        </p:nvGrpSpPr>
        <p:grpSpPr>
          <a:xfrm>
            <a:off x="6900246" y="2132856"/>
            <a:ext cx="1703810" cy="648072"/>
            <a:chOff x="5829126" y="2538129"/>
            <a:chExt cx="1703810" cy="6480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766C1F-C97B-4C26-84AE-EA6BC227D3ED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E10268-EFEE-4CC8-8533-60BBDED10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DF38C0-39E2-4EEB-957F-892DFA6309A4}"/>
              </a:ext>
            </a:extLst>
          </p:cNvPr>
          <p:cNvGrpSpPr/>
          <p:nvPr/>
        </p:nvGrpSpPr>
        <p:grpSpPr>
          <a:xfrm>
            <a:off x="2638028" y="2134160"/>
            <a:ext cx="1703810" cy="648072"/>
            <a:chOff x="5829126" y="2538129"/>
            <a:chExt cx="1703810" cy="6480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92E703-EA36-4D32-A664-B2EF076CE983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C56BFB-E47D-4AC6-AC60-B066B2A52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E89161-6B6D-4B83-B299-CD5C1594DEB3}"/>
              </a:ext>
            </a:extLst>
          </p:cNvPr>
          <p:cNvGrpSpPr/>
          <p:nvPr/>
        </p:nvGrpSpPr>
        <p:grpSpPr>
          <a:xfrm>
            <a:off x="9081680" y="3299790"/>
            <a:ext cx="1703810" cy="648072"/>
            <a:chOff x="5829126" y="2538129"/>
            <a:chExt cx="1703810" cy="648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D17B44-E3D7-4820-9165-7E9B8B998A9A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7228ED1-7405-463B-8F66-9135D6BF3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6ABC9-00F0-41BF-9918-1A38E9C4A30B}"/>
              </a:ext>
            </a:extLst>
          </p:cNvPr>
          <p:cNvGrpSpPr/>
          <p:nvPr/>
        </p:nvGrpSpPr>
        <p:grpSpPr>
          <a:xfrm>
            <a:off x="9109998" y="5679810"/>
            <a:ext cx="1703810" cy="648072"/>
            <a:chOff x="5829126" y="2538129"/>
            <a:chExt cx="1703810" cy="6480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7C6468-797A-44CC-A3B4-A1ADFEA29971}"/>
                </a:ext>
              </a:extLst>
            </p:cNvPr>
            <p:cNvSpPr/>
            <p:nvPr/>
          </p:nvSpPr>
          <p:spPr bwMode="auto">
            <a:xfrm>
              <a:off x="5829126" y="2538129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>
                  <a:solidFill>
                    <a:schemeClr val="tx1"/>
                  </a:solidFill>
                </a:rPr>
                <a:t> </a:t>
              </a:r>
              <a:r>
                <a:rPr lang="en-AU" sz="2000" b="1" dirty="0">
                  <a:solidFill>
                    <a:schemeClr val="tx1"/>
                  </a:solidFill>
                </a:rPr>
                <a:t>Dataset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119146-EC43-4EAE-BA81-943B19755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6041" y="2597355"/>
              <a:ext cx="327560" cy="288032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7790A75-A4F5-458E-8451-CE9B6FFA803B}"/>
              </a:ext>
            </a:extLst>
          </p:cNvPr>
          <p:cNvSpPr/>
          <p:nvPr/>
        </p:nvSpPr>
        <p:spPr bwMode="auto">
          <a:xfrm>
            <a:off x="9099083" y="4536097"/>
            <a:ext cx="1703810" cy="648072"/>
          </a:xfrm>
          <a:prstGeom prst="rect">
            <a:avLst/>
          </a:prstGeom>
          <a:noFill/>
          <a:ln w="31750" cmpd="sng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l-PL" sz="2000" b="1" dirty="0">
              <a:solidFill>
                <a:schemeClr val="tx1"/>
              </a:solidFill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b="1" dirty="0">
                <a:solidFill>
                  <a:schemeClr val="tx1"/>
                </a:solidFill>
              </a:rPr>
              <a:t>Activity </a:t>
            </a:r>
            <a:endParaRPr lang="pl-PL" sz="2000" b="1" dirty="0">
              <a:solidFill>
                <a:schemeClr val="tx1"/>
              </a:solidFill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3D734DA-8259-4272-B6D8-4F7B6BE6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60" y="4661229"/>
            <a:ext cx="288450" cy="22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E52174-DAE9-4A3B-9696-D5EDE58650C5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4341838" y="2457705"/>
            <a:ext cx="447430" cy="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AD011C-790F-466C-84EE-5368FB0019B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493078" y="2456892"/>
            <a:ext cx="407168" cy="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87ADE3-F2E6-4E68-AC7D-9800A6DE3B2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604056" y="2456892"/>
            <a:ext cx="451792" cy="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2BAF35-232B-497B-A8EC-6CF2FDAA3842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9920648" y="2804149"/>
            <a:ext cx="12937" cy="495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931AE5-21FA-4A7A-83B8-5F4D1B4C85C8}"/>
              </a:ext>
            </a:extLst>
          </p:cNvPr>
          <p:cNvCxnSpPr>
            <a:cxnSpLocks/>
          </p:cNvCxnSpPr>
          <p:nvPr/>
        </p:nvCxnSpPr>
        <p:spPr>
          <a:xfrm flipH="1">
            <a:off x="9938051" y="3947862"/>
            <a:ext cx="12937" cy="588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961B2-BAF9-4905-A2F0-98AA296D4850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9950988" y="5184169"/>
            <a:ext cx="10915" cy="495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E4E87BD-266B-406F-AB22-DFE67D5E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028" y="3023727"/>
            <a:ext cx="1687283" cy="791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AF44F3C-1090-40C9-84A8-2346768AB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556" y="4068794"/>
            <a:ext cx="3641314" cy="199755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A696D1-E8AA-46CF-8F36-EA2811389093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3481670" y="3814832"/>
            <a:ext cx="8263" cy="25396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5E7D40-AC35-46B5-9F7A-27CE581FD100}"/>
              </a:ext>
            </a:extLst>
          </p:cNvPr>
          <p:cNvCxnSpPr>
            <a:cxnSpLocks/>
            <a:stCxn id="48" idx="0"/>
            <a:endCxn id="23" idx="2"/>
          </p:cNvCxnSpPr>
          <p:nvPr/>
        </p:nvCxnSpPr>
        <p:spPr>
          <a:xfrm flipV="1">
            <a:off x="3481670" y="2782232"/>
            <a:ext cx="8263" cy="24149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5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37AE5-F07A-4BC2-B894-3C19AEEF8415}"/>
              </a:ext>
            </a:extLst>
          </p:cNvPr>
          <p:cNvSpPr/>
          <p:nvPr/>
        </p:nvSpPr>
        <p:spPr>
          <a:xfrm>
            <a:off x="2061964" y="1700808"/>
            <a:ext cx="9505056" cy="324036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4320F-7F96-418A-8D1A-74203043B9EA}"/>
              </a:ext>
            </a:extLst>
          </p:cNvPr>
          <p:cNvSpPr/>
          <p:nvPr/>
        </p:nvSpPr>
        <p:spPr>
          <a:xfrm>
            <a:off x="7042316" y="2276873"/>
            <a:ext cx="2088232" cy="2380694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87" y="177800"/>
            <a:ext cx="9782801" cy="1239837"/>
          </a:xfrm>
        </p:spPr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2 -Overview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14" y="576658"/>
            <a:ext cx="780290" cy="7802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E96448-77B6-40E9-B917-820E0E0CAB62}"/>
              </a:ext>
            </a:extLst>
          </p:cNvPr>
          <p:cNvGrpSpPr/>
          <p:nvPr/>
        </p:nvGrpSpPr>
        <p:grpSpPr>
          <a:xfrm>
            <a:off x="7284283" y="2597857"/>
            <a:ext cx="1549849" cy="587499"/>
            <a:chOff x="2782044" y="2708920"/>
            <a:chExt cx="1549849" cy="5874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13C903-9FFB-4A1A-A0D9-F99390F6DF9E}"/>
                </a:ext>
              </a:extLst>
            </p:cNvPr>
            <p:cNvSpPr/>
            <p:nvPr/>
          </p:nvSpPr>
          <p:spPr bwMode="auto">
            <a:xfrm>
              <a:off x="2782044" y="2708920"/>
              <a:ext cx="1549849" cy="587499"/>
            </a:xfrm>
            <a:prstGeom prst="rect">
              <a:avLst/>
            </a:prstGeom>
            <a:noFill/>
            <a:ln w="31750" cmpd="sng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Activity3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3A3FFAA-EEBA-4304-8E7C-37875A30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D5885B-9AAB-4A50-A05B-BB6A485465F2}"/>
              </a:ext>
            </a:extLst>
          </p:cNvPr>
          <p:cNvGrpSpPr/>
          <p:nvPr/>
        </p:nvGrpSpPr>
        <p:grpSpPr>
          <a:xfrm>
            <a:off x="4666051" y="2708920"/>
            <a:ext cx="1703810" cy="648072"/>
            <a:chOff x="2782044" y="2708920"/>
            <a:chExt cx="1703810" cy="6480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4C739F-ECF8-4154-8C35-C1EBB788F705}"/>
                </a:ext>
              </a:extLst>
            </p:cNvPr>
            <p:cNvSpPr/>
            <p:nvPr/>
          </p:nvSpPr>
          <p:spPr bwMode="auto">
            <a:xfrm>
              <a:off x="2782044" y="2708920"/>
              <a:ext cx="1703810" cy="648072"/>
            </a:xfrm>
            <a:prstGeom prst="rect">
              <a:avLst/>
            </a:prstGeom>
            <a:solidFill>
              <a:schemeClr val="bg1"/>
            </a:solidFill>
            <a:ln w="31750" cmpd="sng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Data Flow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CE7B51C-2F38-42B1-B7AF-A4759294C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7BF579-A7D2-44B7-9D34-CE9BE436BF55}"/>
              </a:ext>
            </a:extLst>
          </p:cNvPr>
          <p:cNvGrpSpPr/>
          <p:nvPr/>
        </p:nvGrpSpPr>
        <p:grpSpPr>
          <a:xfrm>
            <a:off x="4654818" y="3604159"/>
            <a:ext cx="1703810" cy="648072"/>
            <a:chOff x="2786619" y="2708920"/>
            <a:chExt cx="1703810" cy="64807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72AFD6-9A63-4695-9EB8-7C5021407B49}"/>
                </a:ext>
              </a:extLst>
            </p:cNvPr>
            <p:cNvSpPr/>
            <p:nvPr/>
          </p:nvSpPr>
          <p:spPr bwMode="auto">
            <a:xfrm>
              <a:off x="2786619" y="2708920"/>
              <a:ext cx="1703810" cy="648072"/>
            </a:xfrm>
            <a:prstGeom prst="rect">
              <a:avLst/>
            </a:prstGeom>
            <a:noFill/>
            <a:ln w="31750" cmpd="sng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On Error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Activity 1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F5B1A06-A918-498A-AA36-6483D1EC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40F9AD-03DE-439B-A800-76E5AA998DD5}"/>
              </a:ext>
            </a:extLst>
          </p:cNvPr>
          <p:cNvGrpSpPr/>
          <p:nvPr/>
        </p:nvGrpSpPr>
        <p:grpSpPr>
          <a:xfrm>
            <a:off x="7247672" y="3604159"/>
            <a:ext cx="1586460" cy="648072"/>
            <a:chOff x="2782044" y="2708920"/>
            <a:chExt cx="1586460" cy="6480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9E3B56-9EB4-4F0F-A16D-0D286E89E977}"/>
                </a:ext>
              </a:extLst>
            </p:cNvPr>
            <p:cNvSpPr/>
            <p:nvPr/>
          </p:nvSpPr>
          <p:spPr bwMode="auto">
            <a:xfrm>
              <a:off x="2782044" y="2708920"/>
              <a:ext cx="1586460" cy="648072"/>
            </a:xfrm>
            <a:prstGeom prst="rect">
              <a:avLst/>
            </a:prstGeom>
            <a:noFill/>
            <a:ln w="31750" cmpd="sng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Activity 4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321C35-1A82-48B5-99F1-2C1B5532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916FC99-F50D-48DF-B369-39DCB3F19333}"/>
              </a:ext>
            </a:extLst>
          </p:cNvPr>
          <p:cNvGrpSpPr/>
          <p:nvPr/>
        </p:nvGrpSpPr>
        <p:grpSpPr>
          <a:xfrm>
            <a:off x="2361795" y="2708920"/>
            <a:ext cx="1703810" cy="648072"/>
            <a:chOff x="2782044" y="2708920"/>
            <a:chExt cx="1703810" cy="64807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FE5C19-557A-4970-8DE6-83760CEAFFCF}"/>
                </a:ext>
              </a:extLst>
            </p:cNvPr>
            <p:cNvSpPr/>
            <p:nvPr/>
          </p:nvSpPr>
          <p:spPr bwMode="auto">
            <a:xfrm>
              <a:off x="2782044" y="2708920"/>
              <a:ext cx="1703810" cy="648072"/>
            </a:xfrm>
            <a:prstGeom prst="rect">
              <a:avLst/>
            </a:prstGeom>
            <a:noFill/>
            <a:ln w="31750" cmpd="sng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2000" b="1" dirty="0">
                  <a:solidFill>
                    <a:schemeClr val="tx1"/>
                  </a:solidFill>
                </a:rPr>
                <a:t> Activity 1</a:t>
              </a:r>
              <a:endParaRPr lang="pl-PL" sz="2000" b="1" dirty="0">
                <a:solidFill>
                  <a:schemeClr val="tx1"/>
                </a:solidFill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88FC810-8920-47D9-85AD-F2953AB9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052" y="2810830"/>
              <a:ext cx="288450" cy="2221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8D81-683D-4F6F-912E-1D6D4741B670}"/>
              </a:ext>
            </a:extLst>
          </p:cNvPr>
          <p:cNvSpPr/>
          <p:nvPr/>
        </p:nvSpPr>
        <p:spPr>
          <a:xfrm>
            <a:off x="9801904" y="2964069"/>
            <a:ext cx="1583473" cy="1006302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Execute </a:t>
            </a:r>
          </a:p>
          <a:p>
            <a:pPr algn="ctr"/>
            <a:r>
              <a:rPr lang="en-GB" b="1" dirty="0"/>
              <a:t>Pipeline</a:t>
            </a:r>
            <a:endParaRPr lang="pl-PL" b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FE5026C-D874-47DB-948E-77D2A1EFC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309" y="3000924"/>
            <a:ext cx="391920" cy="2615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D2E207A-0517-4732-9A15-FF6F4B10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779" y="1826429"/>
            <a:ext cx="567041" cy="37843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C8EE34-516C-4D45-99B7-5E7628BA4690}"/>
              </a:ext>
            </a:extLst>
          </p:cNvPr>
          <p:cNvCxnSpPr>
            <a:stCxn id="55" idx="3"/>
            <a:endCxn id="41" idx="1"/>
          </p:cNvCxnSpPr>
          <p:nvPr/>
        </p:nvCxnSpPr>
        <p:spPr>
          <a:xfrm>
            <a:off x="4065605" y="3032956"/>
            <a:ext cx="600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A42B70-F407-458A-B507-0332D5D30ED5}"/>
              </a:ext>
            </a:extLst>
          </p:cNvPr>
          <p:cNvCxnSpPr>
            <a:stCxn id="55" idx="3"/>
            <a:endCxn id="45" idx="1"/>
          </p:cNvCxnSpPr>
          <p:nvPr/>
        </p:nvCxnSpPr>
        <p:spPr>
          <a:xfrm>
            <a:off x="4065605" y="3032956"/>
            <a:ext cx="589213" cy="895239"/>
          </a:xfrm>
          <a:prstGeom prst="straightConnector1">
            <a:avLst/>
          </a:prstGeom>
          <a:ln w="190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8D22D3-8C7E-4A0F-ABBD-78D1D0F34523}"/>
              </a:ext>
            </a:extLst>
          </p:cNvPr>
          <p:cNvCxnSpPr>
            <a:stCxn id="41" idx="3"/>
          </p:cNvCxnSpPr>
          <p:nvPr/>
        </p:nvCxnSpPr>
        <p:spPr>
          <a:xfrm>
            <a:off x="6369861" y="3032956"/>
            <a:ext cx="672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B0905-B06D-4E7F-9B2B-95E5ED68309A}"/>
              </a:ext>
            </a:extLst>
          </p:cNvPr>
          <p:cNvCxnSpPr>
            <a:stCxn id="35" idx="2"/>
            <a:endCxn id="51" idx="0"/>
          </p:cNvCxnSpPr>
          <p:nvPr/>
        </p:nvCxnSpPr>
        <p:spPr>
          <a:xfrm flipH="1">
            <a:off x="8040902" y="3185356"/>
            <a:ext cx="18306" cy="418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0BC025-3CAD-4414-B653-B3C0F45BE8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9130548" y="3467220"/>
            <a:ext cx="6713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D8B7EC-CCB7-43C6-AD6D-E304593115B1}"/>
              </a:ext>
            </a:extLst>
          </p:cNvPr>
          <p:cNvGrpSpPr/>
          <p:nvPr/>
        </p:nvGrpSpPr>
        <p:grpSpPr>
          <a:xfrm>
            <a:off x="1986511" y="5600080"/>
            <a:ext cx="2736304" cy="1080120"/>
            <a:chOff x="2338763" y="5301208"/>
            <a:chExt cx="2736304" cy="10801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2660C4-9EFA-44ED-B62D-A29E0166B0E7}"/>
                </a:ext>
              </a:extLst>
            </p:cNvPr>
            <p:cNvSpPr/>
            <p:nvPr/>
          </p:nvSpPr>
          <p:spPr>
            <a:xfrm>
              <a:off x="2338763" y="5301208"/>
              <a:ext cx="2736304" cy="10801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Schedule trigger(s)</a:t>
              </a:r>
              <a:endParaRPr lang="pl-PL" dirty="0"/>
            </a:p>
          </p:txBody>
        </p:sp>
        <p:sp>
          <p:nvSpPr>
            <p:cNvPr id="20" name="Lightning Bolt 19">
              <a:extLst>
                <a:ext uri="{FF2B5EF4-FFF2-40B4-BE49-F238E27FC236}">
                  <a16:creationId xmlns:a16="http://schemas.microsoft.com/office/drawing/2014/main" id="{53C89C74-7C67-4710-9459-5BC6DCE38FF4}"/>
                </a:ext>
              </a:extLst>
            </p:cNvPr>
            <p:cNvSpPr/>
            <p:nvPr/>
          </p:nvSpPr>
          <p:spPr>
            <a:xfrm>
              <a:off x="2442956" y="5409220"/>
              <a:ext cx="390144" cy="432048"/>
            </a:xfrm>
            <a:prstGeom prst="lightningBol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9E29B6-7A9E-4239-BA45-39DC17E1016E}"/>
              </a:ext>
            </a:extLst>
          </p:cNvPr>
          <p:cNvCxnSpPr>
            <a:stCxn id="21" idx="0"/>
          </p:cNvCxnSpPr>
          <p:nvPr/>
        </p:nvCxnSpPr>
        <p:spPr>
          <a:xfrm flipV="1">
            <a:off x="3354663" y="4941168"/>
            <a:ext cx="0" cy="658912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6FF04-0B22-4F90-8778-86892F9FE3DE}"/>
              </a:ext>
            </a:extLst>
          </p:cNvPr>
          <p:cNvSpPr txBox="1"/>
          <p:nvPr/>
        </p:nvSpPr>
        <p:spPr>
          <a:xfrm>
            <a:off x="3474411" y="5100970"/>
            <a:ext cx="201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Pipeline </a:t>
            </a:r>
            <a:r>
              <a:rPr lang="en-GB" sz="2000" dirty="0" err="1"/>
              <a:t>Params</a:t>
            </a:r>
            <a:endParaRPr lang="pl-PL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D8A5E-3264-4251-867C-3943295543D6}"/>
              </a:ext>
            </a:extLst>
          </p:cNvPr>
          <p:cNvSpPr txBox="1"/>
          <p:nvPr/>
        </p:nvSpPr>
        <p:spPr>
          <a:xfrm>
            <a:off x="4034135" y="275159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DBE7F1-9FFA-4116-B046-7C7FEDC83456}"/>
              </a:ext>
            </a:extLst>
          </p:cNvPr>
          <p:cNvSpPr txBox="1"/>
          <p:nvPr/>
        </p:nvSpPr>
        <p:spPr>
          <a:xfrm>
            <a:off x="3971130" y="369630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9D104-FB6D-4DB1-992E-4C8FA9ADB376}"/>
              </a:ext>
            </a:extLst>
          </p:cNvPr>
          <p:cNvSpPr txBox="1"/>
          <p:nvPr/>
        </p:nvSpPr>
        <p:spPr>
          <a:xfrm>
            <a:off x="6343873" y="2749785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C6D5A-7FF4-45BE-9BED-3BF33DC024B0}"/>
              </a:ext>
            </a:extLst>
          </p:cNvPr>
          <p:cNvSpPr txBox="1"/>
          <p:nvPr/>
        </p:nvSpPr>
        <p:spPr>
          <a:xfrm>
            <a:off x="9122865" y="3565845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00" b="1" dirty="0" err="1"/>
              <a:t>Params</a:t>
            </a:r>
            <a:endParaRPr lang="pl-PL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AD4D42-A381-4E7A-B1F0-14868E18DE84}"/>
              </a:ext>
            </a:extLst>
          </p:cNvPr>
          <p:cNvSpPr txBox="1"/>
          <p:nvPr/>
        </p:nvSpPr>
        <p:spPr>
          <a:xfrm>
            <a:off x="7572857" y="1938945"/>
            <a:ext cx="9360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600" b="1" dirty="0"/>
              <a:t>Foreach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16388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C6A-9FF6-4239-8460-0ACBD9A9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V1 vs V2</a:t>
            </a:r>
            <a:br>
              <a:rPr lang="en-US" dirty="0"/>
            </a:br>
            <a:endParaRPr lang="pl-P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1BDB3A-D0A3-428A-B283-32D852FC2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49978"/>
              </p:ext>
            </p:extLst>
          </p:nvPr>
        </p:nvGraphicFramePr>
        <p:xfrm>
          <a:off x="1719687" y="980728"/>
          <a:ext cx="9530298" cy="5560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val="109686856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756737536"/>
                    </a:ext>
                  </a:extLst>
                </a:gridCol>
                <a:gridCol w="4129697">
                  <a:extLst>
                    <a:ext uri="{9D8B030D-6E8A-4147-A177-3AD203B41FA5}">
                      <a16:colId xmlns:a16="http://schemas.microsoft.com/office/drawing/2014/main" val="2328426159"/>
                    </a:ext>
                  </a:extLst>
                </a:gridCol>
              </a:tblGrid>
              <a:tr h="501314">
                <a:tc>
                  <a:txBody>
                    <a:bodyPr/>
                    <a:lstStyle/>
                    <a:p>
                      <a:r>
                        <a:rPr lang="pl-PL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Version 1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Version 2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29119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  <a:endParaRPr lang="pl-PL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defines the processing window slicing model for the dataset (for example, hourly, daily, and so on).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Datasets are the same in V2. However, you do not need to define availability schedules for datasets. You can define a trigger resource that can schedule pipelines from a clock scheduler paradigm.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08194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 services</a:t>
                      </a:r>
                      <a:endParaRPr lang="pl-PL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 services are much like connection strings, which define the connection information that's necessary for Data Factory to connect to external resources.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 services are the same as in Data Factory V1, but with a new </a:t>
                      </a:r>
                      <a:r>
                        <a:rPr lang="en-US" sz="1400" dirty="0" err="1"/>
                        <a:t>connectVia</a:t>
                      </a:r>
                      <a:r>
                        <a:rPr lang="en-US" sz="1400" dirty="0"/>
                        <a:t> property to utilize the Data Factory V2 Integration Runtime compute environment.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66046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pipeline is a logical grouping of activities that together perform a task. You use </a:t>
                      </a:r>
                      <a:r>
                        <a:rPr lang="en-US" sz="1400" dirty="0" err="1"/>
                        <a:t>startTime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endTime</a:t>
                      </a:r>
                      <a:r>
                        <a:rPr lang="en-US" sz="1400" dirty="0"/>
                        <a:t>, and </a:t>
                      </a:r>
                      <a:r>
                        <a:rPr lang="en-US" sz="1400" dirty="0" err="1"/>
                        <a:t>isPaused</a:t>
                      </a:r>
                      <a:r>
                        <a:rPr lang="en-US" sz="1400" dirty="0"/>
                        <a:t> to schedule and run pipelines.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Pipelines do not have “windows” of time execution in Data Factory V2. The Data Factory V1 concepts of </a:t>
                      </a:r>
                      <a:r>
                        <a:rPr lang="en-US" sz="1400" dirty="0" err="1"/>
                        <a:t>startTime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endTime</a:t>
                      </a:r>
                      <a:r>
                        <a:rPr lang="en-US" sz="1400" dirty="0"/>
                        <a:t>, and </a:t>
                      </a:r>
                      <a:r>
                        <a:rPr lang="en-US" sz="1400" dirty="0" err="1"/>
                        <a:t>isPaused</a:t>
                      </a:r>
                      <a:r>
                        <a:rPr lang="en-US" sz="1400" dirty="0"/>
                        <a:t> are no longer present in Data Factory V2. 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191"/>
                  </a:ext>
                </a:extLst>
              </a:tr>
              <a:tr h="501314">
                <a:tc>
                  <a:txBody>
                    <a:bodyPr/>
                    <a:lstStyle/>
                    <a:p>
                      <a:r>
                        <a:rPr lang="pl-PL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Activities</a:t>
                      </a:r>
                      <a:endParaRPr lang="pl-PL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Activities define actions to perform on your data within a pipeline. Data movement (copy activity) and data transformation activities (such as Hive, Pig, and MapReduce) are supported.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Data Factory V2, activities still are defined actions within a pipeline. V2 introduces new control flow activities. You use these activities in a control flow (looping and branching). Data movement and data transformation activities that were supported in V1 are supported in V2. You can define transformation activities without using datasets in V2.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5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6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D42-F9A5-4F60-85FE-1A97DE4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Integration runtime</a:t>
            </a:r>
            <a:r>
              <a:rPr lang="en-GB" dirty="0"/>
              <a:t>(s)</a:t>
            </a:r>
            <a:br>
              <a:rPr lang="en-GB" dirty="0"/>
            </a:br>
            <a:r>
              <a:rPr lang="en-GB" dirty="0"/>
              <a:t>	</a:t>
            </a:r>
            <a:r>
              <a:rPr lang="pl-PL" dirty="0"/>
              <a:t>in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925F-DB6E-4325-A885-3C0E3C98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324744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Integration Runtime (IR) </a:t>
            </a:r>
            <a:r>
              <a:rPr lang="en-US" sz="2200" dirty="0"/>
              <a:t>is the compute infrastructure used by Azure Data Factory to provide the following data integration capabilities across different network environments</a:t>
            </a:r>
          </a:p>
          <a:p>
            <a:endParaRPr lang="pl-PL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13826-BD57-461B-A868-9D064023E326}"/>
              </a:ext>
            </a:extLst>
          </p:cNvPr>
          <p:cNvSpPr/>
          <p:nvPr/>
        </p:nvSpPr>
        <p:spPr>
          <a:xfrm>
            <a:off x="1845940" y="2954660"/>
            <a:ext cx="96023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/>
              <a:t>Integration runtime types</a:t>
            </a:r>
            <a:r>
              <a:rPr lang="en-GB" sz="2200" dirty="0"/>
              <a:t>:</a:t>
            </a:r>
            <a:endParaRPr lang="pl-P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/>
              <a:t>Azure</a:t>
            </a:r>
            <a:r>
              <a:rPr lang="en-GB" sz="2200" dirty="0"/>
              <a:t> (</a:t>
            </a:r>
            <a:r>
              <a:rPr lang="pl-PL" sz="2200" dirty="0"/>
              <a:t>Data movement</a:t>
            </a:r>
            <a:r>
              <a:rPr lang="en-GB" sz="2200" dirty="0"/>
              <a:t> and a</a:t>
            </a:r>
            <a:r>
              <a:rPr lang="pl-PL" sz="2200" dirty="0"/>
              <a:t>ctivity </a:t>
            </a:r>
            <a:r>
              <a:rPr lang="en-GB" sz="2200" dirty="0"/>
              <a:t>on Azure)</a:t>
            </a:r>
            <a:endParaRPr lang="pl-P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accent4">
                    <a:lumMod val="75000"/>
                  </a:schemeClr>
                </a:solidFill>
              </a:rPr>
              <a:t>Self-hosted</a:t>
            </a:r>
            <a:r>
              <a:rPr lang="en-GB" sz="2200" dirty="0"/>
              <a:t> (</a:t>
            </a:r>
            <a:r>
              <a:rPr lang="pl-PL" sz="2200" dirty="0"/>
              <a:t>Data movement</a:t>
            </a:r>
            <a:r>
              <a:rPr lang="en-GB" sz="2200" dirty="0"/>
              <a:t> and a</a:t>
            </a:r>
            <a:r>
              <a:rPr lang="pl-PL" sz="2200" dirty="0"/>
              <a:t>ctivity dispatch</a:t>
            </a:r>
            <a:r>
              <a:rPr lang="en-GB" sz="2200" dirty="0"/>
              <a:t> between public and private network)</a:t>
            </a:r>
            <a:endParaRPr lang="pl-P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200" dirty="0"/>
              <a:t>Azure-SSIS</a:t>
            </a:r>
            <a:r>
              <a:rPr lang="en-GB" sz="2200" dirty="0"/>
              <a:t> (</a:t>
            </a:r>
            <a:r>
              <a:rPr lang="pl-PL" sz="2200" dirty="0"/>
              <a:t>SSIS package execution</a:t>
            </a:r>
            <a:r>
              <a:rPr lang="en-GB" sz="2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B5B84-82AE-411E-BD76-4422AAA4C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407573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0F734-1B9A-4CBF-90FD-479C0160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5013176"/>
            <a:ext cx="6696744" cy="15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4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7C8E-5070-4692-8E38-27824FD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Self Hosted </a:t>
            </a:r>
            <a:r>
              <a:rPr lang="pl-PL" dirty="0"/>
              <a:t>Integration runtime </a:t>
            </a:r>
            <a:br>
              <a:rPr lang="en-GB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77DC-C643-46A1-8B57-D4E2A185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980928"/>
          </a:xfrm>
        </p:spPr>
        <p:txBody>
          <a:bodyPr/>
          <a:lstStyle/>
          <a:p>
            <a:r>
              <a:rPr lang="en-US" dirty="0"/>
              <a:t>Now called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Self Hosted Integration Runtime</a:t>
            </a:r>
          </a:p>
          <a:p>
            <a:pPr lvl="1"/>
            <a:r>
              <a:rPr lang="pl-PL" dirty="0"/>
              <a:t>Before </a:t>
            </a:r>
            <a:r>
              <a:rPr lang="pl-PL" b="1" dirty="0"/>
              <a:t>Data Management Gateway</a:t>
            </a:r>
            <a:endParaRPr lang="en-GB" b="1" dirty="0"/>
          </a:p>
          <a:p>
            <a:r>
              <a:rPr lang="en-GB" b="1" dirty="0"/>
              <a:t>One version for ADF V1 and V2</a:t>
            </a:r>
          </a:p>
          <a:p>
            <a:r>
              <a:rPr lang="en-GB" b="1" dirty="0"/>
              <a:t>SSL Port : 443</a:t>
            </a:r>
          </a:p>
          <a:p>
            <a:r>
              <a:rPr lang="en-GB" b="1" dirty="0"/>
              <a:t>One to Many</a:t>
            </a:r>
          </a:p>
          <a:p>
            <a:endParaRPr lang="pl-P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954AF-8494-4BE6-A158-B653BFF2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94" y="394635"/>
            <a:ext cx="872654" cy="806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A50D0-BC6F-465D-8FF8-A9AC5850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94" y="547035"/>
            <a:ext cx="872654" cy="8061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CAEEEF5-F8B8-4103-96EE-92D72B9FD4A1}"/>
              </a:ext>
            </a:extLst>
          </p:cNvPr>
          <p:cNvGrpSpPr/>
          <p:nvPr/>
        </p:nvGrpSpPr>
        <p:grpSpPr>
          <a:xfrm>
            <a:off x="7606580" y="3356992"/>
            <a:ext cx="2737996" cy="2040861"/>
            <a:chOff x="3214092" y="4293096"/>
            <a:chExt cx="2737996" cy="2040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86925B-1F25-40DF-9EAD-EE08AE59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092" y="4947067"/>
              <a:ext cx="780290" cy="7802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FA7EDE-96AE-4316-87F2-99F872E2F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648" y="4293096"/>
              <a:ext cx="701521" cy="6480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E6CB2B-FD62-45BF-AEC8-F56CCAF2E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567" y="5013176"/>
              <a:ext cx="701521" cy="6480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612990E-B0DC-4FC3-A94C-F1D4C8656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648" y="5685885"/>
              <a:ext cx="701521" cy="64807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C7A73-42AB-4A1E-B11D-65B6157F92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3994382" y="4617132"/>
              <a:ext cx="1242266" cy="7200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E4CB30-3104-441F-92A6-93A92AC2AFF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8386870" y="4401108"/>
            <a:ext cx="1256185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DB2CF3-D065-4ADF-8EC7-4ADE7082E13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386870" y="4401108"/>
            <a:ext cx="1242266" cy="67270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9A30-07FA-4CD6-B310-01A5719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Azure-SSIS</a:t>
            </a:r>
            <a:r>
              <a:rPr lang="en-GB" dirty="0"/>
              <a:t> Integration Runtime</a:t>
            </a:r>
            <a:endParaRPr lang="pl-P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81F6E-35B9-45BB-A56F-F6433F7C0473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298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Azure-SSIS IR </a:t>
            </a:r>
            <a:r>
              <a:rPr lang="en-US" dirty="0"/>
              <a:t>is a fully managed cluster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Azure VMs </a:t>
            </a:r>
            <a:r>
              <a:rPr lang="en-US" dirty="0"/>
              <a:t>dedicated to run your SSIS packages. 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Azure –SSIS IR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Azure SQL Database </a:t>
            </a:r>
            <a:r>
              <a:rPr lang="en-US" dirty="0"/>
              <a:t>or Managed Instance (Preview) server</a:t>
            </a:r>
          </a:p>
          <a:p>
            <a:pPr lvl="1"/>
            <a:r>
              <a:rPr lang="pl-PL" dirty="0"/>
              <a:t>Azure virtual network (VNet)</a:t>
            </a:r>
            <a:endParaRPr lang="en-US" b="1" dirty="0"/>
          </a:p>
          <a:p>
            <a:pPr marL="0" indent="0">
              <a:buNone/>
            </a:pPr>
            <a:endParaRPr lang="pl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9DCF4-3ABC-4D6C-8D1A-E7BC4AE4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4653136"/>
            <a:ext cx="9618015" cy="393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3F30-58E5-4D78-BF9B-813B5EFD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748" y="4005064"/>
            <a:ext cx="2334790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4F80-FC73-411A-AD86-DFA6D220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6EEB-B3A7-4B44-ADDE-7BFAB30C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Cloud Services</a:t>
            </a:r>
          </a:p>
          <a:p>
            <a:r>
              <a:rPr lang="en-GB" dirty="0"/>
              <a:t>Data Integration</a:t>
            </a:r>
          </a:p>
          <a:p>
            <a:r>
              <a:rPr lang="en-GB" dirty="0"/>
              <a:t>Integration Services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Azure Data Factory</a:t>
            </a:r>
          </a:p>
          <a:p>
            <a:pPr lvl="1"/>
            <a:r>
              <a:rPr lang="en-GB" dirty="0"/>
              <a:t>Overview </a:t>
            </a:r>
          </a:p>
          <a:p>
            <a:pPr lvl="1"/>
            <a:r>
              <a:rPr lang="en-GB" dirty="0"/>
              <a:t>V1 vs V2</a:t>
            </a:r>
          </a:p>
          <a:p>
            <a:pPr marL="36576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6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9A30-07FA-4CD6-B310-01A5719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Azure-SSIS</a:t>
            </a:r>
            <a:r>
              <a:rPr lang="en-GB" dirty="0"/>
              <a:t> Integration Runtime</a:t>
            </a:r>
            <a:endParaRPr lang="pl-P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81F6E-35B9-45BB-A56F-F6433F7C0473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298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C43FD-E2EC-4195-B907-7809AA7B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468760"/>
          </a:xfrm>
        </p:spPr>
        <p:txBody>
          <a:bodyPr/>
          <a:lstStyle/>
          <a:p>
            <a:r>
              <a:rPr lang="pl-PL" dirty="0"/>
              <a:t>How to connect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1DB04-A4FA-4583-B036-BDD6B3F2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106099"/>
            <a:ext cx="4218557" cy="4598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8D064-9512-4182-B703-38469CC6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62" y="3185715"/>
            <a:ext cx="4257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30649D-4DBD-45C5-A4AE-49DD2A3F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	Create Azure Data Factory</a:t>
            </a:r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764A5-E022-4220-870A-561861475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161A9-15B1-4DD7-9606-7491BDD2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661987"/>
            <a:ext cx="3384376" cy="5196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B1021A-22C8-4761-8BB7-074159000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88" y="5251450"/>
            <a:ext cx="4076700" cy="142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F844AC-8806-4A8D-BFE8-32A3222B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119" y="1648054"/>
            <a:ext cx="4327238" cy="33110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054DD5-E344-488E-8B3F-29AFA41C4EFE}"/>
              </a:ext>
            </a:extLst>
          </p:cNvPr>
          <p:cNvSpPr txBox="1"/>
          <p:nvPr/>
        </p:nvSpPr>
        <p:spPr>
          <a:xfrm>
            <a:off x="10702924" y="2780928"/>
            <a:ext cx="609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V1</a:t>
            </a:r>
            <a:endParaRPr lang="pl-P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D1247-CD29-4D2F-9E0F-042C39564E28}"/>
              </a:ext>
            </a:extLst>
          </p:cNvPr>
          <p:cNvSpPr txBox="1"/>
          <p:nvPr/>
        </p:nvSpPr>
        <p:spPr>
          <a:xfrm>
            <a:off x="10573469" y="5725759"/>
            <a:ext cx="609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V2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1234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Third challenge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Tools, Monitoring,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8003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EC7125-7E83-4FDA-8A1C-0F735B81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45" y="3847963"/>
            <a:ext cx="3917429" cy="3010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1 Tools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C9B15-2A7D-4BB8-8E9E-09A96649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1579334"/>
            <a:ext cx="4653020" cy="190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17158-6D54-4E0B-AC3E-3C805FD3C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596" y="2762936"/>
            <a:ext cx="4114570" cy="20236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4653020" cy="4349080"/>
          </a:xfrm>
        </p:spPr>
        <p:txBody>
          <a:bodyPr/>
          <a:lstStyle/>
          <a:p>
            <a:r>
              <a:rPr lang="en-GB" dirty="0"/>
              <a:t>ADF Web Designer (Azure Portal)</a:t>
            </a:r>
          </a:p>
          <a:p>
            <a:pPr lvl="1"/>
            <a:r>
              <a:rPr lang="en-GB" dirty="0"/>
              <a:t>Copy data (wizard)</a:t>
            </a:r>
          </a:p>
          <a:p>
            <a:r>
              <a:rPr lang="en-US" dirty="0"/>
              <a:t>Azure Data Factory Visual Studio Extension for authoring pipelines</a:t>
            </a:r>
          </a:p>
          <a:p>
            <a:pPr lvl="1"/>
            <a:r>
              <a:rPr lang="en-US" dirty="0"/>
              <a:t>Visual Studio 2013</a:t>
            </a:r>
          </a:p>
          <a:p>
            <a:pPr lvl="1"/>
            <a:r>
              <a:rPr lang="en-US" dirty="0"/>
              <a:t>Visual Studio 2015</a:t>
            </a:r>
          </a:p>
          <a:p>
            <a:pPr lvl="1"/>
            <a:r>
              <a:rPr lang="en-US" dirty="0"/>
              <a:t>Visual Studio 2017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24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2 Tools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ADF V2 Web Designer </a:t>
            </a:r>
            <a:r>
              <a:rPr lang="en-GB" dirty="0"/>
              <a:t>(Azure Portal)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5054F-A9A6-4329-A46C-88AEF6B8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1681348"/>
            <a:ext cx="2825305" cy="176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4D7A0-6EE6-4D4A-90D6-A9EBAD53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14" y="2725303"/>
            <a:ext cx="6192688" cy="2153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77E2-C7AC-4E9D-AFCA-471E421F4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48" y="4163791"/>
            <a:ext cx="3241668" cy="2326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20BC6-688F-4CA7-BDCD-96C8F52B5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555" y="4862341"/>
            <a:ext cx="4776589" cy="17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D985C4-88B1-46CA-BD97-9AB56692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54" y="2439736"/>
            <a:ext cx="7174533" cy="3431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1 Monitoring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84E1D-F1D4-4259-97DF-D17302CAD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89" y="1641037"/>
            <a:ext cx="188595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210A1-3EF7-4CCA-89F4-3B5F93AB8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96" y="3284984"/>
            <a:ext cx="5129782" cy="31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V</a:t>
            </a:r>
            <a:r>
              <a:rPr lang="en-GB" dirty="0"/>
              <a:t>2 Monitoring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A86C2-CD58-4F1A-B383-C57C22D7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918021"/>
            <a:ext cx="8108379" cy="2217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248B9-80B5-428A-A02A-2DA27EE67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4365728"/>
            <a:ext cx="7309288" cy="183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62884-9420-4C68-9784-F24BA67B2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08" y="3250839"/>
            <a:ext cx="4729357" cy="24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32D-F57B-460B-8C74-7528E34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Azure Data Factory</a:t>
            </a:r>
            <a:r>
              <a:rPr lang="pl-PL" dirty="0"/>
              <a:t> </a:t>
            </a:r>
            <a:r>
              <a:rPr lang="en-GB" dirty="0"/>
              <a:t>Source Control</a:t>
            </a:r>
            <a:endParaRPr lang="pl-P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54CCC1-4989-4BAA-ADC7-7B9384602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43A8C-3438-4D8B-A5A6-851B74F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8389407" cy="67667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1CE6A43-18A4-4BBF-952F-15A1C26B7CEC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Data Factory V1</a:t>
            </a:r>
          </a:p>
          <a:p>
            <a:pPr lvl="1"/>
            <a:r>
              <a:rPr lang="en-GB" dirty="0"/>
              <a:t>Any Source Control Repository (Visual Studio Project)</a:t>
            </a:r>
          </a:p>
          <a:p>
            <a:r>
              <a:rPr lang="en-GB" sz="2400" dirty="0"/>
              <a:t>Data Factory V2</a:t>
            </a:r>
          </a:p>
          <a:p>
            <a:pPr lvl="1"/>
            <a:r>
              <a:rPr lang="en-GB" dirty="0"/>
              <a:t>Visual Studio Team Services (Azure Portal)</a:t>
            </a:r>
          </a:p>
          <a:p>
            <a:pPr lvl="1"/>
            <a:r>
              <a:rPr lang="en-GB" dirty="0"/>
              <a:t>Import/Export ARM Templates</a:t>
            </a:r>
          </a:p>
          <a:p>
            <a:pPr lvl="2"/>
            <a:r>
              <a:rPr lang="en-US" dirty="0">
                <a:hlinkClick r:id="rId3"/>
              </a:rPr>
              <a:t>Continuous integration and deployment using Data Factory</a:t>
            </a:r>
            <a:endParaRPr lang="en-GB" dirty="0"/>
          </a:p>
          <a:p>
            <a:endParaRPr lang="pl-P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0ABBD-B669-4CBA-ABCA-44C0160FC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780" y="4437112"/>
            <a:ext cx="1649340" cy="14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Other challenges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Performance and Costs</a:t>
            </a:r>
          </a:p>
        </p:txBody>
      </p:sp>
    </p:spTree>
    <p:extLst>
      <p:ext uri="{BB962C8B-B14F-4D97-AF65-F5344CB8AC3E}">
        <p14:creationId xmlns:p14="http://schemas.microsoft.com/office/powerpoint/2010/main" val="23552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0398-0DA3-413A-85B2-FA4AE0B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Data Factory Performance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1FA2-5184-428A-876D-1A943681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97152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DC61B-5A06-4730-ACA7-7D4DA966C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37347"/>
            <a:ext cx="780290" cy="780290"/>
          </a:xfrm>
          <a:prstGeom prst="rect">
            <a:avLst/>
          </a:prstGeom>
        </p:spPr>
      </p:pic>
      <p:pic>
        <p:nvPicPr>
          <p:cNvPr id="2050" name="Picture 2" descr="Performance matrix">
            <a:extLst>
              <a:ext uri="{FF2B5EF4-FFF2-40B4-BE49-F238E27FC236}">
                <a16:creationId xmlns:a16="http://schemas.microsoft.com/office/drawing/2014/main" id="{7BB4B92D-5ACD-4C9F-9D5D-EFBA582D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84" y="1417637"/>
            <a:ext cx="7236804" cy="485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A0E42-2E01-4CC2-A2F5-E263B96595E2}"/>
              </a:ext>
            </a:extLst>
          </p:cNvPr>
          <p:cNvSpPr txBox="1"/>
          <p:nvPr/>
        </p:nvSpPr>
        <p:spPr>
          <a:xfrm>
            <a:off x="2273261" y="6311921"/>
            <a:ext cx="88969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dirty="0">
                <a:hlinkClick r:id="rId4"/>
              </a:rPr>
              <a:t>https://docs.microsoft.com/en-us/azure/data-factory/copy-activity-performance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57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49F-5ECA-435F-A0D4-FFDA75B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14163-E336-4666-B1A8-19D05252DE32}"/>
              </a:ext>
            </a:extLst>
          </p:cNvPr>
          <p:cNvSpPr/>
          <p:nvPr/>
        </p:nvSpPr>
        <p:spPr>
          <a:xfrm>
            <a:off x="1444276" y="2708920"/>
            <a:ext cx="100811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First challenge</a:t>
            </a:r>
          </a:p>
          <a:p>
            <a:pPr algn="ctr"/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Hybrid Data World</a:t>
            </a:r>
          </a:p>
        </p:txBody>
      </p:sp>
    </p:spTree>
    <p:extLst>
      <p:ext uri="{BB962C8B-B14F-4D97-AF65-F5344CB8AC3E}">
        <p14:creationId xmlns:p14="http://schemas.microsoft.com/office/powerpoint/2010/main" val="32099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0398-0DA3-413A-85B2-FA4AE0B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Data Factory Costs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1FA2-5184-428A-876D-1A943681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971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Costs depend on Integration Runtime:</a:t>
            </a:r>
          </a:p>
          <a:p>
            <a:pPr lvl="1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Azure Integration Runtime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pl-PL" dirty="0"/>
              <a:t>Activity runs (in thousands)</a:t>
            </a:r>
            <a:endParaRPr lang="en-GB" dirty="0"/>
          </a:p>
          <a:p>
            <a:pPr lvl="2"/>
            <a:r>
              <a:rPr lang="pl-PL" dirty="0"/>
              <a:t>Data movement units</a:t>
            </a:r>
            <a:endParaRPr lang="en-GB" dirty="0"/>
          </a:p>
          <a:p>
            <a:pPr lvl="1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Self-hosted Integration Runtime</a:t>
            </a:r>
          </a:p>
          <a:p>
            <a:pPr lvl="2"/>
            <a:r>
              <a:rPr lang="pl-PL" dirty="0"/>
              <a:t>Activity runs (in thousands)</a:t>
            </a:r>
            <a:endParaRPr lang="en-GB" dirty="0"/>
          </a:p>
          <a:p>
            <a:pPr lvl="2"/>
            <a:r>
              <a:rPr lang="pl-PL" dirty="0"/>
              <a:t>Data movement units</a:t>
            </a:r>
            <a:endParaRPr lang="en-GB" dirty="0"/>
          </a:p>
          <a:p>
            <a:pPr lvl="1"/>
            <a:r>
              <a:rPr lang="pl-PL" dirty="0"/>
              <a:t>SQL Server Integration Services</a:t>
            </a:r>
            <a:endParaRPr lang="en-GB" dirty="0"/>
          </a:p>
          <a:p>
            <a:pPr lvl="2"/>
            <a:r>
              <a:rPr lang="pl-PL" dirty="0"/>
              <a:t>Virtual machine</a:t>
            </a:r>
            <a:r>
              <a:rPr lang="en-GB" dirty="0"/>
              <a:t>(s) type e.g. D1V2  (h)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pl-PL" dirty="0"/>
          </a:p>
          <a:p>
            <a:pPr marL="365760" lvl="1" indent="0">
              <a:buNone/>
            </a:pPr>
            <a:r>
              <a:rPr lang="pl-PL" dirty="0">
                <a:hlinkClick r:id="rId2"/>
              </a:rPr>
              <a:t>https://azure.microsoft.com/en-gb/pricing/calculator/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DC61B-5A06-4730-ACA7-7D4DA966C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37347"/>
            <a:ext cx="780290" cy="78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2BC1C-DE55-4F6B-B1F1-F6E491EF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719" y="1844824"/>
            <a:ext cx="2974518" cy="35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 algn="ctr">
              <a:buNone/>
            </a:pPr>
            <a:r>
              <a:rPr lang="en-GB" sz="6000" dirty="0">
                <a:solidFill>
                  <a:schemeClr val="accent4">
                    <a:lumMod val="75000"/>
                  </a:schemeClr>
                </a:solidFill>
              </a:rPr>
              <a:t>DEMO AND Q&amp;A</a:t>
            </a:r>
            <a:endParaRPr lang="en-GB" dirty="0"/>
          </a:p>
          <a:p>
            <a:r>
              <a:rPr lang="pl-PL" dirty="0"/>
              <a:t>Resources:</a:t>
            </a:r>
            <a:r>
              <a:rPr lang="en-GB" dirty="0"/>
              <a:t> </a:t>
            </a:r>
          </a:p>
          <a:p>
            <a:pPr marL="365760" lvl="1" indent="0">
              <a:buNone/>
            </a:pPr>
            <a:r>
              <a:rPr lang="en-GB" dirty="0">
                <a:hlinkClick r:id="rId2"/>
              </a:rPr>
              <a:t>https://docs.microsoft.com/en-us/azure/data-factory/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3"/>
              </a:rPr>
              <a:t>https://github.com/kromerm/adflab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4"/>
              </a:rPr>
              <a:t>https://github.com/Azure/Azure-DataFactory</a:t>
            </a:r>
            <a:endParaRPr lang="en-GB" dirty="0"/>
          </a:p>
          <a:p>
            <a:r>
              <a:rPr lang="pl-PL" dirty="0"/>
              <a:t>Contact: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5"/>
              </a:rPr>
              <a:t>tkrawczyk@future-processing.com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F07-9EDF-42AC-98BF-EB5FDBFF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than 100 </a:t>
            </a:r>
            <a:r>
              <a:rPr lang="pl-PL" dirty="0"/>
              <a:t>Services</a:t>
            </a:r>
            <a:r>
              <a:rPr lang="en-GB" dirty="0"/>
              <a:t> on Azure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D6A5846-27B9-454C-88E2-74608870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772816"/>
            <a:ext cx="10197614" cy="3960440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0DF38DA2-9F5B-4FCC-A17F-0FA4EB0C0A0D}"/>
              </a:ext>
            </a:extLst>
          </p:cNvPr>
          <p:cNvSpPr/>
          <p:nvPr/>
        </p:nvSpPr>
        <p:spPr>
          <a:xfrm>
            <a:off x="1485900" y="6057156"/>
            <a:ext cx="10197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accent4">
                    <a:lumMod val="75000"/>
                  </a:schemeClr>
                </a:solidFill>
              </a:rPr>
              <a:t>http://azureinteractives.azurewebsites.net/Azure101Cards/default.html</a:t>
            </a:r>
          </a:p>
        </p:txBody>
      </p:sp>
    </p:spTree>
    <p:extLst>
      <p:ext uri="{BB962C8B-B14F-4D97-AF65-F5344CB8AC3E}">
        <p14:creationId xmlns:p14="http://schemas.microsoft.com/office/powerpoint/2010/main" val="42326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3D19-2091-47D1-9EB1-E4904C4E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Integration </a:t>
            </a:r>
            <a:r>
              <a:rPr lang="en-GB" dirty="0"/>
              <a:t>on </a:t>
            </a:r>
            <a:r>
              <a:rPr lang="pl-PL" dirty="0"/>
              <a:t>Azure </a:t>
            </a:r>
            <a:br>
              <a:rPr lang="pl-PL" dirty="0"/>
            </a:br>
            <a:r>
              <a:rPr lang="pl-PL" dirty="0"/>
              <a:t>What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B1AB-9BE6-449B-8C76-4D85778A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SSIS –SQL Server Integration Services</a:t>
            </a:r>
            <a:endParaRPr lang="en-GB" dirty="0"/>
          </a:p>
          <a:p>
            <a:pPr lvl="1"/>
            <a:r>
              <a:rPr lang="pl-PL" dirty="0"/>
              <a:t>Part of SQL Server (Data Factory V2)</a:t>
            </a:r>
          </a:p>
          <a:p>
            <a:pPr lvl="1"/>
            <a:r>
              <a:rPr lang="pl-PL" dirty="0"/>
              <a:t>ETL to/from SQL Service</a:t>
            </a:r>
          </a:p>
          <a:p>
            <a:pPr lvl="1"/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Rich desinger </a:t>
            </a:r>
            <a:r>
              <a:rPr lang="pl-PL" dirty="0"/>
              <a:t>(and other tools e.g. BIML)</a:t>
            </a:r>
            <a:endParaRPr lang="en-GB" dirty="0"/>
          </a:p>
          <a:p>
            <a:pPr lvl="1"/>
            <a:r>
              <a:rPr lang="en-US" b="1" dirty="0"/>
              <a:t>Azure Feature Pack for Integration Services</a:t>
            </a:r>
          </a:p>
          <a:p>
            <a:r>
              <a:rPr lang="pl-PL" dirty="0"/>
              <a:t>Azure Data Factory</a:t>
            </a:r>
          </a:p>
          <a:p>
            <a:pPr lvl="1"/>
            <a:r>
              <a:rPr lang="pl-PL" dirty="0"/>
              <a:t>Part of Azure (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model PaaS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Batch processing (based on time series orchestarction model)</a:t>
            </a:r>
          </a:p>
          <a:p>
            <a:pPr lvl="1"/>
            <a:r>
              <a:rPr lang="pl-PL" dirty="0"/>
              <a:t>Provides orchestraction ,</a:t>
            </a:r>
            <a:r>
              <a:rPr lang="en-US" dirty="0"/>
              <a:t>movement services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on-premises and cloud</a:t>
            </a:r>
            <a:r>
              <a:rPr lang="en-US" dirty="0"/>
              <a:t>)</a:t>
            </a:r>
            <a:r>
              <a:rPr lang="pl-PL" dirty="0"/>
              <a:t> and monitoring service</a:t>
            </a:r>
            <a:endParaRPr lang="en-US" dirty="0"/>
          </a:p>
          <a:p>
            <a:pPr lvl="1"/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900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E050-87CD-4A80-AAE8-BB0C8411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/>
              <a:t>Azure Feature Pack </a:t>
            </a:r>
            <a:br>
              <a:rPr lang="en-US" dirty="0"/>
            </a:br>
            <a:r>
              <a:rPr lang="en-US" dirty="0"/>
              <a:t>for Integration Services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5DF9-D72D-4691-ACFB-7F6016904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561232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Tasks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972B-02B3-470D-9B15-B6B4A61FD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3436" y="2276872"/>
            <a:ext cx="4814586" cy="3895327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accent4">
                    <a:lumMod val="75000"/>
                  </a:schemeClr>
                </a:solidFill>
              </a:rPr>
              <a:t>Azure Blob </a:t>
            </a:r>
            <a:r>
              <a:rPr lang="pl-PL" sz="2000" dirty="0"/>
              <a:t>Upload</a:t>
            </a:r>
            <a:r>
              <a:rPr lang="en-GB" sz="2000" dirty="0"/>
              <a:t>/Download </a:t>
            </a:r>
            <a:r>
              <a:rPr lang="pl-PL" sz="2000" dirty="0"/>
              <a:t>Task</a:t>
            </a:r>
          </a:p>
          <a:p>
            <a:r>
              <a:rPr lang="pl-PL" sz="2000" dirty="0"/>
              <a:t>Azure HDInsight Hive Task</a:t>
            </a:r>
          </a:p>
          <a:p>
            <a:r>
              <a:rPr lang="pl-PL" sz="2000" dirty="0"/>
              <a:t>Azure HDInsight Pig Task</a:t>
            </a:r>
          </a:p>
          <a:p>
            <a:r>
              <a:rPr lang="pl-PL" sz="2000" dirty="0"/>
              <a:t>Azure HDInsight Create</a:t>
            </a:r>
            <a:r>
              <a:rPr lang="en-GB" sz="2000" dirty="0"/>
              <a:t>/Delete</a:t>
            </a:r>
            <a:r>
              <a:rPr lang="pl-PL" sz="2000" dirty="0"/>
              <a:t> Cluster Task</a:t>
            </a:r>
          </a:p>
          <a:p>
            <a:r>
              <a:rPr lang="pl-PL" sz="2000" dirty="0">
                <a:solidFill>
                  <a:schemeClr val="accent4">
                    <a:lumMod val="75000"/>
                  </a:schemeClr>
                </a:solidFill>
              </a:rPr>
              <a:t>Azure SQL DW </a:t>
            </a:r>
            <a:r>
              <a:rPr lang="pl-PL" sz="2000" dirty="0"/>
              <a:t>Upload Task</a:t>
            </a:r>
          </a:p>
          <a:p>
            <a:r>
              <a:rPr lang="pl-PL" sz="2000" dirty="0">
                <a:solidFill>
                  <a:schemeClr val="accent4">
                    <a:lumMod val="75000"/>
                  </a:schemeClr>
                </a:solidFill>
              </a:rPr>
              <a:t>Azure Data Lake Store </a:t>
            </a:r>
            <a:r>
              <a:rPr lang="pl-PL" sz="2000" dirty="0"/>
              <a:t>File System 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22BB6-388D-4B47-9E05-D09E1ADE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561232"/>
          </a:xfrm>
        </p:spPr>
        <p:txBody>
          <a:bodyPr/>
          <a:lstStyle/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Data Flow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99C59-9F6B-4177-860D-870BB2DAF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7349" y="2274841"/>
            <a:ext cx="4818888" cy="1802231"/>
          </a:xfrm>
        </p:spPr>
        <p:txBody>
          <a:bodyPr>
            <a:normAutofit/>
          </a:bodyPr>
          <a:lstStyle/>
          <a:p>
            <a:r>
              <a:rPr lang="pl-PL" sz="2000" dirty="0"/>
              <a:t>Azure Blob Source</a:t>
            </a:r>
          </a:p>
          <a:p>
            <a:r>
              <a:rPr lang="pl-PL" sz="2000" dirty="0"/>
              <a:t>Azure Blob Destination</a:t>
            </a:r>
          </a:p>
          <a:p>
            <a:r>
              <a:rPr lang="pl-PL" sz="2000" dirty="0"/>
              <a:t>Azure Data Lake Store Source</a:t>
            </a:r>
          </a:p>
          <a:p>
            <a:r>
              <a:rPr lang="pl-PL" sz="2000" dirty="0"/>
              <a:t>Azure Data Lake Store Destination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F295E-60D1-4017-B862-42986FA6EC4C}"/>
              </a:ext>
            </a:extLst>
          </p:cNvPr>
          <p:cNvSpPr/>
          <p:nvPr/>
        </p:nvSpPr>
        <p:spPr>
          <a:xfrm>
            <a:off x="6702748" y="4612487"/>
            <a:ext cx="4528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pl-PL" sz="2000" b="1" dirty="0"/>
              <a:t>Azure Blob &amp; ADLS File Enumerator. </a:t>
            </a:r>
          </a:p>
        </p:txBody>
      </p:sp>
    </p:spTree>
    <p:extLst>
      <p:ext uri="{BB962C8B-B14F-4D97-AF65-F5344CB8AC3E}">
        <p14:creationId xmlns:p14="http://schemas.microsoft.com/office/powerpoint/2010/main" val="7437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48CD1B-8C93-4548-AAB2-8463322C4758}"/>
              </a:ext>
            </a:extLst>
          </p:cNvPr>
          <p:cNvSpPr/>
          <p:nvPr/>
        </p:nvSpPr>
        <p:spPr>
          <a:xfrm>
            <a:off x="693812" y="2708920"/>
            <a:ext cx="10081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DEMO</a:t>
            </a:r>
          </a:p>
          <a:p>
            <a:pPr algn="ctr"/>
            <a:r>
              <a:rPr lang="en-GB" sz="4000" dirty="0"/>
              <a:t>(</a:t>
            </a:r>
            <a:r>
              <a:rPr lang="en-US" sz="4000" dirty="0"/>
              <a:t>Azure Feature Pack </a:t>
            </a:r>
            <a:br>
              <a:rPr lang="en-US" sz="4000" dirty="0"/>
            </a:br>
            <a:r>
              <a:rPr lang="en-US" sz="4000" dirty="0"/>
              <a:t>for Integration Services)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529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646B-C851-480A-934E-202D2767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0218-2A82-40ED-9396-672AE935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980928"/>
          </a:xfrm>
        </p:spPr>
        <p:txBody>
          <a:bodyPr/>
          <a:lstStyle/>
          <a:p>
            <a:r>
              <a:rPr lang="en-US" dirty="0"/>
              <a:t>Fully managed service to support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orchestration of data movement and transformation</a:t>
            </a:r>
          </a:p>
          <a:p>
            <a:r>
              <a:rPr lang="en-US" dirty="0"/>
              <a:t>Connect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relational or non-relational data that is on-premises or in the cloud</a:t>
            </a:r>
          </a:p>
          <a:p>
            <a:r>
              <a:rPr lang="en-US" dirty="0"/>
              <a:t>Allows monitor and manage data processing pipelines</a:t>
            </a:r>
          </a:p>
          <a:p>
            <a:r>
              <a:rPr lang="en-GB" dirty="0"/>
              <a:t>Version 1 and 2 (+SSIS)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7BEF6-96B8-45BF-BA73-726835EB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D425A2-2425-49F6-B862-B63F7D1F2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1294</Words>
  <Application>Microsoft Office PowerPoint</Application>
  <PresentationFormat>Custom</PresentationFormat>
  <Paragraphs>322</Paragraphs>
  <Slides>41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Euphemia</vt:lpstr>
      <vt:lpstr>segoe-ui_normal</vt:lpstr>
      <vt:lpstr>Math_16x9</vt:lpstr>
      <vt:lpstr>PowerPoint Presentation</vt:lpstr>
      <vt:lpstr>      Azure Data Factory First Challenges</vt:lpstr>
      <vt:lpstr>Agenda</vt:lpstr>
      <vt:lpstr>PowerPoint Presentation</vt:lpstr>
      <vt:lpstr>More than 100 Services on Azure</vt:lpstr>
      <vt:lpstr>Data Integration on Azure  What we have?</vt:lpstr>
      <vt:lpstr>Azure Feature Pack  for Integration Services</vt:lpstr>
      <vt:lpstr>PowerPoint Presentation</vt:lpstr>
      <vt:lpstr> Azure Data Factory</vt:lpstr>
      <vt:lpstr>Azure Data Factory Overview</vt:lpstr>
      <vt:lpstr>PowerPoint Presentation</vt:lpstr>
      <vt:lpstr>Azure Data Factory –Current State</vt:lpstr>
      <vt:lpstr>Azure Data Factory Concept</vt:lpstr>
      <vt:lpstr> Azure Data Factory Overview</vt:lpstr>
      <vt:lpstr> Azure Data Factory V2</vt:lpstr>
      <vt:lpstr> Azure Data Factory V2</vt:lpstr>
      <vt:lpstr> Azure Data Factory   Data activities</vt:lpstr>
      <vt:lpstr> Azure Data Factory (V2) </vt:lpstr>
      <vt:lpstr> Azure Data Factory (V2)  </vt:lpstr>
      <vt:lpstr> Azure Data Factory   System Variables</vt:lpstr>
      <vt:lpstr> Azure Data Factory (V2)  Expressions and Functions</vt:lpstr>
      <vt:lpstr> Azure Data Factory (V2)  Branching</vt:lpstr>
      <vt:lpstr>Pipeline execution and triggers  in Azure Data Factory V2</vt:lpstr>
      <vt:lpstr> Azure Data Factory V1 -Overview</vt:lpstr>
      <vt:lpstr> Azure Data Factory V2 -Overview</vt:lpstr>
      <vt:lpstr>Azure Data Factory V1 vs V2 </vt:lpstr>
      <vt:lpstr> Integration runtime(s)  in Azure Data Factory</vt:lpstr>
      <vt:lpstr> Self Hosted Integration runtime  </vt:lpstr>
      <vt:lpstr>Azure-SSIS Integration Runtime</vt:lpstr>
      <vt:lpstr>Azure-SSIS Integration Runtime</vt:lpstr>
      <vt:lpstr> Create Azure Data Factory</vt:lpstr>
      <vt:lpstr>PowerPoint Presentation</vt:lpstr>
      <vt:lpstr> Azure Data Factory V1 Tools</vt:lpstr>
      <vt:lpstr> Azure Data Factory V2 Tools</vt:lpstr>
      <vt:lpstr> Azure Data Factory V1 Monitoring</vt:lpstr>
      <vt:lpstr> Azure Data Factory V2 Monitoring</vt:lpstr>
      <vt:lpstr> Azure Data Factory Source Control</vt:lpstr>
      <vt:lpstr>PowerPoint Presentation</vt:lpstr>
      <vt:lpstr> Azure Data Factory Performance</vt:lpstr>
      <vt:lpstr> Azure Data Factory Costs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2017-02-08T12:55:34Z</dcterms:created>
  <dcterms:modified xsi:type="dcterms:W3CDTF">2018-04-26T15:06:40Z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