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29"/>
  </p:notesMasterIdLst>
  <p:handoutMasterIdLst>
    <p:handoutMasterId r:id="rId30"/>
  </p:handoutMasterIdLst>
  <p:sldIdLst>
    <p:sldId id="256" r:id="rId4"/>
    <p:sldId id="260" r:id="rId5"/>
    <p:sldId id="313" r:id="rId6"/>
    <p:sldId id="315" r:id="rId7"/>
    <p:sldId id="314" r:id="rId8"/>
    <p:sldId id="326" r:id="rId9"/>
    <p:sldId id="328" r:id="rId10"/>
    <p:sldId id="316" r:id="rId11"/>
    <p:sldId id="317" r:id="rId12"/>
    <p:sldId id="318" r:id="rId13"/>
    <p:sldId id="330" r:id="rId14"/>
    <p:sldId id="319" r:id="rId15"/>
    <p:sldId id="329" r:id="rId16"/>
    <p:sldId id="323" r:id="rId17"/>
    <p:sldId id="324" r:id="rId18"/>
    <p:sldId id="325" r:id="rId19"/>
    <p:sldId id="332" r:id="rId20"/>
    <p:sldId id="331" r:id="rId21"/>
    <p:sldId id="321" r:id="rId22"/>
    <p:sldId id="320" r:id="rId23"/>
    <p:sldId id="322" r:id="rId24"/>
    <p:sldId id="258" r:id="rId25"/>
    <p:sldId id="276" r:id="rId26"/>
    <p:sldId id="28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7324" autoAdjust="0"/>
  </p:normalViewPr>
  <p:slideViewPr>
    <p:cSldViewPr snapToGrid="0">
      <p:cViewPr varScale="1">
        <p:scale>
          <a:sx n="76" d="100"/>
          <a:sy n="76" d="100"/>
        </p:scale>
        <p:origin x="6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skupimy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SQL Server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integracji</a:t>
            </a:r>
            <a:r>
              <a:rPr lang="en-GB" dirty="0"/>
              <a:t> SQL Server z R </a:t>
            </a:r>
            <a:r>
              <a:rPr lang="en-GB" dirty="0" err="1"/>
              <a:t>i</a:t>
            </a:r>
            <a:r>
              <a:rPr lang="en-GB" dirty="0"/>
              <a:t> Python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@input_data_1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-TSQL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@input_data_1_name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InputDataSet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Python pandas </a:t>
            </a:r>
            <a:r>
              <a:rPr lang="en-GB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@output_data_1_name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OutputDataSet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Funckje</a:t>
            </a:r>
            <a:r>
              <a:rPr lang="en-GB" dirty="0"/>
              <a:t> </a:t>
            </a:r>
            <a:r>
              <a:rPr lang="en-GB" dirty="0" err="1"/>
              <a:t>rx</a:t>
            </a:r>
            <a:endParaRPr lang="en-GB" dirty="0"/>
          </a:p>
          <a:p>
            <a:r>
              <a:rPr lang="en-GB" dirty="0" err="1"/>
              <a:t>Klika</a:t>
            </a:r>
            <a:r>
              <a:rPr lang="en-GB" dirty="0"/>
              <a:t> </a:t>
            </a:r>
            <a:r>
              <a:rPr lang="en-GB" dirty="0" err="1"/>
              <a:t>kategorii</a:t>
            </a:r>
            <a:r>
              <a:rPr lang="en-GB" dirty="0"/>
              <a:t>:</a:t>
            </a:r>
          </a:p>
          <a:p>
            <a:r>
              <a:rPr lang="en-GB" dirty="0" err="1"/>
              <a:t>Przygotowanie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xdf</a:t>
            </a:r>
            <a:r>
              <a:rPr lang="en-GB" dirty="0"/>
              <a:t>)</a:t>
            </a:r>
          </a:p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 err="1"/>
              <a:t>Funckje</a:t>
            </a:r>
            <a:r>
              <a:rPr lang="en-GB" dirty="0"/>
              <a:t> </a:t>
            </a:r>
            <a:r>
              <a:rPr lang="en-GB" dirty="0" err="1"/>
              <a:t>zwiazane</a:t>
            </a:r>
            <a:r>
              <a:rPr lang="en-GB" dirty="0"/>
              <a:t> z </a:t>
            </a:r>
            <a:r>
              <a:rPr lang="en-GB" dirty="0" err="1"/>
              <a:t>przygotowaniem</a:t>
            </a:r>
            <a:r>
              <a:rPr lang="en-GB" dirty="0"/>
              <a:t> I </a:t>
            </a:r>
            <a:r>
              <a:rPr lang="en-GB" dirty="0" err="1"/>
              <a:t>weryfikacją</a:t>
            </a:r>
            <a:r>
              <a:rPr lang="en-GB" dirty="0"/>
              <a:t> </a:t>
            </a:r>
            <a:r>
              <a:rPr lang="en-GB" dirty="0" err="1"/>
              <a:t>modeli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2016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spc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RevoscaleR</a:t>
            </a:r>
            <a:r>
              <a:rPr lang="en-GB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 and </a:t>
            </a:r>
            <a:r>
              <a:rPr lang="en-GB" sz="1400" b="0" spc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RevoscalePy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4yourdata/demos/tree/master/4DevKatowice2018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hyperlink" Target="https://docs.microsoft.com/en-us/machine-learning-serve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blem-person-orange.svg" TargetMode="External"/><Relationship Id="rId3" Type="http://schemas.openxmlformats.org/officeDocument/2006/relationships/hyperlink" Target="https://commons.wikimedia.org/wiki/File:User_icon_1.sv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es.wikibooks.org/wiki/archivo:system-users.svg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9/python-vs-r-data-science-machine-learning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ran.microsoft.com/packag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ran.microsoft.com/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121213"/>
            <a:ext cx="70389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Rewolucja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analizie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danych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</a:t>
            </a:r>
            <a:r>
              <a:rPr lang="en-GB" sz="4400" b="1" spc="300" dirty="0">
                <a:solidFill>
                  <a:srgbClr val="EF942F"/>
                </a:solidFill>
              </a:rPr>
              <a:t> </a:t>
            </a:r>
            <a:r>
              <a:rPr lang="en-GB" sz="4400" b="1" spc="300" dirty="0" err="1">
                <a:solidFill>
                  <a:srgbClr val="EF942F"/>
                </a:solidFill>
              </a:rPr>
              <a:t>RevoScaleR</a:t>
            </a:r>
            <a:r>
              <a:rPr lang="en-GB" sz="4400" b="1" spc="300" dirty="0">
                <a:solidFill>
                  <a:srgbClr val="EF942F"/>
                </a:solidFill>
              </a:rPr>
              <a:t> </a:t>
            </a:r>
          </a:p>
          <a:p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raz</a:t>
            </a:r>
            <a:r>
              <a:rPr lang="en-GB" sz="4400" b="1" spc="300" dirty="0">
                <a:solidFill>
                  <a:srgbClr val="EF942F"/>
                </a:solidFill>
              </a:rPr>
              <a:t> </a:t>
            </a:r>
            <a:r>
              <a:rPr lang="en-GB" sz="4400" b="1" spc="300" dirty="0" err="1">
                <a:solidFill>
                  <a:srgbClr val="EF942F"/>
                </a:solidFill>
              </a:rPr>
              <a:t>RevoScalePy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299" y="4392925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Katowice 2018.11.06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Azure Big Data Architect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1026" name="Picture 2" descr="https://d1ll4kxfi4ofbm.cloudfront.net/file/event/198435/logo/logo3_198435_20180626092929.jpg">
            <a:extLst>
              <a:ext uri="{FF2B5EF4-FFF2-40B4-BE49-F238E27FC236}">
                <a16:creationId xmlns:a16="http://schemas.microsoft.com/office/drawing/2014/main" id="{F674CC50-2DD4-4222-93D3-B7AA82F3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0"/>
            <a:ext cx="4340492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B9CF45-2300-4D2C-B8E7-DB055A344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Future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C4C44-9384-4E0E-B291-9FC754C066B8}"/>
              </a:ext>
            </a:extLst>
          </p:cNvPr>
          <p:cNvSpPr txBox="1"/>
          <p:nvPr/>
        </p:nvSpPr>
        <p:spPr>
          <a:xfrm>
            <a:off x="1188781" y="2078472"/>
            <a:ext cx="73456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MS SQL Server 201</a:t>
            </a:r>
            <a:r>
              <a:rPr lang="en-GB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9</a:t>
            </a:r>
            <a:endParaRPr lang="pl-PL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3200" b="1" kern="0" dirty="0">
                <a:solidFill>
                  <a:srgbClr val="EF942F"/>
                </a:solidFill>
                <a:latin typeface="Euphemia"/>
              </a:rPr>
              <a:t>Java</a:t>
            </a: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 in SQL 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Server 201</a:t>
            </a:r>
            <a:r>
              <a:rPr lang="en-GB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9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GB" sz="3200" b="1" kern="0" dirty="0">
                <a:solidFill>
                  <a:srgbClr val="EF942F"/>
                </a:solidFill>
                <a:latin typeface="Euphemia"/>
              </a:rPr>
              <a:t>Spark</a:t>
            </a:r>
            <a:endParaRPr lang="pl-PL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2050" name="Picture 2" descr="Znalezione obrazy dla zapytania java logo">
            <a:extLst>
              <a:ext uri="{FF2B5EF4-FFF2-40B4-BE49-F238E27FC236}">
                <a16:creationId xmlns:a16="http://schemas.microsoft.com/office/drawing/2014/main" id="{52979763-98EB-4392-9993-6D570E5A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47" y="3001604"/>
            <a:ext cx="28575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nalezione obrazy dla zapytania spark">
            <a:extLst>
              <a:ext uri="{FF2B5EF4-FFF2-40B4-BE49-F238E27FC236}">
                <a16:creationId xmlns:a16="http://schemas.microsoft.com/office/drawing/2014/main" id="{C2C308DD-E323-40D3-A32F-FD67A044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853" y="4506331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Znalezione obrazy dla zapytania sql server 2019 logo">
            <a:extLst>
              <a:ext uri="{FF2B5EF4-FFF2-40B4-BE49-F238E27FC236}">
                <a16:creationId xmlns:a16="http://schemas.microsoft.com/office/drawing/2014/main" id="{33FD586D-B608-4B1E-A832-C7401BE2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65" y="1513469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F04430-805B-4D82-B100-A050E1062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478" y="4591486"/>
            <a:ext cx="2619375" cy="1752600"/>
          </a:xfrm>
          <a:prstGeom prst="rect">
            <a:avLst/>
          </a:prstGeom>
        </p:spPr>
      </p:pic>
      <p:pic>
        <p:nvPicPr>
          <p:cNvPr id="8" name="Obraz 5">
            <a:extLst>
              <a:ext uri="{FF2B5EF4-FFF2-40B4-BE49-F238E27FC236}">
                <a16:creationId xmlns:a16="http://schemas.microsoft.com/office/drawing/2014/main" id="{D9732805-89FD-4137-9E77-915612D59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844" y="3642626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DFE5B-3429-4DB8-BA92-22239115A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080946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Multiplatform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1E484-EA68-4CD5-AD04-1424BCE655A8}"/>
              </a:ext>
            </a:extLst>
          </p:cNvPr>
          <p:cNvSpPr/>
          <p:nvPr/>
        </p:nvSpPr>
        <p:spPr>
          <a:xfrm>
            <a:off x="947894" y="1997000"/>
            <a:ext cx="72716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EF942F"/>
                </a:solidFill>
                <a:latin typeface="Euphemia"/>
              </a:rPr>
              <a:t>Machine Learning Server 9.3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Server for Hadoop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for Linux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Machine Learning  for Windows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SQL Server (ML Services)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Standalone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2400" b="1" kern="0" dirty="0">
                <a:solidFill>
                  <a:srgbClr val="EF942F"/>
                </a:solidFill>
                <a:latin typeface="Euphemia"/>
              </a:rPr>
              <a:t>Microsoft R Server 9.1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 Server for Teradata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Azure Data Lake Analytics</a:t>
            </a:r>
          </a:p>
        </p:txBody>
      </p:sp>
      <p:pic>
        <p:nvPicPr>
          <p:cNvPr id="5" name="Picture 2" descr="standalone server on Windows or Linux">
            <a:extLst>
              <a:ext uri="{FF2B5EF4-FFF2-40B4-BE49-F238E27FC236}">
                <a16:creationId xmlns:a16="http://schemas.microsoft.com/office/drawing/2014/main" id="{E474D600-4ACA-4110-85C2-47A1ADFC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51" y="1684260"/>
            <a:ext cx="3384376" cy="17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AAF96-3239-4B8D-BD44-324E63776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259" y="3610292"/>
            <a:ext cx="4389769" cy="1433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88887-9B8E-43A4-8647-888B300DA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435" y="5042292"/>
            <a:ext cx="3087709" cy="1729117"/>
          </a:xfrm>
          <a:prstGeom prst="rect">
            <a:avLst/>
          </a:prstGeom>
        </p:spPr>
      </p:pic>
      <p:pic>
        <p:nvPicPr>
          <p:cNvPr id="8" name="Obraz 17">
            <a:extLst>
              <a:ext uri="{FF2B5EF4-FFF2-40B4-BE49-F238E27FC236}">
                <a16:creationId xmlns:a16="http://schemas.microsoft.com/office/drawing/2014/main" id="{4F88D08E-3E7B-439C-A2A7-FD09FDDF8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1" y="4640634"/>
            <a:ext cx="1679057" cy="20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QL Server 2017 RC2 Setup - Server Configuration - Description: SQL Server 2017 RC2 Setup">
            <a:extLst>
              <a:ext uri="{FF2B5EF4-FFF2-40B4-BE49-F238E27FC236}">
                <a16:creationId xmlns:a16="http://schemas.microsoft.com/office/drawing/2014/main" id="{2C9112B2-5CA7-480A-A1C4-408E4258B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88" y="2623816"/>
            <a:ext cx="4968552" cy="380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9F2A3-065C-4FD9-97B8-3A75B583D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6632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Install Machine Learning Services on 							SQL Server 2017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4" name="Picture 2" descr="Feature options for Python">
            <a:extLst>
              <a:ext uri="{FF2B5EF4-FFF2-40B4-BE49-F238E27FC236}">
                <a16:creationId xmlns:a16="http://schemas.microsoft.com/office/drawing/2014/main" id="{E8BFB6E6-8A7F-4EC9-8A80-40E9FC79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7" y="1979782"/>
            <a:ext cx="4874843" cy="46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4D2E4-F59A-471A-B3C8-A3AB84F63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77" y="876515"/>
            <a:ext cx="1139987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Python and SQL Server  Integration Architecture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4" name="Picture 2" descr="Python Architecture - Description: Python Architecture">
            <a:extLst>
              <a:ext uri="{FF2B5EF4-FFF2-40B4-BE49-F238E27FC236}">
                <a16:creationId xmlns:a16="http://schemas.microsoft.com/office/drawing/2014/main" id="{191EB542-B4F0-4E84-891D-000DA255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2138362"/>
            <a:ext cx="9088438" cy="41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A31D7-042A-4976-A45F-FE424FA9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2187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</a:rPr>
              <a:t>Enable Python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 or (R)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</a:rPr>
              <a:t> script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EB0D-7145-4869-ACC6-761669706AAB}"/>
              </a:ext>
            </a:extLst>
          </p:cNvPr>
          <p:cNvSpPr txBox="1">
            <a:spLocks/>
          </p:cNvSpPr>
          <p:nvPr/>
        </p:nvSpPr>
        <p:spPr>
          <a:xfrm>
            <a:off x="1107661" y="1814764"/>
            <a:ext cx="9782801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Enable External Script Execution</a:t>
            </a:r>
          </a:p>
          <a:p>
            <a:pPr marL="0" indent="0"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'external scripts enabled'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RECONFIGURE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Restart the SQL Server service for the SQL Server instance</a:t>
            </a:r>
            <a:r>
              <a:rPr lang="en-US" dirty="0"/>
              <a:t>.</a:t>
            </a:r>
          </a:p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Verify that the external script execution feature is running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0000"/>
                </a:solidFill>
                <a:latin typeface="Consolas" panose="020B0609020204030204" pitchFamily="49" charset="0"/>
              </a:rPr>
              <a:t>sp_configure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'external scripts enabled’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SCRIPT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[User]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528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A00A9-8259-49E3-A291-7693D813AB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399623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How to run Python or R Script?</a:t>
            </a:r>
            <a:endParaRPr lang="pl-PL" dirty="0"/>
          </a:p>
        </p:txBody>
      </p:sp>
      <p:pic>
        <p:nvPicPr>
          <p:cNvPr id="3" name="Picture 2" descr="Command Syntax - Description: Syntax of sp_execute_external_script">
            <a:extLst>
              <a:ext uri="{FF2B5EF4-FFF2-40B4-BE49-F238E27FC236}">
                <a16:creationId xmlns:a16="http://schemas.microsoft.com/office/drawing/2014/main" id="{733E9E82-209B-4F62-94C5-6408CFB6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009" y="1933665"/>
            <a:ext cx="4650019" cy="453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38EC41-5243-4743-9A9B-7F5CAEB9B6A4}"/>
              </a:ext>
            </a:extLst>
          </p:cNvPr>
          <p:cNvSpPr/>
          <p:nvPr/>
        </p:nvSpPr>
        <p:spPr>
          <a:xfrm>
            <a:off x="1229696" y="2337048"/>
            <a:ext cx="52021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sp_execute_external_script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@language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N'Python'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@script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N'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import sys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print("*************************")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print(sys.path)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print(sys.version)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print("Hello World")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FF0000"/>
                </a:solidFill>
                <a:latin typeface="Consolas" panose="020B0609020204030204" pitchFamily="49" charset="0"/>
              </a:rPr>
              <a:t>print("*************************")'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CA27A-4287-4D3D-A93B-6F0F138B2A9D}"/>
              </a:ext>
            </a:extLst>
          </p:cNvPr>
          <p:cNvSpPr/>
          <p:nvPr/>
        </p:nvSpPr>
        <p:spPr>
          <a:xfrm>
            <a:off x="1229696" y="1767229"/>
            <a:ext cx="45993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GB" sz="2800" b="1" dirty="0" err="1">
                <a:solidFill>
                  <a:srgbClr val="E8A565">
                    <a:lumMod val="75000"/>
                  </a:srgbClr>
                </a:solidFill>
                <a:latin typeface="Euphemia"/>
              </a:rPr>
              <a:t>sp_execute_external_script</a:t>
            </a: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33042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A7F12-4B13-41DB-B198-4465E7282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504523" cy="957299"/>
          </a:xfrm>
        </p:spPr>
        <p:txBody>
          <a:bodyPr/>
          <a:lstStyle/>
          <a:p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</a:rPr>
              <a:t>RevoscaleR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,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</a:rPr>
              <a:t>RevoscalePy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 and Microsoft ML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49E5D-3B3E-4015-A29A-FC0823792415}"/>
              </a:ext>
            </a:extLst>
          </p:cNvPr>
          <p:cNvSpPr/>
          <p:nvPr/>
        </p:nvSpPr>
        <p:spPr>
          <a:xfrm>
            <a:off x="792127" y="2014835"/>
            <a:ext cx="11068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400" b="1" dirty="0" err="1">
                <a:solidFill>
                  <a:srgbClr val="EF942F"/>
                </a:solidFill>
              </a:rPr>
              <a:t>RevoScaleR</a:t>
            </a:r>
            <a:r>
              <a:rPr lang="en-US" sz="2400" dirty="0">
                <a:solidFill>
                  <a:srgbClr val="EF942F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 is a collection of portable, scalable, and distributable R functions for importing, transforming, and analyzing data at scale.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904DC-DDB5-462A-B32E-2C31B83DFBD7}"/>
              </a:ext>
            </a:extLst>
          </p:cNvPr>
          <p:cNvSpPr/>
          <p:nvPr/>
        </p:nvSpPr>
        <p:spPr>
          <a:xfrm>
            <a:off x="895351" y="2967335"/>
            <a:ext cx="109648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 </a:t>
            </a:r>
            <a:r>
              <a:rPr lang="en-US" sz="2400" b="1" dirty="0" err="1">
                <a:solidFill>
                  <a:srgbClr val="EF942F"/>
                </a:solidFill>
              </a:rPr>
              <a:t>RevoscalePy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module is a collection of portable, scalable and distributable Python functions used for importing, transforming, and analyzing data at scale.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99BC8-78A3-4D64-8E80-27DF8C7B8239}"/>
              </a:ext>
            </a:extLst>
          </p:cNvPr>
          <p:cNvSpPr/>
          <p:nvPr/>
        </p:nvSpPr>
        <p:spPr>
          <a:xfrm>
            <a:off x="895352" y="4034135"/>
            <a:ext cx="10706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EF942F"/>
                </a:solidFill>
              </a:rPr>
              <a:t>MicrosoftML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adds state-of-the-art data transforms, machine learning algorithms, and pre-trained models to R and Python functionality.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7025B0-CB33-4D85-A0F9-3E6D7C98134F}"/>
              </a:ext>
            </a:extLst>
          </p:cNvPr>
          <p:cNvSpPr/>
          <p:nvPr/>
        </p:nvSpPr>
        <p:spPr>
          <a:xfrm>
            <a:off x="971550" y="4748510"/>
            <a:ext cx="10706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Pre-trained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models for sentiment analysis and image featurization can also be installed and deployed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MicrosoftML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7B441-824A-4CD3-AF07-C4FB4B9A65D2}"/>
              </a:ext>
            </a:extLst>
          </p:cNvPr>
          <p:cNvSpPr txBox="1"/>
          <p:nvPr/>
        </p:nvSpPr>
        <p:spPr>
          <a:xfrm>
            <a:off x="9420791" y="6345019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Microsoft MSDN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7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11D3D0-1AD2-4EE6-BBE7-55F1F29B2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422211" cy="957299"/>
          </a:xfrm>
        </p:spPr>
        <p:txBody>
          <a:bodyPr/>
          <a:lstStyle/>
          <a:p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</a:rPr>
              <a:t>Revoscale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 functions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C9298-0CB1-4359-B79F-F3BC2EB5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613797"/>
            <a:ext cx="11249025" cy="498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DD8504-2013-4978-BB7E-A74B4B8BDD82}"/>
              </a:ext>
            </a:extLst>
          </p:cNvPr>
          <p:cNvSpPr txBox="1"/>
          <p:nvPr/>
        </p:nvSpPr>
        <p:spPr>
          <a:xfrm>
            <a:off x="9581565" y="6488668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Microsoft MSDN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8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7DFE5B-3429-4DB8-BA92-22239115A9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Compute Context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06676-EB08-407D-873F-53B45983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34" y="1939333"/>
            <a:ext cx="10009418" cy="3704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BF73D-7DDB-487A-854C-E7FF62BCB3C3}"/>
              </a:ext>
            </a:extLst>
          </p:cNvPr>
          <p:cNvSpPr txBox="1"/>
          <p:nvPr/>
        </p:nvSpPr>
        <p:spPr>
          <a:xfrm>
            <a:off x="9360501" y="6264633"/>
            <a:ext cx="249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Microsoft MSDN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1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A910BB-EE11-49C3-A13D-787FE0B03D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140" y="936123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Realtime Scoring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4D374-BEDC-4F41-8AF6-379E73EB1FE9}"/>
              </a:ext>
            </a:extLst>
          </p:cNvPr>
          <p:cNvSpPr/>
          <p:nvPr/>
        </p:nvSpPr>
        <p:spPr>
          <a:xfrm>
            <a:off x="952499" y="1995785"/>
            <a:ext cx="10734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scoring uses the </a:t>
            </a:r>
            <a:r>
              <a:rPr lang="en-US" sz="2400" b="1" dirty="0" err="1">
                <a:solidFill>
                  <a:srgbClr val="EF942F"/>
                </a:solidFill>
              </a:rPr>
              <a:t>sp_rxPredict</a:t>
            </a:r>
            <a:r>
              <a:rPr lang="en-US" sz="2400" b="1" dirty="0">
                <a:solidFill>
                  <a:srgbClr val="EF942F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stored procedure and the CLR extension capabilities in SQL Server for high-performance predictions or scores. </a:t>
            </a:r>
            <a:endParaRPr lang="pl-P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3D70C-AC05-41A0-986E-6648D68BA2D0}"/>
              </a:ext>
            </a:extLst>
          </p:cNvPr>
          <p:cNvSpPr/>
          <p:nvPr/>
        </p:nvSpPr>
        <p:spPr>
          <a:xfrm>
            <a:off x="1165030" y="3059668"/>
            <a:ext cx="95982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b="1" kern="0" dirty="0">
                <a:solidFill>
                  <a:srgbClr val="EF942F"/>
                </a:solidFill>
                <a:latin typeface="Euphemia"/>
              </a:rPr>
              <a:t>Prerequisites</a:t>
            </a:r>
            <a:endParaRPr lang="en-GB" sz="2800" b="1" kern="0" dirty="0">
              <a:solidFill>
                <a:srgbClr val="EF942F"/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Enabling CLR Integration</a:t>
            </a:r>
            <a:endParaRPr lang="en-GB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Enable the real-time scoring procedure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cd &lt;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SQLInstancePath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&gt;\R_SERVICES\library\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RevoScaleR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\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rxLibs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\x64\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RegisterRExt.exe 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installRts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[/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instance:name</a:t>
            </a:r>
            <a:r>
              <a:rPr 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] /</a:t>
            </a:r>
            <a:r>
              <a:rPr lang="en-US" sz="2000" b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database:databasename</a:t>
            </a:r>
            <a:endParaRPr lang="en-US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6B4DF-572B-444B-BCCE-BD3A6391C193}"/>
              </a:ext>
            </a:extLst>
          </p:cNvPr>
          <p:cNvSpPr/>
          <p:nvPr/>
        </p:nvSpPr>
        <p:spPr>
          <a:xfrm>
            <a:off x="2114550" y="49985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sp_rxPredict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@model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ML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* FROM data'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924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Server (Services) – 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Server - R and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rgbClr val="EF942F"/>
                </a:solidFill>
              </a:rPr>
              <a:t> </a:t>
            </a:r>
            <a:r>
              <a:rPr lang="en-GB" sz="4000" b="1" dirty="0" err="1">
                <a:solidFill>
                  <a:srgbClr val="EF942F"/>
                </a:solidFill>
              </a:rPr>
              <a:t>RevoscaleR</a:t>
            </a:r>
            <a:r>
              <a:rPr lang="en-GB" sz="4000" b="1" dirty="0">
                <a:solidFill>
                  <a:srgbClr val="EF942F"/>
                </a:solidFill>
              </a:rPr>
              <a:t>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GB" sz="4000" b="1" dirty="0" err="1">
                <a:solidFill>
                  <a:srgbClr val="EF942F"/>
                </a:solidFill>
              </a:rPr>
              <a:t>RevoscalePy</a:t>
            </a:r>
            <a:endParaRPr lang="en-GB" sz="4000" b="1" dirty="0">
              <a:solidFill>
                <a:srgbClr val="EF942F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scoring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rgbClr val="EF942F"/>
                </a:solidFill>
              </a:rPr>
              <a:t>Native scoring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D7823-A580-4C8F-BC29-587D8ED8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Native Scoring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875E5-1C60-4069-B4FC-82BAD8DCBE5C}"/>
              </a:ext>
            </a:extLst>
          </p:cNvPr>
          <p:cNvSpPr txBox="1"/>
          <p:nvPr/>
        </p:nvSpPr>
        <p:spPr>
          <a:xfrm>
            <a:off x="894736" y="2005781"/>
            <a:ext cx="520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buFont typeface="Arial" panose="020B0604020202020204" pitchFamily="34" charset="0"/>
              <a:buChar char="•"/>
              <a:defRPr/>
            </a:pPr>
            <a:r>
              <a:rPr lang="en-US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Uses native C++ libraries from Microsoft can be used for scoring without having to call the R or Python interpreter</a:t>
            </a:r>
            <a:endParaRPr lang="pl-PL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3FEA3-7E88-4C79-8C63-B860C9BF3A68}"/>
              </a:ext>
            </a:extLst>
          </p:cNvPr>
          <p:cNvSpPr/>
          <p:nvPr/>
        </p:nvSpPr>
        <p:spPr>
          <a:xfrm>
            <a:off x="1255791" y="3596412"/>
            <a:ext cx="4194097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pl-PL" sz="2800" b="1" dirty="0">
                <a:solidFill>
                  <a:srgbClr val="EF942F"/>
                </a:solidFill>
                <a:latin typeface="Euphemia"/>
              </a:rPr>
              <a:t>PREDICT</a:t>
            </a:r>
            <a:r>
              <a:rPr lang="pl-PL" sz="2800" dirty="0">
                <a:solidFill>
                  <a:srgbClr val="465562"/>
                </a:solidFill>
                <a:latin typeface="Euphemia"/>
              </a:rPr>
              <a:t> (Transact-SQL)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4C48-9460-4BCF-9277-7E801DAD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86" y="2005781"/>
            <a:ext cx="3888432" cy="4141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472369-C200-436B-A90F-9A8D0183A3A7}"/>
              </a:ext>
            </a:extLst>
          </p:cNvPr>
          <p:cNvSpPr/>
          <p:nvPr/>
        </p:nvSpPr>
        <p:spPr>
          <a:xfrm>
            <a:off x="1133475" y="4466845"/>
            <a:ext cx="58299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Quality_Pred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QualityP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PREDICT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MODEL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@model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wines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Quality_Pred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3425-B61E-4E4F-B8FD-C97FE2BC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77422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</a:rPr>
              <a:t>Native Scoring Limitations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</a:endParaRPr>
          </a:p>
          <a:p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0067B-EB25-496B-9609-3BE3CED81110}"/>
              </a:ext>
            </a:extLst>
          </p:cNvPr>
          <p:cNvSpPr/>
          <p:nvPr/>
        </p:nvSpPr>
        <p:spPr>
          <a:xfrm>
            <a:off x="792127" y="1977509"/>
            <a:ext cx="6224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Not all models are supported </a:t>
            </a:r>
            <a:endParaRPr lang="pl-PL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01C62-6DB2-47EF-85D8-FA142DAB106A}"/>
              </a:ext>
            </a:extLst>
          </p:cNvPr>
          <p:cNvSpPr/>
          <p:nvPr/>
        </p:nvSpPr>
        <p:spPr>
          <a:xfrm>
            <a:off x="792127" y="2562284"/>
            <a:ext cx="36856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200" b="1" kern="0" dirty="0">
                <a:solidFill>
                  <a:srgbClr val="EF942F"/>
                </a:solidFill>
                <a:latin typeface="Euphemia"/>
              </a:rPr>
              <a:t>Supported Models</a:t>
            </a:r>
          </a:p>
          <a:p>
            <a:pPr>
              <a:defRPr/>
            </a:pPr>
            <a:endParaRPr lang="pl-PL" sz="3200" b="1" kern="0" dirty="0">
              <a:solidFill>
                <a:srgbClr val="EF942F"/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41EB1-DAAC-4073-89A5-9F3B5FD3D64B}"/>
              </a:ext>
            </a:extLst>
          </p:cNvPr>
          <p:cNvSpPr/>
          <p:nvPr/>
        </p:nvSpPr>
        <p:spPr>
          <a:xfrm>
            <a:off x="1276350" y="3147059"/>
            <a:ext cx="4562475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 err="1">
                <a:solidFill>
                  <a:srgbClr val="EF942F"/>
                </a:solidFill>
                <a:latin typeface="Euphemia"/>
              </a:rPr>
              <a:t>RevoScaleR</a:t>
            </a:r>
            <a:r>
              <a:rPr lang="en-US" sz="3200" b="1" dirty="0">
                <a:solidFill>
                  <a:srgbClr val="465562"/>
                </a:solidFill>
                <a:latin typeface="Euphemia"/>
              </a:rPr>
              <a:t> models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rxLinMod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rxLogit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rxBTrees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rxDtree</a:t>
            </a:r>
            <a:r>
              <a:rPr lang="en-US" sz="3200" dirty="0">
                <a:solidFill>
                  <a:srgbClr val="465562"/>
                </a:solidFill>
                <a:latin typeface="Euphemia"/>
              </a:rPr>
              <a:t> 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rxdForest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75FF6-BDA5-43E4-AB1E-48F65F0F50DD}"/>
              </a:ext>
            </a:extLst>
          </p:cNvPr>
          <p:cNvSpPr/>
          <p:nvPr/>
        </p:nvSpPr>
        <p:spPr>
          <a:xfrm>
            <a:off x="6253162" y="3147059"/>
            <a:ext cx="4562475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3200" b="1" dirty="0" err="1">
                <a:solidFill>
                  <a:srgbClr val="EF942F"/>
                </a:solidFill>
                <a:latin typeface="Euphemia"/>
              </a:rPr>
              <a:t>Revoscalepy</a:t>
            </a:r>
            <a:r>
              <a:rPr lang="en-US" sz="3200" b="1" dirty="0">
                <a:solidFill>
                  <a:srgbClr val="465562"/>
                </a:solidFill>
                <a:latin typeface="Euphemia"/>
              </a:rPr>
              <a:t> models</a:t>
            </a: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rx_lin_mod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rx_logit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rx_btrees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rx_dtree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  <a:p>
            <a:pPr marL="822960" lvl="1" indent="-4572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65562"/>
                </a:solidFill>
                <a:latin typeface="Euphemia"/>
              </a:rPr>
              <a:t>rx_dforest</a:t>
            </a:r>
            <a:endParaRPr lang="en-US" sz="32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1244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100396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kern="0" dirty="0">
                <a:solidFill>
                  <a:prstClr val="black"/>
                </a:solidFill>
                <a:hlinkClick r:id="rId3"/>
              </a:rPr>
              <a:t>https://github.com/cloud4yourdata/demos/tree/master/4DevKatowice2018</a:t>
            </a:r>
            <a:r>
              <a:rPr lang="pl-PL" kern="0" dirty="0">
                <a:solidFill>
                  <a:prstClr val="black"/>
                </a:solidFill>
              </a:rPr>
              <a:t> </a:t>
            </a:r>
            <a:endParaRPr lang="en-GB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Documentation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GB" sz="2000" kern="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https://docs.microsoft.com/en-us/machine-learning-server/</a:t>
            </a:r>
            <a:endParaRPr lang="en-GB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GB" sz="2000" b="1" kern="0" dirty="0">
                <a:solidFill>
                  <a:srgbClr val="EF942F"/>
                </a:solidFill>
              </a:rPr>
              <a:t>Books</a:t>
            </a:r>
          </a:p>
        </p:txBody>
      </p:sp>
      <p:pic>
        <p:nvPicPr>
          <p:cNvPr id="1026" name="Picture 2" descr="SQL Server 2017 Machine Learning Services with R: Data exploration, modeling, and advanced analytics by [Kastrun, Tomaz, Koesmarno, Julie]">
            <a:extLst>
              <a:ext uri="{FF2B5EF4-FFF2-40B4-BE49-F238E27FC236}">
                <a16:creationId xmlns:a16="http://schemas.microsoft.com/office/drawing/2014/main" id="{6C27F868-D284-417C-A880-5AB68703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969" y="3298854"/>
            <a:ext cx="2550094" cy="314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1EE595-48FC-40D9-9D2B-B2D0DE532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Machine Learning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1026" name="Picture 2" descr="Traditional vs machine learning programming paradigms">
            <a:extLst>
              <a:ext uri="{FF2B5EF4-FFF2-40B4-BE49-F238E27FC236}">
                <a16:creationId xmlns:a16="http://schemas.microsoft.com/office/drawing/2014/main" id="{79D618C6-6BE7-478E-8B4D-8CF1CB28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9" y="1747838"/>
            <a:ext cx="6391275" cy="48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B8E5A-9973-4FB2-BC07-6E80AAD39BBC}"/>
              </a:ext>
            </a:extLst>
          </p:cNvPr>
          <p:cNvSpPr txBox="1"/>
          <p:nvPr/>
        </p:nvSpPr>
        <p:spPr>
          <a:xfrm>
            <a:off x="6811140" y="1747838"/>
            <a:ext cx="52284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EF942F"/>
                </a:solidFill>
              </a:rPr>
              <a:t>Problems solved by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Spam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recommendation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Medical Diagnosis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Predictive maintenance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analysis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recognition (Computer Vision)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Speech recognition</a:t>
            </a:r>
            <a:endParaRPr lang="pl-PL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9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0784F6-8C55-4253-B40C-511F1D983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ML and Real World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372E25E-58BE-4264-8370-2CB3985F079C}"/>
              </a:ext>
            </a:extLst>
          </p:cNvPr>
          <p:cNvSpPr/>
          <p:nvPr/>
        </p:nvSpPr>
        <p:spPr>
          <a:xfrm>
            <a:off x="4249738" y="2300084"/>
            <a:ext cx="1200150" cy="168592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Databases</a:t>
            </a:r>
          </a:p>
          <a:p>
            <a:pPr algn="ctr"/>
            <a:r>
              <a:rPr lang="en-GB" dirty="0"/>
              <a:t>Data</a:t>
            </a:r>
            <a:endParaRPr lang="pl-P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DF6168-B2A2-4E9C-A51E-E74DD26B6B1A}"/>
              </a:ext>
            </a:extLst>
          </p:cNvPr>
          <p:cNvSpPr/>
          <p:nvPr/>
        </p:nvSpPr>
        <p:spPr>
          <a:xfrm>
            <a:off x="8239125" y="2363629"/>
            <a:ext cx="2609850" cy="1495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Application</a:t>
            </a:r>
            <a:endParaRPr lang="pl-PL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196FB8-CE30-4ED0-963A-B49D7622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8041" y="4214792"/>
            <a:ext cx="1143544" cy="11435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929C9F-FA99-4FF1-B62A-53AA0D25E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29649" y="4381555"/>
            <a:ext cx="1828801" cy="182880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DDCCB6-4140-489A-96C6-871B361EAEC2}"/>
              </a:ext>
            </a:extLst>
          </p:cNvPr>
          <p:cNvCxnSpPr>
            <a:cxnSpLocks/>
            <a:stCxn id="3" idx="4"/>
            <a:endCxn id="4" idx="1"/>
          </p:cNvCxnSpPr>
          <p:nvPr/>
        </p:nvCxnSpPr>
        <p:spPr>
          <a:xfrm flipV="1">
            <a:off x="5449888" y="3111342"/>
            <a:ext cx="2789237" cy="3170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71547D-FBB9-4F84-99CD-DAFFAC82AC32}"/>
              </a:ext>
            </a:extLst>
          </p:cNvPr>
          <p:cNvCxnSpPr>
            <a:cxnSpLocks/>
            <a:stCxn id="24" idx="0"/>
            <a:endCxn id="3" idx="3"/>
          </p:cNvCxnSpPr>
          <p:nvPr/>
        </p:nvCxnSpPr>
        <p:spPr>
          <a:xfrm flipV="1">
            <a:off x="4849813" y="3986009"/>
            <a:ext cx="0" cy="228783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011C95-3F80-4953-8E3A-260EB1655379}"/>
              </a:ext>
            </a:extLst>
          </p:cNvPr>
          <p:cNvGrpSpPr/>
          <p:nvPr/>
        </p:nvGrpSpPr>
        <p:grpSpPr>
          <a:xfrm>
            <a:off x="881622" y="2563136"/>
            <a:ext cx="2502739" cy="1666531"/>
            <a:chOff x="881622" y="2563136"/>
            <a:chExt cx="2502739" cy="1666531"/>
          </a:xfrm>
        </p:grpSpPr>
        <p:pic>
          <p:nvPicPr>
            <p:cNvPr id="43" name="Picture 2" descr="https://cdn-images-1.medium.com/max/1000/1*PAqzvCxPjpDN8RC9HQw45w.jpeg">
              <a:extLst>
                <a:ext uri="{FF2B5EF4-FFF2-40B4-BE49-F238E27FC236}">
                  <a16:creationId xmlns:a16="http://schemas.microsoft.com/office/drawing/2014/main" id="{BB3B1569-BC17-4566-A432-8CCA100C4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22" y="2563136"/>
              <a:ext cx="2502739" cy="115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F687AC-CBBB-4142-992F-27CB9608D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9853" y="3744347"/>
              <a:ext cx="0" cy="48532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4843F1-021E-4AFA-8590-BB3B7C47387F}"/>
              </a:ext>
            </a:extLst>
          </p:cNvPr>
          <p:cNvCxnSpPr>
            <a:cxnSpLocks/>
          </p:cNvCxnSpPr>
          <p:nvPr/>
        </p:nvCxnSpPr>
        <p:spPr>
          <a:xfrm flipV="1">
            <a:off x="9507537" y="3986009"/>
            <a:ext cx="0" cy="485320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CB561F-9DC7-475E-AC97-5C91D8638271}"/>
              </a:ext>
            </a:extLst>
          </p:cNvPr>
          <p:cNvSpPr txBox="1"/>
          <p:nvPr/>
        </p:nvSpPr>
        <p:spPr>
          <a:xfrm>
            <a:off x="5012122" y="4365097"/>
            <a:ext cx="1554088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DBA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ABEE9-714F-4B46-A966-0D5C04670892}"/>
              </a:ext>
            </a:extLst>
          </p:cNvPr>
          <p:cNvSpPr txBox="1"/>
          <p:nvPr/>
        </p:nvSpPr>
        <p:spPr>
          <a:xfrm>
            <a:off x="8724816" y="6091477"/>
            <a:ext cx="1554088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Development Team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205458-7390-482C-9DCE-24CF5C029C2C}"/>
              </a:ext>
            </a:extLst>
          </p:cNvPr>
          <p:cNvGrpSpPr/>
          <p:nvPr/>
        </p:nvGrpSpPr>
        <p:grpSpPr>
          <a:xfrm>
            <a:off x="964387" y="4462768"/>
            <a:ext cx="1739027" cy="1939674"/>
            <a:chOff x="1004331" y="4350186"/>
            <a:chExt cx="1739027" cy="193967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592A9A-9905-4A8B-9177-610AE9EB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04331" y="4350186"/>
              <a:ext cx="1739027" cy="173902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BADF202-7E20-498E-8703-22C4DCF97B5F}"/>
                </a:ext>
              </a:extLst>
            </p:cNvPr>
            <p:cNvSpPr txBox="1"/>
            <p:nvPr/>
          </p:nvSpPr>
          <p:spPr>
            <a:xfrm>
              <a:off x="1111107" y="6052103"/>
              <a:ext cx="1554088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Data Scientist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536FC57-5B97-4A71-A400-02F03C5A927E}"/>
              </a:ext>
            </a:extLst>
          </p:cNvPr>
          <p:cNvGrpSpPr/>
          <p:nvPr/>
        </p:nvGrpSpPr>
        <p:grpSpPr>
          <a:xfrm>
            <a:off x="2525713" y="4901783"/>
            <a:ext cx="1724025" cy="317917"/>
            <a:chOff x="2525713" y="4901783"/>
            <a:chExt cx="1724025" cy="31791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B41305-B10B-4166-BD3B-918B51EF5508}"/>
                </a:ext>
              </a:extLst>
            </p:cNvPr>
            <p:cNvCxnSpPr>
              <a:cxnSpLocks/>
            </p:cNvCxnSpPr>
            <p:nvPr/>
          </p:nvCxnSpPr>
          <p:spPr>
            <a:xfrm>
              <a:off x="2525713" y="5219700"/>
              <a:ext cx="1724025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3F405F-A633-4075-95EB-D1C19A402224}"/>
                </a:ext>
              </a:extLst>
            </p:cNvPr>
            <p:cNvSpPr txBox="1"/>
            <p:nvPr/>
          </p:nvSpPr>
          <p:spPr>
            <a:xfrm>
              <a:off x="2607228" y="4901783"/>
              <a:ext cx="1554088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Data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ADAFE4-006C-4DB4-9E49-2F134BD60597}"/>
              </a:ext>
            </a:extLst>
          </p:cNvPr>
          <p:cNvGrpSpPr/>
          <p:nvPr/>
        </p:nvGrpSpPr>
        <p:grpSpPr>
          <a:xfrm>
            <a:off x="2522349" y="5420348"/>
            <a:ext cx="1724024" cy="260860"/>
            <a:chOff x="2522349" y="5420348"/>
            <a:chExt cx="1724024" cy="26086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15229F-2115-4D85-A1F1-676E24EAC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2349" y="5681208"/>
              <a:ext cx="1724024" cy="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79B412-2E54-43D3-8663-B13EF699BE1E}"/>
                </a:ext>
              </a:extLst>
            </p:cNvPr>
            <p:cNvSpPr txBox="1"/>
            <p:nvPr/>
          </p:nvSpPr>
          <p:spPr>
            <a:xfrm>
              <a:off x="2607228" y="5420348"/>
              <a:ext cx="1554088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Model</a:t>
              </a:r>
              <a:endPara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D64ADD-4AF1-4D8D-B4BC-DA72F242ABD6}"/>
              </a:ext>
            </a:extLst>
          </p:cNvPr>
          <p:cNvGrpSpPr/>
          <p:nvPr/>
        </p:nvGrpSpPr>
        <p:grpSpPr>
          <a:xfrm>
            <a:off x="5449888" y="4977040"/>
            <a:ext cx="3179761" cy="318916"/>
            <a:chOff x="5449888" y="4977040"/>
            <a:chExt cx="3179761" cy="31891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1DC313-ACB8-46AA-A75F-4E323C7FDD09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5449888" y="5295955"/>
              <a:ext cx="3179761" cy="1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triangle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975EA1-215F-4D99-A552-47886AA424E1}"/>
                </a:ext>
              </a:extLst>
            </p:cNvPr>
            <p:cNvSpPr txBox="1"/>
            <p:nvPr/>
          </p:nvSpPr>
          <p:spPr>
            <a:xfrm>
              <a:off x="6262724" y="4977040"/>
              <a:ext cx="1554088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Model</a:t>
              </a:r>
              <a:endPara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94B26-A3E0-46E5-B2C4-FC014B22C108}"/>
              </a:ext>
            </a:extLst>
          </p:cNvPr>
          <p:cNvSpPr/>
          <p:nvPr/>
        </p:nvSpPr>
        <p:spPr>
          <a:xfrm>
            <a:off x="10826031" y="4572680"/>
            <a:ext cx="7232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?</a:t>
            </a:r>
            <a:endParaRPr lang="pl-PL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02AFB0-B938-4A5C-8A60-3B003DC07B02}"/>
              </a:ext>
            </a:extLst>
          </p:cNvPr>
          <p:cNvGrpSpPr/>
          <p:nvPr/>
        </p:nvGrpSpPr>
        <p:grpSpPr>
          <a:xfrm>
            <a:off x="4280092" y="5158213"/>
            <a:ext cx="1143544" cy="1265463"/>
            <a:chOff x="1004331" y="4350186"/>
            <a:chExt cx="1739027" cy="20956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3319581-072F-4E7E-A66F-D25F2316F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04331" y="4350186"/>
              <a:ext cx="1739027" cy="173902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1D4F9A-192F-41DB-9FAA-B5E8408A10C3}"/>
                </a:ext>
              </a:extLst>
            </p:cNvPr>
            <p:cNvSpPr txBox="1"/>
            <p:nvPr/>
          </p:nvSpPr>
          <p:spPr>
            <a:xfrm>
              <a:off x="1111106" y="6052103"/>
              <a:ext cx="1554087" cy="393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5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BA</a:t>
              </a:r>
              <a:endParaRPr kumimoji="0" lang="en-GB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02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59CE4-B9CC-46F6-A468-3FA5DECA2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84692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ML – Python and R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 descr="Google Trends Python R Data Science Machine Learning 2012 2017">
            <a:extLst>
              <a:ext uri="{FF2B5EF4-FFF2-40B4-BE49-F238E27FC236}">
                <a16:creationId xmlns:a16="http://schemas.microsoft.com/office/drawing/2014/main" id="{B552742F-EE87-4AC8-A1AC-BAE02D09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67" y="1849962"/>
            <a:ext cx="6408712" cy="281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4BDAE-5063-4940-8C48-655945E228C5}"/>
              </a:ext>
            </a:extLst>
          </p:cNvPr>
          <p:cNvSpPr txBox="1"/>
          <p:nvPr/>
        </p:nvSpPr>
        <p:spPr>
          <a:xfrm>
            <a:off x="3112207" y="4660640"/>
            <a:ext cx="563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00B0F0"/>
                </a:solidFill>
                <a:hlinkClick r:id="rId3"/>
              </a:rPr>
              <a:t>https://www.kdnuggets.com/2017/09/python-vs-r-data-science-machine-learning.html</a:t>
            </a:r>
            <a:endParaRPr lang="pl-PL" sz="1200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225-4E74-4B1B-BE15-C2ABA265B817}"/>
              </a:ext>
            </a:extLst>
          </p:cNvPr>
          <p:cNvSpPr/>
          <p:nvPr/>
        </p:nvSpPr>
        <p:spPr>
          <a:xfrm>
            <a:off x="2219003" y="5238993"/>
            <a:ext cx="8640960" cy="94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EF942F"/>
                </a:solidFill>
                <a:latin typeface="Euphemia"/>
              </a:rPr>
              <a:t>R language is a golden child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 </a:t>
            </a:r>
          </a:p>
          <a:p>
            <a:pPr marL="365760" lvl="1">
              <a:lnSpc>
                <a:spcPct val="90000"/>
              </a:lnSpc>
              <a:spcBef>
                <a:spcPts val="600"/>
              </a:spcBef>
            </a:pPr>
            <a:r>
              <a:rPr lang="en-US" sz="2800" b="1" dirty="0">
                <a:solidFill>
                  <a:srgbClr val="EF942F"/>
                </a:solidFill>
                <a:latin typeface="Euphemia"/>
              </a:rPr>
              <a:t>Python is a king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of machine learning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39455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2E1CB-F92C-477E-8BB9-97562BCD2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27" y="828890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 Language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Obraz 5">
            <a:extLst>
              <a:ext uri="{FF2B5EF4-FFF2-40B4-BE49-F238E27FC236}">
                <a16:creationId xmlns:a16="http://schemas.microsoft.com/office/drawing/2014/main" id="{310256EA-125D-43E1-BC92-751D4158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163" y="4810125"/>
            <a:ext cx="1723073" cy="1371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2A53D7-E308-48A5-A547-7A4D23674651}"/>
              </a:ext>
            </a:extLst>
          </p:cNvPr>
          <p:cNvSpPr/>
          <p:nvPr/>
        </p:nvSpPr>
        <p:spPr>
          <a:xfrm>
            <a:off x="1028700" y="178172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Language </a:t>
            </a:r>
            <a:endParaRPr lang="en-US" sz="2400" b="1" dirty="0">
              <a:solidFill>
                <a:srgbClr val="EF942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visualization 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Community </a:t>
            </a:r>
            <a:endParaRPr lang="en-GB" sz="2400" b="1" dirty="0">
              <a:solidFill>
                <a:srgbClr val="EF942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2.5+M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Taught in most universities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Popular with new and recent grads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Thriving user groups 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Ecosystem </a:t>
            </a:r>
            <a:endParaRPr lang="en-GB" sz="2400" b="1" dirty="0">
              <a:solidFill>
                <a:srgbClr val="EF942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10,000+ packages in CRAN</a:t>
            </a:r>
            <a:br>
              <a:rPr lang="pl-PL" sz="2400" b="1" dirty="0">
                <a:solidFill>
                  <a:srgbClr val="EF942F"/>
                </a:solidFill>
              </a:rPr>
            </a:br>
            <a:endParaRPr lang="en-US" sz="2400" b="1" dirty="0">
              <a:solidFill>
                <a:srgbClr val="EF942F"/>
              </a:solidFill>
            </a:endParaRPr>
          </a:p>
          <a:p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F1FC4-FDF7-47EF-BDAD-A227AEA43205}"/>
              </a:ext>
            </a:extLst>
          </p:cNvPr>
          <p:cNvSpPr/>
          <p:nvPr/>
        </p:nvSpPr>
        <p:spPr>
          <a:xfrm>
            <a:off x="7124700" y="1976735"/>
            <a:ext cx="4556312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l-PL" sz="2800" b="1" dirty="0">
                <a:solidFill>
                  <a:srgbClr val="EF942F"/>
                </a:solidFill>
              </a:rPr>
              <a:t>Challenges</a:t>
            </a:r>
            <a:r>
              <a:rPr lang="pl-PL" sz="2400" b="1" dirty="0">
                <a:solidFill>
                  <a:srgbClr val="EF942F"/>
                </a:solidFill>
              </a:rPr>
              <a:t> of using R</a:t>
            </a:r>
            <a:endParaRPr lang="en-GB" sz="2400" b="1" dirty="0">
              <a:solidFill>
                <a:srgbClr val="EF942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movement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Scale and performance</a:t>
            </a:r>
            <a:endParaRPr lang="en-GB" sz="2400" b="1" dirty="0">
              <a:solidFill>
                <a:srgbClr val="EF942F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F942F"/>
                </a:solidFill>
              </a:rPr>
              <a:t>R needs data in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R is single threaded</a:t>
            </a:r>
          </a:p>
          <a:p>
            <a:pPr lvl="2"/>
            <a:endParaRPr lang="pl-PL" sz="24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BA799-D74F-4FDE-BDEC-B085332FC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947582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 Language – Revolution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pic>
        <p:nvPicPr>
          <p:cNvPr id="3" name="Picture 2" descr="Znalezione obrazy dla zapytania revolution analytics">
            <a:extLst>
              <a:ext uri="{FF2B5EF4-FFF2-40B4-BE49-F238E27FC236}">
                <a16:creationId xmlns:a16="http://schemas.microsoft.com/office/drawing/2014/main" id="{32E3887C-48E6-4D75-9D9D-7F65B100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24" y="5505572"/>
            <a:ext cx="2667000" cy="6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E53DE3-BC61-453A-AD87-0604C4463B48}"/>
              </a:ext>
            </a:extLst>
          </p:cNvPr>
          <p:cNvSpPr/>
          <p:nvPr/>
        </p:nvSpPr>
        <p:spPr>
          <a:xfrm>
            <a:off x="1261726" y="2177534"/>
            <a:ext cx="72696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F942F"/>
                </a:solidFill>
              </a:rPr>
              <a:t>Revolution R Open</a:t>
            </a:r>
            <a:r>
              <a:rPr lang="en-GB" sz="2400" b="1" dirty="0">
                <a:solidFill>
                  <a:srgbClr val="EF942F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Free and open source 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Enhanced and distributed by Revolution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F942F"/>
                </a:solidFill>
              </a:rPr>
              <a:t>Revolution R Enterprise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Secure, Scalable and Supported Distribution of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b="1" dirty="0">
              <a:solidFill>
                <a:srgbClr val="EF942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C0309-0DE5-4438-AE1C-D1815BC1E48D}"/>
              </a:ext>
            </a:extLst>
          </p:cNvPr>
          <p:cNvSpPr/>
          <p:nvPr/>
        </p:nvSpPr>
        <p:spPr>
          <a:xfrm>
            <a:off x="1261726" y="4255025"/>
            <a:ext cx="868840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EF942F"/>
                </a:solidFill>
              </a:rPr>
              <a:t> On January 23, 2015 Revolution Analytics “joined” the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MRAN - https://mran.microsoft.com/ 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R Server –Machine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35145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20855-5212-426C-9954-99A365024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2364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History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br>
              <a:rPr lang="en-US" sz="1800" kern="0" dirty="0">
                <a:solidFill>
                  <a:prstClr val="black"/>
                </a:solidFill>
                <a:latin typeface="+mn-lt"/>
              </a:rPr>
            </a:br>
            <a:endParaRPr lang="pl-PL" sz="1800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36C39-08DD-4FB5-ABA7-F90FE66C86AA}"/>
              </a:ext>
            </a:extLst>
          </p:cNvPr>
          <p:cNvSpPr txBox="1"/>
          <p:nvPr/>
        </p:nvSpPr>
        <p:spPr>
          <a:xfrm>
            <a:off x="1090459" y="2160386"/>
            <a:ext cx="734561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MS SQL Server 2016</a:t>
            </a:r>
          </a:p>
          <a:p>
            <a:pPr marL="1257300" lvl="1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rgbClr val="EF942F"/>
                </a:solidFill>
                <a:latin typeface="Euphemia"/>
              </a:rPr>
              <a:t>R in SQL </a:t>
            </a: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Server 2016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Microsoft R Server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3600" b="1" kern="0" dirty="0" err="1">
                <a:solidFill>
                  <a:srgbClr val="EF942F"/>
                </a:solidFill>
                <a:latin typeface="Euphemia"/>
              </a:rPr>
              <a:t>RevoScaleR</a:t>
            </a:r>
            <a:r>
              <a:rPr lang="en-US" sz="3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package</a:t>
            </a:r>
          </a:p>
          <a:p>
            <a:pPr marL="800100" indent="-571500">
              <a:buFont typeface="Arial" panose="020B0604020202020204" pitchFamily="34" charset="0"/>
              <a:buChar char="•"/>
              <a:defRPr/>
            </a:pPr>
            <a:r>
              <a:rPr lang="en-US" sz="28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https://mran.microsoft.com/packages</a:t>
            </a:r>
            <a:endParaRPr lang="pl-PL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4" name="Obraz 7">
            <a:extLst>
              <a:ext uri="{FF2B5EF4-FFF2-40B4-BE49-F238E27FC236}">
                <a16:creationId xmlns:a16="http://schemas.microsoft.com/office/drawing/2014/main" id="{19001618-6172-4F75-B570-61C4BC70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84" y="2268071"/>
            <a:ext cx="3317357" cy="1680220"/>
          </a:xfrm>
          <a:prstGeom prst="rect">
            <a:avLst/>
          </a:prstGeom>
        </p:spPr>
      </p:pic>
      <p:pic>
        <p:nvPicPr>
          <p:cNvPr id="5" name="Obraz 5">
            <a:extLst>
              <a:ext uri="{FF2B5EF4-FFF2-40B4-BE49-F238E27FC236}">
                <a16:creationId xmlns:a16="http://schemas.microsoft.com/office/drawing/2014/main" id="{48E7BEB2-ABE0-4685-A8A0-9D0AC97FA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68" y="3788550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20855-5212-426C-9954-99A365024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123648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</a:rPr>
              <a:t>History</a:t>
            </a:r>
            <a:br>
              <a:rPr lang="en-US" sz="1800" kern="0" dirty="0">
                <a:solidFill>
                  <a:prstClr val="black"/>
                </a:solidFill>
                <a:latin typeface="+mn-lt"/>
              </a:rPr>
            </a:br>
            <a:endParaRPr lang="pl-PL" sz="1800" kern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36C39-08DD-4FB5-ABA7-F90FE66C86AA}"/>
              </a:ext>
            </a:extLst>
          </p:cNvPr>
          <p:cNvSpPr txBox="1"/>
          <p:nvPr/>
        </p:nvSpPr>
        <p:spPr>
          <a:xfrm>
            <a:off x="1100291" y="2186627"/>
            <a:ext cx="7345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MS SQL Server 2017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Python in SQL 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Server 2017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Microsoft R Server -&gt; </a:t>
            </a: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Machine Learning Server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(Services)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RevoScalePy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pl-PL" sz="3200" b="1" kern="0" dirty="0">
                <a:solidFill>
                  <a:srgbClr val="EF942F"/>
                </a:solidFill>
                <a:latin typeface="Euphemia"/>
              </a:rPr>
              <a:t>Microsoftml</a:t>
            </a:r>
            <a:r>
              <a:rPr lang="pl-PL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 for Python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pl-PL" sz="2800" b="1" kern="0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1679D-2E78-498C-ACBA-48FB500D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97" y="2186627"/>
            <a:ext cx="3087709" cy="1729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DA97E-22AC-4915-BFED-79D8EEF4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5" y="4643283"/>
            <a:ext cx="2619375" cy="1752600"/>
          </a:xfrm>
          <a:prstGeom prst="rect">
            <a:avLst/>
          </a:prstGeom>
        </p:spPr>
      </p:pic>
      <p:pic>
        <p:nvPicPr>
          <p:cNvPr id="8" name="Obraz 5">
            <a:extLst>
              <a:ext uri="{FF2B5EF4-FFF2-40B4-BE49-F238E27FC236}">
                <a16:creationId xmlns:a16="http://schemas.microsoft.com/office/drawing/2014/main" id="{CD8F6B26-BD39-46DA-926D-88A42292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91" y="3694423"/>
            <a:ext cx="172307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567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22555</TotalTime>
  <Words>797</Words>
  <Application>Microsoft Office PowerPoint</Application>
  <PresentationFormat>Widescreen</PresentationFormat>
  <Paragraphs>182</Paragraphs>
  <Slides>25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515</cp:revision>
  <dcterms:created xsi:type="dcterms:W3CDTF">2016-06-22T10:14:21Z</dcterms:created>
  <dcterms:modified xsi:type="dcterms:W3CDTF">2018-11-02T18:20:08Z</dcterms:modified>
</cp:coreProperties>
</file>