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10" r:id="rId19"/>
    <p:sldId id="305" r:id="rId20"/>
    <p:sldId id="306" r:id="rId21"/>
    <p:sldId id="307" r:id="rId22"/>
    <p:sldId id="308" r:id="rId23"/>
    <p:sldId id="309" r:id="rId24"/>
    <p:sldId id="258" r:id="rId25"/>
    <p:sldId id="312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3151" autoAdjust="0"/>
  </p:normalViewPr>
  <p:slideViewPr>
    <p:cSldViewPr snapToGrid="0">
      <p:cViewPr varScale="1">
        <p:scale>
          <a:sx n="80" d="100"/>
          <a:sy n="8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.NET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microsoft.com/azuredatalake/" TargetMode="External"/><Relationship Id="rId13" Type="http://schemas.openxmlformats.org/officeDocument/2006/relationships/hyperlink" Target="https://www.youtube.com/results?search_query=U-SQL" TargetMode="External"/><Relationship Id="rId3" Type="http://schemas.openxmlformats.org/officeDocument/2006/relationships/hyperlink" Target="https://github.com/cloud4yourdata/demos/tree/master/4DevKrakow2018" TargetMode="External"/><Relationship Id="rId7" Type="http://schemas.openxmlformats.org/officeDocument/2006/relationships/hyperlink" Target="http://blogs.msdn.microsoft.com/mrys/" TargetMode="External"/><Relationship Id="rId12" Type="http://schemas.openxmlformats.org/officeDocument/2006/relationships/hyperlink" Target="https://channel9.msdn.com/Search?term=U-SQL#ch9Search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ql.io/" TargetMode="External"/><Relationship Id="rId11" Type="http://schemas.openxmlformats.org/officeDocument/2006/relationships/hyperlink" Target="https://msdn.microsoft.com/en-us/magazine/mt614251" TargetMode="External"/><Relationship Id="rId5" Type="http://schemas.openxmlformats.org/officeDocument/2006/relationships/hyperlink" Target="http://aka.ms/AzureDataLake" TargetMode="External"/><Relationship Id="rId10" Type="http://schemas.openxmlformats.org/officeDocument/2006/relationships/hyperlink" Target="https://azure.microsoft.com/enus/documentation/services/data-lake-analytics/" TargetMode="External"/><Relationship Id="rId4" Type="http://schemas.openxmlformats.org/officeDocument/2006/relationships/hyperlink" Target="https://github.com/cloud4yourdata/usql/" TargetMode="External"/><Relationship Id="rId9" Type="http://schemas.openxmlformats.org/officeDocument/2006/relationships/hyperlink" Target="http://aka.ms/usql_referen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258675"/>
            <a:ext cx="7038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Przenieś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swój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dirty="0" err="1">
                <a:solidFill>
                  <a:srgbClr val="EF942F"/>
                </a:solidFill>
              </a:rPr>
              <a:t>.Net</a:t>
            </a:r>
            <a:r>
              <a:rPr lang="en-GB" sz="4400" b="1" dirty="0">
                <a:solidFill>
                  <a:srgbClr val="EF942F"/>
                </a:solidFill>
              </a:rPr>
              <a:t> Code</a:t>
            </a:r>
            <a:r>
              <a:rPr lang="pl-PL" sz="4400" b="1" dirty="0">
                <a:solidFill>
                  <a:srgbClr val="EF942F"/>
                </a:solidFill>
              </a:rPr>
              <a:t> </a:t>
            </a:r>
            <a:br>
              <a:rPr lang="pl-PL" sz="4400" b="1" spc="300" dirty="0"/>
            </a:br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l-PL" sz="4400" b="1" spc="300" dirty="0"/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rozwiązań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400" b="1" dirty="0">
                <a:solidFill>
                  <a:srgbClr val="EF942F"/>
                </a:solidFill>
              </a:rPr>
              <a:t>Big Data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Kraków 2018.10.15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Authors: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A98D4-51AC-4413-9766-5E994C88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0"/>
            <a:ext cx="4298825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10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5" y="2265834"/>
            <a:ext cx="435696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C# Functions/Methods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Extractors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Reducers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Processors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Appliers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465562"/>
                </a:solidFill>
                <a:latin typeface="Euphemia"/>
              </a:rPr>
              <a:t>Combiners</a:t>
            </a:r>
            <a:endParaRPr lang="pl-PL" sz="2000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Output</a:t>
            </a:r>
            <a:r>
              <a:rPr lang="en-GB" sz="2000" dirty="0">
                <a:solidFill>
                  <a:srgbClr val="465562"/>
                </a:solidFill>
                <a:latin typeface="Euphemia"/>
              </a:rPr>
              <a:t>t</a:t>
            </a:r>
            <a:r>
              <a:rPr lang="pl-PL" sz="2000" dirty="0">
                <a:solidFill>
                  <a:srgbClr val="465562"/>
                </a:solidFill>
                <a:latin typeface="Euphemia"/>
              </a:rPr>
              <a:t>ers</a:t>
            </a:r>
          </a:p>
          <a:p>
            <a:pPr lvl="1"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15683-D64A-44B7-9005-854841CE9563}"/>
              </a:ext>
            </a:extLst>
          </p:cNvPr>
          <p:cNvSpPr txBox="1"/>
          <p:nvPr/>
        </p:nvSpPr>
        <p:spPr>
          <a:xfrm>
            <a:off x="1177065" y="5206471"/>
            <a:ext cx="49732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sz="2400" dirty="0">
                <a:solidFill>
                  <a:srgbClr val="465562"/>
                </a:solidFill>
                <a:latin typeface="Euphemia"/>
              </a:rPr>
              <a:t>How to create </a:t>
            </a:r>
            <a:r>
              <a:rPr lang="en-GB" sz="2400" dirty="0" err="1">
                <a:solidFill>
                  <a:srgbClr val="465562"/>
                </a:solidFill>
                <a:latin typeface="Euphemia"/>
              </a:rPr>
              <a:t>.Net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Extensions?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C# UDO</a:t>
            </a:r>
            <a:endParaRPr lang="pl-PL" sz="2400" b="1" dirty="0">
              <a:solidFill>
                <a:srgbClr val="465562"/>
              </a:solidFill>
              <a:latin typeface="Euphemi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.NET Assemblies</a:t>
            </a:r>
          </a:p>
          <a:p>
            <a:pPr>
              <a:lnSpc>
                <a:spcPct val="90000"/>
              </a:lnSpc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15357-9AEE-45E2-9C73-ACB15888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11" y="1691632"/>
            <a:ext cx="5670714" cy="244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1999C-681C-450F-B6D7-427DFDEE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605" y="4248323"/>
            <a:ext cx="4295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0FD0-CF59-4B91-935E-2E6045A1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11399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Framework and System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4E6DB-C1D5-48EE-8DA8-5EB77AF5B7A9}"/>
              </a:ext>
            </a:extLst>
          </p:cNvPr>
          <p:cNvSpPr/>
          <p:nvPr/>
        </p:nvSpPr>
        <p:spPr>
          <a:xfrm>
            <a:off x="1513297" y="2806291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0C0B-57E2-4D20-829E-E322B12C76ED}"/>
              </a:ext>
            </a:extLst>
          </p:cNvPr>
          <p:cNvSpPr/>
          <p:nvPr/>
        </p:nvSpPr>
        <p:spPr>
          <a:xfrm>
            <a:off x="1984673" y="5758619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505000"/>
                </a:solidFill>
                <a:effectLst/>
                <a:uLnTx/>
                <a:uFillTx/>
                <a:latin typeface="Consolas" panose="020B0609020204030204" pitchFamily="49" charset="0"/>
              </a:rPr>
              <a:t>[System.XML]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4735B-03A3-41E2-A2A5-AA89D6F0960B}"/>
              </a:ext>
            </a:extLst>
          </p:cNvPr>
          <p:cNvSpPr/>
          <p:nvPr/>
        </p:nvSpPr>
        <p:spPr>
          <a:xfrm>
            <a:off x="1336601" y="1814764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F942F"/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)</a:t>
            </a: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84CD8-7437-43EB-A2E7-2F07B0F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97" y="2645761"/>
            <a:ext cx="2209453" cy="22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4E810-9E67-434B-9BDC-798ED9F1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06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Creating Extentions </a:t>
            </a:r>
            <a:br>
              <a:rPr lang="pl-PL" dirty="0"/>
            </a:b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FE21E-24F7-459A-8CB1-BA9928C4DBF8}"/>
              </a:ext>
            </a:extLst>
          </p:cNvPr>
          <p:cNvSpPr/>
          <p:nvPr/>
        </p:nvSpPr>
        <p:spPr>
          <a:xfrm>
            <a:off x="5076824" y="1613118"/>
            <a:ext cx="6972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IpConverter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ToIp4Format(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ip)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IPAddress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.Parse(ip).MapToIPv4().ToString();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E02AB-BD2B-4007-819E-7703AC27772E}"/>
              </a:ext>
            </a:extLst>
          </p:cNvPr>
          <p:cNvSpPr/>
          <p:nvPr/>
        </p:nvSpPr>
        <p:spPr>
          <a:xfrm>
            <a:off x="5076824" y="3429000"/>
            <a:ext cx="6972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NameReverseProcessor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IProcessor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override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Process(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IUpdatableRow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 = input.Get&lt;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output.Set&lt;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"reversed"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Reverse(s));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output.AsReadOnly();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charArray = s.ToCharArray();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.Reverse(charArray);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new 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81FE3-AD12-4EA7-B322-444C0830575B}"/>
              </a:ext>
            </a:extLst>
          </p:cNvPr>
          <p:cNvSpPr/>
          <p:nvPr/>
        </p:nvSpPr>
        <p:spPr>
          <a:xfrm>
            <a:off x="771523" y="1688045"/>
            <a:ext cx="405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Methods 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Class + static method</a:t>
            </a:r>
            <a:b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0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C8CE1-5E7D-459E-9A93-605BE6896E68}"/>
              </a:ext>
            </a:extLst>
          </p:cNvPr>
          <p:cNvSpPr/>
          <p:nvPr/>
        </p:nvSpPr>
        <p:spPr>
          <a:xfrm>
            <a:off x="668301" y="3318570"/>
            <a:ext cx="42846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Extractors, Reducers, Processors</a:t>
            </a:r>
            <a:r>
              <a:rPr lang="en-GB" sz="2000" b="1" dirty="0">
                <a:solidFill>
                  <a:srgbClr val="EF942F"/>
                </a:solidFill>
                <a:latin typeface="Euphemia"/>
              </a:rPr>
              <a:t>, Appliers, Combiners, </a:t>
            </a:r>
            <a:r>
              <a:rPr lang="en-GB" sz="2000" b="1" dirty="0" err="1">
                <a:solidFill>
                  <a:srgbClr val="EF942F"/>
                </a:solidFill>
                <a:latin typeface="Euphemia"/>
              </a:rPr>
              <a:t>Outputters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New project type: Class Library (For U-SQL Applications)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A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bstract class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Extractors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Reducer,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Processor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IApplier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ICombiners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IOutputters</a:t>
            </a:r>
            <a:b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6094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74D409-B787-46F7-A5F5-0E2D1452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63" y="857250"/>
            <a:ext cx="10466387" cy="957263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Registering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Obraz 11">
            <a:extLst>
              <a:ext uri="{FF2B5EF4-FFF2-40B4-BE49-F238E27FC236}">
                <a16:creationId xmlns:a16="http://schemas.microsoft.com/office/drawing/2014/main" id="{1D54D5D8-7B94-4CE7-BA89-85C040A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0" y="2193082"/>
            <a:ext cx="3910980" cy="395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09C8B-B9DA-48B2-91C9-47238EA01664}"/>
              </a:ext>
            </a:extLst>
          </p:cNvPr>
          <p:cNvSpPr/>
          <p:nvPr/>
        </p:nvSpPr>
        <p:spPr>
          <a:xfrm>
            <a:off x="1149474" y="1942287"/>
            <a:ext cx="6407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4Developers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2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D5824-FB25-4BF3-9221-F02E8EE5A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7522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U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sing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0B298-D1FA-4B2E-A366-60245BBFB9AE}"/>
              </a:ext>
            </a:extLst>
          </p:cNvPr>
          <p:cNvSpPr/>
          <p:nvPr/>
        </p:nvSpPr>
        <p:spPr>
          <a:xfrm>
            <a:off x="1696862" y="2636505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[4Developers]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84C6F-234E-4BA0-B50A-5F9821DD4F1D}"/>
              </a:ext>
            </a:extLst>
          </p:cNvPr>
          <p:cNvSpPr/>
          <p:nvPr/>
        </p:nvSpPr>
        <p:spPr>
          <a:xfrm>
            <a:off x="7934619" y="271237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data base (optional)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7167E-12A6-4C39-A079-67534C2AA9C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49190" y="2893240"/>
            <a:ext cx="3285429" cy="35158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90A7E-7BC6-4863-86D0-6E12F0C42B99}"/>
              </a:ext>
            </a:extLst>
          </p:cNvPr>
          <p:cNvSpPr/>
          <p:nvPr/>
        </p:nvSpPr>
        <p:spPr>
          <a:xfrm>
            <a:off x="7935626" y="3206126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reference to assembly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1787A-46FC-420D-A3BE-1F8D9FD06DC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8149" y="3206126"/>
            <a:ext cx="3717477" cy="21602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1586-69BD-448E-A9E5-F28CD7582C21}"/>
              </a:ext>
            </a:extLst>
          </p:cNvPr>
          <p:cNvSpPr/>
          <p:nvPr/>
        </p:nvSpPr>
        <p:spPr>
          <a:xfrm>
            <a:off x="7967456" y="3748930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alias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2CC7C2-F577-4E1D-BD8B-FB5ADBC7D3D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70004" y="3668799"/>
            <a:ext cx="3197452" cy="29615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D28BDA-A8CA-4CCD-8B01-A4D7468131BF}"/>
              </a:ext>
            </a:extLst>
          </p:cNvPr>
          <p:cNvSpPr/>
          <p:nvPr/>
        </p:nvSpPr>
        <p:spPr>
          <a:xfrm>
            <a:off x="7967456" y="455782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method from assembly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20254F-E88C-4FFB-8B57-678AFD530FF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18149" y="4362268"/>
            <a:ext cx="3749307" cy="41158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78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5AFF2-1F30-453C-B257-A346304B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80798" cy="957299"/>
          </a:xfrm>
        </p:spPr>
        <p:txBody>
          <a:bodyPr/>
          <a:lstStyle/>
          <a:p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 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and Stream Analytics </a:t>
            </a:r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Tools for Visual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Studio</a:t>
            </a:r>
          </a:p>
        </p:txBody>
      </p:sp>
      <p:pic>
        <p:nvPicPr>
          <p:cNvPr id="3" name="Symbol zastępczy zawartości 3">
            <a:extLst>
              <a:ext uri="{FF2B5EF4-FFF2-40B4-BE49-F238E27FC236}">
                <a16:creationId xmlns:a16="http://schemas.microsoft.com/office/drawing/2014/main" id="{22ECFBF4-C71D-4144-946E-CC22511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12" y="1977810"/>
            <a:ext cx="6145829" cy="40227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142C5C60-A365-4C52-BD51-5BA5556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45" y="2460335"/>
            <a:ext cx="6474927" cy="4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78768-C16F-4C60-B2BF-A76B51A9D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6893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Building 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„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End-to-End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”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2" descr="Azure Data Lake Analytics portal blade">
            <a:extLst>
              <a:ext uri="{FF2B5EF4-FFF2-40B4-BE49-F238E27FC236}">
                <a16:creationId xmlns:a16="http://schemas.microsoft.com/office/drawing/2014/main" id="{CDA703F5-4DCF-43CE-9848-817DE45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95" y="1669708"/>
            <a:ext cx="1624847" cy="28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687C3-DAAC-46CB-B58A-7A349F54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67" y="1927124"/>
            <a:ext cx="6254947" cy="2704408"/>
          </a:xfrm>
          <a:prstGeom prst="rect">
            <a:avLst/>
          </a:prstGeom>
        </p:spPr>
      </p:pic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1808CD78-1AFD-4E3C-AD98-C8DFC12C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10" y="2566714"/>
            <a:ext cx="5246114" cy="3433821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C3993819-0B7A-4EB1-81D7-D7309AF2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41" y="3326326"/>
            <a:ext cx="4464601" cy="3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86B-0199-45CF-A037-085FE7B78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965B7-4C33-43D8-8E19-125F1483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3563"/>
              </p:ext>
            </p:extLst>
          </p:nvPr>
        </p:nvGraphicFramePr>
        <p:xfrm>
          <a:off x="2499520" y="16652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B77D1-F6D0-4DAE-892F-3CFDD040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4553"/>
              </p:ext>
            </p:extLst>
          </p:nvPr>
        </p:nvGraphicFramePr>
        <p:xfrm>
          <a:off x="2579758" y="51935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692A5B-CA85-445A-A5C0-609092E70E86}"/>
              </a:ext>
            </a:extLst>
          </p:cNvPr>
          <p:cNvSpPr/>
          <p:nvPr/>
        </p:nvSpPr>
        <p:spPr>
          <a:xfrm>
            <a:off x="2571528" y="42550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7" name="Strzałka: w lewo 18">
            <a:extLst>
              <a:ext uri="{FF2B5EF4-FFF2-40B4-BE49-F238E27FC236}">
                <a16:creationId xmlns:a16="http://schemas.microsoft.com/office/drawing/2014/main" id="{429C242C-FE01-4FB0-BEB4-FD1E3CD364C0}"/>
              </a:ext>
            </a:extLst>
          </p:cNvPr>
          <p:cNvSpPr/>
          <p:nvPr/>
        </p:nvSpPr>
        <p:spPr>
          <a:xfrm rot="16200000">
            <a:off x="6108852" y="37284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Strzałka: w lewo 18">
            <a:extLst>
              <a:ext uri="{FF2B5EF4-FFF2-40B4-BE49-F238E27FC236}">
                <a16:creationId xmlns:a16="http://schemas.microsoft.com/office/drawing/2014/main" id="{AD851A02-28E0-433B-953C-1367647ECCE4}"/>
              </a:ext>
            </a:extLst>
          </p:cNvPr>
          <p:cNvSpPr/>
          <p:nvPr/>
        </p:nvSpPr>
        <p:spPr>
          <a:xfrm rot="16200000">
            <a:off x="6108852" y="46773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https://github.com/cloud4yourdata/demos/tree/master/4DevKrakow2018</a:t>
            </a:r>
            <a:r>
              <a:rPr lang="pl-PL" kern="0" dirty="0">
                <a:solidFill>
                  <a:prstClr val="black"/>
                </a:solidFill>
              </a:rPr>
              <a:t> </a:t>
            </a:r>
            <a:r>
              <a:rPr lang="pl-PL" kern="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https://github.com/cloud4yourdata/usql/</a:t>
            </a:r>
            <a:endParaRPr lang="pl-PL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Lake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 err="1">
                <a:solidFill>
                  <a:srgbClr val="EF942F"/>
                </a:solidFill>
              </a:rPr>
              <a:t>.Net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12D32-D0AB-482E-B094-B0F2482508D4}"/>
              </a:ext>
            </a:extLst>
          </p:cNvPr>
          <p:cNvSpPr/>
          <p:nvPr/>
        </p:nvSpPr>
        <p:spPr>
          <a:xfrm>
            <a:off x="1623078" y="3258184"/>
            <a:ext cx="89458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400" b="1" dirty="0">
                <a:solidFill>
                  <a:srgbClr val="EF942F"/>
                </a:solidFill>
                <a:latin typeface="Euphemia"/>
              </a:rPr>
              <a:t>How do you process all </a:t>
            </a:r>
            <a:r>
              <a:rPr lang="en-GB" sz="4400" b="1" dirty="0" err="1">
                <a:solidFill>
                  <a:srgbClr val="EF942F"/>
                </a:solidFill>
                <a:latin typeface="Euphemia"/>
              </a:rPr>
              <a:t>th</a:t>
            </a:r>
            <a:r>
              <a:rPr lang="pl-PL" sz="4400" b="1" dirty="0">
                <a:solidFill>
                  <a:srgbClr val="EF942F"/>
                </a:solidFill>
                <a:latin typeface="Euphemia"/>
              </a:rPr>
              <a:t>e</a:t>
            </a:r>
            <a:r>
              <a:rPr lang="en-GB" sz="4400" b="1" dirty="0">
                <a:solidFill>
                  <a:srgbClr val="EF942F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30710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Big Data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16082</TotalTime>
  <Words>1196</Words>
  <Application>Microsoft Office PowerPoint</Application>
  <PresentationFormat>Widescreen</PresentationFormat>
  <Paragraphs>280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Times New Roman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385</cp:revision>
  <dcterms:created xsi:type="dcterms:W3CDTF">2016-06-22T10:14:21Z</dcterms:created>
  <dcterms:modified xsi:type="dcterms:W3CDTF">2018-10-17T14:47:38Z</dcterms:modified>
</cp:coreProperties>
</file>