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7" r:id="rId4"/>
    <p:sldId id="275" r:id="rId5"/>
    <p:sldId id="277" r:id="rId6"/>
    <p:sldId id="289" r:id="rId7"/>
    <p:sldId id="288" r:id="rId8"/>
    <p:sldId id="293" r:id="rId9"/>
    <p:sldId id="292" r:id="rId10"/>
    <p:sldId id="294" r:id="rId11"/>
    <p:sldId id="280" r:id="rId12"/>
    <p:sldId id="281" r:id="rId13"/>
    <p:sldId id="282" r:id="rId14"/>
    <p:sldId id="286" r:id="rId15"/>
    <p:sldId id="291" r:id="rId16"/>
    <p:sldId id="284" r:id="rId17"/>
    <p:sldId id="285" r:id="rId18"/>
    <p:sldId id="279" r:id="rId19"/>
    <p:sldId id="287" r:id="rId20"/>
    <p:sldId id="27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4093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4886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pl-PL" smtClean="0"/>
              <a:t>15.11.2017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pl-PL" smtClean="0"/>
              <a:pPr/>
              <a:t>15.11.2017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Prezentacja w języku angielskim bo cieżko tłumaczyć niektóre rzeczy np Storage = Magazyn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713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22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Ktoś słyszał o Cogntive Services?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167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Lake – Query/Job as a Service</a:t>
            </a:r>
          </a:p>
          <a:p>
            <a:r>
              <a:rPr lang="pl-PL" dirty="0"/>
              <a:t>Skalujemy per Job (porówanie z HDInside)</a:t>
            </a:r>
          </a:p>
          <a:p>
            <a:r>
              <a:rPr lang="pl-PL" dirty="0"/>
              <a:t>Placimy również za Storage ale koszty są bardzo umiarkowane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965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Create a Data Lake Service on Azure Portal</a:t>
            </a:r>
            <a:endParaRPr lang="pl-PL" sz="2400" dirty="0"/>
          </a:p>
          <a:p>
            <a:pPr lvl="1"/>
            <a:r>
              <a:rPr lang="pl-PL" sz="2000" dirty="0"/>
              <a:t>Store and Analytics</a:t>
            </a:r>
            <a:endParaRPr lang="en-GB" sz="2000" dirty="0"/>
          </a:p>
          <a:p>
            <a:r>
              <a:rPr lang="en-GB" sz="2400" dirty="0"/>
              <a:t>Upload data to Azure Data Store</a:t>
            </a:r>
            <a:endParaRPr lang="pl-PL" sz="2400" dirty="0"/>
          </a:p>
          <a:p>
            <a:pPr lvl="1"/>
            <a:r>
              <a:rPr lang="en-US" sz="2000" dirty="0"/>
              <a:t>Azure Data Factory</a:t>
            </a:r>
            <a:r>
              <a:rPr lang="pl-PL" sz="2000" dirty="0"/>
              <a:t> , </a:t>
            </a:r>
            <a:r>
              <a:rPr lang="en-US" sz="2000" dirty="0" err="1"/>
              <a:t>AdlCopy</a:t>
            </a:r>
            <a:r>
              <a:rPr lang="en-US" sz="2000" dirty="0"/>
              <a:t> tool</a:t>
            </a:r>
            <a:r>
              <a:rPr lang="pl-PL" sz="2000" dirty="0"/>
              <a:t>, HDFS Tools</a:t>
            </a:r>
            <a:endParaRPr lang="en-GB" sz="2000" dirty="0"/>
          </a:p>
          <a:p>
            <a:r>
              <a:rPr lang="en-GB" sz="2400" dirty="0"/>
              <a:t>Prepare a ADL Analytics JOB</a:t>
            </a:r>
            <a:endParaRPr lang="pl-PL" sz="2400" dirty="0"/>
          </a:p>
          <a:p>
            <a:pPr lvl="1"/>
            <a:r>
              <a:rPr lang="pl-PL" sz="2000" dirty="0"/>
              <a:t>Visual Studio ( Azure Data Lake Tools) or Azure Portal</a:t>
            </a:r>
          </a:p>
          <a:p>
            <a:pPr lvl="1"/>
            <a:r>
              <a:rPr lang="pl-PL" sz="2000" dirty="0"/>
              <a:t>U-SQL</a:t>
            </a:r>
            <a:endParaRPr lang="en-GB" sz="2000" dirty="0"/>
          </a:p>
          <a:p>
            <a:r>
              <a:rPr lang="en-GB" sz="2400" dirty="0"/>
              <a:t>Run Job</a:t>
            </a:r>
            <a:endParaRPr lang="pl-PL" sz="2400" dirty="0"/>
          </a:p>
          <a:p>
            <a:pPr lvl="1"/>
            <a:r>
              <a:rPr lang="pl-PL" sz="2000" dirty="0"/>
              <a:t>Visual Studio, Azure Portal, </a:t>
            </a:r>
            <a:r>
              <a:rPr lang="en-US" sz="2000" dirty="0"/>
              <a:t>Azure Data Factory</a:t>
            </a:r>
            <a:endParaRPr lang="pl-PL" sz="200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301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Zanim demo  zobaczmy nasze dane</a:t>
            </a:r>
          </a:p>
          <a:p>
            <a:r>
              <a:rPr lang="pl-PL" dirty="0"/>
              <a:t>Dwa datasety</a:t>
            </a:r>
          </a:p>
          <a:p>
            <a:r>
              <a:rPr lang="pl-PL" dirty="0"/>
              <a:t> Logi</a:t>
            </a:r>
          </a:p>
          <a:p>
            <a:r>
              <a:rPr lang="pl-PL" dirty="0"/>
              <a:t> Obrazy</a:t>
            </a:r>
          </a:p>
          <a:p>
            <a:r>
              <a:rPr lang="pl-PL" dirty="0"/>
              <a:t>Dema będą w większości lokalne (zobaczymy na ile starczy czasu, może uruchomimy jeden job na Azure)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2020 do 80 % procesów będzie bazować na Big Data</a:t>
            </a:r>
          </a:p>
          <a:p>
            <a:r>
              <a:rPr lang="pl-PL" dirty="0"/>
              <a:t>Firmy mają dane, które same są wartości – problem polega tylko na tym, że nie firmy nie bardzo jeszcze są świadome wartości danych które mają</a:t>
            </a:r>
          </a:p>
          <a:p>
            <a:r>
              <a:rPr lang="pl-PL" dirty="0"/>
              <a:t>Lub nie wiedzą jak wyorzytać te dane </a:t>
            </a:r>
          </a:p>
          <a:p>
            <a:r>
              <a:rPr lang="pl-PL" dirty="0"/>
              <a:t>Świat IoT, aktualnie ponad </a:t>
            </a:r>
            <a:r>
              <a:rPr lang="pl-PL" b="1" dirty="0"/>
              <a:t>6 miliardów </a:t>
            </a:r>
            <a:r>
              <a:rPr lang="pl-PL" dirty="0"/>
              <a:t>urządzeń w 2020 około 50</a:t>
            </a:r>
          </a:p>
          <a:p>
            <a:r>
              <a:rPr lang="pl-PL" dirty="0"/>
              <a:t>Urządzenia, czyli różnego rozdzaju czujniki są wszędzie, np w urządzeniach agd, samochodach, samolotach miastach</a:t>
            </a:r>
          </a:p>
          <a:p>
            <a:r>
              <a:rPr lang="pl-PL" dirty="0"/>
              <a:t>Wszystko teraz musi być smart</a:t>
            </a:r>
          </a:p>
          <a:p>
            <a:r>
              <a:rPr lang="pl-PL" dirty="0"/>
              <a:t>(jeden lot to kilka tera bytów danych),</a:t>
            </a:r>
          </a:p>
          <a:p>
            <a:r>
              <a:rPr lang="pl-PL" dirty="0"/>
              <a:t>Każdy z nas – nawet siedząc tu na Sali generuje dane (tzn nasze telefony)</a:t>
            </a:r>
          </a:p>
          <a:p>
            <a:r>
              <a:rPr lang="pl-PL" dirty="0"/>
              <a:t>Nasze telefony generują codziennie ok kilku do klikuset MB danych</a:t>
            </a:r>
          </a:p>
          <a:p>
            <a:r>
              <a:rPr lang="pl-PL" dirty="0"/>
              <a:t>40 Zetta B danych 2020</a:t>
            </a:r>
          </a:p>
          <a:p>
            <a:r>
              <a:rPr lang="pl-PL" dirty="0"/>
              <a:t>Jak myślicie to dużo?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902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Zróbmy małe porównanie </a:t>
            </a:r>
          </a:p>
          <a:p>
            <a:endParaRPr lang="pl-PL" dirty="0"/>
          </a:p>
          <a:p>
            <a:r>
              <a:rPr lang="pl-PL" dirty="0"/>
              <a:t>Ale rozmiar to nie wszystko.</a:t>
            </a:r>
          </a:p>
          <a:p>
            <a:r>
              <a:rPr lang="pl-PL" dirty="0"/>
              <a:t>Co jest jeszcze charakterystyczne dla Big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543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3 V </a:t>
            </a:r>
          </a:p>
          <a:p>
            <a:r>
              <a:rPr lang="pl-PL" dirty="0"/>
              <a:t>Rozmiar</a:t>
            </a:r>
          </a:p>
          <a:p>
            <a:r>
              <a:rPr lang="pl-PL" dirty="0"/>
              <a:t>Szybkość przyrastania danych </a:t>
            </a:r>
          </a:p>
          <a:p>
            <a:r>
              <a:rPr lang="pl-PL" dirty="0"/>
              <a:t>Różnorodność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047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Musimy się zastanowiść jak analizować tak duże zbiory danych</a:t>
            </a:r>
          </a:p>
          <a:p>
            <a:r>
              <a:rPr lang="pl-PL" dirty="0"/>
              <a:t>Jakich nardzędzi użyć </a:t>
            </a:r>
          </a:p>
          <a:p>
            <a:r>
              <a:rPr lang="pl-PL" dirty="0"/>
              <a:t>Czy ma to być przetwarzanie real time czy przetwarzanie batchowe</a:t>
            </a:r>
          </a:p>
          <a:p>
            <a:r>
              <a:rPr lang="pl-PL" dirty="0"/>
              <a:t>Jakie jest pierwsze skojarzenie związane z analizą Big Data </a:t>
            </a:r>
          </a:p>
          <a:p>
            <a:r>
              <a:rPr lang="pl-PL" dirty="0"/>
              <a:t>Hadoop </a:t>
            </a:r>
          </a:p>
          <a:p>
            <a:r>
              <a:rPr lang="pl-PL" dirty="0"/>
              <a:t>Ale dziś nie o Hadoop</a:t>
            </a:r>
          </a:p>
          <a:p>
            <a:r>
              <a:rPr lang="pl-PL" dirty="0"/>
              <a:t>Dziś o chmurze 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Czy ktoś stawiał klaster Hadoop (HDInside)</a:t>
            </a:r>
          </a:p>
          <a:p>
            <a:r>
              <a:rPr lang="pl-PL" dirty="0"/>
              <a:t>I czy są z tym związane jakieś problemy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63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 usłudze która nazywa sie Azure Data Lake</a:t>
            </a:r>
          </a:p>
          <a:p>
            <a:r>
              <a:rPr lang="pl-PL" dirty="0"/>
              <a:t>To właśnie chmura spowodowała ze analiza Big Data stała sie bardziej dostępna dla wszystkich</a:t>
            </a:r>
          </a:p>
          <a:p>
            <a:r>
              <a:rPr lang="pl-PL" dirty="0"/>
              <a:t>Azure Data Lake składa się z dwóch usług</a:t>
            </a:r>
          </a:p>
          <a:p>
            <a:r>
              <a:rPr lang="pl-PL" dirty="0"/>
              <a:t> Store</a:t>
            </a:r>
          </a:p>
          <a:p>
            <a:r>
              <a:rPr lang="pl-PL" dirty="0"/>
              <a:t> z interface zgodnym z WebHDFS</a:t>
            </a:r>
          </a:p>
          <a:p>
            <a:r>
              <a:rPr lang="pl-PL" dirty="0"/>
              <a:t> Analytics – narzędzie to batchowego przetwarzania danych</a:t>
            </a:r>
          </a:p>
          <a:p>
            <a:r>
              <a:rPr lang="pl-PL" dirty="0"/>
              <a:t> - Job/Query as a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476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U-SQL</a:t>
            </a:r>
          </a:p>
          <a:p>
            <a:r>
              <a:rPr lang="pl-PL" dirty="0"/>
              <a:t>Zupełnie nowy język na potrzeby Lake </a:t>
            </a:r>
          </a:p>
          <a:p>
            <a:r>
              <a:rPr lang="pl-PL" dirty="0"/>
              <a:t>Ale czy taki nowy</a:t>
            </a:r>
          </a:p>
          <a:p>
            <a:r>
              <a:rPr lang="pl-PL" dirty="0"/>
              <a:t> SCOPE</a:t>
            </a:r>
          </a:p>
          <a:p>
            <a:r>
              <a:rPr lang="pl-PL" dirty="0"/>
              <a:t> Czy ktoś zna SQL </a:t>
            </a:r>
          </a:p>
          <a:p>
            <a:r>
              <a:rPr lang="pl-PL" dirty="0"/>
              <a:t>A C#</a:t>
            </a:r>
          </a:p>
          <a:p>
            <a:r>
              <a:rPr lang="pl-PL" dirty="0"/>
              <a:t>A czemu taki fajny</a:t>
            </a:r>
          </a:p>
          <a:p>
            <a:r>
              <a:rPr lang="pl-PL" dirty="0"/>
              <a:t>Deklaratywność – określamy co ma być zrobione a nie określamy jak</a:t>
            </a:r>
          </a:p>
          <a:p>
            <a:r>
              <a:rPr lang="pl-PL" dirty="0"/>
              <a:t>Rozszerzalność (C#)</a:t>
            </a:r>
          </a:p>
          <a:p>
            <a:r>
              <a:rPr lang="pl-PL" dirty="0"/>
              <a:t>Zobaczmy jak wygląda U-SQL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870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No SQL </a:t>
            </a:r>
          </a:p>
          <a:p>
            <a:r>
              <a:rPr lang="pl-PL" dirty="0"/>
              <a:t>Schema on Read vs Schema on Write (up front)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0793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możemy usuwać i modyfikować danych</a:t>
            </a:r>
          </a:p>
          <a:p>
            <a:r>
              <a:rPr lang="pl-PL" dirty="0"/>
              <a:t>Wstawiamy dane do tabel aby wykonywać bardziej efektywne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98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1" name="Prostokąt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2" name="Prostokąt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3" name="Łącznik prostoliniow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15" name="Łącznik prostoliniow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oliniow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15.11.2017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15.11.2017</a:t>
            </a:fld>
            <a:endParaRPr lang="pl-P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057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pPr/>
              <a:t>15.11.2017</a:t>
            </a:fld>
            <a:endParaRPr lang="pl-P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94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0" name="Prostokąt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1" name="Łącznik prostoliniow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0" name="Prostokąt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4" name="Prostokąt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1" name="Prostokąt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22" name="Łącznik prostoliniow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23" name="Łącznik prostoliniow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7" name="Prostokąt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8" name="Prostokąt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30" name="Prostokąt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1" name="Łącznik prostoliniow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cxnSp>
        <p:nvCxnSpPr>
          <p:cNvPr id="33" name="Łącznik prostoliniow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15.11.2017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6" name="Prostokąt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7" name="Łącznik prostoliniow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9" name="Prostokąt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pl-PL" noProof="0" smtClean="0"/>
              <a:t>15.11.2017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10" name="Łącznik prostoliniow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pl-PL" noProof="0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pl-PL" noProof="0" dirty="0"/>
          </a:p>
        </p:txBody>
      </p:sp>
      <p:sp>
        <p:nvSpPr>
          <p:cNvPr id="13" name="Prostokąt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cxnSp>
        <p:nvCxnSpPr>
          <p:cNvPr id="14" name="Łącznik prostoliniow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 noProof="0" dirty="0"/>
          </a:p>
        </p:txBody>
      </p:sp>
      <p:cxnSp>
        <p:nvCxnSpPr>
          <p:cNvPr id="16" name="Łącznik prostoliniowy 15"/>
          <p:cNvCxnSpPr/>
          <p:nvPr userDrawn="1"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pl-PL" noProof="0" smtClean="0"/>
              <a:pPr/>
              <a:t>15.11.2017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sql.io/" TargetMode="External"/><Relationship Id="rId7" Type="http://schemas.openxmlformats.org/officeDocument/2006/relationships/hyperlink" Target="mailto:tomasz.k.krawczyk@gmail.com" TargetMode="External"/><Relationship Id="rId2" Type="http://schemas.openxmlformats.org/officeDocument/2006/relationships/hyperlink" Target="https://msdn.microsoft.com/en-us/library/azure/mt59195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krawczyk@future-processing.com" TargetMode="External"/><Relationship Id="rId5" Type="http://schemas.openxmlformats.org/officeDocument/2006/relationships/hyperlink" Target="https://github.com/cloud4yourdata/usql/tree/develop" TargetMode="External"/><Relationship Id="rId4" Type="http://schemas.openxmlformats.org/officeDocument/2006/relationships/hyperlink" Target="https://twitter.com/MikeDoesBig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pl-PL" dirty="0"/>
              <a:t>Analiza Big Data </a:t>
            </a:r>
            <a:br>
              <a:rPr lang="pl-PL" dirty="0"/>
            </a:br>
            <a:r>
              <a:rPr lang="pl-PL" dirty="0"/>
              <a:t>z Azure Data Lake</a:t>
            </a:r>
            <a:br>
              <a:rPr lang="en-US" dirty="0"/>
            </a:br>
            <a:endParaRPr lang="pl-PL" sz="54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3789041"/>
            <a:ext cx="7516442" cy="648072"/>
          </a:xfrm>
        </p:spPr>
        <p:txBody>
          <a:bodyPr/>
          <a:lstStyle/>
          <a:p>
            <a:r>
              <a:rPr lang="pl-PL" b="0" i="0" dirty="0">
                <a:solidFill>
                  <a:srgbClr val="465562"/>
                </a:solidFill>
              </a:rPr>
              <a:t>Tomasz Krawczyk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A60C8-9F41-4459-9DB8-857D895F8537}"/>
              </a:ext>
            </a:extLst>
          </p:cNvPr>
          <p:cNvSpPr/>
          <p:nvPr/>
        </p:nvSpPr>
        <p:spPr>
          <a:xfrm>
            <a:off x="2133972" y="4252447"/>
            <a:ext cx="416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1" indent="0">
              <a:buNone/>
            </a:pPr>
            <a:r>
              <a:rPr lang="en-GB" dirty="0">
                <a:hlinkClick r:id="rId2"/>
              </a:rPr>
              <a:t>tkrawczyk@future-processing.com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1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188" y="2713194"/>
            <a:ext cx="2123112" cy="210040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557908" y="592841"/>
            <a:ext cx="9563293" cy="2006352"/>
            <a:chOff x="2133972" y="1411798"/>
            <a:chExt cx="9563293" cy="2006352"/>
          </a:xfrm>
        </p:grpSpPr>
        <p:pic>
          <p:nvPicPr>
            <p:cNvPr id="2054" name="Picture 6" descr="Znalezione obrazy dla zapytania azure clou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972" y="1411798"/>
              <a:ext cx="2006352" cy="200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140324" y="1994859"/>
              <a:ext cx="7556941" cy="84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l-PL" sz="5400" dirty="0"/>
                <a:t>Microsoft Azure Data Lake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23028" y="2713194"/>
            <a:ext cx="30494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1200" b="1" dirty="0"/>
              <a:t> </a:t>
            </a:r>
            <a:r>
              <a:rPr lang="pl-PL" sz="1200" dirty="0"/>
              <a:t>Built for Hadoop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200" dirty="0"/>
              <a:t> </a:t>
            </a:r>
            <a:r>
              <a:rPr lang="pl-PL" sz="1200" b="1" dirty="0"/>
              <a:t>WebHDF</a:t>
            </a:r>
            <a:r>
              <a:rPr lang="pl-PL" sz="1200" dirty="0"/>
              <a:t>S-compatible REST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200" dirty="0"/>
              <a:t> </a:t>
            </a:r>
            <a:r>
              <a:rPr lang="pl-PL" sz="1200" b="1" dirty="0"/>
              <a:t>Unlimited storage, petabyte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200" b="1" dirty="0"/>
              <a:t> </a:t>
            </a:r>
            <a:r>
              <a:rPr lang="en-US" sz="1200" b="1" dirty="0"/>
              <a:t>Performance-tuned for big data analytics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200" dirty="0"/>
              <a:t> Highly-available and secure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200" dirty="0"/>
              <a:t> Integrates with HDInsight, Cloudera, Hortonworks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1200" dirty="0"/>
              <a:t> Supports files and folders objects</a:t>
            </a:r>
            <a:endParaRPr lang="en-GB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 Files are split apart into Extents (</a:t>
            </a:r>
            <a:r>
              <a:rPr lang="pl-PL" sz="1200" dirty="0"/>
              <a:t>~1GB</a:t>
            </a:r>
            <a:r>
              <a:rPr lang="en-GB" sz="1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 For availability and reliability, extents are replicated (3 copies).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200" dirty="0"/>
              <a:t> Enables: Parallel read and Parallel write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27130" y="2643354"/>
            <a:ext cx="5109489" cy="2789632"/>
            <a:chOff x="6695631" y="3304149"/>
            <a:chExt cx="5109489" cy="2789632"/>
          </a:xfrm>
        </p:grpSpPr>
        <p:pic>
          <p:nvPicPr>
            <p:cNvPr id="9" name="Obraz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5631" y="3304149"/>
              <a:ext cx="2207093" cy="265084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902724" y="3493069"/>
              <a:ext cx="2902396" cy="2600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solidFill>
                    <a:schemeClr val="accent4">
                      <a:lumMod val="75000"/>
                    </a:schemeClr>
                  </a:solidFill>
                </a:rPr>
                <a:t>A distributed analytics service built on Apache YARN that dynamically scales to your needs</a:t>
              </a:r>
            </a:p>
            <a:p>
              <a:endParaRPr lang="en-US" sz="1400" b="1" dirty="0"/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200" dirty="0"/>
                <a:t>Pay </a:t>
              </a:r>
              <a:r>
                <a:rPr lang="en-US" sz="1200" b="1" dirty="0"/>
                <a:t>PER QUERY </a:t>
              </a:r>
              <a:r>
                <a:rPr lang="en-US" sz="1200" dirty="0"/>
                <a:t>&amp; Scale </a:t>
              </a:r>
              <a:r>
                <a:rPr lang="en-US" sz="1200" b="1" dirty="0"/>
                <a:t>PER QUERY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200" dirty="0"/>
                <a:t> </a:t>
              </a:r>
              <a:r>
                <a:rPr lang="en-US" sz="1200" b="1" dirty="0"/>
                <a:t>FEDERATED QUERY </a:t>
              </a:r>
              <a:r>
                <a:rPr lang="en-US" sz="1200" dirty="0"/>
                <a:t>across Azure data sources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200" dirty="0"/>
                <a:t> Includes </a:t>
              </a:r>
              <a:r>
                <a:rPr lang="en-US" sz="1200" b="1" dirty="0"/>
                <a:t>U-SQL</a:t>
              </a:r>
              <a:r>
                <a:rPr lang="en-US" sz="1200" dirty="0"/>
                <a:t>, a language that unifies the benefits of SQL with the expressive power of C# 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200" dirty="0"/>
                <a:t> No limits to </a:t>
              </a:r>
              <a:r>
                <a:rPr lang="en-US" sz="1200" b="1" dirty="0"/>
                <a:t>SCALE</a:t>
              </a:r>
            </a:p>
            <a:p>
              <a:pPr>
                <a:buFont typeface="Wingdings" panose="05000000000000000000" pitchFamily="2" charset="2"/>
                <a:buChar char="§"/>
              </a:pPr>
              <a:r>
                <a:rPr lang="en-US" sz="1200" dirty="0"/>
                <a:t> Optimized to work with </a:t>
              </a:r>
              <a:r>
                <a:rPr lang="en-US" sz="1200" b="1" dirty="0"/>
                <a:t>ADL STORE</a:t>
              </a:r>
            </a:p>
            <a:p>
              <a:endParaRPr lang="en-GB" sz="1100" dirty="0"/>
            </a:p>
          </p:txBody>
        </p:sp>
      </p:grpSp>
      <p:sp>
        <p:nvSpPr>
          <p:cNvPr id="15" name="pole tekstowe 3"/>
          <p:cNvSpPr txBox="1"/>
          <p:nvPr/>
        </p:nvSpPr>
        <p:spPr>
          <a:xfrm>
            <a:off x="9982844" y="6453336"/>
            <a:ext cx="150714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Source: Microsoft //connect</a:t>
            </a:r>
          </a:p>
        </p:txBody>
      </p:sp>
    </p:spTree>
    <p:extLst>
      <p:ext uri="{BB962C8B-B14F-4D97-AF65-F5344CB8AC3E}">
        <p14:creationId xmlns:p14="http://schemas.microsoft.com/office/powerpoint/2010/main" val="24479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U–SQL </a:t>
            </a:r>
            <a:br>
              <a:rPr lang="pl-PL" dirty="0"/>
            </a:br>
            <a:r>
              <a:rPr lang="en-US" dirty="0"/>
              <a:t>A new language for Big Data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Familiar syntax to millions of SQL &amp; .NET developers</a:t>
            </a:r>
          </a:p>
          <a:p>
            <a:r>
              <a:rPr lang="en-US" sz="2400" dirty="0"/>
              <a:t>Unifies declarative nature of SQL with the imperative power of C#</a:t>
            </a:r>
          </a:p>
          <a:p>
            <a:r>
              <a:rPr lang="en-US" sz="2400" dirty="0"/>
              <a:t>Unifies structured, semi-structured and unstructured data</a:t>
            </a:r>
          </a:p>
          <a:p>
            <a:r>
              <a:rPr lang="en-US" sz="2400" dirty="0"/>
              <a:t>Distributed query support over all data</a:t>
            </a:r>
          </a:p>
          <a:p>
            <a:endParaRPr lang="pl-PL" dirty="0"/>
          </a:p>
        </p:txBody>
      </p:sp>
      <p:sp>
        <p:nvSpPr>
          <p:cNvPr id="12" name="Dowolny kształt: kształt 8"/>
          <p:cNvSpPr/>
          <p:nvPr/>
        </p:nvSpPr>
        <p:spPr>
          <a:xfrm>
            <a:off x="8038628" y="1600200"/>
            <a:ext cx="2496695" cy="2481456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81262" tIns="463049" rIns="381262" bIns="1885274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6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3" name="Dowolny kształt: kształt 11"/>
          <p:cNvSpPr/>
          <p:nvPr/>
        </p:nvSpPr>
        <p:spPr>
          <a:xfrm>
            <a:off x="7030516" y="2320280"/>
            <a:ext cx="2592288" cy="2592288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43674" tIns="365195" rIns="1705717" bIns="36519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4" name="Dowolny kształt: kształt 9"/>
          <p:cNvSpPr/>
          <p:nvPr/>
        </p:nvSpPr>
        <p:spPr>
          <a:xfrm>
            <a:off x="8904465" y="2461156"/>
            <a:ext cx="2518539" cy="2451412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56724" tIns="396899" rIns="279532" bIns="39690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6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5" name="Dowolny kształt: kształt 10"/>
          <p:cNvSpPr/>
          <p:nvPr/>
        </p:nvSpPr>
        <p:spPr>
          <a:xfrm>
            <a:off x="7966620" y="2840928"/>
            <a:ext cx="2454288" cy="2546304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38850" tIns="1585265" rIns="338851" bIns="38936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6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sz="2400" b="1" kern="12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46825" y="5584852"/>
            <a:ext cx="91223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 dirty="0">
                <a:solidFill>
                  <a:schemeClr val="accent4">
                    <a:lumMod val="75000"/>
                  </a:schemeClr>
                </a:solidFill>
              </a:rPr>
              <a:t>SQL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DECLARATIVITY </a:t>
            </a:r>
            <a:r>
              <a:rPr lang="en-GB" sz="2600" b="1" dirty="0">
                <a:solidFill>
                  <a:schemeClr val="accent4">
                    <a:lumMod val="75000"/>
                  </a:schemeClr>
                </a:solidFill>
              </a:rPr>
              <a:t>+ </a:t>
            </a:r>
            <a:r>
              <a:rPr lang="pl-PL" sz="2800" b="1" dirty="0">
                <a:solidFill>
                  <a:schemeClr val="accent4">
                    <a:lumMod val="75000"/>
                  </a:schemeClr>
                </a:solidFill>
              </a:rPr>
              <a:t>C#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EXTENSIBILITY =</a:t>
            </a:r>
            <a:r>
              <a:rPr lang="pl-PL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4800" b="1" dirty="0">
                <a:solidFill>
                  <a:schemeClr val="accent4">
                    <a:lumMod val="75000"/>
                  </a:schemeClr>
                </a:solidFill>
              </a:rPr>
              <a:t>U-SQL</a:t>
            </a:r>
          </a:p>
          <a:p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82444" y="786974"/>
            <a:ext cx="3888432" cy="31549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C# Types</a:t>
            </a:r>
          </a:p>
        </p:txBody>
      </p:sp>
      <p:sp>
        <p:nvSpPr>
          <p:cNvPr id="17" name="Left Brace 16"/>
          <p:cNvSpPr/>
          <p:nvPr/>
        </p:nvSpPr>
        <p:spPr>
          <a:xfrm rot="10800000">
            <a:off x="5950396" y="692696"/>
            <a:ext cx="144016" cy="504056"/>
          </a:xfrm>
          <a:prstGeom prst="leftBrac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/>
        </p:nvSpPr>
        <p:spPr>
          <a:xfrm>
            <a:off x="6382444" y="1268760"/>
            <a:ext cx="3888432" cy="18516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.NET Assemblies</a:t>
            </a:r>
          </a:p>
        </p:txBody>
      </p:sp>
      <p:sp>
        <p:nvSpPr>
          <p:cNvPr id="19" name="Left Brace 18"/>
          <p:cNvSpPr/>
          <p:nvPr/>
        </p:nvSpPr>
        <p:spPr>
          <a:xfrm rot="10800000">
            <a:off x="5950396" y="1268760"/>
            <a:ext cx="144016" cy="216024"/>
          </a:xfrm>
          <a:prstGeom prst="leftBrac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/>
        </p:nvSpPr>
        <p:spPr>
          <a:xfrm>
            <a:off x="6382444" y="1673165"/>
            <a:ext cx="3888432" cy="42013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Apply Schema on Read</a:t>
            </a:r>
          </a:p>
        </p:txBody>
      </p:sp>
      <p:sp>
        <p:nvSpPr>
          <p:cNvPr id="21" name="Left Brace 20"/>
          <p:cNvSpPr/>
          <p:nvPr/>
        </p:nvSpPr>
        <p:spPr>
          <a:xfrm rot="10800000">
            <a:off x="5950396" y="1594662"/>
            <a:ext cx="144016" cy="610202"/>
          </a:xfrm>
          <a:prstGeom prst="leftBrac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/>
        </p:nvSpPr>
        <p:spPr>
          <a:xfrm>
            <a:off x="6382444" y="2420888"/>
            <a:ext cx="3888432" cy="18516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Extractor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82444" y="3193193"/>
            <a:ext cx="3888432" cy="18516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External Extractor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18348" y="2513469"/>
            <a:ext cx="79208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30116" y="3285774"/>
            <a:ext cx="288032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950396" y="3467116"/>
            <a:ext cx="4326665" cy="2871099"/>
            <a:chOff x="5950396" y="3467116"/>
            <a:chExt cx="4326665" cy="2871099"/>
          </a:xfrm>
        </p:grpSpPr>
        <p:grpSp>
          <p:nvGrpSpPr>
            <p:cNvPr id="5" name="Group 4"/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200" b="1" dirty="0"/>
                  <a:t>SQL Dialect (SELECT FROM)</a:t>
                </a:r>
              </a:p>
            </p:txBody>
          </p:sp>
          <p:sp>
            <p:nvSpPr>
              <p:cNvPr id="29" name="Left Brace 28"/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950396" y="5072881"/>
              <a:ext cx="4326665" cy="1265334"/>
              <a:chOff x="5950396" y="5072881"/>
              <a:chExt cx="4326665" cy="126533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l-PL" sz="1200" b="1" dirty="0"/>
                  <a:t>SQL Dialect (JOIN, WHERE, ORDER BY ...)</a:t>
                </a:r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10800000">
                <a:off x="5950396" y="5072881"/>
                <a:ext cx="144016" cy="1265334"/>
              </a:xfrm>
              <a:prstGeom prst="leftBrac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6382444" y="6483030"/>
            <a:ext cx="3888432" cy="244319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Output</a:t>
            </a:r>
          </a:p>
        </p:txBody>
      </p:sp>
      <p:sp>
        <p:nvSpPr>
          <p:cNvPr id="44" name="Left Brace 43"/>
          <p:cNvSpPr/>
          <p:nvPr/>
        </p:nvSpPr>
        <p:spPr>
          <a:xfrm rot="10800000">
            <a:off x="5950396" y="6483029"/>
            <a:ext cx="144016" cy="285039"/>
          </a:xfrm>
          <a:prstGeom prst="leftBrac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073106" y="185609"/>
            <a:ext cx="1234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/>
              <a:t>U–SQL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6704" y="4352455"/>
            <a:ext cx="6984172" cy="171109"/>
            <a:chOff x="3286704" y="4352455"/>
            <a:chExt cx="6984172" cy="171109"/>
          </a:xfrm>
        </p:grpSpPr>
        <p:sp>
          <p:nvSpPr>
            <p:cNvPr id="37" name="Rectangle 36"/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SQL Aggregation(s) </a:t>
              </a:r>
            </a:p>
          </p:txBody>
        </p:sp>
        <p:cxnSp>
          <p:nvCxnSpPr>
            <p:cNvPr id="35" name="Straight Connector 34"/>
            <p:cNvCxnSpPr>
              <a:cxnSpLocks/>
            </p:cNvCxnSpPr>
            <p:nvPr/>
          </p:nvCxnSpPr>
          <p:spPr>
            <a:xfrm flipH="1" flipV="1">
              <a:off x="3286704" y="4448959"/>
              <a:ext cx="3023732" cy="13312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053852" y="693240"/>
            <a:ext cx="6092825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n-US" sz="1000" dirty="0" err="1">
                <a:solidFill>
                  <a:srgbClr val="808000"/>
                </a:solidFill>
                <a:latin typeface="Consolas" panose="020B0609020204030204" pitchFamily="49" charset="0"/>
              </a:rPr>
              <a:t>projectsInput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@"Projects\{file}.csv"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@eventDate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 System.</a:t>
            </a:r>
            <a:r>
              <a:rPr lang="pl-PL" sz="10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pl-PL" sz="1000" dirty="0">
                <a:solidFill>
                  <a:srgbClr val="A31515"/>
                </a:solidFill>
                <a:latin typeface="Consolas" panose="020B0609020204030204" pitchFamily="49" charset="0"/>
              </a:rPr>
              <a:t>"2017/04/01"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@numbers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REFERENCE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USQLCSharpDemo;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@projects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project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startDate </a:t>
            </a:r>
            <a:r>
              <a:rPr lang="pl-PL" sz="10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endDate </a:t>
            </a:r>
            <a:r>
              <a:rPr lang="pl-PL" sz="1000" dirty="0">
                <a:solidFill>
                  <a:srgbClr val="008080"/>
                </a:solidFill>
                <a:latin typeface="Consolas" panose="020B0609020204030204" pitchFamily="49" charset="0"/>
              </a:rPr>
              <a:t>DateTime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file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@projectsInput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Extractors.Csv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skipFirstNRows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1, quoting 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@rs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EXTRACT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content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fileName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@imgFiles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BinaryExtractor();</a:t>
            </a:r>
          </a:p>
          <a:p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@assignments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user.ToUpper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projects.Split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[]{'|'}, 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.RemoveEmptyEntries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@usersprojects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@agg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project,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( * )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units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00"/>
                </a:solidFill>
                <a:latin typeface="Consolas" panose="020B0609020204030204" pitchFamily="49" charset="0"/>
              </a:rPr>
              <a:t>@details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project.StartsWith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"My"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project;</a:t>
            </a:r>
          </a:p>
          <a:p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@myprojects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us.project,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p.endDate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@details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us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@projects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p.project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us.project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user.StartsWith(</a:t>
            </a:r>
            <a:r>
              <a:rPr lang="pl-PL" sz="1000" dirty="0">
                <a:solidFill>
                  <a:srgbClr val="A31515"/>
                </a:solidFill>
                <a:latin typeface="Consolas" panose="020B0609020204030204" pitchFamily="49" charset="0"/>
              </a:rPr>
              <a:t>"Me"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p.endDate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@myprojects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A31515"/>
                </a:solidFill>
                <a:latin typeface="Consolas" panose="020B0609020204030204" pitchFamily="49" charset="0"/>
              </a:rPr>
              <a:t>"myprojects.csv"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Outputters.Csv();</a:t>
            </a:r>
            <a:endParaRPr lang="pl-PL" sz="1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3286704" y="4686540"/>
            <a:ext cx="6984172" cy="1406756"/>
            <a:chOff x="3286704" y="4686540"/>
            <a:chExt cx="6984172" cy="1406756"/>
          </a:xfrm>
        </p:grpSpPr>
        <p:sp>
          <p:nvSpPr>
            <p:cNvPr id="30" name="Rectangle 29"/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.NET Methods</a:t>
              </a:r>
            </a:p>
          </p:txBody>
        </p:sp>
        <p:cxnSp>
          <p:nvCxnSpPr>
            <p:cNvPr id="34" name="Straight Connector 33"/>
            <p:cNvCxnSpPr>
              <a:cxnSpLocks/>
            </p:cNvCxnSpPr>
            <p:nvPr/>
          </p:nvCxnSpPr>
          <p:spPr>
            <a:xfrm flipV="1">
              <a:off x="3646140" y="4779121"/>
              <a:ext cx="2664296" cy="18277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/>
            <p:cNvCxnSpPr/>
            <p:nvPr/>
          </p:nvCxnSpPr>
          <p:spPr>
            <a:xfrm flipV="1">
              <a:off x="3286704" y="4871703"/>
              <a:ext cx="3023732" cy="1221593"/>
            </a:xfrm>
            <a:prstGeom prst="bentConnector3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6382444" y="2710000"/>
            <a:ext cx="3888432" cy="18516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Rowset(s)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1269876" y="2713800"/>
            <a:ext cx="5040560" cy="88781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3" grpId="0" animBg="1"/>
      <p:bldP spid="44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50396" y="1487457"/>
            <a:ext cx="4320480" cy="1388885"/>
            <a:chOff x="5950396" y="1487457"/>
            <a:chExt cx="4320480" cy="1388885"/>
          </a:xfrm>
        </p:grpSpPr>
        <p:sp>
          <p:nvSpPr>
            <p:cNvPr id="20" name="Rectangle 19"/>
            <p:cNvSpPr/>
            <p:nvPr/>
          </p:nvSpPr>
          <p:spPr>
            <a:xfrm>
              <a:off x="6382444" y="2018124"/>
              <a:ext cx="3888432" cy="420132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Table(s) 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 rot="10800000">
              <a:off x="5950396" y="1487457"/>
              <a:ext cx="72008" cy="1388885"/>
            </a:xfrm>
            <a:prstGeom prst="leftBrace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30316" y="738352"/>
            <a:ext cx="5040560" cy="185163"/>
            <a:chOff x="5230316" y="738352"/>
            <a:chExt cx="5040560" cy="185163"/>
          </a:xfrm>
        </p:grpSpPr>
        <p:sp>
          <p:nvSpPr>
            <p:cNvPr id="22" name="Rectangle 21"/>
            <p:cNvSpPr/>
            <p:nvPr/>
          </p:nvSpPr>
          <p:spPr>
            <a:xfrm>
              <a:off x="6382444" y="738352"/>
              <a:ext cx="3888432" cy="185163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Database(s)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230316" y="830933"/>
              <a:ext cx="792088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6382444" y="3689507"/>
            <a:ext cx="3888432" cy="18516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b="1" dirty="0"/>
              <a:t>SQL INSERT</a:t>
            </a:r>
          </a:p>
        </p:txBody>
      </p:sp>
      <p:sp>
        <p:nvSpPr>
          <p:cNvPr id="29" name="Left Brace 28"/>
          <p:cNvSpPr/>
          <p:nvPr/>
        </p:nvSpPr>
        <p:spPr>
          <a:xfrm rot="10800000">
            <a:off x="5950395" y="3027473"/>
            <a:ext cx="72009" cy="1705735"/>
          </a:xfrm>
          <a:prstGeom prst="leftBrac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" name="Group 3"/>
          <p:cNvGrpSpPr/>
          <p:nvPr/>
        </p:nvGrpSpPr>
        <p:grpSpPr>
          <a:xfrm>
            <a:off x="5927536" y="4959052"/>
            <a:ext cx="4343340" cy="1265334"/>
            <a:chOff x="5927536" y="4959052"/>
            <a:chExt cx="4343340" cy="1265334"/>
          </a:xfrm>
        </p:grpSpPr>
        <p:sp>
          <p:nvSpPr>
            <p:cNvPr id="41" name="Rectangle 40"/>
            <p:cNvSpPr/>
            <p:nvPr/>
          </p:nvSpPr>
          <p:spPr>
            <a:xfrm>
              <a:off x="6382444" y="5445224"/>
              <a:ext cx="3888432" cy="383960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SQL SELECT (Aggregations,Windowing functions etc.)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0800000">
              <a:off x="5927536" y="4959052"/>
              <a:ext cx="94868" cy="1265334"/>
            </a:xfrm>
            <a:prstGeom prst="leftBrace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Rectangle 1"/>
          <p:cNvSpPr/>
          <p:nvPr/>
        </p:nvSpPr>
        <p:spPr>
          <a:xfrm>
            <a:off x="1073106" y="185609"/>
            <a:ext cx="1234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/>
              <a:t>U–SQL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3852" y="693240"/>
            <a:ext cx="6092825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EXISTS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Meetup20171116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Meetup20171116;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EXISTS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EXISTS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sof.TechStats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sof.TechStats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Category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Year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Month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ViewCount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idx_TechStats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CLUSTERED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(Category)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DISTRIBUTED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(Category)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sof.TechStats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Category,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Year,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Month,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ViewCount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Category,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Year,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Month,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ViewCount</a:t>
            </a:r>
          </a:p>
          <a:p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@postsByCategory</a:t>
            </a:r>
            <a:endParaRPr lang="pl-PL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Category != </a:t>
            </a:r>
            <a:r>
              <a:rPr lang="pl-PL" sz="1000" dirty="0">
                <a:solidFill>
                  <a:srgbClr val="A31515"/>
                </a:solidFill>
                <a:latin typeface="Consolas" panose="020B0609020204030204" pitchFamily="49" charset="0"/>
              </a:rPr>
              <a:t>"other"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000" dirty="0">
                <a:solidFill>
                  <a:srgbClr val="808000"/>
                </a:solidFill>
                <a:latin typeface="Consolas" panose="020B0609020204030204" pitchFamily="49" charset="0"/>
              </a:rPr>
              <a:t>@ds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Category,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Year,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Month,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(ViewCount)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ViewCount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sof.TechStats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Category,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Year,</a:t>
            </a:r>
          </a:p>
          <a:p>
            <a:r>
              <a:rPr lang="pl-PL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Month;</a:t>
            </a:r>
          </a:p>
          <a:p>
            <a:endParaRPr lang="pl-PL" sz="1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646140" y="1078025"/>
            <a:ext cx="6624736" cy="185163"/>
            <a:chOff x="3646140" y="738352"/>
            <a:chExt cx="6624736" cy="185163"/>
          </a:xfrm>
        </p:grpSpPr>
        <p:sp>
          <p:nvSpPr>
            <p:cNvPr id="32" name="Rectangle 31"/>
            <p:cNvSpPr/>
            <p:nvPr/>
          </p:nvSpPr>
          <p:spPr>
            <a:xfrm>
              <a:off x="6382444" y="738352"/>
              <a:ext cx="3888432" cy="185163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1200" b="1" dirty="0"/>
                <a:t>Schema(s)</a:t>
              </a:r>
            </a:p>
          </p:txBody>
        </p: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3646140" y="830933"/>
              <a:ext cx="2376264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5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"/>
          <p:cNvSpPr/>
          <p:nvPr/>
        </p:nvSpPr>
        <p:spPr>
          <a:xfrm>
            <a:off x="1680565" y="142414"/>
            <a:ext cx="2912976" cy="443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ADLA Catalog</a:t>
            </a:r>
          </a:p>
        </p:txBody>
      </p:sp>
      <p:sp>
        <p:nvSpPr>
          <p:cNvPr id="55" name="Rectangle 5"/>
          <p:cNvSpPr/>
          <p:nvPr/>
        </p:nvSpPr>
        <p:spPr>
          <a:xfrm>
            <a:off x="2379862" y="992690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Database</a:t>
            </a:r>
          </a:p>
        </p:txBody>
      </p:sp>
      <p:sp>
        <p:nvSpPr>
          <p:cNvPr id="56" name="Rectangle 6"/>
          <p:cNvSpPr/>
          <p:nvPr/>
        </p:nvSpPr>
        <p:spPr>
          <a:xfrm>
            <a:off x="2373629" y="2495951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Schema</a:t>
            </a:r>
          </a:p>
        </p:txBody>
      </p:sp>
      <p:sp>
        <p:nvSpPr>
          <p:cNvPr id="57" name="TextBox 11"/>
          <p:cNvSpPr txBox="1"/>
          <p:nvPr/>
        </p:nvSpPr>
        <p:spPr>
          <a:xfrm>
            <a:off x="2407941" y="534063"/>
            <a:ext cx="19989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91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[1,n]</a:t>
            </a:r>
          </a:p>
        </p:txBody>
      </p:sp>
      <p:sp>
        <p:nvSpPr>
          <p:cNvPr id="58" name="TextBox 12"/>
          <p:cNvSpPr txBox="1"/>
          <p:nvPr/>
        </p:nvSpPr>
        <p:spPr>
          <a:xfrm>
            <a:off x="2378405" y="1827906"/>
            <a:ext cx="8945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91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[1,n]</a:t>
            </a:r>
          </a:p>
        </p:txBody>
      </p:sp>
      <p:sp>
        <p:nvSpPr>
          <p:cNvPr id="59" name="TextBox 18"/>
          <p:cNvSpPr txBox="1"/>
          <p:nvPr/>
        </p:nvSpPr>
        <p:spPr>
          <a:xfrm>
            <a:off x="2407941" y="3426093"/>
            <a:ext cx="11939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6912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[0,n]</a:t>
            </a:r>
          </a:p>
        </p:txBody>
      </p:sp>
      <p:sp>
        <p:nvSpPr>
          <p:cNvPr id="60" name="Rectangle 23"/>
          <p:cNvSpPr/>
          <p:nvPr/>
        </p:nvSpPr>
        <p:spPr>
          <a:xfrm>
            <a:off x="2372333" y="4039059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pl-PL" dirty="0">
                <a:solidFill>
                  <a:prstClr val="white"/>
                </a:solidFill>
                <a:latin typeface="Calibri" panose="020F0502020204030204"/>
              </a:rPr>
              <a:t>T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ables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24"/>
          <p:cNvSpPr/>
          <p:nvPr/>
        </p:nvSpPr>
        <p:spPr>
          <a:xfrm>
            <a:off x="4372801" y="4039059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pl-PL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iews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25"/>
          <p:cNvSpPr/>
          <p:nvPr/>
        </p:nvSpPr>
        <p:spPr>
          <a:xfrm>
            <a:off x="6373269" y="4018545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TVFs</a:t>
            </a:r>
          </a:p>
        </p:txBody>
      </p:sp>
      <p:sp>
        <p:nvSpPr>
          <p:cNvPr id="63" name="Rectangle 27"/>
          <p:cNvSpPr/>
          <p:nvPr/>
        </p:nvSpPr>
        <p:spPr>
          <a:xfrm>
            <a:off x="4234073" y="1303176"/>
            <a:ext cx="1523567" cy="6581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Fns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29"/>
          <p:cNvSpPr/>
          <p:nvPr/>
        </p:nvSpPr>
        <p:spPr>
          <a:xfrm>
            <a:off x="7442306" y="1306902"/>
            <a:ext cx="1523567" cy="6581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UDAgg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32"/>
          <p:cNvSpPr/>
          <p:nvPr/>
        </p:nvSpPr>
        <p:spPr>
          <a:xfrm>
            <a:off x="2371612" y="5240270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Clustered</a:t>
            </a:r>
            <a:br>
              <a:rPr lang="en-US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Index</a:t>
            </a:r>
          </a:p>
        </p:txBody>
      </p:sp>
      <p:sp>
        <p:nvSpPr>
          <p:cNvPr id="66" name="Rectangle 33"/>
          <p:cNvSpPr/>
          <p:nvPr/>
        </p:nvSpPr>
        <p:spPr>
          <a:xfrm>
            <a:off x="4377403" y="5240270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pl-PL" dirty="0">
                <a:solidFill>
                  <a:prstClr val="white"/>
                </a:solidFill>
                <a:latin typeface="Calibri" panose="020F0502020204030204"/>
              </a:rPr>
              <a:t>P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artitions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7" name="Straight Arrow Connector 35"/>
          <p:cNvCxnSpPr>
            <a:stCxn id="60" idx="2"/>
            <a:endCxn id="65" idx="0"/>
          </p:cNvCxnSpPr>
          <p:nvPr/>
        </p:nvCxnSpPr>
        <p:spPr>
          <a:xfrm flipH="1">
            <a:off x="3133398" y="4697241"/>
            <a:ext cx="721" cy="543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7"/>
          <p:cNvCxnSpPr>
            <a:stCxn id="60" idx="0"/>
            <a:endCxn id="56" idx="2"/>
          </p:cNvCxnSpPr>
          <p:nvPr/>
        </p:nvCxnSpPr>
        <p:spPr>
          <a:xfrm flipV="1">
            <a:off x="3134117" y="3154132"/>
            <a:ext cx="1296" cy="8849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6"/>
          <p:cNvCxnSpPr>
            <a:endCxn id="66" idx="1"/>
          </p:cNvCxnSpPr>
          <p:nvPr/>
        </p:nvCxnSpPr>
        <p:spPr>
          <a:xfrm flipV="1">
            <a:off x="3297478" y="5569361"/>
            <a:ext cx="107992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3"/>
          <p:cNvCxnSpPr>
            <a:stCxn id="54" idx="2"/>
            <a:endCxn id="55" idx="0"/>
          </p:cNvCxnSpPr>
          <p:nvPr/>
        </p:nvCxnSpPr>
        <p:spPr>
          <a:xfrm>
            <a:off x="3137054" y="585940"/>
            <a:ext cx="4594" cy="40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6"/>
          <p:cNvCxnSpPr>
            <a:stCxn id="55" idx="2"/>
            <a:endCxn id="56" idx="0"/>
          </p:cNvCxnSpPr>
          <p:nvPr/>
        </p:nvCxnSpPr>
        <p:spPr>
          <a:xfrm flipH="1">
            <a:off x="3135413" y="1650873"/>
            <a:ext cx="6233" cy="8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2"/>
          <p:cNvCxnSpPr>
            <a:stCxn id="62" idx="0"/>
            <a:endCxn id="56" idx="2"/>
          </p:cNvCxnSpPr>
          <p:nvPr/>
        </p:nvCxnSpPr>
        <p:spPr>
          <a:xfrm flipH="1" flipV="1">
            <a:off x="3135413" y="3154134"/>
            <a:ext cx="3999640" cy="8644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8"/>
          <p:cNvSpPr/>
          <p:nvPr/>
        </p:nvSpPr>
        <p:spPr>
          <a:xfrm>
            <a:off x="6422018" y="2709387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sz="1920" dirty="0">
                <a:solidFill>
                  <a:prstClr val="white"/>
                </a:solidFill>
                <a:latin typeface="Calibri" panose="020F0502020204030204"/>
              </a:rPr>
              <a:t>Assemblies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4" name="Straight Arrow Connector 89"/>
          <p:cNvCxnSpPr>
            <a:stCxn id="63" idx="2"/>
            <a:endCxn id="73" idx="0"/>
          </p:cNvCxnSpPr>
          <p:nvPr/>
        </p:nvCxnSpPr>
        <p:spPr>
          <a:xfrm>
            <a:off x="4995857" y="1961356"/>
            <a:ext cx="2187945" cy="74803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45"/>
          <p:cNvCxnSpPr>
            <a:stCxn id="61" idx="0"/>
            <a:endCxn id="56" idx="2"/>
          </p:cNvCxnSpPr>
          <p:nvPr/>
        </p:nvCxnSpPr>
        <p:spPr>
          <a:xfrm flipH="1" flipV="1">
            <a:off x="3135415" y="3154132"/>
            <a:ext cx="1999172" cy="8849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3"/>
          <p:cNvSpPr/>
          <p:nvPr/>
        </p:nvSpPr>
        <p:spPr>
          <a:xfrm>
            <a:off x="9045566" y="480685"/>
            <a:ext cx="2513127" cy="29502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Extractors</a:t>
            </a:r>
          </a:p>
        </p:txBody>
      </p:sp>
      <p:cxnSp>
        <p:nvCxnSpPr>
          <p:cNvPr id="77" name="Straight Arrow Connector 80"/>
          <p:cNvCxnSpPr>
            <a:stCxn id="64" idx="2"/>
            <a:endCxn id="73" idx="0"/>
          </p:cNvCxnSpPr>
          <p:nvPr/>
        </p:nvCxnSpPr>
        <p:spPr>
          <a:xfrm flipH="1">
            <a:off x="7183802" y="1965083"/>
            <a:ext cx="1020288" cy="74430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81"/>
          <p:cNvCxnSpPr>
            <a:stCxn id="84" idx="2"/>
            <a:endCxn id="73" idx="3"/>
          </p:cNvCxnSpPr>
          <p:nvPr/>
        </p:nvCxnSpPr>
        <p:spPr>
          <a:xfrm flipH="1">
            <a:off x="7945586" y="2552170"/>
            <a:ext cx="2345873" cy="48631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00"/>
          <p:cNvSpPr/>
          <p:nvPr/>
        </p:nvSpPr>
        <p:spPr>
          <a:xfrm>
            <a:off x="156998" y="2495951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 Source</a:t>
            </a:r>
          </a:p>
        </p:txBody>
      </p:sp>
      <p:cxnSp>
        <p:nvCxnSpPr>
          <p:cNvPr id="80" name="Straight Arrow Connector 101"/>
          <p:cNvCxnSpPr>
            <a:stCxn id="55" idx="2"/>
            <a:endCxn id="73" idx="1"/>
          </p:cNvCxnSpPr>
          <p:nvPr/>
        </p:nvCxnSpPr>
        <p:spPr>
          <a:xfrm>
            <a:off x="3141648" y="1650874"/>
            <a:ext cx="3280371" cy="138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0"/>
          <p:cNvSpPr/>
          <p:nvPr/>
        </p:nvSpPr>
        <p:spPr>
          <a:xfrm>
            <a:off x="9040229" y="850355"/>
            <a:ext cx="2507792" cy="29242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Reducers</a:t>
            </a:r>
          </a:p>
        </p:txBody>
      </p:sp>
      <p:sp>
        <p:nvSpPr>
          <p:cNvPr id="82" name="Rectangle 124"/>
          <p:cNvSpPr/>
          <p:nvPr/>
        </p:nvSpPr>
        <p:spPr>
          <a:xfrm>
            <a:off x="9040229" y="1212047"/>
            <a:ext cx="2507792" cy="2793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Processors</a:t>
            </a:r>
          </a:p>
        </p:txBody>
      </p:sp>
      <p:sp>
        <p:nvSpPr>
          <p:cNvPr id="83" name="Rectangle 125"/>
          <p:cNvSpPr/>
          <p:nvPr/>
        </p:nvSpPr>
        <p:spPr>
          <a:xfrm>
            <a:off x="9040229" y="1920302"/>
            <a:ext cx="2507792" cy="2793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Combiners</a:t>
            </a:r>
          </a:p>
        </p:txBody>
      </p:sp>
      <p:sp>
        <p:nvSpPr>
          <p:cNvPr id="84" name="Rectangle 126"/>
          <p:cNvSpPr/>
          <p:nvPr/>
        </p:nvSpPr>
        <p:spPr>
          <a:xfrm>
            <a:off x="9034897" y="2267413"/>
            <a:ext cx="2513127" cy="28475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Outputters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5" name="Straight Arrow Connector 263"/>
          <p:cNvCxnSpPr>
            <a:stCxn id="55" idx="2"/>
            <a:endCxn id="79" idx="0"/>
          </p:cNvCxnSpPr>
          <p:nvPr/>
        </p:nvCxnSpPr>
        <p:spPr>
          <a:xfrm flipH="1">
            <a:off x="918781" y="1650873"/>
            <a:ext cx="2222865" cy="8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5"/>
          <p:cNvSpPr/>
          <p:nvPr/>
        </p:nvSpPr>
        <p:spPr>
          <a:xfrm>
            <a:off x="160087" y="4047796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Ext. tables</a:t>
            </a:r>
          </a:p>
        </p:txBody>
      </p:sp>
      <p:cxnSp>
        <p:nvCxnSpPr>
          <p:cNvPr id="87" name="Straight Arrow Connector 87"/>
          <p:cNvCxnSpPr>
            <a:stCxn id="56" idx="2"/>
            <a:endCxn id="86" idx="0"/>
          </p:cNvCxnSpPr>
          <p:nvPr/>
        </p:nvCxnSpPr>
        <p:spPr>
          <a:xfrm flipH="1">
            <a:off x="921872" y="3154134"/>
            <a:ext cx="2213541" cy="89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90"/>
          <p:cNvCxnSpPr>
            <a:stCxn id="86" idx="0"/>
            <a:endCxn id="79" idx="2"/>
          </p:cNvCxnSpPr>
          <p:nvPr/>
        </p:nvCxnSpPr>
        <p:spPr>
          <a:xfrm flipH="1" flipV="1">
            <a:off x="918781" y="3154134"/>
            <a:ext cx="3089" cy="8936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107"/>
          <p:cNvSpPr/>
          <p:nvPr/>
        </p:nvSpPr>
        <p:spPr>
          <a:xfrm>
            <a:off x="8373737" y="4039059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sz="1920" dirty="0">
                <a:solidFill>
                  <a:prstClr val="white"/>
                </a:solidFill>
                <a:latin typeface="Calibri" panose="020F0502020204030204"/>
              </a:rPr>
              <a:t>Procedures</a:t>
            </a:r>
          </a:p>
        </p:txBody>
      </p:sp>
      <p:sp>
        <p:nvSpPr>
          <p:cNvPr id="90" name="Rectangle 108"/>
          <p:cNvSpPr/>
          <p:nvPr/>
        </p:nvSpPr>
        <p:spPr>
          <a:xfrm>
            <a:off x="94512" y="1376011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Credentials</a:t>
            </a:r>
          </a:p>
        </p:txBody>
      </p:sp>
      <p:cxnSp>
        <p:nvCxnSpPr>
          <p:cNvPr id="91" name="Straight Arrow Connector 109"/>
          <p:cNvCxnSpPr>
            <a:stCxn id="55" idx="2"/>
            <a:endCxn id="90" idx="3"/>
          </p:cNvCxnSpPr>
          <p:nvPr/>
        </p:nvCxnSpPr>
        <p:spPr>
          <a:xfrm flipH="1">
            <a:off x="1618079" y="1650872"/>
            <a:ext cx="1523567" cy="5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12"/>
          <p:cNvCxnSpPr>
            <a:stCxn id="89" idx="0"/>
            <a:endCxn id="56" idx="2"/>
          </p:cNvCxnSpPr>
          <p:nvPr/>
        </p:nvCxnSpPr>
        <p:spPr>
          <a:xfrm flipH="1" flipV="1">
            <a:off x="3135414" y="3154132"/>
            <a:ext cx="6000107" cy="8849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15"/>
          <p:cNvSpPr/>
          <p:nvPr/>
        </p:nvSpPr>
        <p:spPr>
          <a:xfrm>
            <a:off x="9034895" y="1565412"/>
            <a:ext cx="2507792" cy="2793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Applier</a:t>
            </a:r>
          </a:p>
        </p:txBody>
      </p:sp>
      <p:cxnSp>
        <p:nvCxnSpPr>
          <p:cNvPr id="94" name="Straight Arrow Connector 230"/>
          <p:cNvCxnSpPr>
            <a:stCxn id="79" idx="0"/>
          </p:cNvCxnSpPr>
          <p:nvPr/>
        </p:nvCxnSpPr>
        <p:spPr>
          <a:xfrm flipH="1" flipV="1">
            <a:off x="897954" y="2034194"/>
            <a:ext cx="20828" cy="4617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54"/>
          <p:cNvSpPr/>
          <p:nvPr/>
        </p:nvSpPr>
        <p:spPr>
          <a:xfrm>
            <a:off x="10320157" y="4035105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sz="1920" dirty="0">
                <a:solidFill>
                  <a:prstClr val="white"/>
                </a:solidFill>
                <a:latin typeface="Calibri" panose="020F0502020204030204"/>
              </a:rPr>
              <a:t>Table Types</a:t>
            </a:r>
          </a:p>
        </p:txBody>
      </p:sp>
      <p:cxnSp>
        <p:nvCxnSpPr>
          <p:cNvPr id="96" name="Straight Arrow Connector 55"/>
          <p:cNvCxnSpPr>
            <a:stCxn id="95" idx="0"/>
            <a:endCxn id="56" idx="2"/>
          </p:cNvCxnSpPr>
          <p:nvPr/>
        </p:nvCxnSpPr>
        <p:spPr>
          <a:xfrm flipH="1" flipV="1">
            <a:off x="3135416" y="3154132"/>
            <a:ext cx="7946527" cy="8809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58"/>
          <p:cNvSpPr/>
          <p:nvPr/>
        </p:nvSpPr>
        <p:spPr>
          <a:xfrm>
            <a:off x="156998" y="5240270"/>
            <a:ext cx="1523567" cy="65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Statistics</a:t>
            </a:r>
          </a:p>
        </p:txBody>
      </p:sp>
      <p:cxnSp>
        <p:nvCxnSpPr>
          <p:cNvPr id="98" name="Straight Arrow Connector 59"/>
          <p:cNvCxnSpPr>
            <a:stCxn id="60" idx="2"/>
            <a:endCxn id="97" idx="0"/>
          </p:cNvCxnSpPr>
          <p:nvPr/>
        </p:nvCxnSpPr>
        <p:spPr>
          <a:xfrm flipH="1">
            <a:off x="918783" y="4697241"/>
            <a:ext cx="2215336" cy="543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60"/>
          <p:cNvCxnSpPr>
            <a:stCxn id="100" idx="2"/>
            <a:endCxn id="73" idx="0"/>
          </p:cNvCxnSpPr>
          <p:nvPr/>
        </p:nvCxnSpPr>
        <p:spPr>
          <a:xfrm>
            <a:off x="6596492" y="1963015"/>
            <a:ext cx="587309" cy="74637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1"/>
          <p:cNvSpPr/>
          <p:nvPr/>
        </p:nvSpPr>
        <p:spPr>
          <a:xfrm>
            <a:off x="5834709" y="1304833"/>
            <a:ext cx="1523567" cy="65818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12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C# UDTs</a:t>
            </a:r>
          </a:p>
        </p:txBody>
      </p:sp>
      <p:sp>
        <p:nvSpPr>
          <p:cNvPr id="101" name="Rectangle 62"/>
          <p:cNvSpPr/>
          <p:nvPr/>
        </p:nvSpPr>
        <p:spPr>
          <a:xfrm>
            <a:off x="7724027" y="5322628"/>
            <a:ext cx="960124" cy="45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085">
              <a:defRPr/>
            </a:pPr>
            <a:r>
              <a:rPr lang="en-US" sz="1440" dirty="0">
                <a:solidFill>
                  <a:prstClr val="black"/>
                </a:solidFill>
                <a:latin typeface="Segoe UI Light"/>
              </a:rPr>
              <a:t>Abstract objects</a:t>
            </a:r>
          </a:p>
        </p:txBody>
      </p:sp>
      <p:sp>
        <p:nvSpPr>
          <p:cNvPr id="102" name="Rectangle 63"/>
          <p:cNvSpPr/>
          <p:nvPr/>
        </p:nvSpPr>
        <p:spPr>
          <a:xfrm>
            <a:off x="8912078" y="5322627"/>
            <a:ext cx="960124" cy="45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085">
              <a:defRPr/>
            </a:pPr>
            <a:r>
              <a:rPr lang="en-US" sz="1440" dirty="0">
                <a:solidFill>
                  <a:prstClr val="white"/>
                </a:solidFill>
                <a:latin typeface="Segoe UI Light"/>
              </a:rPr>
              <a:t>User objects</a:t>
            </a:r>
          </a:p>
        </p:txBody>
      </p:sp>
      <p:sp>
        <p:nvSpPr>
          <p:cNvPr id="103" name="TextBox 67"/>
          <p:cNvSpPr txBox="1"/>
          <p:nvPr/>
        </p:nvSpPr>
        <p:spPr>
          <a:xfrm>
            <a:off x="9637641" y="5894344"/>
            <a:ext cx="8099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085">
              <a:defRPr/>
            </a:pPr>
            <a:r>
              <a:rPr lang="en-US" sz="1320" dirty="0">
                <a:solidFill>
                  <a:prstClr val="black"/>
                </a:solidFill>
                <a:latin typeface="Segoe UI Light"/>
              </a:rPr>
              <a:t>Refers to</a:t>
            </a:r>
          </a:p>
        </p:txBody>
      </p:sp>
      <p:sp>
        <p:nvSpPr>
          <p:cNvPr id="104" name="TextBox 68"/>
          <p:cNvSpPr txBox="1"/>
          <p:nvPr/>
        </p:nvSpPr>
        <p:spPr>
          <a:xfrm>
            <a:off x="8341692" y="5885206"/>
            <a:ext cx="88248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085">
              <a:defRPr/>
            </a:pPr>
            <a:r>
              <a:rPr lang="en-US" sz="1320" dirty="0">
                <a:solidFill>
                  <a:prstClr val="black"/>
                </a:solidFill>
                <a:latin typeface="Segoe UI Light"/>
              </a:rPr>
              <a:t>Contains</a:t>
            </a:r>
          </a:p>
        </p:txBody>
      </p:sp>
      <p:sp>
        <p:nvSpPr>
          <p:cNvPr id="105" name="TextBox 69"/>
          <p:cNvSpPr txBox="1"/>
          <p:nvPr/>
        </p:nvSpPr>
        <p:spPr>
          <a:xfrm>
            <a:off x="10893910" y="5885205"/>
            <a:ext cx="12121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085">
              <a:defRPr/>
            </a:pPr>
            <a:r>
              <a:rPr lang="en-US" sz="1320" dirty="0">
                <a:solidFill>
                  <a:prstClr val="black"/>
                </a:solidFill>
                <a:latin typeface="Segoe UI Light"/>
              </a:rPr>
              <a:t>Implemented </a:t>
            </a:r>
          </a:p>
          <a:p>
            <a:pPr defTabSz="1097085">
              <a:defRPr/>
            </a:pPr>
            <a:r>
              <a:rPr lang="en-US" sz="1320" dirty="0">
                <a:solidFill>
                  <a:prstClr val="black"/>
                </a:solidFill>
                <a:latin typeface="Segoe UI Light"/>
              </a:rPr>
              <a:t>and named by</a:t>
            </a:r>
          </a:p>
        </p:txBody>
      </p:sp>
      <p:sp>
        <p:nvSpPr>
          <p:cNvPr id="106" name="Rectangle 70"/>
          <p:cNvSpPr/>
          <p:nvPr/>
        </p:nvSpPr>
        <p:spPr>
          <a:xfrm>
            <a:off x="10071977" y="5325172"/>
            <a:ext cx="960124" cy="457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085">
              <a:defRPr/>
            </a:pPr>
            <a:r>
              <a:rPr lang="en-US" sz="1440" dirty="0">
                <a:solidFill>
                  <a:prstClr val="black"/>
                </a:solidFill>
                <a:latin typeface="Segoe UI Light"/>
              </a:rPr>
              <a:t>MD Name</a:t>
            </a:r>
          </a:p>
        </p:txBody>
      </p:sp>
      <p:sp>
        <p:nvSpPr>
          <p:cNvPr id="107" name="Rectangle 71"/>
          <p:cNvSpPr/>
          <p:nvPr/>
        </p:nvSpPr>
        <p:spPr>
          <a:xfrm>
            <a:off x="11157030" y="5322627"/>
            <a:ext cx="960124" cy="45787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085">
              <a:defRPr/>
            </a:pPr>
            <a:r>
              <a:rPr lang="en-US" sz="1440" dirty="0">
                <a:solidFill>
                  <a:prstClr val="black"/>
                </a:solidFill>
                <a:latin typeface="Segoe UI Light"/>
              </a:rPr>
              <a:t>C# Name</a:t>
            </a:r>
          </a:p>
        </p:txBody>
      </p:sp>
      <p:sp>
        <p:nvSpPr>
          <p:cNvPr id="108" name="TextBox 74"/>
          <p:cNvSpPr txBox="1"/>
          <p:nvPr/>
        </p:nvSpPr>
        <p:spPr>
          <a:xfrm>
            <a:off x="9203589" y="4760261"/>
            <a:ext cx="133722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085">
              <a:defRPr/>
            </a:pPr>
            <a:r>
              <a:rPr lang="en-US" sz="2880" dirty="0">
                <a:solidFill>
                  <a:prstClr val="black"/>
                </a:solidFill>
                <a:latin typeface="Segoe UI Light"/>
              </a:rPr>
              <a:t>Legend</a:t>
            </a:r>
          </a:p>
        </p:txBody>
      </p:sp>
      <p:sp>
        <p:nvSpPr>
          <p:cNvPr id="109" name="pole tekstowe 3"/>
          <p:cNvSpPr txBox="1"/>
          <p:nvPr/>
        </p:nvSpPr>
        <p:spPr>
          <a:xfrm>
            <a:off x="10789144" y="6578781"/>
            <a:ext cx="134684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Source: Microsoft</a:t>
            </a:r>
            <a:r>
              <a:rPr lang="pl-PL" sz="900" dirty="0"/>
              <a:t>\M Rys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680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3" grpId="0" animBg="1"/>
      <p:bldP spid="76" grpId="0" animBg="1"/>
      <p:bldP spid="79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9" grpId="0" animBg="1"/>
      <p:bldP spid="90" grpId="0" animBg="1"/>
      <p:bldP spid="93" grpId="0" animBg="1"/>
      <p:bldP spid="95" grpId="0" animBg="1"/>
      <p:bldP spid="97" grpId="0" animBg="1"/>
      <p:bldP spid="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l-PL" dirty="0"/>
              <a:t>U-SQL Extensions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l-PL" b="1" dirty="0"/>
              <a:t>.NET Assemblies (.Net Framework version 4.5.1)</a:t>
            </a:r>
          </a:p>
          <a:p>
            <a:pPr lvl="1"/>
            <a:r>
              <a:rPr lang="pl-PL" dirty="0"/>
              <a:t>API For Extractors, Reducers, Processors, Appliers, Combiners, Outputters</a:t>
            </a:r>
          </a:p>
          <a:p>
            <a:pPr>
              <a:lnSpc>
                <a:spcPct val="100000"/>
              </a:lnSpc>
            </a:pPr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Python  </a:t>
            </a:r>
            <a:r>
              <a:rPr lang="pl-PL" dirty="0"/>
              <a:t>(Version </a:t>
            </a:r>
            <a:r>
              <a:rPr lang="en-US" dirty="0"/>
              <a:t>3.5.1 (compiled for Windows)</a:t>
            </a:r>
            <a:r>
              <a:rPr lang="pl-PL" dirty="0"/>
              <a:t>)</a:t>
            </a:r>
            <a:endParaRPr lang="pl-PL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l-PL" b="1" dirty="0"/>
              <a:t>R Language </a:t>
            </a:r>
            <a:r>
              <a:rPr lang="pl-PL" dirty="0"/>
              <a:t>(Version </a:t>
            </a:r>
            <a:r>
              <a:rPr lang="en-US" dirty="0"/>
              <a:t>3.2.2</a:t>
            </a:r>
            <a:r>
              <a:rPr lang="pl-PL" dirty="0"/>
              <a:t>)</a:t>
            </a:r>
            <a:endParaRPr lang="pl-PL" b="1" dirty="0"/>
          </a:p>
          <a:p>
            <a:r>
              <a:rPr lang="pl-PL" b="1" dirty="0"/>
              <a:t>Cognitive API</a:t>
            </a:r>
          </a:p>
          <a:p>
            <a:pPr lvl="1"/>
            <a:r>
              <a:rPr lang="en-US" dirty="0"/>
              <a:t>Detecting Objects in Images (Tagging)</a:t>
            </a:r>
          </a:p>
          <a:p>
            <a:pPr lvl="1"/>
            <a:r>
              <a:rPr lang="en-US" dirty="0"/>
              <a:t>Detecting Emotion in Faces in Images</a:t>
            </a:r>
          </a:p>
          <a:p>
            <a:pPr lvl="1"/>
            <a:r>
              <a:rPr lang="en-US" dirty="0"/>
              <a:t>Detecting Text in Images (OCR)</a:t>
            </a:r>
          </a:p>
          <a:p>
            <a:pPr lvl="1"/>
            <a:r>
              <a:rPr lang="en-US" dirty="0"/>
              <a:t>Text Key Phrase Extraction</a:t>
            </a:r>
          </a:p>
          <a:p>
            <a:pPr lvl="1"/>
            <a:r>
              <a:rPr lang="en-US" dirty="0"/>
              <a:t>Text Sentiment Analysis</a:t>
            </a:r>
            <a:endParaRPr lang="pl-PL" dirty="0"/>
          </a:p>
          <a:p>
            <a:pPr marL="365760" lvl="1" indent="0">
              <a:buNone/>
            </a:pPr>
            <a:endParaRPr lang="pl-PL" dirty="0"/>
          </a:p>
        </p:txBody>
      </p:sp>
      <p:sp>
        <p:nvSpPr>
          <p:cNvPr id="5" name="AutoShape 4" descr="Znalezione obrazy dla zapytania r language logo"/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pole tekstowe 3"/>
          <p:cNvSpPr txBox="1"/>
          <p:nvPr/>
        </p:nvSpPr>
        <p:spPr>
          <a:xfrm>
            <a:off x="10359612" y="6453336"/>
            <a:ext cx="101662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Source: Microsoft</a:t>
            </a:r>
          </a:p>
        </p:txBody>
      </p:sp>
    </p:spTree>
    <p:extLst>
      <p:ext uri="{BB962C8B-B14F-4D97-AF65-F5344CB8AC3E}">
        <p14:creationId xmlns:p14="http://schemas.microsoft.com/office/powerpoint/2010/main" val="32412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/>
              <a:t>Azure </a:t>
            </a:r>
            <a:r>
              <a:rPr lang="pl-PL"/>
              <a:t>Data </a:t>
            </a:r>
            <a:r>
              <a:rPr lang="pl-PL" dirty="0"/>
              <a:t>Lake Pricing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JobCost = (minutes x ADLUnits x ADLU Cost ) /60 </a:t>
            </a:r>
          </a:p>
          <a:p>
            <a:pPr marL="0" indent="0">
              <a:buNone/>
            </a:pPr>
            <a:r>
              <a:rPr lang="pl-PL" b="1" dirty="0"/>
              <a:t>	(ADLU Cost: 1h= 1,69 €)</a:t>
            </a:r>
          </a:p>
          <a:p>
            <a:pPr marL="0" indent="0" defTabSz="914238">
              <a:buNone/>
              <a:defRPr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1 ADLAU </a:t>
            </a:r>
            <a:r>
              <a:rPr lang="en-US" sz="3600" b="1" dirty="0"/>
              <a:t>~= </a:t>
            </a:r>
          </a:p>
          <a:p>
            <a:pPr marL="0" lvl="2" indent="0" defTabSz="914238">
              <a:spcBef>
                <a:spcPts val="1400"/>
              </a:spcBef>
              <a:buNone/>
              <a:defRPr/>
            </a:pPr>
            <a:r>
              <a:rPr lang="en-US" sz="3600" b="1" dirty="0"/>
              <a:t>A VM with 2 cores </a:t>
            </a:r>
            <a:endParaRPr lang="pl-PL" sz="3600" b="1" dirty="0"/>
          </a:p>
          <a:p>
            <a:pPr marL="0" lvl="2" indent="0" defTabSz="914238">
              <a:spcBef>
                <a:spcPts val="1400"/>
              </a:spcBef>
              <a:buNone/>
              <a:defRPr/>
            </a:pPr>
            <a:r>
              <a:rPr lang="en-US" sz="3600" b="1" dirty="0"/>
              <a:t>and 6 GB of memory</a:t>
            </a:r>
          </a:p>
          <a:p>
            <a:pPr marL="0" indent="0">
              <a:buNone/>
            </a:pPr>
            <a:r>
              <a:rPr lang="en-US" sz="4000" b="1" dirty="0"/>
              <a:t>Parallelism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sz="4000" b="1" dirty="0"/>
              <a:t> =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sz="4000" b="1" dirty="0"/>
              <a:t> ADLAUs</a:t>
            </a:r>
          </a:p>
          <a:p>
            <a:pPr marL="0" indent="0">
              <a:buNone/>
            </a:pPr>
            <a:endParaRPr lang="pl-PL" b="1" dirty="0"/>
          </a:p>
        </p:txBody>
      </p:sp>
      <p:pic>
        <p:nvPicPr>
          <p:cNvPr id="7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149" y="3212976"/>
            <a:ext cx="3647447" cy="2526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7772676" y="4365104"/>
            <a:ext cx="3528392" cy="2880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60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 </a:t>
            </a:r>
            <a:r>
              <a:rPr lang="pl-PL" dirty="0"/>
              <a:t>„</a:t>
            </a:r>
            <a:r>
              <a:rPr lang="en-GB" dirty="0"/>
              <a:t>End-to-End</a:t>
            </a:r>
            <a:r>
              <a:rPr lang="pl-PL" dirty="0"/>
              <a:t>”</a:t>
            </a:r>
            <a:r>
              <a:rPr lang="en-GB" dirty="0"/>
              <a:t> Solution</a:t>
            </a:r>
          </a:p>
        </p:txBody>
      </p:sp>
      <p:pic>
        <p:nvPicPr>
          <p:cNvPr id="4098" name="Picture 2" descr="Azure Data Lake Analytics portal bl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484784"/>
            <a:ext cx="142041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041543"/>
            <a:ext cx="5562601" cy="2405063"/>
          </a:xfrm>
          <a:prstGeom prst="rect">
            <a:avLst/>
          </a:prstGeom>
        </p:spPr>
      </p:pic>
      <p:pic>
        <p:nvPicPr>
          <p:cNvPr id="5" name="Symbol zastępczy zawartości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276" y="3028935"/>
            <a:ext cx="4331771" cy="2835342"/>
          </a:xfrm>
          <a:prstGeom prst="rect">
            <a:avLst/>
          </a:prstGeom>
        </p:spPr>
      </p:pic>
      <p:pic>
        <p:nvPicPr>
          <p:cNvPr id="4" name="Obraz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082" y="3982455"/>
            <a:ext cx="3695953" cy="28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Data Lake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6000" dirty="0">
                <a:solidFill>
                  <a:schemeClr val="accent4">
                    <a:lumMod val="75000"/>
                  </a:schemeClr>
                </a:solidFill>
              </a:rPr>
              <a:t>DEMO(s)</a:t>
            </a:r>
          </a:p>
          <a:p>
            <a:pPr marL="0" indent="0" algn="ctr">
              <a:buNone/>
            </a:pPr>
            <a:r>
              <a:rPr lang="pl-PL" sz="6000" dirty="0">
                <a:solidFill>
                  <a:schemeClr val="accent4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914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Resources:</a:t>
            </a:r>
          </a:p>
          <a:p>
            <a:pPr marL="365760" lvl="1" indent="-164592">
              <a:buNone/>
            </a:pPr>
            <a:r>
              <a:rPr lang="en-GB" sz="2000" dirty="0">
                <a:hlinkClick r:id="rId2"/>
              </a:rPr>
              <a:t>https://msdn.microsoft.com/en-us/library/azure/mt591959.aspx</a:t>
            </a:r>
            <a:endParaRPr lang="en-GB" sz="2000" dirty="0"/>
          </a:p>
          <a:p>
            <a:pPr marL="365760" lvl="1" indent="-164592">
              <a:buNone/>
            </a:pPr>
            <a:r>
              <a:rPr lang="en-GB" sz="2000" dirty="0">
                <a:hlinkClick r:id="rId3"/>
              </a:rPr>
              <a:t>http://usql.io/</a:t>
            </a:r>
            <a:endParaRPr lang="en-GB" sz="2000" dirty="0"/>
          </a:p>
          <a:p>
            <a:pPr marL="365760" lvl="1" indent="-164592">
              <a:buNone/>
            </a:pPr>
            <a:r>
              <a:rPr lang="en-GB" sz="2000" dirty="0">
                <a:hlinkClick r:id="rId4"/>
              </a:rPr>
              <a:t>https://twitter.com/MikeDoesBigData</a:t>
            </a:r>
            <a:endParaRPr lang="pl-PL" dirty="0"/>
          </a:p>
          <a:p>
            <a:r>
              <a:rPr lang="en-GB" dirty="0"/>
              <a:t>Examples:</a:t>
            </a:r>
            <a:endParaRPr lang="pl-PL" dirty="0"/>
          </a:p>
          <a:p>
            <a:pPr marL="365760" lvl="1" indent="0">
              <a:buNone/>
            </a:pPr>
            <a:r>
              <a:rPr lang="en-GB" dirty="0">
                <a:hlinkClick r:id="rId5"/>
              </a:rPr>
              <a:t>https://github.com/cloud4yourdata/usql/tree/develop</a:t>
            </a:r>
            <a:endParaRPr lang="en-GB" dirty="0"/>
          </a:p>
          <a:p>
            <a:pPr lvl="1"/>
            <a:endParaRPr lang="en-GB" dirty="0"/>
          </a:p>
          <a:p>
            <a:r>
              <a:rPr lang="pl-PL" dirty="0"/>
              <a:t>Contact:</a:t>
            </a:r>
            <a:endParaRPr lang="en-GB" dirty="0"/>
          </a:p>
          <a:p>
            <a:pPr marL="365760" lvl="1" indent="0">
              <a:buNone/>
            </a:pPr>
            <a:r>
              <a:rPr lang="en-GB" dirty="0">
                <a:hlinkClick r:id="rId6"/>
              </a:rPr>
              <a:t>tkrawczyk@future-processing.com</a:t>
            </a:r>
            <a:endParaRPr lang="pl-PL" dirty="0"/>
          </a:p>
          <a:p>
            <a:pPr marL="365760" lvl="1" indent="0">
              <a:buNone/>
            </a:pPr>
            <a:r>
              <a:rPr lang="en-GB" dirty="0">
                <a:hlinkClick r:id="rId7"/>
              </a:rPr>
              <a:t>tomasz.k.krawczyk@gmail.com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Agenda</a:t>
            </a:r>
            <a:endParaRPr lang="pl-PL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Big Data 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Azure Data Lake </a:t>
            </a:r>
            <a:endParaRPr lang="pl-PL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U-SQL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dirty="0">
                <a:solidFill>
                  <a:srgbClr val="465562"/>
                </a:solidFill>
                <a:latin typeface="Euphemia"/>
              </a:rPr>
              <a:t>How to build and run?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C</a:t>
            </a:r>
            <a:r>
              <a:rPr lang="pl-PL" dirty="0">
                <a:solidFill>
                  <a:srgbClr val="465562"/>
                </a:solidFill>
                <a:latin typeface="Euphemia"/>
              </a:rPr>
              <a:t>osts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Demo</a:t>
            </a:r>
            <a:r>
              <a:rPr lang="en-GB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(s)</a:t>
            </a:r>
            <a:r>
              <a:rPr lang="pl-PL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 and </a:t>
            </a:r>
            <a:r>
              <a:rPr lang="pl-PL" dirty="0">
                <a:solidFill>
                  <a:srgbClr val="465562"/>
                </a:solidFill>
                <a:latin typeface="Euphemia"/>
              </a:rPr>
              <a:t>Q&amp;A</a:t>
            </a:r>
            <a:endParaRPr lang="pl-PL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Why Big Data 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 to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80% of business processes </a:t>
            </a:r>
            <a:r>
              <a:rPr lang="en-GB" dirty="0"/>
              <a:t>in companies will be based on Big Data </a:t>
            </a:r>
            <a:r>
              <a:rPr lang="pl-PL" dirty="0"/>
              <a:t>by</a:t>
            </a:r>
            <a:r>
              <a:rPr lang="en-GB" dirty="0"/>
              <a:t> 2020</a:t>
            </a:r>
          </a:p>
          <a:p>
            <a:r>
              <a:rPr lang="en-GB" dirty="0"/>
              <a:t>By 2020, the number of devices will grow to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50 billion </a:t>
            </a:r>
            <a:r>
              <a:rPr lang="en-GB" dirty="0"/>
              <a:t>or more </a:t>
            </a:r>
          </a:p>
          <a:p>
            <a:pPr lvl="1"/>
            <a:r>
              <a:rPr lang="en-GB" dirty="0"/>
              <a:t>Currently 6+ billion devices connected to the Internet</a:t>
            </a:r>
            <a:endParaRPr lang="pl-PL" dirty="0"/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40 Zetta </a:t>
            </a:r>
            <a:r>
              <a:rPr lang="en-GB" dirty="0"/>
              <a:t>bytes </a:t>
            </a:r>
            <a:r>
              <a:rPr lang="pl-PL" dirty="0"/>
              <a:t>by</a:t>
            </a:r>
            <a:r>
              <a:rPr lang="en-GB" dirty="0"/>
              <a:t> 2020</a:t>
            </a:r>
            <a:endParaRPr lang="pl-PL" dirty="0"/>
          </a:p>
          <a:p>
            <a:r>
              <a:rPr lang="pl-PL" b="1" dirty="0">
                <a:solidFill>
                  <a:schemeClr val="accent4">
                    <a:lumMod val="75000"/>
                  </a:schemeClr>
                </a:solidFill>
              </a:rPr>
              <a:t>163 Zetta </a:t>
            </a:r>
            <a:r>
              <a:rPr lang="pl-PL" dirty="0"/>
              <a:t>bytes by 2025</a:t>
            </a:r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GB" dirty="0"/>
          </a:p>
          <a:p>
            <a:pPr marL="36576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5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 Zetta bytes </a:t>
            </a:r>
            <a:r>
              <a:rPr lang="pl-PL" dirty="0"/>
              <a:t>by</a:t>
            </a:r>
            <a:r>
              <a:rPr lang="en-GB" dirty="0"/>
              <a:t> 2020</a:t>
            </a:r>
            <a:br>
              <a:rPr lang="en-GB" dirty="0"/>
            </a:b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85900" y="1196752"/>
            <a:ext cx="9782801" cy="5184576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pl-PL" dirty="0"/>
              <a:t>„</a:t>
            </a:r>
            <a:r>
              <a:rPr lang="en-GB" dirty="0"/>
              <a:t>rice</a:t>
            </a:r>
            <a:r>
              <a:rPr lang="pl-PL" dirty="0"/>
              <a:t> comparison”</a:t>
            </a:r>
            <a:endParaRPr lang="en-GB" dirty="0"/>
          </a:p>
          <a:p>
            <a:pPr lvl="1"/>
            <a:r>
              <a:rPr lang="en-GB" b="1" dirty="0"/>
              <a:t>Byte</a:t>
            </a:r>
            <a:r>
              <a:rPr lang="en-GB" dirty="0"/>
              <a:t>		One grain of rice</a:t>
            </a:r>
          </a:p>
          <a:p>
            <a:pPr lvl="1"/>
            <a:r>
              <a:rPr lang="en-GB" b="1" dirty="0"/>
              <a:t>Kilobyte</a:t>
            </a:r>
            <a:r>
              <a:rPr lang="en-GB" dirty="0"/>
              <a:t>		Cup of rice</a:t>
            </a:r>
          </a:p>
          <a:p>
            <a:pPr lvl="1"/>
            <a:r>
              <a:rPr lang="en-GB" b="1" dirty="0"/>
              <a:t>Megabyte</a:t>
            </a:r>
            <a:r>
              <a:rPr lang="en-GB" dirty="0"/>
              <a:t>	8 bags of rice</a:t>
            </a:r>
          </a:p>
          <a:p>
            <a:pPr lvl="1"/>
            <a:r>
              <a:rPr lang="en-GB" b="1" dirty="0"/>
              <a:t>Gigabyte	</a:t>
            </a:r>
            <a:r>
              <a:rPr lang="en-GB" dirty="0"/>
              <a:t>3 semi trucks</a:t>
            </a:r>
          </a:p>
          <a:p>
            <a:pPr lvl="1"/>
            <a:r>
              <a:rPr lang="en-GB" b="1" dirty="0"/>
              <a:t>Terabyte</a:t>
            </a:r>
            <a:r>
              <a:rPr lang="en-GB" dirty="0"/>
              <a:t>		2 container ships</a:t>
            </a:r>
          </a:p>
          <a:p>
            <a:pPr lvl="1"/>
            <a:r>
              <a:rPr lang="en-GB" b="1" dirty="0"/>
              <a:t>Petabyte</a:t>
            </a:r>
            <a:r>
              <a:rPr lang="en-GB" dirty="0"/>
              <a:t>		Blankets Manhattan</a:t>
            </a:r>
          </a:p>
          <a:p>
            <a:pPr lvl="1"/>
            <a:r>
              <a:rPr lang="en-GB" b="1" dirty="0"/>
              <a:t>Exabyte</a:t>
            </a:r>
            <a:r>
              <a:rPr lang="en-GB" dirty="0"/>
              <a:t>		Blankets West Coast States</a:t>
            </a:r>
          </a:p>
          <a:p>
            <a:pPr lvl="1"/>
            <a:r>
              <a:rPr lang="en-GB" b="1" dirty="0"/>
              <a:t>Zettabyte	</a:t>
            </a:r>
            <a:r>
              <a:rPr lang="en-GB" dirty="0"/>
              <a:t>Fills the Pacific Ocean</a:t>
            </a:r>
          </a:p>
          <a:p>
            <a:pPr lvl="1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Yottabyte	As earth-sized rice ball</a:t>
            </a:r>
            <a:endParaRPr lang="pl-PL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pl-PL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054852" y="6453336"/>
            <a:ext cx="1507144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900" dirty="0"/>
              <a:t>Source: Microsoft //connect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6EE73-EE9A-4D8E-B7F1-573E54A72B3F}"/>
              </a:ext>
            </a:extLst>
          </p:cNvPr>
          <p:cNvSpPr/>
          <p:nvPr/>
        </p:nvSpPr>
        <p:spPr>
          <a:xfrm>
            <a:off x="1701924" y="2924944"/>
            <a:ext cx="6552728" cy="115212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65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l-PL" dirty="0"/>
              <a:t>3Vs of Big Data</a:t>
            </a:r>
          </a:p>
        </p:txBody>
      </p:sp>
      <p:pic>
        <p:nvPicPr>
          <p:cNvPr id="4" name="Picture 2" descr="Big Data - What is Big Data - 3 Vs of Big Data - Volume, Velocity and Variety - Day 2 of 21 3v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2124" y="1916832"/>
            <a:ext cx="5372142" cy="42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>
                <a:solidFill>
                  <a:schemeClr val="accent4">
                    <a:lumMod val="75000"/>
                  </a:schemeClr>
                </a:solidFill>
              </a:rPr>
              <a:t>How do you process all </a:t>
            </a:r>
            <a:r>
              <a:rPr lang="en-GB" sz="4800" dirty="0" err="1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pl-PL" sz="4800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GB" sz="4800" dirty="0">
                <a:solidFill>
                  <a:schemeClr val="accent4">
                    <a:lumMod val="75000"/>
                  </a:schemeClr>
                </a:solidFill>
              </a:rPr>
              <a:t> data 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68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973E-D9ED-4978-A516-A011A96C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Lake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A398-10AF-43E4-AEDB-EE037525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83691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What is a Data Lake ?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„</a:t>
            </a:r>
            <a:r>
              <a:rPr lang="en-US" dirty="0"/>
              <a:t>If you think of a </a:t>
            </a:r>
            <a:r>
              <a:rPr lang="en-US" dirty="0" err="1"/>
              <a:t>datamart</a:t>
            </a:r>
            <a:r>
              <a:rPr lang="en-US" dirty="0"/>
              <a:t> (a subset of a data warehouse) as a store of bottled water – cleansed and packaged and structured for easy consumption –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data lake </a:t>
            </a:r>
            <a:r>
              <a:rPr lang="en-US" dirty="0"/>
              <a:t>is a large body of water in a more natural state </a:t>
            </a:r>
            <a:r>
              <a:rPr lang="pl-PL" dirty="0"/>
              <a:t>„</a:t>
            </a:r>
          </a:p>
          <a:p>
            <a:pPr marL="0" indent="0">
              <a:buNone/>
            </a:pPr>
            <a:r>
              <a:rPr lang="pl-PL" dirty="0"/>
              <a:t>						</a:t>
            </a:r>
            <a:r>
              <a:rPr lang="pl-PL" sz="2400" dirty="0"/>
              <a:t>Pentaho CTO James Dixon </a:t>
            </a:r>
          </a:p>
          <a:p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220C1-542F-4B0A-B1E8-8FD3AA9C78B4}"/>
              </a:ext>
            </a:extLst>
          </p:cNvPr>
          <p:cNvSpPr txBox="1"/>
          <p:nvPr/>
        </p:nvSpPr>
        <p:spPr>
          <a:xfrm>
            <a:off x="2782044" y="5157192"/>
            <a:ext cx="7210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dirty="0"/>
              <a:t>Extract Transform Load </a:t>
            </a:r>
          </a:p>
          <a:p>
            <a:pPr>
              <a:lnSpc>
                <a:spcPct val="90000"/>
              </a:lnSpc>
            </a:pPr>
            <a:r>
              <a:rPr lang="en-GB" sz="4000" b="1" dirty="0"/>
              <a:t>	-&gt; </a:t>
            </a:r>
            <a:r>
              <a:rPr lang="en-GB" sz="4000" b="1" dirty="0">
                <a:solidFill>
                  <a:schemeClr val="accent4">
                    <a:lumMod val="75000"/>
                  </a:schemeClr>
                </a:solidFill>
              </a:rPr>
              <a:t>Extract Load Transform</a:t>
            </a:r>
            <a:endParaRPr lang="pl-PL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85EA-89BC-40C9-863F-119BC5BF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7586B-5F89-42F8-9FD3-864544850AF9}"/>
              </a:ext>
            </a:extLst>
          </p:cNvPr>
          <p:cNvSpPr txBox="1"/>
          <p:nvPr/>
        </p:nvSpPr>
        <p:spPr>
          <a:xfrm>
            <a:off x="1845940" y="6421642"/>
            <a:ext cx="6607899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050" dirty="0"/>
              <a:t>Image source: https://www.datanami.com/2017/05/18/committers-talk-hadoop-3-apache-big-data/</a:t>
            </a:r>
            <a:endParaRPr lang="pl-PL" sz="1050" dirty="0"/>
          </a:p>
        </p:txBody>
      </p:sp>
      <p:pic>
        <p:nvPicPr>
          <p:cNvPr id="1028" name="Picture 4" descr="Big Data - Buzz Words: What is MapReduce - Day 7 of 21 mapreduce ">
            <a:extLst>
              <a:ext uri="{FF2B5EF4-FFF2-40B4-BE49-F238E27FC236}">
                <a16:creationId xmlns:a16="http://schemas.microsoft.com/office/drawing/2014/main" id="{74333956-4ED6-415B-B10B-C0A7DD34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36" y="2635217"/>
            <a:ext cx="4438477" cy="26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2s7gjr373w3x22jf92z99mgm5w-wpengine.netdna-ssl.com/wp-content/uploads/2017/05/hadoop-yarn.png">
            <a:extLst>
              <a:ext uri="{FF2B5EF4-FFF2-40B4-BE49-F238E27FC236}">
                <a16:creationId xmlns:a16="http://schemas.microsoft.com/office/drawing/2014/main" id="{0BAEC076-053A-4E18-B8F3-FFE0F3D7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83" y="2298335"/>
            <a:ext cx="5083153" cy="322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2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48F4-4B21-4861-96BB-83DECCCB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Models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FDEA9-A8D3-4B0F-8C59-8D99C98B6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02" y="1633987"/>
            <a:ext cx="9206419" cy="3621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6EDB4-5A82-4627-9BFB-2739C54AE035}"/>
              </a:ext>
            </a:extLst>
          </p:cNvPr>
          <p:cNvSpPr/>
          <p:nvPr/>
        </p:nvSpPr>
        <p:spPr>
          <a:xfrm>
            <a:off x="1846825" y="5584852"/>
            <a:ext cx="91223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CLUSTER AS A SERVICE</a:t>
            </a:r>
            <a:endParaRPr lang="en-GB" sz="4400" b="1" dirty="0"/>
          </a:p>
          <a:p>
            <a:endParaRPr lang="en-GB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E6A1E-8669-4B1A-9737-0CD696187D87}"/>
              </a:ext>
            </a:extLst>
          </p:cNvPr>
          <p:cNvSpPr/>
          <p:nvPr/>
        </p:nvSpPr>
        <p:spPr>
          <a:xfrm>
            <a:off x="1846824" y="6045173"/>
            <a:ext cx="912239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JOB/QUERY AS A SERVICE</a:t>
            </a:r>
            <a:endParaRPr lang="en-GB" sz="4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GB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D425A2-2425-49F6-B862-B63F7D1F2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1527</Words>
  <Application>Microsoft Office PowerPoint</Application>
  <PresentationFormat>Custom</PresentationFormat>
  <Paragraphs>317</Paragraphs>
  <Slides>19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Euphemia</vt:lpstr>
      <vt:lpstr>Segoe UI Light</vt:lpstr>
      <vt:lpstr>Wingdings</vt:lpstr>
      <vt:lpstr>Math_16x9</vt:lpstr>
      <vt:lpstr>   Analiza Big Data  z Azure Data Lake </vt:lpstr>
      <vt:lpstr>Agenda</vt:lpstr>
      <vt:lpstr>Why Big Data ?</vt:lpstr>
      <vt:lpstr>40 Zetta bytes by 2020 </vt:lpstr>
      <vt:lpstr>3Vs of Big Data</vt:lpstr>
      <vt:lpstr>PowerPoint Presentation</vt:lpstr>
      <vt:lpstr>Data Lake Approach</vt:lpstr>
      <vt:lpstr>PowerPoint Presentation</vt:lpstr>
      <vt:lpstr>Cloud Models</vt:lpstr>
      <vt:lpstr>PowerPoint Presentation</vt:lpstr>
      <vt:lpstr>U–SQL  A new language for Big Data</vt:lpstr>
      <vt:lpstr>PowerPoint Presentation</vt:lpstr>
      <vt:lpstr>PowerPoint Presentation</vt:lpstr>
      <vt:lpstr>PowerPoint Presentation</vt:lpstr>
      <vt:lpstr>U-SQL Extensions</vt:lpstr>
      <vt:lpstr>Azure Data Lake Pricing</vt:lpstr>
      <vt:lpstr>Building  „End-to-End” Solution</vt:lpstr>
      <vt:lpstr>Azure Data Lake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2017-02-08T12:55:34Z</dcterms:created>
  <dcterms:modified xsi:type="dcterms:W3CDTF">2017-11-15T09:06:02Z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