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74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20.12.2022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20.12.2022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0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20.12.2022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8.1c.ru/platforma/tehnologicheskiy-zhurn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/>
              <a:t>Анализ логов работы </a:t>
            </a:r>
            <a:br>
              <a:rPr lang="ru-RU" b="1" dirty="0" smtClean="0"/>
            </a:br>
            <a:r>
              <a:rPr lang="en-US" b="1" dirty="0" smtClean="0"/>
              <a:t>ERP-</a:t>
            </a:r>
            <a:r>
              <a:rPr lang="ru-RU" b="1" dirty="0" smtClean="0"/>
              <a:t>системы</a:t>
            </a:r>
            <a:endParaRPr lang="ru-RU" b="1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Цель: создать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ETL-процесс формирования витрин данных для анализа производительности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ERP-системы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source_clear.py</a:t>
            </a:r>
            <a:r>
              <a:rPr lang="en-US" sz="2400" dirty="0" smtClean="0"/>
              <a:t> – </a:t>
            </a:r>
            <a:r>
              <a:rPr lang="ru-RU" sz="2400" dirty="0" smtClean="0"/>
              <a:t>очищает таблицу </a:t>
            </a:r>
            <a:r>
              <a:rPr lang="en-US" sz="2400" b="1" u="sng" dirty="0" err="1"/>
              <a:t>SourceData</a:t>
            </a:r>
            <a:r>
              <a:rPr lang="en-US" sz="2400" dirty="0"/>
              <a:t> </a:t>
            </a:r>
            <a:r>
              <a:rPr lang="ru-RU" sz="2400" dirty="0" smtClean="0"/>
              <a:t>после того, как все необходимые данные попали во второй слой.</a:t>
            </a:r>
            <a:endParaRPr lang="en-US" sz="2400" dirty="0" smtClean="0"/>
          </a:p>
          <a:p>
            <a:r>
              <a:rPr lang="en-US" sz="2400" b="1" dirty="0"/>
              <a:t>update-layers.sh</a:t>
            </a:r>
            <a:r>
              <a:rPr lang="en-US" sz="2400" dirty="0" smtClean="0"/>
              <a:t> – bash-</a:t>
            </a:r>
            <a:r>
              <a:rPr lang="ru-RU" sz="2400" dirty="0" smtClean="0"/>
              <a:t>скрипт, последовательно формирующий первый и второй слой, с последующей очисткой </a:t>
            </a:r>
            <a:r>
              <a:rPr lang="en-US" sz="2400" b="1" u="sng" dirty="0" err="1" smtClean="0"/>
              <a:t>SourceData</a:t>
            </a:r>
            <a:r>
              <a:rPr lang="ru-RU" sz="2400" dirty="0" smtClean="0"/>
              <a:t>.</a:t>
            </a:r>
          </a:p>
          <a:p>
            <a:r>
              <a:rPr lang="en-US" sz="2400" b="1" dirty="0" err="1" smtClean="0"/>
              <a:t>erp</a:t>
            </a:r>
            <a:r>
              <a:rPr lang="en-US" sz="2400" b="1" dirty="0" smtClean="0"/>
              <a:t>-log-</a:t>
            </a:r>
            <a:r>
              <a:rPr lang="en-US" sz="2400" b="1" dirty="0" err="1" smtClean="0"/>
              <a:t>gui.service</a:t>
            </a:r>
            <a:r>
              <a:rPr lang="en-US" sz="2400" dirty="0" smtClean="0"/>
              <a:t> – </a:t>
            </a:r>
            <a:r>
              <a:rPr lang="ru-RU" sz="2400" dirty="0" smtClean="0"/>
              <a:t>описание </a:t>
            </a:r>
            <a:r>
              <a:rPr lang="en-US" sz="2400" dirty="0" err="1" smtClean="0"/>
              <a:t>systemd</a:t>
            </a:r>
            <a:r>
              <a:rPr lang="ru-RU" sz="2400" dirty="0" smtClean="0"/>
              <a:t>-сервиса </a:t>
            </a:r>
            <a:r>
              <a:rPr lang="ru-RU" sz="2400" smtClean="0"/>
              <a:t>для работы </a:t>
            </a:r>
            <a:r>
              <a:rPr lang="en-US" sz="2400" smtClean="0"/>
              <a:t>web-</a:t>
            </a:r>
            <a:r>
              <a:rPr lang="ru-RU" sz="2400" dirty="0" smtClean="0"/>
              <a:t>интерфейса</a:t>
            </a:r>
            <a:endParaRPr lang="en-US" sz="2400" dirty="0" smtClean="0"/>
          </a:p>
          <a:p>
            <a:r>
              <a:rPr lang="ru-RU" sz="2400" dirty="0" smtClean="0"/>
              <a:t>В качестве оркестратора можно использовать </a:t>
            </a:r>
            <a:r>
              <a:rPr lang="en-US" sz="2400" b="1" u="sng" dirty="0" err="1" smtClean="0"/>
              <a:t>cron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en-US" sz="2400" b="1" u="sng" dirty="0" err="1" smtClean="0"/>
              <a:t>anacron</a:t>
            </a:r>
            <a:endParaRPr lang="ru-RU" sz="2400" b="1" u="sng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Вспомогательные скрипты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258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561042"/>
            <a:ext cx="10131425" cy="353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работы </a:t>
            </a:r>
            <a:r>
              <a:rPr lang="en-US" dirty="0" smtClean="0"/>
              <a:t>python-</a:t>
            </a:r>
            <a:r>
              <a:rPr lang="ru-RU" dirty="0" smtClean="0"/>
              <a:t>скриптов с базой данных используется </a:t>
            </a:r>
            <a:r>
              <a:rPr lang="en-US" dirty="0" smtClean="0"/>
              <a:t>ORM-</a:t>
            </a:r>
            <a:r>
              <a:rPr lang="ru-RU" dirty="0" smtClean="0"/>
              <a:t>библиотека </a:t>
            </a:r>
            <a:r>
              <a:rPr lang="en-US" dirty="0" smtClean="0"/>
              <a:t>peewee</a:t>
            </a:r>
            <a:r>
              <a:rPr lang="ru-RU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495425" cy="430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94" y="2065867"/>
            <a:ext cx="1495425" cy="1371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91" y="2065867"/>
            <a:ext cx="1514475" cy="2495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77" y="2066021"/>
            <a:ext cx="1504950" cy="19716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538" y="2065867"/>
            <a:ext cx="1495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634991"/>
            <a:ext cx="4351711" cy="1050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сбора логов используется следующая секция в файле </a:t>
            </a:r>
            <a:r>
              <a:rPr lang="en-US" dirty="0" smtClean="0"/>
              <a:t>logcfg.xml ERP-</a:t>
            </a:r>
            <a:r>
              <a:rPr lang="ru-RU" dirty="0" smtClean="0"/>
              <a:t>системы.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99611" y="1665625"/>
            <a:ext cx="4659283" cy="692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Для настройки параметров </a:t>
            </a:r>
            <a:r>
              <a:rPr lang="en-US" dirty="0" smtClean="0"/>
              <a:t>ETL-</a:t>
            </a:r>
            <a:r>
              <a:rPr lang="ru-RU" dirty="0" smtClean="0"/>
              <a:t>процессов используется файл </a:t>
            </a:r>
            <a:r>
              <a:rPr lang="en-US" dirty="0" err="1" smtClean="0"/>
              <a:t>config.json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64656"/>
            <a:ext cx="4185375" cy="4224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11" y="2264656"/>
            <a:ext cx="4719206" cy="9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685925"/>
            <a:ext cx="10131425" cy="1104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результате работы </a:t>
            </a:r>
            <a:r>
              <a:rPr lang="en-US" sz="2400" dirty="0" smtClean="0"/>
              <a:t>ETL-</a:t>
            </a:r>
            <a:r>
              <a:rPr lang="ru-RU" sz="2400" dirty="0" smtClean="0"/>
              <a:t>процесса специалисты по разработке и поддержки </a:t>
            </a:r>
            <a:r>
              <a:rPr lang="en-US" sz="2400" dirty="0" smtClean="0"/>
              <a:t>ERP</a:t>
            </a:r>
            <a:r>
              <a:rPr lang="ru-RU" sz="2400" dirty="0" smtClean="0"/>
              <a:t>-системы имеют доступ к оперативным данным, позволяющим выполнять анализ качества и повышать </a:t>
            </a:r>
            <a:r>
              <a:rPr lang="ru-RU" sz="2400" dirty="0" err="1" smtClean="0"/>
              <a:t>юзабилити</a:t>
            </a:r>
            <a:r>
              <a:rPr lang="ru-RU" sz="2400" dirty="0" smtClean="0"/>
              <a:t> системы.</a:t>
            </a:r>
            <a:endParaRPr lang="ru-RU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85800" y="3112695"/>
            <a:ext cx="10801348" cy="3162300"/>
            <a:chOff x="6677025" y="4060800"/>
            <a:chExt cx="5181599" cy="163515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04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@Sedaiko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1911927"/>
            <a:ext cx="8533014" cy="387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На основании данных </a:t>
            </a:r>
            <a:r>
              <a:rPr lang="ru-RU" sz="2000" dirty="0" smtClean="0">
                <a:hlinkClick r:id="rId3"/>
              </a:rPr>
              <a:t>технологического журнала</a:t>
            </a:r>
            <a:r>
              <a:rPr lang="ru-RU" sz="2000" dirty="0" smtClean="0"/>
              <a:t>, который формируется кластером 1С:Предприятие 8.3 создать витрины, которые позволят разработчикам и </a:t>
            </a:r>
            <a:r>
              <a:rPr lang="ru-RU" sz="2000" dirty="0" err="1" smtClean="0"/>
              <a:t>внедренцам</a:t>
            </a:r>
            <a:r>
              <a:rPr lang="ru-RU" sz="2000" dirty="0" smtClean="0"/>
              <a:t> анализировать производительность </a:t>
            </a:r>
            <a:r>
              <a:rPr lang="en-US" sz="2000" dirty="0" smtClean="0"/>
              <a:t>ERP-</a:t>
            </a:r>
            <a:r>
              <a:rPr lang="ru-RU" sz="2000" dirty="0" smtClean="0"/>
              <a:t>системы, выявлять узкие места, повышать удобство пользовательского интерфейса и скорость обработки данных системой.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smtClean="0"/>
              <a:t>Длительные </a:t>
            </a:r>
            <a:r>
              <a:rPr lang="ru-RU" sz="2000" u="sng" dirty="0"/>
              <a:t>запросы к </a:t>
            </a:r>
            <a:r>
              <a:rPr lang="ru-RU" sz="2000" u="sng" dirty="0" smtClean="0"/>
              <a:t>СУБД</a:t>
            </a:r>
            <a:br>
              <a:rPr lang="ru-RU" sz="2000" u="sng" dirty="0" smtClean="0"/>
            </a:br>
            <a:r>
              <a:rPr lang="ru-RU" sz="2000" u="sng" dirty="0" smtClean="0"/>
              <a:t>(</a:t>
            </a:r>
            <a:r>
              <a:rPr lang="ru-RU" sz="2000" u="sng" dirty="0"/>
              <a:t>более N секунд) за день</a:t>
            </a:r>
          </a:p>
          <a:p>
            <a:r>
              <a:rPr lang="ru-RU" dirty="0" smtClean="0"/>
              <a:t>Контекст вызова</a:t>
            </a:r>
            <a:endParaRPr lang="ru-RU" dirty="0"/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Текст </a:t>
            </a:r>
            <a:r>
              <a:rPr lang="ru-RU" dirty="0"/>
              <a:t>запроса</a:t>
            </a:r>
          </a:p>
          <a:p>
            <a:r>
              <a:rPr lang="ru-RU" dirty="0" smtClean="0"/>
              <a:t>Количество вызовов    </a:t>
            </a:r>
            <a:endParaRPr lang="ru-RU" dirty="0"/>
          </a:p>
          <a:p>
            <a:r>
              <a:rPr lang="ru-RU" dirty="0" smtClean="0"/>
              <a:t>Суммарное </a:t>
            </a:r>
            <a:r>
              <a:rPr lang="ru-RU" dirty="0"/>
              <a:t>время вызовов</a:t>
            </a:r>
          </a:p>
          <a:p>
            <a:r>
              <a:rPr lang="ru-RU" dirty="0" smtClean="0"/>
              <a:t>Среднее </a:t>
            </a:r>
            <a:r>
              <a:rPr lang="ru-RU" dirty="0"/>
              <a:t>время </a:t>
            </a:r>
            <a:r>
              <a:rPr lang="ru-RU" dirty="0" smtClean="0"/>
              <a:t>вызова</a:t>
            </a:r>
          </a:p>
          <a:p>
            <a:r>
              <a:rPr lang="ru-RU" dirty="0" smtClean="0"/>
              <a:t>Максимальное </a:t>
            </a:r>
            <a:r>
              <a:rPr lang="ru-RU" dirty="0"/>
              <a:t>значение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Длительные методы сервера приложений</a:t>
            </a:r>
            <a:r>
              <a:rPr lang="ru-RU" sz="2000" u="sng" dirty="0" smtClean="0"/>
              <a:t/>
            </a:r>
            <a:br>
              <a:rPr lang="ru-RU" sz="2000" u="sng" dirty="0" smtClean="0"/>
            </a:br>
            <a:r>
              <a:rPr lang="ru-RU" sz="2000" u="sng" dirty="0" smtClean="0"/>
              <a:t>(более N секунд) за день</a:t>
            </a:r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Суммарное время вызовов</a:t>
            </a:r>
          </a:p>
          <a:p>
            <a:r>
              <a:rPr lang="ru-RU" dirty="0" smtClean="0"/>
              <a:t>Среднее время вызова</a:t>
            </a:r>
          </a:p>
          <a:p>
            <a:r>
              <a:rPr lang="ru-RU" dirty="0" smtClean="0"/>
              <a:t>Максимальное значение</a:t>
            </a:r>
          </a:p>
          <a:p>
            <a:r>
              <a:rPr lang="ru-RU" dirty="0"/>
              <a:t>Среднее </a:t>
            </a:r>
            <a:r>
              <a:rPr lang="ru-RU" dirty="0" smtClean="0"/>
              <a:t>процессорное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err="1"/>
              <a:t>Памятиемкие</a:t>
            </a:r>
            <a:r>
              <a:rPr lang="ru-RU" sz="2000" u="sng" dirty="0"/>
              <a:t> методы сервера приложений (топ N)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 </a:t>
            </a:r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Количество вызовов</a:t>
            </a:r>
          </a:p>
          <a:p>
            <a:r>
              <a:rPr lang="ru-RU" dirty="0" smtClean="0"/>
              <a:t>Среднее значение</a:t>
            </a:r>
          </a:p>
          <a:p>
            <a:r>
              <a:rPr lang="ru-RU" dirty="0" smtClean="0"/>
              <a:t>Максимальное значение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Методы сервера приложений, блокирующие интерфейс пользователя более N секунд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Суммарная длительность</a:t>
            </a:r>
          </a:p>
          <a:p>
            <a:r>
              <a:rPr lang="ru-RU" dirty="0" smtClean="0"/>
              <a:t>Средняя длительность</a:t>
            </a:r>
          </a:p>
          <a:p>
            <a:r>
              <a:rPr lang="ru-RU" dirty="0" smtClean="0"/>
              <a:t>Максимальная длительность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1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0590" y="1780645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886326" y="1680368"/>
            <a:ext cx="1285874" cy="1015207"/>
            <a:chOff x="4886326" y="1680368"/>
            <a:chExt cx="1285874" cy="101520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886326" y="1680368"/>
              <a:ext cx="1285874" cy="10152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" name="Рисунок 4" descr="Партиционирование в &lt;strong&gt;PostgreSQL&lt;/strong&gt; — Национальная библиотека им. Н. Э. Баумана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270" y="1780645"/>
              <a:ext cx="1090236" cy="819151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900117" y="3725331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68270" y="480007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Скрипты второго слоя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4425" y="4355036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21438" y="2591368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505075" y="3325036"/>
            <a:ext cx="2569848" cy="1340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39" idx="1"/>
          </p:cNvCxnSpPr>
          <p:nvPr/>
        </p:nvCxnSpPr>
        <p:spPr>
          <a:xfrm>
            <a:off x="4627565" y="3063545"/>
            <a:ext cx="419897" cy="29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1" idx="1"/>
          </p:cNvCxnSpPr>
          <p:nvPr/>
        </p:nvCxnSpPr>
        <p:spPr>
          <a:xfrm>
            <a:off x="2069634" y="2707600"/>
            <a:ext cx="1151804" cy="19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9961" y="25013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SSH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392735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751513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6926120" y="1780645"/>
            <a:ext cx="1983071" cy="800547"/>
            <a:chOff x="7418104" y="2988212"/>
            <a:chExt cx="1983071" cy="80054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418104" y="2988212"/>
              <a:ext cx="1983071" cy="800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0" name="Picture 6" descr="https://upload.wikimedia.org/wikipedia/commons/thumb/e/ed/Pandas_logo.svg/320px-Pandas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097" y="2996345"/>
              <a:ext cx="1697084" cy="68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Прямая со стрелкой 29"/>
          <p:cNvCxnSpPr>
            <a:stCxn id="39" idx="3"/>
            <a:endCxn id="28" idx="1"/>
          </p:cNvCxnSpPr>
          <p:nvPr/>
        </p:nvCxnSpPr>
        <p:spPr>
          <a:xfrm flipV="1">
            <a:off x="5993007" y="2180919"/>
            <a:ext cx="933113" cy="912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2456712"/>
            <a:ext cx="417159" cy="417159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4029298"/>
            <a:ext cx="307214" cy="307214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6677025" y="4060800"/>
            <a:ext cx="5181599" cy="1635150"/>
            <a:chOff x="6677025" y="4060800"/>
            <a:chExt cx="5181599" cy="1635150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7397773" y="2943607"/>
            <a:ext cx="1368424" cy="781724"/>
            <a:chOff x="9650557" y="2523452"/>
            <a:chExt cx="1368424" cy="781724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9650557" y="2523452"/>
              <a:ext cx="1368424" cy="781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2" name="Picture 8" descr="Bottle: A Fast and Lightweight Python Web Framewo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277" y="2599796"/>
              <a:ext cx="1042984" cy="6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Прямая со стрелкой 40"/>
          <p:cNvCxnSpPr/>
          <p:nvPr/>
        </p:nvCxnSpPr>
        <p:spPr>
          <a:xfrm>
            <a:off x="7917655" y="259897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7920035" y="373423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259141" y="483235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 очистки первого слоя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1" idx="0"/>
          </p:cNvCxnSpPr>
          <p:nvPr/>
        </p:nvCxnSpPr>
        <p:spPr>
          <a:xfrm flipV="1">
            <a:off x="3943353" y="3325036"/>
            <a:ext cx="1243411" cy="1507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5047462" y="2861287"/>
            <a:ext cx="945545" cy="463749"/>
            <a:chOff x="5257800" y="2873871"/>
            <a:chExt cx="945545" cy="463749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257800" y="2873871"/>
              <a:ext cx="945545" cy="4637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26" name="Picture 2" descr="_images/peewee3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618" y="2933455"/>
              <a:ext cx="810420" cy="30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Прямая со стрелкой 45"/>
          <p:cNvCxnSpPr/>
          <p:nvPr/>
        </p:nvCxnSpPr>
        <p:spPr>
          <a:xfrm flipV="1">
            <a:off x="5389955" y="2674155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10800000" flipV="1">
            <a:off x="5542355" y="2702730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09" y="2065867"/>
            <a:ext cx="297088" cy="29708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7" y="4034361"/>
            <a:ext cx="297088" cy="2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305968"/>
            <a:ext cx="4457698" cy="34821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000" u="sng" dirty="0" smtClean="0"/>
              <a:t>Формирование первого слоя данных</a:t>
            </a:r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1_log_parser.py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Производится </a:t>
            </a:r>
            <a:r>
              <a:rPr lang="ru-RU" dirty="0" err="1" smtClean="0"/>
              <a:t>парсинг</a:t>
            </a:r>
            <a:r>
              <a:rPr lang="ru-RU" dirty="0" smtClean="0"/>
              <a:t> логов, выделяется </a:t>
            </a:r>
            <a:r>
              <a:rPr lang="ru-RU" b="1" dirty="0" smtClean="0"/>
              <a:t>дата записи</a:t>
            </a:r>
            <a:r>
              <a:rPr lang="ru-RU" dirty="0" smtClean="0"/>
              <a:t>, </a:t>
            </a:r>
            <a:r>
              <a:rPr lang="ru-RU" b="1" dirty="0" smtClean="0"/>
              <a:t>имя события</a:t>
            </a:r>
            <a:r>
              <a:rPr lang="ru-RU" dirty="0" smtClean="0"/>
              <a:t>, </a:t>
            </a:r>
            <a:r>
              <a:rPr lang="ru-RU" b="1" dirty="0" smtClean="0"/>
              <a:t>параметры</a:t>
            </a:r>
            <a:r>
              <a:rPr lang="ru-RU" dirty="0" smtClean="0"/>
              <a:t>, выделяются </a:t>
            </a:r>
            <a:r>
              <a:rPr lang="ru-RU" u="sng" dirty="0" smtClean="0"/>
              <a:t>многострочные значения </a:t>
            </a:r>
            <a:r>
              <a:rPr lang="ru-RU" dirty="0" smtClean="0"/>
              <a:t>параметров (</a:t>
            </a:r>
            <a:r>
              <a:rPr lang="en-US" dirty="0" smtClean="0"/>
              <a:t>Context, </a:t>
            </a:r>
            <a:r>
              <a:rPr lang="en-US" dirty="0" err="1" smtClean="0"/>
              <a:t>Sql</a:t>
            </a:r>
            <a:r>
              <a:rPr lang="ru-RU" dirty="0" smtClean="0"/>
              <a:t>)</a:t>
            </a:r>
          </a:p>
          <a:p>
            <a:r>
              <a:rPr lang="ru-RU" dirty="0"/>
              <a:t>Полученные 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SourceData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1" y="4537930"/>
            <a:ext cx="10654114" cy="1999779"/>
          </a:xfrm>
          <a:prstGeom prst="rect">
            <a:avLst/>
          </a:prstGeom>
        </p:spPr>
      </p:pic>
      <p:sp>
        <p:nvSpPr>
          <p:cNvPr id="36" name="Объект 2"/>
          <p:cNvSpPr txBox="1">
            <a:spLocks/>
          </p:cNvSpPr>
          <p:nvPr/>
        </p:nvSpPr>
        <p:spPr>
          <a:xfrm>
            <a:off x="6071048" y="2148173"/>
            <a:ext cx="4457698" cy="21328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Доступ к лог-файлам скрипт может получить двумя способами: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1. </a:t>
            </a: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Прямой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скрипт имеет доступ к диску, например, когда он запущен сервере приложений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2. </a:t>
            </a:r>
            <a:r>
              <a:rPr lang="en-US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SFTP </a:t>
            </a:r>
            <a:r>
              <a:rPr lang="en-US" sz="1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когда по каким либо причинам  скрипт невозможно запустить на </a:t>
            </a:r>
            <a:r>
              <a:rPr lang="ru-RU" sz="1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сервере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приложений</a:t>
            </a:r>
            <a:endParaRPr lang="ru-RU" sz="19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ru-RU" sz="1200" b="1" u="sng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2062426"/>
            <a:ext cx="4457698" cy="34821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Запросы </a:t>
            </a:r>
            <a:r>
              <a:rPr lang="ru-RU" sz="2000" u="sng" dirty="0"/>
              <a:t>к СУБД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2_db_call.py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/>
              <a:t>DBPOSTGRS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 smtClean="0"/>
              <a:t>DBCall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86450" y="2062426"/>
            <a:ext cx="4988966" cy="348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 smtClean="0"/>
              <a:t>Методы </a:t>
            </a:r>
            <a:r>
              <a:rPr lang="ru-RU" sz="2000" u="sng" dirty="0"/>
              <a:t>сервера приложений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2_app_call.py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 smtClean="0"/>
              <a:t>CALL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данные записываются в таблицу </a:t>
            </a:r>
            <a:r>
              <a:rPr lang="en-US" b="1" u="sng" dirty="0" err="1"/>
              <a:t>AppCall</a:t>
            </a:r>
            <a:endParaRPr lang="ru-RU" b="1" u="sng" dirty="0" smtClean="0"/>
          </a:p>
          <a:p>
            <a:r>
              <a:rPr lang="ru-RU" dirty="0" smtClean="0"/>
              <a:t>Записываются контрольные точки слоя в таблицу </a:t>
            </a:r>
            <a:r>
              <a:rPr lang="en-US" b="1" u="sng" dirty="0" smtClean="0"/>
              <a:t>Checkpoint</a:t>
            </a:r>
            <a:endParaRPr lang="ru-RU" b="1" u="sng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3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0" y="2062427"/>
            <a:ext cx="10324059" cy="40907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Вызов серверных методов пользователем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2_users_call.py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Является наиболее сложным </a:t>
            </a:r>
            <a:r>
              <a:rPr lang="ru-RU" dirty="0"/>
              <a:t>и </a:t>
            </a:r>
            <a:r>
              <a:rPr lang="ru-RU" dirty="0" smtClean="0"/>
              <a:t>ресурсоемким в слое </a:t>
            </a:r>
            <a:endParaRPr lang="ru-RU" dirty="0"/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 по трем событиям </a:t>
            </a:r>
            <a:r>
              <a:rPr lang="en-US" b="1" i="1" dirty="0" smtClean="0"/>
              <a:t>VRSREQUEST</a:t>
            </a:r>
            <a:r>
              <a:rPr lang="ru-RU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VRSRESPONSE</a:t>
            </a:r>
            <a:r>
              <a:rPr lang="ru-RU" b="1" i="1" dirty="0" smtClean="0"/>
              <a:t> </a:t>
            </a:r>
            <a:r>
              <a:rPr lang="ru-RU" dirty="0" smtClean="0"/>
              <a:t>и</a:t>
            </a:r>
            <a:r>
              <a:rPr lang="ru-RU" b="1" i="1" dirty="0" smtClean="0"/>
              <a:t> </a:t>
            </a:r>
            <a:r>
              <a:rPr lang="en-US" b="1" i="1" dirty="0"/>
              <a:t>CALL</a:t>
            </a:r>
            <a:r>
              <a:rPr lang="ru-RU" dirty="0" smtClean="0"/>
              <a:t>, появившихся после контрольной точки</a:t>
            </a:r>
          </a:p>
          <a:p>
            <a:r>
              <a:rPr lang="ru-RU" dirty="0" smtClean="0"/>
              <a:t>Связывает эти три события по следующему сценарию:</a:t>
            </a:r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Выбирается событие </a:t>
            </a:r>
            <a:r>
              <a:rPr lang="en-US" sz="1200" dirty="0" smtClean="0"/>
              <a:t>VRSREQUEST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Ищется первые после него событи</a:t>
            </a:r>
            <a:r>
              <a:rPr lang="ru-RU" sz="1200" dirty="0"/>
              <a:t>я</a:t>
            </a:r>
            <a:r>
              <a:rPr lang="ru-RU" sz="1200" dirty="0" smtClean="0"/>
              <a:t> </a:t>
            </a:r>
            <a:r>
              <a:rPr lang="en-US" sz="1200" dirty="0" smtClean="0"/>
              <a:t>VRSRESPONSE</a:t>
            </a:r>
            <a:r>
              <a:rPr lang="ru-RU" sz="1200" dirty="0" smtClean="0"/>
              <a:t> и </a:t>
            </a:r>
            <a:r>
              <a:rPr lang="en-US" sz="1200" dirty="0" smtClean="0"/>
              <a:t>CALL</a:t>
            </a:r>
            <a:r>
              <a:rPr lang="ru-RU" sz="1200" dirty="0" smtClean="0"/>
              <a:t>, с совпадающими </a:t>
            </a:r>
            <a:r>
              <a:rPr lang="en-US" sz="1200" dirty="0" err="1" smtClean="0"/>
              <a:t>ConnectId</a:t>
            </a:r>
            <a:r>
              <a:rPr lang="ru-RU" sz="1200" dirty="0" smtClean="0"/>
              <a:t>, </a:t>
            </a:r>
            <a:r>
              <a:rPr lang="en-US" sz="1200" dirty="0" err="1" smtClean="0"/>
              <a:t>OSThread</a:t>
            </a:r>
            <a:r>
              <a:rPr lang="ru-RU" sz="1200" dirty="0" smtClean="0"/>
              <a:t> и </a:t>
            </a:r>
            <a:r>
              <a:rPr lang="en-US" sz="1200" dirty="0" err="1" smtClean="0"/>
              <a:t>ClientId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Формируются данные о пользовательском вызове</a:t>
            </a:r>
          </a:p>
          <a:p>
            <a:pPr marL="377100" lvl="1" indent="0">
              <a:spcAft>
                <a:spcPts val="0"/>
              </a:spcAft>
              <a:buNone/>
            </a:pPr>
            <a:endParaRPr lang="en-US" sz="1200" dirty="0" smtClean="0"/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UsersCall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66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формирования витрин было принято решение использовать следующие библиотеки:</a:t>
            </a:r>
          </a:p>
          <a:p>
            <a:r>
              <a:rPr lang="en-US" sz="2400" b="1" dirty="0" smtClean="0"/>
              <a:t>Pandas</a:t>
            </a:r>
            <a:r>
              <a:rPr lang="en-US" sz="2400" dirty="0" smtClean="0"/>
              <a:t> – </a:t>
            </a:r>
            <a:r>
              <a:rPr lang="ru-RU" sz="2400" dirty="0" smtClean="0"/>
              <a:t>позволяет произвести дополнительную обработку данных и сформировать результат в виде таблицы </a:t>
            </a:r>
            <a:r>
              <a:rPr lang="en-US" sz="2400" dirty="0" smtClean="0"/>
              <a:t>HTML</a:t>
            </a:r>
          </a:p>
          <a:p>
            <a:r>
              <a:rPr lang="en-US" sz="2400" b="1" dirty="0" smtClean="0"/>
              <a:t>Bottle</a:t>
            </a:r>
            <a:r>
              <a:rPr lang="en-US" sz="2400" dirty="0" smtClean="0"/>
              <a:t> – </a:t>
            </a:r>
            <a:r>
              <a:rPr lang="ru-RU" sz="2400" dirty="0" smtClean="0"/>
              <a:t>реализует </a:t>
            </a:r>
            <a:r>
              <a:rPr lang="en-US" sz="2400" dirty="0" smtClean="0"/>
              <a:t>WEB-</a:t>
            </a:r>
            <a:r>
              <a:rPr lang="ru-RU" sz="2400" dirty="0" smtClean="0"/>
              <a:t>интерфейса, позволяющий  непосредственно пользователям витрин получать данные, используя лишь браузер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Формирование витрин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566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595</Words>
  <Application>Microsoft Office PowerPoint</Application>
  <PresentationFormat>Широкоэкранный</PresentationFormat>
  <Paragraphs>100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Небеса</vt:lpstr>
      <vt:lpstr>Анализ логов работы  ERP-системы</vt:lpstr>
      <vt:lpstr>Цель проекта</vt:lpstr>
      <vt:lpstr>Необходимые витрины</vt:lpstr>
      <vt:lpstr>Необходимые витрины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Структура данных</vt:lpstr>
      <vt:lpstr>Конфигурирование</vt:lpstr>
      <vt:lpstr>Результат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2022-12-18T10:58:24Z</dcterms:created>
  <dcterms:modified xsi:type="dcterms:W3CDTF">2022-12-19T22:37:47Z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