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74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6CE4C60-6057-46D6-A5FF-00D8AB8AC8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76A49-CA08-43C3-8865-92E4A66BF7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0D56-D190-4F12-97EB-E600DA2C7AC1}" type="datetime1">
              <a:rPr lang="ru-RU" smtClean="0"/>
              <a:t>19.12.2022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4604E6-ED3B-49F7-9F62-9D9BF74F1A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FA4E6-A295-4A8E-B4EE-EEA5D9ABD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BA8D-50FB-4097-BAAC-42E682BBB8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6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A3FA-379F-46C9-AE88-86CC6AC3C65B}" type="datetime1">
              <a:rPr lang="ru-RU" smtClean="0"/>
              <a:pPr/>
              <a:t>19.12.2022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11EE-D3E2-4B2C-886A-E997919853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953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2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0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311EE-D3E2-4B2C-886A-E997919853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2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1D05881-E268-4858-B78D-B33984B254C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DB940-01DC-4AC5-8216-0A8C71B32B7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F037D2-0595-4316-AE6C-7072C108D198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B1558-9646-4A23-9775-8BBFAB3F173C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D4D917-35DA-4BED-B3A7-8A3163C0AA3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 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 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 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FCF15-9560-4A96-9174-05821032194E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27AD8-4FCC-482E-8268-5A80B4208CCB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EB38-7064-4DDA-A0B1-3ACB4459D35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4C558-0B9A-4639-AFB8-A7352334CC2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C9481-8FC4-47B7-A3E3-75EF1619980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33BFC-8063-40D9-ACA4-B9FC6D08CAAA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ADB98-46CF-4CE0-BC14-FB6BCDEC249F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D0744F-F4FD-4F94-9584-19B3ACF6B67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D8A4C-A50F-442F-AE56-916345D8E8D0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CE878-2078-4425-A27B-6F5802C286F2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70006-E2FC-4766-A7E1-5F779DBE0517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969C3-6696-41A6-A4FB-6F19D5FF6035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5A63DF-07C7-4145-B820-6EFEA62A3C4D}" type="datetime1">
              <a:rPr lang="ru-RU" noProof="0" smtClean="0"/>
              <a:t>19.12.2022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/>
              <a:t>Анализ логов работы </a:t>
            </a:r>
            <a:br>
              <a:rPr lang="ru-RU" b="1" dirty="0" smtClean="0"/>
            </a:br>
            <a:r>
              <a:rPr lang="en-US" b="1" dirty="0" smtClean="0"/>
              <a:t>ERP-</a:t>
            </a:r>
            <a:r>
              <a:rPr lang="ru-RU" b="1" dirty="0" smtClean="0"/>
              <a:t>системы</a:t>
            </a:r>
            <a:endParaRPr lang="ru-RU" b="1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Цель: создать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ETL-процесс формирования витрин данных для анализа производительности </a:t>
            </a:r>
            <a:r>
              <a:rPr lang="ru-RU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ERP-системы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source_clear.py</a:t>
            </a:r>
            <a:r>
              <a:rPr lang="en-US" sz="2400" dirty="0" smtClean="0"/>
              <a:t> – </a:t>
            </a:r>
            <a:r>
              <a:rPr lang="ru-RU" sz="2400" dirty="0" smtClean="0"/>
              <a:t>очищает таблицу </a:t>
            </a:r>
            <a:r>
              <a:rPr lang="en-US" sz="2400" b="1" u="sng" dirty="0" err="1"/>
              <a:t>SourceData</a:t>
            </a:r>
            <a:r>
              <a:rPr lang="en-US" sz="2400" dirty="0"/>
              <a:t> </a:t>
            </a:r>
            <a:r>
              <a:rPr lang="ru-RU" sz="2400" dirty="0" smtClean="0"/>
              <a:t>после того, как все необходимые данные попали во второй слой.</a:t>
            </a:r>
            <a:endParaRPr lang="en-US" sz="2400" dirty="0" smtClean="0"/>
          </a:p>
          <a:p>
            <a:r>
              <a:rPr lang="en-US" sz="2400" b="1" dirty="0"/>
              <a:t>update-layers.sh</a:t>
            </a:r>
            <a:r>
              <a:rPr lang="en-US" sz="2400" dirty="0" smtClean="0"/>
              <a:t> – bash-</a:t>
            </a:r>
            <a:r>
              <a:rPr lang="ru-RU" sz="2400" dirty="0" smtClean="0"/>
              <a:t>скрипт, последовательно формирующий первый и второй слой, с последующей очисткой </a:t>
            </a:r>
            <a:r>
              <a:rPr lang="en-US" sz="2400" b="1" u="sng" dirty="0" err="1" smtClean="0"/>
              <a:t>SourceData</a:t>
            </a:r>
            <a:r>
              <a:rPr lang="ru-RU" sz="2400" dirty="0" smtClean="0"/>
              <a:t>.</a:t>
            </a:r>
          </a:p>
          <a:p>
            <a:r>
              <a:rPr lang="en-US" sz="2400" b="1" dirty="0" err="1" smtClean="0"/>
              <a:t>erp</a:t>
            </a:r>
            <a:r>
              <a:rPr lang="en-US" sz="2400" b="1" dirty="0" smtClean="0"/>
              <a:t>-log-</a:t>
            </a:r>
            <a:r>
              <a:rPr lang="en-US" sz="2400" b="1" dirty="0" err="1" smtClean="0"/>
              <a:t>gui.service</a:t>
            </a:r>
            <a:r>
              <a:rPr lang="en-US" sz="2400" dirty="0" smtClean="0"/>
              <a:t> – </a:t>
            </a:r>
            <a:r>
              <a:rPr lang="ru-RU" sz="2400" dirty="0" smtClean="0"/>
              <a:t>описание </a:t>
            </a:r>
            <a:r>
              <a:rPr lang="en-US" sz="2400" dirty="0" err="1" smtClean="0"/>
              <a:t>systemd</a:t>
            </a:r>
            <a:r>
              <a:rPr lang="ru-RU" sz="2400" dirty="0" smtClean="0"/>
              <a:t>-сервиса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Вспомогательные скрипты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258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561042"/>
            <a:ext cx="10131425" cy="353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работы </a:t>
            </a:r>
            <a:r>
              <a:rPr lang="en-US" dirty="0" smtClean="0"/>
              <a:t>python-</a:t>
            </a:r>
            <a:r>
              <a:rPr lang="ru-RU" dirty="0" smtClean="0"/>
              <a:t>скриптов с базой данных используется </a:t>
            </a:r>
            <a:r>
              <a:rPr lang="en-US" dirty="0" smtClean="0"/>
              <a:t>ORM-</a:t>
            </a:r>
            <a:r>
              <a:rPr lang="ru-RU" dirty="0" smtClean="0"/>
              <a:t>библиотека </a:t>
            </a:r>
            <a:r>
              <a:rPr lang="en-US" dirty="0" smtClean="0"/>
              <a:t>peewee</a:t>
            </a:r>
            <a:r>
              <a:rPr lang="ru-RU" dirty="0" smtClean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495425" cy="430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94" y="2065867"/>
            <a:ext cx="1495425" cy="1371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491" y="2065867"/>
            <a:ext cx="1514475" cy="2495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77" y="2066021"/>
            <a:ext cx="1504950" cy="19716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538" y="2065867"/>
            <a:ext cx="14954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634991"/>
            <a:ext cx="4351711" cy="1050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сбора логов используется следующая секция в файле </a:t>
            </a:r>
            <a:r>
              <a:rPr lang="en-US" dirty="0" smtClean="0"/>
              <a:t>logcfg.xml ERP-</a:t>
            </a:r>
            <a:r>
              <a:rPr lang="ru-RU" dirty="0" smtClean="0"/>
              <a:t>системы.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99611" y="1665625"/>
            <a:ext cx="4659283" cy="692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/>
              <a:t>Для настройки параметров </a:t>
            </a:r>
            <a:r>
              <a:rPr lang="en-US" dirty="0" smtClean="0"/>
              <a:t>ETL-</a:t>
            </a:r>
            <a:r>
              <a:rPr lang="ru-RU" dirty="0" smtClean="0"/>
              <a:t>процессов используется файл </a:t>
            </a:r>
            <a:r>
              <a:rPr lang="en-US" dirty="0" err="1" smtClean="0"/>
              <a:t>config.json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64656"/>
            <a:ext cx="4185375" cy="4224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11" y="2264656"/>
            <a:ext cx="4719206" cy="9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685925"/>
            <a:ext cx="10131425" cy="1104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результате работы </a:t>
            </a:r>
            <a:r>
              <a:rPr lang="en-US" sz="2400" dirty="0" smtClean="0"/>
              <a:t>ETL-</a:t>
            </a:r>
            <a:r>
              <a:rPr lang="ru-RU" sz="2400" dirty="0" smtClean="0"/>
              <a:t>процесса специалисты по разработке и поддержки </a:t>
            </a:r>
            <a:r>
              <a:rPr lang="en-US" sz="2400" dirty="0" smtClean="0"/>
              <a:t>ERP</a:t>
            </a:r>
            <a:r>
              <a:rPr lang="ru-RU" sz="2400" dirty="0" smtClean="0"/>
              <a:t>-системы имеют доступ к оперативным данным, позволяющим выполнять анализ качества и повышать </a:t>
            </a:r>
            <a:r>
              <a:rPr lang="ru-RU" sz="2400" dirty="0" err="1" smtClean="0"/>
              <a:t>юзабилити</a:t>
            </a:r>
            <a:r>
              <a:rPr lang="ru-RU" sz="2400" dirty="0" smtClean="0"/>
              <a:t> системы.</a:t>
            </a:r>
            <a:endParaRPr lang="ru-RU" sz="24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85800" y="3112695"/>
            <a:ext cx="10801348" cy="3162300"/>
            <a:chOff x="6677025" y="4060800"/>
            <a:chExt cx="5181599" cy="163515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04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@Sedaiko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1911927"/>
            <a:ext cx="8533014" cy="387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На основании данных технологического журнала, который формируется кластером 1С:Предприятие 8.3 создать витрины, которые позволят разработчикам и </a:t>
            </a:r>
            <a:r>
              <a:rPr lang="ru-RU" sz="2000" dirty="0" err="1" smtClean="0"/>
              <a:t>внедренцам</a:t>
            </a:r>
            <a:r>
              <a:rPr lang="ru-RU" sz="2000" dirty="0" smtClean="0"/>
              <a:t> анализировать производительность </a:t>
            </a:r>
            <a:r>
              <a:rPr lang="en-US" sz="2000" dirty="0" smtClean="0"/>
              <a:t>ERP-</a:t>
            </a:r>
            <a:r>
              <a:rPr lang="ru-RU" sz="2000" dirty="0" smtClean="0"/>
              <a:t>системы, выявлять узкие места, повышать удобство пользовательского интерфейса и скорость обработки данных системой.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smtClean="0"/>
              <a:t>Длительные </a:t>
            </a:r>
            <a:r>
              <a:rPr lang="ru-RU" sz="2000" u="sng" dirty="0"/>
              <a:t>запросы к </a:t>
            </a:r>
            <a:r>
              <a:rPr lang="ru-RU" sz="2000" u="sng" dirty="0" smtClean="0"/>
              <a:t>СУБД</a:t>
            </a:r>
            <a:br>
              <a:rPr lang="ru-RU" sz="2000" u="sng" dirty="0" smtClean="0"/>
            </a:br>
            <a:r>
              <a:rPr lang="ru-RU" sz="2000" u="sng" dirty="0" smtClean="0"/>
              <a:t>(</a:t>
            </a:r>
            <a:r>
              <a:rPr lang="ru-RU" sz="2000" u="sng" dirty="0"/>
              <a:t>более N секунд) за день</a:t>
            </a:r>
          </a:p>
          <a:p>
            <a:r>
              <a:rPr lang="ru-RU" dirty="0" smtClean="0"/>
              <a:t>Контекст вызова</a:t>
            </a:r>
            <a:endParaRPr lang="ru-RU" dirty="0"/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Текст </a:t>
            </a:r>
            <a:r>
              <a:rPr lang="ru-RU" dirty="0"/>
              <a:t>запроса</a:t>
            </a:r>
          </a:p>
          <a:p>
            <a:r>
              <a:rPr lang="ru-RU" dirty="0" smtClean="0"/>
              <a:t>Количество вызовов    </a:t>
            </a:r>
            <a:endParaRPr lang="ru-RU" dirty="0"/>
          </a:p>
          <a:p>
            <a:r>
              <a:rPr lang="ru-RU" dirty="0" smtClean="0"/>
              <a:t>Суммарное </a:t>
            </a:r>
            <a:r>
              <a:rPr lang="ru-RU" dirty="0"/>
              <a:t>время вызовов</a:t>
            </a:r>
          </a:p>
          <a:p>
            <a:r>
              <a:rPr lang="ru-RU" dirty="0" smtClean="0"/>
              <a:t>Среднее </a:t>
            </a:r>
            <a:r>
              <a:rPr lang="ru-RU" dirty="0"/>
              <a:t>время </a:t>
            </a:r>
            <a:r>
              <a:rPr lang="ru-RU" dirty="0" smtClean="0"/>
              <a:t>вызова</a:t>
            </a:r>
          </a:p>
          <a:p>
            <a:r>
              <a:rPr lang="ru-RU" dirty="0" smtClean="0"/>
              <a:t>Максимальное </a:t>
            </a:r>
            <a:r>
              <a:rPr lang="ru-RU" dirty="0"/>
              <a:t>значение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Длительные методы сервера приложений</a:t>
            </a:r>
            <a:r>
              <a:rPr lang="ru-RU" sz="2000" u="sng" dirty="0" smtClean="0"/>
              <a:t/>
            </a:r>
            <a:br>
              <a:rPr lang="ru-RU" sz="2000" u="sng" dirty="0" smtClean="0"/>
            </a:br>
            <a:r>
              <a:rPr lang="ru-RU" sz="2000" u="sng" dirty="0" smtClean="0"/>
              <a:t>(более N секунд) за день</a:t>
            </a:r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Суммарное время вызовов</a:t>
            </a:r>
          </a:p>
          <a:p>
            <a:r>
              <a:rPr lang="ru-RU" dirty="0" smtClean="0"/>
              <a:t>Среднее время вызова</a:t>
            </a:r>
          </a:p>
          <a:p>
            <a:r>
              <a:rPr lang="ru-RU" dirty="0" smtClean="0"/>
              <a:t>Максимальное значение</a:t>
            </a:r>
          </a:p>
          <a:p>
            <a:r>
              <a:rPr lang="ru-RU" dirty="0"/>
              <a:t>Среднее </a:t>
            </a:r>
            <a:r>
              <a:rPr lang="ru-RU" dirty="0" smtClean="0"/>
              <a:t>процессорное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6325"/>
          </a:xfrm>
        </p:spPr>
        <p:txBody>
          <a:bodyPr/>
          <a:lstStyle/>
          <a:p>
            <a:r>
              <a:rPr lang="ru-RU" dirty="0" smtClean="0"/>
              <a:t>Необходимые витрины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4457698" cy="3649133"/>
          </a:xfrm>
        </p:spPr>
        <p:txBody>
          <a:bodyPr anchor="t"/>
          <a:lstStyle/>
          <a:p>
            <a:pPr marL="0" indent="0">
              <a:buNone/>
            </a:pPr>
            <a:r>
              <a:rPr lang="ru-RU" sz="2000" u="sng" dirty="0" err="1"/>
              <a:t>Памятиемкие</a:t>
            </a:r>
            <a:r>
              <a:rPr lang="ru-RU" sz="2000" u="sng" dirty="0"/>
              <a:t> методы сервера приложений (топ N)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 </a:t>
            </a:r>
          </a:p>
          <a:p>
            <a:r>
              <a:rPr lang="ru-RU" dirty="0" smtClean="0"/>
              <a:t>Имя </a:t>
            </a:r>
            <a:r>
              <a:rPr lang="ru-RU" dirty="0"/>
              <a:t>базы данных</a:t>
            </a:r>
          </a:p>
          <a:p>
            <a:r>
              <a:rPr lang="ru-RU" dirty="0" smtClean="0"/>
              <a:t>Количество вызовов</a:t>
            </a:r>
          </a:p>
          <a:p>
            <a:r>
              <a:rPr lang="ru-RU" dirty="0" smtClean="0"/>
              <a:t>Среднее значение</a:t>
            </a:r>
          </a:p>
          <a:p>
            <a:r>
              <a:rPr lang="ru-RU" dirty="0" smtClean="0"/>
              <a:t>Максимальное значение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0" y="2142066"/>
            <a:ext cx="482917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/>
              <a:t>Методы сервера приложений, блокирующие интерфейс пользователя более N секунд за день</a:t>
            </a:r>
            <a:endParaRPr lang="ru-RU" sz="2000" u="sng" dirty="0" smtClean="0"/>
          </a:p>
          <a:p>
            <a:r>
              <a:rPr lang="ru-RU" dirty="0" smtClean="0"/>
              <a:t>Контекст вызова</a:t>
            </a:r>
          </a:p>
          <a:p>
            <a:r>
              <a:rPr lang="ru-RU" dirty="0" smtClean="0"/>
              <a:t>Имя базы данных</a:t>
            </a:r>
          </a:p>
          <a:p>
            <a:r>
              <a:rPr lang="ru-RU" dirty="0" smtClean="0"/>
              <a:t>Количество вызовов    </a:t>
            </a:r>
          </a:p>
          <a:p>
            <a:r>
              <a:rPr lang="ru-RU" dirty="0" smtClean="0"/>
              <a:t>Суммарная длительность</a:t>
            </a:r>
          </a:p>
          <a:p>
            <a:r>
              <a:rPr lang="ru-RU" dirty="0" smtClean="0"/>
              <a:t>Средняя длительность</a:t>
            </a:r>
          </a:p>
          <a:p>
            <a:r>
              <a:rPr lang="ru-RU" dirty="0" smtClean="0"/>
              <a:t>Максимальная длительность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1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0590" y="1780645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886326" y="1680368"/>
            <a:ext cx="1285874" cy="1015207"/>
            <a:chOff x="4886326" y="1680368"/>
            <a:chExt cx="1285874" cy="101520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886326" y="1680368"/>
              <a:ext cx="1285874" cy="101520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" name="Рисунок 4" descr="Партиционирование в &lt;strong&gt;PostgreSQL&lt;/strong&gt; — Национальная библиотека им. Н. Э. Баум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8270" y="1780645"/>
              <a:ext cx="1090236" cy="819151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900117" y="3725331"/>
            <a:ext cx="189547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/>
              <a:t>Сервер кластера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68270" y="480007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Скрипты второго слоя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14425" y="4355036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21438" y="2591368"/>
            <a:ext cx="1390650" cy="6207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Скрипт первого слоя</a:t>
            </a:r>
            <a:endParaRPr lang="ru-RU" sz="1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2505075" y="3325036"/>
            <a:ext cx="2569848" cy="1340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39" idx="1"/>
          </p:cNvCxnSpPr>
          <p:nvPr/>
        </p:nvCxnSpPr>
        <p:spPr>
          <a:xfrm>
            <a:off x="4627565" y="3063545"/>
            <a:ext cx="419897" cy="29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1" idx="1"/>
          </p:cNvCxnSpPr>
          <p:nvPr/>
        </p:nvCxnSpPr>
        <p:spPr>
          <a:xfrm>
            <a:off x="2069634" y="2707600"/>
            <a:ext cx="1151804" cy="194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9961" y="25013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SSH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92735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751513" y="3334469"/>
            <a:ext cx="0" cy="145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6926120" y="1780645"/>
            <a:ext cx="1983071" cy="800547"/>
            <a:chOff x="7418104" y="2988212"/>
            <a:chExt cx="1983071" cy="800547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7418104" y="2988212"/>
              <a:ext cx="1983071" cy="800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0" name="Picture 6" descr="https://upload.wikimedia.org/wikipedia/commons/thumb/e/ed/Pandas_logo.svg/320px-Pandas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097" y="2996345"/>
              <a:ext cx="1697084" cy="68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Прямая со стрелкой 29"/>
          <p:cNvCxnSpPr>
            <a:stCxn id="39" idx="3"/>
            <a:endCxn id="28" idx="1"/>
          </p:cNvCxnSpPr>
          <p:nvPr/>
        </p:nvCxnSpPr>
        <p:spPr>
          <a:xfrm flipV="1">
            <a:off x="5993007" y="2180919"/>
            <a:ext cx="933113" cy="91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2456712"/>
            <a:ext cx="417159" cy="417159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0" y="4029298"/>
            <a:ext cx="307214" cy="30721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677025" y="4060800"/>
            <a:ext cx="5181599" cy="1635150"/>
            <a:chOff x="6677025" y="4060800"/>
            <a:chExt cx="5181599" cy="1635150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6677025" y="4060800"/>
              <a:ext cx="5181599" cy="1635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4651" y="4182905"/>
              <a:ext cx="4999475" cy="1436845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7397773" y="2943607"/>
            <a:ext cx="1368424" cy="781724"/>
            <a:chOff x="9650557" y="2523452"/>
            <a:chExt cx="1368424" cy="78172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9650557" y="2523452"/>
              <a:ext cx="1368424" cy="7817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32" name="Picture 8" descr="Bottle: A Fast and Lightweight Python Web Framewor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277" y="2599796"/>
              <a:ext cx="1042984" cy="6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" name="Прямая со стрелкой 40"/>
          <p:cNvCxnSpPr/>
          <p:nvPr/>
        </p:nvCxnSpPr>
        <p:spPr>
          <a:xfrm>
            <a:off x="7917655" y="259897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7920035" y="3734239"/>
            <a:ext cx="0" cy="29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259141" y="4832357"/>
            <a:ext cx="1368424" cy="1323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Скрипт очистки первого слоя</a:t>
            </a:r>
            <a:endParaRPr lang="ru-RU" dirty="0"/>
          </a:p>
        </p:txBody>
      </p:sp>
      <p:cxnSp>
        <p:nvCxnSpPr>
          <p:cNvPr id="36" name="Прямая со стрелкой 35"/>
          <p:cNvCxnSpPr>
            <a:stCxn id="31" idx="0"/>
          </p:cNvCxnSpPr>
          <p:nvPr/>
        </p:nvCxnSpPr>
        <p:spPr>
          <a:xfrm flipV="1">
            <a:off x="3943353" y="3325036"/>
            <a:ext cx="1243411" cy="1507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5047462" y="2861287"/>
            <a:ext cx="945545" cy="463749"/>
            <a:chOff x="5257800" y="2873871"/>
            <a:chExt cx="945545" cy="463749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57800" y="2873871"/>
              <a:ext cx="945545" cy="4637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026" name="Picture 2" descr="_images/peewee3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618" y="2933455"/>
              <a:ext cx="810420" cy="303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Прямая со стрелкой 45"/>
          <p:cNvCxnSpPr/>
          <p:nvPr/>
        </p:nvCxnSpPr>
        <p:spPr>
          <a:xfrm flipV="1">
            <a:off x="5389955" y="2674155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rot="10800000" flipV="1">
            <a:off x="5542355" y="2702730"/>
            <a:ext cx="0" cy="164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9" y="2065867"/>
            <a:ext cx="297088" cy="29708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67" y="4034361"/>
            <a:ext cx="297088" cy="2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305968"/>
            <a:ext cx="4457698" cy="34821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000" u="sng" dirty="0" smtClean="0"/>
              <a:t>Формирование первого слоя данных</a:t>
            </a:r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1_log_parser.py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Производится </a:t>
            </a:r>
            <a:r>
              <a:rPr lang="ru-RU" dirty="0" err="1" smtClean="0"/>
              <a:t>парсинг</a:t>
            </a:r>
            <a:r>
              <a:rPr lang="ru-RU" dirty="0" smtClean="0"/>
              <a:t> логов, выделяется </a:t>
            </a:r>
            <a:r>
              <a:rPr lang="ru-RU" b="1" dirty="0" smtClean="0"/>
              <a:t>дата записи</a:t>
            </a:r>
            <a:r>
              <a:rPr lang="ru-RU" dirty="0" smtClean="0"/>
              <a:t>, </a:t>
            </a:r>
            <a:r>
              <a:rPr lang="ru-RU" b="1" dirty="0" smtClean="0"/>
              <a:t>имя события</a:t>
            </a:r>
            <a:r>
              <a:rPr lang="ru-RU" dirty="0" smtClean="0"/>
              <a:t>, </a:t>
            </a:r>
            <a:r>
              <a:rPr lang="ru-RU" b="1" dirty="0" smtClean="0"/>
              <a:t>параметры</a:t>
            </a:r>
            <a:r>
              <a:rPr lang="ru-RU" dirty="0" smtClean="0"/>
              <a:t>, выделяются </a:t>
            </a:r>
            <a:r>
              <a:rPr lang="ru-RU" u="sng" dirty="0" smtClean="0"/>
              <a:t>многострочные значения </a:t>
            </a:r>
            <a:r>
              <a:rPr lang="ru-RU" dirty="0" smtClean="0"/>
              <a:t>параметров (</a:t>
            </a:r>
            <a:r>
              <a:rPr lang="en-US" dirty="0" smtClean="0"/>
              <a:t>Context, </a:t>
            </a:r>
            <a:r>
              <a:rPr lang="en-US" dirty="0" err="1" smtClean="0"/>
              <a:t>Sql</a:t>
            </a:r>
            <a:r>
              <a:rPr lang="ru-RU" dirty="0" smtClean="0"/>
              <a:t>)</a:t>
            </a:r>
          </a:p>
          <a:p>
            <a:r>
              <a:rPr lang="ru-RU" dirty="0"/>
              <a:t>Полученные 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SourceData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1" y="4537930"/>
            <a:ext cx="10654114" cy="1999779"/>
          </a:xfrm>
          <a:prstGeom prst="rect">
            <a:avLst/>
          </a:prstGeom>
        </p:spPr>
      </p:pic>
      <p:sp>
        <p:nvSpPr>
          <p:cNvPr id="36" name="Объект 2"/>
          <p:cNvSpPr txBox="1">
            <a:spLocks/>
          </p:cNvSpPr>
          <p:nvPr/>
        </p:nvSpPr>
        <p:spPr>
          <a:xfrm>
            <a:off x="6071048" y="2148173"/>
            <a:ext cx="4457698" cy="21328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Доступ к лог-файлам скрипт может получить двумя способами: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1. </a:t>
            </a:r>
            <a:r>
              <a:rPr lang="ru-RU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Прямой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скрипт имеет доступ к диску, например, когда он запущен сервере приложений</a:t>
            </a:r>
          </a:p>
          <a:p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1900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SFTP </a:t>
            </a:r>
            <a:r>
              <a:rPr lang="en-US" sz="19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–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когда по каким либо причинам  скрипт невозможно запустить на </a:t>
            </a:r>
            <a:r>
              <a:rPr lang="ru-RU" sz="1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сервере </a:t>
            </a:r>
            <a:r>
              <a:rPr lang="ru-RU" sz="19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приложений</a:t>
            </a:r>
            <a:endParaRPr lang="ru-RU" sz="19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ru-RU" sz="1200" b="1" u="sng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2062426"/>
            <a:ext cx="4457698" cy="34821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Запросы </a:t>
            </a:r>
            <a:r>
              <a:rPr lang="ru-RU" sz="2000" u="sng" dirty="0"/>
              <a:t>к СУБД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2_db_call.py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/>
              <a:t>DBPOSTGRS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 smtClean="0"/>
              <a:t>DBCall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86450" y="2062426"/>
            <a:ext cx="4988966" cy="348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 smtClean="0"/>
              <a:t>Методы </a:t>
            </a:r>
            <a:r>
              <a:rPr lang="ru-RU" sz="2000" u="sng" dirty="0"/>
              <a:t>сервера приложений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2_app_call.py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с событием </a:t>
            </a:r>
            <a:r>
              <a:rPr lang="en-US" b="1" i="1" dirty="0" smtClean="0"/>
              <a:t>CALL</a:t>
            </a:r>
            <a:r>
              <a:rPr lang="ru-RU" dirty="0" smtClean="0"/>
              <a:t>, появившиеся после контрольной точки</a:t>
            </a:r>
          </a:p>
          <a:p>
            <a:r>
              <a:rPr lang="ru-RU" dirty="0" smtClean="0"/>
              <a:t>Полученные данные записываются в таблицу </a:t>
            </a:r>
            <a:r>
              <a:rPr lang="en-US" b="1" u="sng" dirty="0" err="1"/>
              <a:t>AppCall</a:t>
            </a:r>
            <a:endParaRPr lang="ru-RU" b="1" u="sng" dirty="0" smtClean="0"/>
          </a:p>
          <a:p>
            <a:r>
              <a:rPr lang="ru-RU" dirty="0" smtClean="0"/>
              <a:t>Записываются контрольные точки слоя в таблицу </a:t>
            </a:r>
            <a:r>
              <a:rPr lang="en-US" b="1" u="sng" dirty="0" smtClean="0"/>
              <a:t>Checkpoint</a:t>
            </a:r>
            <a:endParaRPr lang="ru-RU" b="1" u="sng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73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0" y="2062427"/>
            <a:ext cx="10324059" cy="40907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u="sng" dirty="0" smtClean="0"/>
              <a:t>Вызов серверных методов пользователем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скрипт: 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2_users_call.py</a:t>
            </a:r>
            <a:endParaRPr lang="ru-RU" sz="20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/>
              <a:t>Является наиболее сложным </a:t>
            </a:r>
            <a:r>
              <a:rPr lang="ru-RU" dirty="0"/>
              <a:t>и </a:t>
            </a:r>
            <a:r>
              <a:rPr lang="ru-RU" dirty="0" smtClean="0"/>
              <a:t>ресурсоемким в слое </a:t>
            </a:r>
            <a:endParaRPr lang="ru-RU" dirty="0"/>
          </a:p>
          <a:p>
            <a:r>
              <a:rPr lang="ru-RU" dirty="0" smtClean="0"/>
              <a:t>Производит выборку из таблицы </a:t>
            </a:r>
            <a:r>
              <a:rPr lang="en-US" b="1" u="sng" dirty="0" err="1" smtClean="0"/>
              <a:t>SourceData</a:t>
            </a:r>
            <a:r>
              <a:rPr lang="ru-RU" b="1" u="sng" dirty="0" smtClean="0"/>
              <a:t> </a:t>
            </a:r>
            <a:r>
              <a:rPr lang="ru-RU" dirty="0" smtClean="0"/>
              <a:t> по трем событиям </a:t>
            </a:r>
            <a:r>
              <a:rPr lang="en-US" b="1" i="1" dirty="0" smtClean="0"/>
              <a:t>VRSREQUEST</a:t>
            </a:r>
            <a:r>
              <a:rPr lang="ru-RU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VRSRESPONSE</a:t>
            </a:r>
            <a:r>
              <a:rPr lang="ru-RU" b="1" i="1" dirty="0" smtClean="0"/>
              <a:t> </a:t>
            </a:r>
            <a:r>
              <a:rPr lang="ru-RU" dirty="0" smtClean="0"/>
              <a:t>и</a:t>
            </a:r>
            <a:r>
              <a:rPr lang="ru-RU" b="1" i="1" dirty="0" smtClean="0"/>
              <a:t> </a:t>
            </a:r>
            <a:r>
              <a:rPr lang="en-US" b="1" i="1" dirty="0"/>
              <a:t>CALL</a:t>
            </a:r>
            <a:r>
              <a:rPr lang="ru-RU" dirty="0" smtClean="0"/>
              <a:t>, появившихся после контрольной точки</a:t>
            </a:r>
          </a:p>
          <a:p>
            <a:r>
              <a:rPr lang="ru-RU" dirty="0" smtClean="0"/>
              <a:t>Связывает эти три события по следующему сценарию:</a:t>
            </a:r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Выбирается событие </a:t>
            </a:r>
            <a:r>
              <a:rPr lang="en-US" sz="1200" dirty="0" smtClean="0"/>
              <a:t>VRSREQUEST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Ищется первые после него событи</a:t>
            </a:r>
            <a:r>
              <a:rPr lang="ru-RU" sz="1200" dirty="0"/>
              <a:t>я</a:t>
            </a:r>
            <a:r>
              <a:rPr lang="ru-RU" sz="1200" dirty="0" smtClean="0"/>
              <a:t> </a:t>
            </a:r>
            <a:r>
              <a:rPr lang="en-US" sz="1200" dirty="0" smtClean="0"/>
              <a:t>VRSRESPONSE</a:t>
            </a:r>
            <a:r>
              <a:rPr lang="ru-RU" sz="1200" dirty="0" smtClean="0"/>
              <a:t> и </a:t>
            </a:r>
            <a:r>
              <a:rPr lang="en-US" sz="1200" dirty="0" smtClean="0"/>
              <a:t>CALL</a:t>
            </a:r>
            <a:r>
              <a:rPr lang="ru-RU" sz="1200" dirty="0" smtClean="0"/>
              <a:t>, с совпадающими </a:t>
            </a:r>
            <a:r>
              <a:rPr lang="en-US" sz="1200" dirty="0" err="1" smtClean="0"/>
              <a:t>ConnectId</a:t>
            </a:r>
            <a:r>
              <a:rPr lang="ru-RU" sz="1200" dirty="0" smtClean="0"/>
              <a:t>, </a:t>
            </a:r>
            <a:r>
              <a:rPr lang="en-US" sz="1200" dirty="0" err="1" smtClean="0"/>
              <a:t>OSThread</a:t>
            </a:r>
            <a:r>
              <a:rPr lang="ru-RU" sz="1200" dirty="0" smtClean="0"/>
              <a:t> и </a:t>
            </a:r>
            <a:r>
              <a:rPr lang="en-US" sz="1200" dirty="0" err="1" smtClean="0"/>
              <a:t>ClientId</a:t>
            </a:r>
            <a:endParaRPr lang="ru-RU" sz="1200" dirty="0" smtClean="0"/>
          </a:p>
          <a:p>
            <a:pPr marL="720000" lvl="1" indent="-342900">
              <a:spcAft>
                <a:spcPts val="0"/>
              </a:spcAft>
              <a:buFont typeface="+mj-lt"/>
              <a:buAutoNum type="arabicPeriod"/>
            </a:pPr>
            <a:r>
              <a:rPr lang="ru-RU" sz="1200" dirty="0" smtClean="0"/>
              <a:t>Формируются данные о пользовательском вызове</a:t>
            </a:r>
          </a:p>
          <a:p>
            <a:pPr marL="377100" lvl="1" indent="0">
              <a:spcAft>
                <a:spcPts val="0"/>
              </a:spcAft>
              <a:buNone/>
            </a:pPr>
            <a:endParaRPr lang="en-US" sz="1200" dirty="0" smtClean="0"/>
          </a:p>
          <a:p>
            <a:r>
              <a:rPr lang="ru-RU" dirty="0" smtClean="0"/>
              <a:t>Полученные </a:t>
            </a:r>
            <a:r>
              <a:rPr lang="ru-RU" dirty="0"/>
              <a:t>данные записываются в </a:t>
            </a:r>
            <a:r>
              <a:rPr lang="ru-RU" dirty="0" smtClean="0"/>
              <a:t>таблицу </a:t>
            </a:r>
            <a:r>
              <a:rPr lang="en-US" b="1" u="sng" dirty="0" err="1"/>
              <a:t>UsersCall</a:t>
            </a:r>
            <a:endParaRPr lang="ru-RU" b="1" u="sng" dirty="0"/>
          </a:p>
          <a:p>
            <a:r>
              <a:rPr lang="ru-RU" dirty="0"/>
              <a:t>Записываются контрольные точки слоя в таблицу </a:t>
            </a:r>
            <a:r>
              <a:rPr lang="en-US" b="1" u="sng" dirty="0"/>
              <a:t>Checkpoint</a:t>
            </a:r>
            <a:endParaRPr lang="ru-RU" b="1" u="sng" dirty="0"/>
          </a:p>
          <a:p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Второй слой данных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66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991" y="127461"/>
            <a:ext cx="10131425" cy="1456267"/>
          </a:xfrm>
        </p:spPr>
        <p:txBody>
          <a:bodyPr/>
          <a:lstStyle/>
          <a:p>
            <a:r>
              <a:rPr lang="ru-RU" dirty="0" smtClean="0"/>
              <a:t>План реализации</a:t>
            </a:r>
            <a:endParaRPr lang="ru-RU" dirty="0"/>
          </a:p>
        </p:txBody>
      </p:sp>
      <p:sp>
        <p:nvSpPr>
          <p:cNvPr id="31" name="Объект 2"/>
          <p:cNvSpPr>
            <a:spLocks noGrp="1"/>
          </p:cNvSpPr>
          <p:nvPr>
            <p:ph idx="1"/>
          </p:nvPr>
        </p:nvSpPr>
        <p:spPr>
          <a:xfrm>
            <a:off x="743991" y="1885949"/>
            <a:ext cx="10324059" cy="3400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формирования витрин было принято решение использовать следующие библиотеки:</a:t>
            </a:r>
          </a:p>
          <a:p>
            <a:r>
              <a:rPr lang="en-US" sz="2400" b="1" dirty="0" smtClean="0"/>
              <a:t>Pandas</a:t>
            </a:r>
            <a:r>
              <a:rPr lang="en-US" sz="2400" dirty="0" smtClean="0"/>
              <a:t> – </a:t>
            </a:r>
            <a:r>
              <a:rPr lang="ru-RU" sz="2400" dirty="0" smtClean="0"/>
              <a:t>позволяет произвести дополнительную обработку данных и сформировать результат в виде таблицы </a:t>
            </a:r>
            <a:r>
              <a:rPr lang="en-US" sz="2400" dirty="0" smtClean="0"/>
              <a:t>HTML</a:t>
            </a:r>
          </a:p>
          <a:p>
            <a:r>
              <a:rPr lang="en-US" sz="2400" b="1" dirty="0" smtClean="0"/>
              <a:t>Bottle</a:t>
            </a:r>
            <a:r>
              <a:rPr lang="en-US" sz="2400" dirty="0" smtClean="0"/>
              <a:t> – </a:t>
            </a:r>
            <a:r>
              <a:rPr lang="ru-RU" sz="2400" dirty="0" smtClean="0"/>
              <a:t>реализует </a:t>
            </a:r>
            <a:r>
              <a:rPr lang="en-US" sz="2400" dirty="0" smtClean="0"/>
              <a:t>WEB-</a:t>
            </a:r>
            <a:r>
              <a:rPr lang="ru-RU" sz="2400" dirty="0" smtClean="0"/>
              <a:t>интерфейса, позволяющий  непосредственно пользователям витрин получать данные, используя лишь браузер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43991" y="1062301"/>
            <a:ext cx="4457698" cy="671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2000" b="1" i="1" dirty="0" smtClean="0"/>
              <a:t>Формирование витрин</a:t>
            </a:r>
            <a:endParaRPr lang="ru-RU" b="1" i="1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566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0</TotalTime>
  <Words>531</Words>
  <Application>Microsoft Office PowerPoint</Application>
  <PresentationFormat>Широкоэкранный</PresentationFormat>
  <Paragraphs>99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Небеса</vt:lpstr>
      <vt:lpstr>Анализ логов работы  ERP-системы</vt:lpstr>
      <vt:lpstr>Цель проекта</vt:lpstr>
      <vt:lpstr>Необходимые витрины</vt:lpstr>
      <vt:lpstr>Необходимые витрины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План реализации</vt:lpstr>
      <vt:lpstr>Структура данных</vt:lpstr>
      <vt:lpstr>Конфигурирование</vt:lpstr>
      <vt:lpstr>Результат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2022-12-18T10:58:24Z</dcterms:created>
  <dcterms:modified xsi:type="dcterms:W3CDTF">2022-12-19T08:23:21Z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