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5" r:id="rId16"/>
    <p:sldId id="284" r:id="rId17"/>
    <p:sldId id="274" r:id="rId18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1" autoAdjust="0"/>
  </p:normalViewPr>
  <p:slideViewPr>
    <p:cSldViewPr snapToGrid="0" snapToObjects="1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32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6CE4C60-6057-46D6-A5FF-00D8AB8AC8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876A49-CA08-43C3-8865-92E4A66BF7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D0D56-D190-4F12-97EB-E600DA2C7AC1}" type="datetime1">
              <a:rPr lang="ru-RU" smtClean="0"/>
              <a:t>19.12.2022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84604E6-ED3B-49F7-9F62-9D9BF74F1A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FFA4E6-A295-4A8E-B4EE-EEA5D9ABD7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BBA8D-50FB-4097-BAAC-42E682BBB8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66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FA3FA-379F-46C9-AE88-86CC6AC3C65B}" type="datetime1">
              <a:rPr lang="ru-RU" smtClean="0"/>
              <a:pPr/>
              <a:t>19.12.2022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311EE-D3E2-4B2C-886A-E997919853A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89532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311EE-D3E2-4B2C-886A-E997919853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123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311EE-D3E2-4B2C-886A-E997919853A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708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311EE-D3E2-4B2C-886A-E997919853A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126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C1D05881-E268-4858-B78D-B33984B254C5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DDB940-01DC-4AC5-8216-0A8C71B32B7E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F037D2-0595-4316-AE6C-7072C108D198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Надпись 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4" name="Надпись 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6" name="Заголовок 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0" name="Текст 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5B1558-9646-4A23-9775-8BBFAB3F173C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D4D917-35DA-4BED-B3A7-8A3163C0AA32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Надпись 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4" name="Надпись 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6" name="Заголовок 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0" name="Текст 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5FCF15-9560-4A96-9174-05821032194E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0" name="Текст 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027AD8-4FCC-482E-8268-5A80B4208CCB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2AEB38-7064-4DDA-A0B1-3ACB4459D355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E4C558-0B9A-4639-AFB8-A7352334CC2A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0C9481-8FC4-47B7-A3E3-75EF16199800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233BFC-8063-40D9-ACA4-B9FC6D08CAAA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BADB98-46CF-4CE0-BC14-FB6BCDEC249F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D0744F-F4FD-4F94-9584-19B3ACF6B677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 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3D8A4C-A50F-442F-AE56-916345D8E8D0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 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7CE878-2078-4425-A27B-6F5802C286F2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370006-E2FC-4766-A7E1-5F779DBE0517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4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7969C3-6696-41A6-A4FB-6F19D5FF6035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485A63DF-07C7-4145-B820-6EFEA62A3C4D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 4" descr="ночное небо с горами далеко на горизонте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ru-RU" b="1" dirty="0" smtClean="0"/>
              <a:t>Анализ логов работы </a:t>
            </a:r>
            <a:br>
              <a:rPr lang="ru-RU" b="1" dirty="0" smtClean="0"/>
            </a:br>
            <a:r>
              <a:rPr lang="en-US" b="1" dirty="0" smtClean="0"/>
              <a:t>ERP-</a:t>
            </a:r>
            <a:r>
              <a:rPr lang="ru-RU" b="1" dirty="0" smtClean="0"/>
              <a:t>системы</a:t>
            </a:r>
            <a:endParaRPr lang="ru-RU" b="1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r>
              <a:rPr lang="ru-RU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Цель: создать 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ETL-процесс формирования витрин данных для анализа производительности </a:t>
            </a:r>
            <a:r>
              <a:rPr lang="ru-RU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ERP-системы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3991" y="127461"/>
            <a:ext cx="10131425" cy="1456267"/>
          </a:xfrm>
        </p:spPr>
        <p:txBody>
          <a:bodyPr/>
          <a:lstStyle/>
          <a:p>
            <a:r>
              <a:rPr lang="ru-RU" dirty="0" smtClean="0"/>
              <a:t>План реализации</a:t>
            </a:r>
            <a:endParaRPr lang="ru-RU" dirty="0"/>
          </a:p>
        </p:txBody>
      </p:sp>
      <p:sp>
        <p:nvSpPr>
          <p:cNvPr id="31" name="Объект 2"/>
          <p:cNvSpPr>
            <a:spLocks noGrp="1"/>
          </p:cNvSpPr>
          <p:nvPr>
            <p:ph idx="1"/>
          </p:nvPr>
        </p:nvSpPr>
        <p:spPr>
          <a:xfrm>
            <a:off x="743991" y="1885949"/>
            <a:ext cx="10324059" cy="3400425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source_clear.py</a:t>
            </a:r>
            <a:r>
              <a:rPr lang="en-US" sz="2400" dirty="0" smtClean="0"/>
              <a:t> – </a:t>
            </a:r>
            <a:r>
              <a:rPr lang="ru-RU" sz="2400" dirty="0" smtClean="0"/>
              <a:t>очищает таблицу </a:t>
            </a:r>
            <a:r>
              <a:rPr lang="en-US" sz="2400" b="1" u="sng" dirty="0" err="1"/>
              <a:t>SourceData</a:t>
            </a:r>
            <a:r>
              <a:rPr lang="en-US" sz="2400" dirty="0"/>
              <a:t> </a:t>
            </a:r>
            <a:r>
              <a:rPr lang="ru-RU" sz="2400" dirty="0" smtClean="0"/>
              <a:t>после того, как все необходимые данные попали во второй слой.</a:t>
            </a:r>
            <a:endParaRPr lang="en-US" sz="2400" dirty="0" smtClean="0"/>
          </a:p>
          <a:p>
            <a:r>
              <a:rPr lang="en-US" sz="2400" b="1" dirty="0"/>
              <a:t>update-layers.sh</a:t>
            </a:r>
            <a:r>
              <a:rPr lang="en-US" sz="2400" dirty="0" smtClean="0"/>
              <a:t> – bash-</a:t>
            </a:r>
            <a:r>
              <a:rPr lang="ru-RU" sz="2400" dirty="0" smtClean="0"/>
              <a:t>скрипт, последовательно формирующий первый и второй слой, с последующей очисткой </a:t>
            </a:r>
            <a:r>
              <a:rPr lang="en-US" sz="2400" b="1" u="sng" dirty="0" err="1" smtClean="0"/>
              <a:t>SourceData</a:t>
            </a:r>
            <a:r>
              <a:rPr lang="ru-RU" sz="2400" dirty="0" smtClean="0"/>
              <a:t>.</a:t>
            </a:r>
          </a:p>
          <a:p>
            <a:r>
              <a:rPr lang="en-US" sz="2400" b="1" dirty="0" err="1" smtClean="0"/>
              <a:t>erp</a:t>
            </a:r>
            <a:r>
              <a:rPr lang="en-US" sz="2400" b="1" dirty="0" smtClean="0"/>
              <a:t>-log-</a:t>
            </a:r>
            <a:r>
              <a:rPr lang="en-US" sz="2400" b="1" dirty="0" err="1" smtClean="0"/>
              <a:t>gui.service</a:t>
            </a:r>
            <a:r>
              <a:rPr lang="en-US" sz="2400" dirty="0" smtClean="0"/>
              <a:t> – </a:t>
            </a:r>
            <a:r>
              <a:rPr lang="ru-RU" sz="2400" dirty="0" smtClean="0"/>
              <a:t>описание </a:t>
            </a:r>
            <a:r>
              <a:rPr lang="en-US" sz="2400" dirty="0" err="1" smtClean="0"/>
              <a:t>systemd</a:t>
            </a:r>
            <a:r>
              <a:rPr lang="ru-RU" sz="2400" dirty="0" smtClean="0"/>
              <a:t>-сервиса </a:t>
            </a:r>
            <a:r>
              <a:rPr lang="en-US" sz="2400" dirty="0" smtClean="0"/>
              <a:t>web-</a:t>
            </a:r>
            <a:r>
              <a:rPr lang="ru-RU" sz="2400" dirty="0" smtClean="0"/>
              <a:t>интерфейса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43991" y="1062301"/>
            <a:ext cx="4457698" cy="6712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sz="2000" b="1" i="1" dirty="0" smtClean="0"/>
              <a:t>Вспомогательные скрипты</a:t>
            </a:r>
            <a:endParaRPr lang="ru-RU" b="1" i="1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25898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1561042"/>
            <a:ext cx="10131425" cy="3534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Для работы </a:t>
            </a:r>
            <a:r>
              <a:rPr lang="en-US" dirty="0" smtClean="0"/>
              <a:t>python-</a:t>
            </a:r>
            <a:r>
              <a:rPr lang="ru-RU" dirty="0" smtClean="0"/>
              <a:t>скриптов с базой данных используется </a:t>
            </a:r>
            <a:r>
              <a:rPr lang="en-US" dirty="0" smtClean="0"/>
              <a:t>ORM-</a:t>
            </a:r>
            <a:r>
              <a:rPr lang="ru-RU" dirty="0" smtClean="0"/>
              <a:t>библиотека </a:t>
            </a:r>
            <a:r>
              <a:rPr lang="en-US" dirty="0" smtClean="0"/>
              <a:t>peewee</a:t>
            </a:r>
            <a:r>
              <a:rPr lang="ru-RU" dirty="0" smtClean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065867"/>
            <a:ext cx="1495425" cy="43053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994" y="2065867"/>
            <a:ext cx="1495425" cy="13716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491" y="2065867"/>
            <a:ext cx="1514475" cy="24955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277" y="2066021"/>
            <a:ext cx="1504950" cy="19716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5538" y="2065867"/>
            <a:ext cx="14954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84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1634991"/>
            <a:ext cx="4351711" cy="10500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сбора логов используется следующая секция в файле </a:t>
            </a:r>
            <a:r>
              <a:rPr lang="en-US" dirty="0" smtClean="0"/>
              <a:t>logcfg.xml ERP-</a:t>
            </a:r>
            <a:r>
              <a:rPr lang="ru-RU" dirty="0" smtClean="0"/>
              <a:t>системы.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199611" y="1665625"/>
            <a:ext cx="4659283" cy="6925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dirty="0" smtClean="0"/>
              <a:t>Для настройки параметров </a:t>
            </a:r>
            <a:r>
              <a:rPr lang="en-US" dirty="0" smtClean="0"/>
              <a:t>ETL-</a:t>
            </a:r>
            <a:r>
              <a:rPr lang="ru-RU" dirty="0" smtClean="0"/>
              <a:t>процессов используется файл </a:t>
            </a:r>
            <a:r>
              <a:rPr lang="en-US" dirty="0" err="1" smtClean="0"/>
              <a:t>config.json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264656"/>
            <a:ext cx="4185375" cy="422496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611" y="2264656"/>
            <a:ext cx="4719206" cy="92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73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685925"/>
            <a:ext cx="10131425" cy="11049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результате работы </a:t>
            </a:r>
            <a:r>
              <a:rPr lang="en-US" sz="2400" dirty="0" smtClean="0"/>
              <a:t>ETL-</a:t>
            </a:r>
            <a:r>
              <a:rPr lang="ru-RU" sz="2400" dirty="0" smtClean="0"/>
              <a:t>процесса специалисты по разработке и поддержки </a:t>
            </a:r>
            <a:r>
              <a:rPr lang="en-US" sz="2400" dirty="0" smtClean="0"/>
              <a:t>ERP</a:t>
            </a:r>
            <a:r>
              <a:rPr lang="ru-RU" sz="2400" dirty="0" smtClean="0"/>
              <a:t>-системы имеют доступ к оперативным данным, позволяющим выполнять анализ качества и повышать </a:t>
            </a:r>
            <a:r>
              <a:rPr lang="ru-RU" sz="2400" dirty="0" err="1" smtClean="0"/>
              <a:t>юзабилити</a:t>
            </a:r>
            <a:r>
              <a:rPr lang="ru-RU" sz="2400" dirty="0" smtClean="0"/>
              <a:t> системы.</a:t>
            </a:r>
            <a:endParaRPr lang="ru-RU" sz="2400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685800" y="3112695"/>
            <a:ext cx="10801348" cy="3162300"/>
            <a:chOff x="6677025" y="4060800"/>
            <a:chExt cx="5181599" cy="163515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6677025" y="4060800"/>
              <a:ext cx="5181599" cy="16351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74651" y="4182905"/>
              <a:ext cx="4999475" cy="14368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9043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 4" descr="светлые пятна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ru-RU"/>
              <a:t>Спасибо за внимание!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@Sedaiko</a:t>
            </a:r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2" y="1911927"/>
            <a:ext cx="8533014" cy="3879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На основании данных технологического журнала, который формируется кластером 1С:Предприятие 8.3 создать витрины, которые позволят разработчикам и </a:t>
            </a:r>
            <a:r>
              <a:rPr lang="ru-RU" sz="2000" dirty="0" err="1" smtClean="0"/>
              <a:t>внедренцам</a:t>
            </a:r>
            <a:r>
              <a:rPr lang="ru-RU" sz="2000" dirty="0" smtClean="0"/>
              <a:t> анализировать производительность </a:t>
            </a:r>
            <a:r>
              <a:rPr lang="en-US" sz="2000" dirty="0" smtClean="0"/>
              <a:t>ERP-</a:t>
            </a:r>
            <a:r>
              <a:rPr lang="ru-RU" sz="2000" dirty="0" smtClean="0"/>
              <a:t>системы, выявлять узкие места, повышать удобство пользовательского интерфейса и скорость обработки данных системой.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76325"/>
          </a:xfrm>
        </p:spPr>
        <p:txBody>
          <a:bodyPr/>
          <a:lstStyle/>
          <a:p>
            <a:r>
              <a:rPr lang="ru-RU" dirty="0" smtClean="0"/>
              <a:t>Необходимые витрины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2" y="2142067"/>
            <a:ext cx="4457698" cy="3649133"/>
          </a:xfrm>
        </p:spPr>
        <p:txBody>
          <a:bodyPr anchor="t"/>
          <a:lstStyle/>
          <a:p>
            <a:pPr marL="0" indent="0">
              <a:buNone/>
            </a:pPr>
            <a:r>
              <a:rPr lang="ru-RU" sz="2000" u="sng" dirty="0" smtClean="0"/>
              <a:t>Длительные </a:t>
            </a:r>
            <a:r>
              <a:rPr lang="ru-RU" sz="2000" u="sng" dirty="0"/>
              <a:t>запросы к </a:t>
            </a:r>
            <a:r>
              <a:rPr lang="ru-RU" sz="2000" u="sng" dirty="0" smtClean="0"/>
              <a:t>СУБД</a:t>
            </a:r>
            <a:br>
              <a:rPr lang="ru-RU" sz="2000" u="sng" dirty="0" smtClean="0"/>
            </a:br>
            <a:r>
              <a:rPr lang="ru-RU" sz="2000" u="sng" dirty="0" smtClean="0"/>
              <a:t>(</a:t>
            </a:r>
            <a:r>
              <a:rPr lang="ru-RU" sz="2000" u="sng" dirty="0"/>
              <a:t>более N секунд) за день</a:t>
            </a:r>
          </a:p>
          <a:p>
            <a:r>
              <a:rPr lang="ru-RU" dirty="0" smtClean="0"/>
              <a:t>Контекст вызова</a:t>
            </a:r>
            <a:endParaRPr lang="ru-RU" dirty="0"/>
          </a:p>
          <a:p>
            <a:r>
              <a:rPr lang="ru-RU" dirty="0" smtClean="0"/>
              <a:t>Имя </a:t>
            </a:r>
            <a:r>
              <a:rPr lang="ru-RU" dirty="0"/>
              <a:t>базы данных</a:t>
            </a:r>
          </a:p>
          <a:p>
            <a:r>
              <a:rPr lang="ru-RU" dirty="0" smtClean="0"/>
              <a:t>Текст </a:t>
            </a:r>
            <a:r>
              <a:rPr lang="ru-RU" dirty="0"/>
              <a:t>запроса</a:t>
            </a:r>
          </a:p>
          <a:p>
            <a:r>
              <a:rPr lang="ru-RU" dirty="0" smtClean="0"/>
              <a:t>Количество вызовов    </a:t>
            </a:r>
            <a:endParaRPr lang="ru-RU" dirty="0"/>
          </a:p>
          <a:p>
            <a:r>
              <a:rPr lang="ru-RU" dirty="0" smtClean="0"/>
              <a:t>Суммарное </a:t>
            </a:r>
            <a:r>
              <a:rPr lang="ru-RU" dirty="0"/>
              <a:t>время вызовов</a:t>
            </a:r>
          </a:p>
          <a:p>
            <a:r>
              <a:rPr lang="ru-RU" dirty="0" smtClean="0"/>
              <a:t>Среднее </a:t>
            </a:r>
            <a:r>
              <a:rPr lang="ru-RU" dirty="0"/>
              <a:t>время </a:t>
            </a:r>
            <a:r>
              <a:rPr lang="ru-RU" dirty="0" smtClean="0"/>
              <a:t>вызова</a:t>
            </a:r>
          </a:p>
          <a:p>
            <a:r>
              <a:rPr lang="ru-RU" dirty="0" smtClean="0"/>
              <a:t>Максимальное </a:t>
            </a:r>
            <a:r>
              <a:rPr lang="ru-RU" dirty="0"/>
              <a:t>значение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286500" y="2142066"/>
            <a:ext cx="482917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u="sng" dirty="0"/>
              <a:t>Длительные методы сервера приложений</a:t>
            </a:r>
            <a:r>
              <a:rPr lang="ru-RU" sz="2000" u="sng" dirty="0" smtClean="0"/>
              <a:t/>
            </a:r>
            <a:br>
              <a:rPr lang="ru-RU" sz="2000" u="sng" dirty="0" smtClean="0"/>
            </a:br>
            <a:r>
              <a:rPr lang="ru-RU" sz="2000" u="sng" dirty="0" smtClean="0"/>
              <a:t>(более N секунд) за день</a:t>
            </a:r>
          </a:p>
          <a:p>
            <a:r>
              <a:rPr lang="ru-RU" dirty="0" smtClean="0"/>
              <a:t>Контекст вызова</a:t>
            </a:r>
          </a:p>
          <a:p>
            <a:r>
              <a:rPr lang="ru-RU" dirty="0" smtClean="0"/>
              <a:t>Имя базы данных</a:t>
            </a:r>
          </a:p>
          <a:p>
            <a:r>
              <a:rPr lang="ru-RU" dirty="0" smtClean="0"/>
              <a:t>Количество вызовов    </a:t>
            </a:r>
          </a:p>
          <a:p>
            <a:r>
              <a:rPr lang="ru-RU" dirty="0" smtClean="0"/>
              <a:t>Суммарное время вызовов</a:t>
            </a:r>
          </a:p>
          <a:p>
            <a:r>
              <a:rPr lang="ru-RU" dirty="0" smtClean="0"/>
              <a:t>Среднее время вызова</a:t>
            </a:r>
          </a:p>
          <a:p>
            <a:r>
              <a:rPr lang="ru-RU" dirty="0" smtClean="0"/>
              <a:t>Максимальное значение</a:t>
            </a:r>
          </a:p>
          <a:p>
            <a:r>
              <a:rPr lang="ru-RU" dirty="0"/>
              <a:t>Среднее </a:t>
            </a:r>
            <a:r>
              <a:rPr lang="ru-RU" dirty="0" smtClean="0"/>
              <a:t>процессорное время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05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76325"/>
          </a:xfrm>
        </p:spPr>
        <p:txBody>
          <a:bodyPr/>
          <a:lstStyle/>
          <a:p>
            <a:r>
              <a:rPr lang="ru-RU" dirty="0" smtClean="0"/>
              <a:t>Необходимые витрины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2" y="2142067"/>
            <a:ext cx="4457698" cy="3649133"/>
          </a:xfrm>
        </p:spPr>
        <p:txBody>
          <a:bodyPr anchor="t"/>
          <a:lstStyle/>
          <a:p>
            <a:pPr marL="0" indent="0">
              <a:buNone/>
            </a:pPr>
            <a:r>
              <a:rPr lang="ru-RU" sz="2000" u="sng" dirty="0" err="1"/>
              <a:t>Памятиемкие</a:t>
            </a:r>
            <a:r>
              <a:rPr lang="ru-RU" sz="2000" u="sng" dirty="0"/>
              <a:t> методы сервера приложений (топ N) за день</a:t>
            </a:r>
            <a:endParaRPr lang="ru-RU" sz="2000" u="sng" dirty="0" smtClean="0"/>
          </a:p>
          <a:p>
            <a:r>
              <a:rPr lang="ru-RU" dirty="0" smtClean="0"/>
              <a:t>Контекст вызова </a:t>
            </a:r>
          </a:p>
          <a:p>
            <a:r>
              <a:rPr lang="ru-RU" dirty="0" smtClean="0"/>
              <a:t>Имя </a:t>
            </a:r>
            <a:r>
              <a:rPr lang="ru-RU" dirty="0"/>
              <a:t>базы данных</a:t>
            </a:r>
          </a:p>
          <a:p>
            <a:r>
              <a:rPr lang="ru-RU" dirty="0" smtClean="0"/>
              <a:t>Количество вызовов</a:t>
            </a:r>
          </a:p>
          <a:p>
            <a:r>
              <a:rPr lang="ru-RU" dirty="0" smtClean="0"/>
              <a:t>Среднее значение</a:t>
            </a:r>
          </a:p>
          <a:p>
            <a:r>
              <a:rPr lang="ru-RU" dirty="0" smtClean="0"/>
              <a:t>Максимальное значение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286500" y="2142066"/>
            <a:ext cx="482917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u="sng" dirty="0"/>
              <a:t>Методы сервера приложений, блокирующие интерфейс пользователя более N секунд за день</a:t>
            </a:r>
            <a:endParaRPr lang="ru-RU" sz="2000" u="sng" dirty="0" smtClean="0"/>
          </a:p>
          <a:p>
            <a:r>
              <a:rPr lang="ru-RU" dirty="0" smtClean="0"/>
              <a:t>Контекст вызова</a:t>
            </a:r>
          </a:p>
          <a:p>
            <a:r>
              <a:rPr lang="ru-RU" dirty="0" smtClean="0"/>
              <a:t>Имя базы данных</a:t>
            </a:r>
          </a:p>
          <a:p>
            <a:r>
              <a:rPr lang="ru-RU" dirty="0" smtClean="0"/>
              <a:t>Количество вызовов    </a:t>
            </a:r>
          </a:p>
          <a:p>
            <a:r>
              <a:rPr lang="ru-RU" dirty="0" smtClean="0"/>
              <a:t>Суммарная длительность</a:t>
            </a:r>
          </a:p>
          <a:p>
            <a:r>
              <a:rPr lang="ru-RU" dirty="0" smtClean="0"/>
              <a:t>Средняя длительность</a:t>
            </a:r>
          </a:p>
          <a:p>
            <a:r>
              <a:rPr lang="ru-RU" dirty="0" smtClean="0"/>
              <a:t>Максимальная длительность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0163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реализации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90590" y="1780645"/>
            <a:ext cx="1895474" cy="1323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/>
              <a:t>Сервер кластера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4886326" y="1680368"/>
            <a:ext cx="1285874" cy="1015207"/>
            <a:chOff x="4886326" y="1680368"/>
            <a:chExt cx="1285874" cy="1015207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4886326" y="1680368"/>
              <a:ext cx="1285874" cy="101520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5" name="Рисунок 4" descr="Партиционирование в &lt;strong&gt;PostgreSQL&lt;/strong&gt; — Национальная библиотека им. Н. Э. Баумана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8270" y="1780645"/>
              <a:ext cx="1090236" cy="819151"/>
            </a:xfrm>
            <a:prstGeom prst="rect">
              <a:avLst/>
            </a:prstGeom>
          </p:spPr>
        </p:pic>
      </p:grpSp>
      <p:sp>
        <p:nvSpPr>
          <p:cNvPr id="8" name="Прямоугольник 7"/>
          <p:cNvSpPr/>
          <p:nvPr/>
        </p:nvSpPr>
        <p:spPr>
          <a:xfrm>
            <a:off x="900117" y="3725331"/>
            <a:ext cx="1895474" cy="1323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/>
              <a:t>Сервер кластера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968270" y="4800077"/>
            <a:ext cx="1368424" cy="1323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Скрипты второго слоя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114425" y="4355036"/>
            <a:ext cx="1390650" cy="6207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Скрипт первого слоя</a:t>
            </a:r>
            <a:endParaRPr lang="ru-RU" sz="1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221438" y="2591368"/>
            <a:ext cx="1390650" cy="6207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Скрипт первого слоя</a:t>
            </a:r>
            <a:endParaRPr lang="ru-RU" sz="1400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V="1">
            <a:off x="2505075" y="3325036"/>
            <a:ext cx="2569848" cy="1340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endCxn id="39" idx="1"/>
          </p:cNvCxnSpPr>
          <p:nvPr/>
        </p:nvCxnSpPr>
        <p:spPr>
          <a:xfrm>
            <a:off x="4627565" y="3063545"/>
            <a:ext cx="419897" cy="29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endCxn id="11" idx="1"/>
          </p:cNvCxnSpPr>
          <p:nvPr/>
        </p:nvCxnSpPr>
        <p:spPr>
          <a:xfrm>
            <a:off x="2069634" y="2707600"/>
            <a:ext cx="1151804" cy="194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29961" y="250136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SSH</a:t>
            </a:r>
            <a:endParaRPr lang="ru-RU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 flipV="1">
            <a:off x="5392735" y="3334469"/>
            <a:ext cx="0" cy="1459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5751513" y="3334469"/>
            <a:ext cx="0" cy="1459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6" name="Группа 25"/>
          <p:cNvGrpSpPr/>
          <p:nvPr/>
        </p:nvGrpSpPr>
        <p:grpSpPr>
          <a:xfrm>
            <a:off x="6926120" y="1780645"/>
            <a:ext cx="1983071" cy="800547"/>
            <a:chOff x="7418104" y="2988212"/>
            <a:chExt cx="1983071" cy="800547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7418104" y="2988212"/>
              <a:ext cx="1983071" cy="80054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030" name="Picture 6" descr="https://upload.wikimedia.org/wikipedia/commons/thumb/e/ed/Pandas_logo.svg/320px-Pandas_logo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1097" y="2996345"/>
              <a:ext cx="1697084" cy="684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" name="Прямая со стрелкой 29"/>
          <p:cNvCxnSpPr>
            <a:stCxn id="39" idx="3"/>
            <a:endCxn id="28" idx="1"/>
          </p:cNvCxnSpPr>
          <p:nvPr/>
        </p:nvCxnSpPr>
        <p:spPr>
          <a:xfrm flipV="1">
            <a:off x="5993007" y="2180919"/>
            <a:ext cx="933113" cy="912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Рисунок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230" y="2456712"/>
            <a:ext cx="417159" cy="417159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230" y="4029298"/>
            <a:ext cx="307214" cy="307214"/>
          </a:xfrm>
          <a:prstGeom prst="rect">
            <a:avLst/>
          </a:prstGeom>
        </p:spPr>
      </p:pic>
      <p:grpSp>
        <p:nvGrpSpPr>
          <p:cNvPr id="34" name="Группа 33"/>
          <p:cNvGrpSpPr/>
          <p:nvPr/>
        </p:nvGrpSpPr>
        <p:grpSpPr>
          <a:xfrm>
            <a:off x="6677025" y="4060800"/>
            <a:ext cx="5181599" cy="1635150"/>
            <a:chOff x="6677025" y="4060800"/>
            <a:chExt cx="5181599" cy="1635150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6677025" y="4060800"/>
              <a:ext cx="5181599" cy="16351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32" name="Рисунок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74651" y="4182905"/>
              <a:ext cx="4999475" cy="1436845"/>
            </a:xfrm>
            <a:prstGeom prst="rect">
              <a:avLst/>
            </a:prstGeom>
          </p:spPr>
        </p:pic>
      </p:grpSp>
      <p:grpSp>
        <p:nvGrpSpPr>
          <p:cNvPr id="35" name="Группа 34"/>
          <p:cNvGrpSpPr/>
          <p:nvPr/>
        </p:nvGrpSpPr>
        <p:grpSpPr>
          <a:xfrm>
            <a:off x="7397773" y="2943607"/>
            <a:ext cx="1368424" cy="781724"/>
            <a:chOff x="9650557" y="2523452"/>
            <a:chExt cx="1368424" cy="781724"/>
          </a:xfrm>
        </p:grpSpPr>
        <p:sp>
          <p:nvSpPr>
            <p:cNvPr id="37" name="Прямоугольник 36"/>
            <p:cNvSpPr/>
            <p:nvPr/>
          </p:nvSpPr>
          <p:spPr>
            <a:xfrm>
              <a:off x="9650557" y="2523452"/>
              <a:ext cx="1368424" cy="78172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032" name="Picture 8" descr="Bottle: A Fast and Lightweight Python Web Framework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3277" y="2599796"/>
              <a:ext cx="1042984" cy="610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1" name="Прямая со стрелкой 40"/>
          <p:cNvCxnSpPr/>
          <p:nvPr/>
        </p:nvCxnSpPr>
        <p:spPr>
          <a:xfrm>
            <a:off x="7917655" y="2598979"/>
            <a:ext cx="0" cy="295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7920035" y="3734239"/>
            <a:ext cx="0" cy="295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3259141" y="4832357"/>
            <a:ext cx="1368424" cy="1323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Скрипт очистки первого слоя</a:t>
            </a:r>
            <a:endParaRPr lang="ru-RU" dirty="0"/>
          </a:p>
        </p:txBody>
      </p:sp>
      <p:cxnSp>
        <p:nvCxnSpPr>
          <p:cNvPr id="36" name="Прямая со стрелкой 35"/>
          <p:cNvCxnSpPr>
            <a:stCxn id="31" idx="0"/>
          </p:cNvCxnSpPr>
          <p:nvPr/>
        </p:nvCxnSpPr>
        <p:spPr>
          <a:xfrm flipV="1">
            <a:off x="3943353" y="3325036"/>
            <a:ext cx="1243411" cy="1507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5047462" y="2861287"/>
            <a:ext cx="945545" cy="463749"/>
            <a:chOff x="5257800" y="2873871"/>
            <a:chExt cx="945545" cy="463749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5257800" y="2873871"/>
              <a:ext cx="945545" cy="46374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026" name="Picture 2" descr="_images/peewee3-logo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618" y="2933455"/>
              <a:ext cx="810420" cy="303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6" name="Прямая со стрелкой 45"/>
          <p:cNvCxnSpPr/>
          <p:nvPr/>
        </p:nvCxnSpPr>
        <p:spPr>
          <a:xfrm flipV="1">
            <a:off x="5389955" y="2674155"/>
            <a:ext cx="0" cy="164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rot="10800000" flipV="1">
            <a:off x="5542355" y="2702730"/>
            <a:ext cx="0" cy="164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09" y="2065867"/>
            <a:ext cx="297088" cy="297088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67" y="4034361"/>
            <a:ext cx="297088" cy="29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4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3991" y="127461"/>
            <a:ext cx="10131425" cy="1456267"/>
          </a:xfrm>
        </p:spPr>
        <p:txBody>
          <a:bodyPr/>
          <a:lstStyle/>
          <a:p>
            <a:r>
              <a:rPr lang="ru-RU" dirty="0" smtClean="0"/>
              <a:t>План реализации</a:t>
            </a:r>
            <a:endParaRPr lang="ru-RU" dirty="0"/>
          </a:p>
        </p:txBody>
      </p:sp>
      <p:sp>
        <p:nvSpPr>
          <p:cNvPr id="31" name="Объект 2"/>
          <p:cNvSpPr>
            <a:spLocks noGrp="1"/>
          </p:cNvSpPr>
          <p:nvPr>
            <p:ph idx="1"/>
          </p:nvPr>
        </p:nvSpPr>
        <p:spPr>
          <a:xfrm>
            <a:off x="743991" y="1305968"/>
            <a:ext cx="4457698" cy="3482163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ru-RU" sz="2000" u="sng" dirty="0" smtClean="0"/>
              <a:t>Формирование первого слоя данных</a:t>
            </a:r>
          </a:p>
          <a:p>
            <a:pPr marL="0" indent="0">
              <a:buNone/>
            </a:pPr>
            <a:r>
              <a:rPr lang="ru-RU" sz="2000" dirty="0" smtClean="0"/>
              <a:t>скрипт: </a:t>
            </a:r>
            <a:r>
              <a:rPr 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1_log_parser.py</a:t>
            </a:r>
            <a:endParaRPr lang="ru-RU" sz="20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ru-RU" dirty="0" smtClean="0"/>
              <a:t>Производится </a:t>
            </a:r>
            <a:r>
              <a:rPr lang="ru-RU" dirty="0" err="1" smtClean="0"/>
              <a:t>парсинг</a:t>
            </a:r>
            <a:r>
              <a:rPr lang="ru-RU" dirty="0" smtClean="0"/>
              <a:t> логов, выделяется </a:t>
            </a:r>
            <a:r>
              <a:rPr lang="ru-RU" b="1" dirty="0" smtClean="0"/>
              <a:t>дата записи</a:t>
            </a:r>
            <a:r>
              <a:rPr lang="ru-RU" dirty="0" smtClean="0"/>
              <a:t>, </a:t>
            </a:r>
            <a:r>
              <a:rPr lang="ru-RU" b="1" dirty="0" smtClean="0"/>
              <a:t>имя события</a:t>
            </a:r>
            <a:r>
              <a:rPr lang="ru-RU" dirty="0" smtClean="0"/>
              <a:t>, </a:t>
            </a:r>
            <a:r>
              <a:rPr lang="ru-RU" b="1" dirty="0" smtClean="0"/>
              <a:t>параметры</a:t>
            </a:r>
            <a:r>
              <a:rPr lang="ru-RU" dirty="0" smtClean="0"/>
              <a:t>, выделяются </a:t>
            </a:r>
            <a:r>
              <a:rPr lang="ru-RU" u="sng" dirty="0" smtClean="0"/>
              <a:t>многострочные значения </a:t>
            </a:r>
            <a:r>
              <a:rPr lang="ru-RU" dirty="0" smtClean="0"/>
              <a:t>параметров (</a:t>
            </a:r>
            <a:r>
              <a:rPr lang="en-US" dirty="0" smtClean="0"/>
              <a:t>Context, </a:t>
            </a:r>
            <a:r>
              <a:rPr lang="en-US" dirty="0" err="1" smtClean="0"/>
              <a:t>Sql</a:t>
            </a:r>
            <a:r>
              <a:rPr lang="ru-RU" dirty="0" smtClean="0"/>
              <a:t>)</a:t>
            </a:r>
          </a:p>
          <a:p>
            <a:r>
              <a:rPr lang="ru-RU" dirty="0"/>
              <a:t>Полученные данные записываются в </a:t>
            </a:r>
            <a:r>
              <a:rPr lang="ru-RU" dirty="0" smtClean="0"/>
              <a:t>таблицу </a:t>
            </a:r>
            <a:r>
              <a:rPr lang="en-US" b="1" u="sng" dirty="0" err="1"/>
              <a:t>SourceData</a:t>
            </a:r>
            <a:endParaRPr lang="ru-RU" b="1" u="sng" dirty="0"/>
          </a:p>
          <a:p>
            <a:r>
              <a:rPr lang="ru-RU" dirty="0"/>
              <a:t>Записываются контрольные точки слоя в таблицу </a:t>
            </a:r>
            <a:r>
              <a:rPr lang="en-US" b="1" u="sng" dirty="0"/>
              <a:t>Checkpoint</a:t>
            </a:r>
            <a:endParaRPr lang="ru-RU" b="1" u="sng" dirty="0"/>
          </a:p>
          <a:p>
            <a:endParaRPr lang="ru-RU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91" y="4537930"/>
            <a:ext cx="10654114" cy="1999779"/>
          </a:xfrm>
          <a:prstGeom prst="rect">
            <a:avLst/>
          </a:prstGeom>
        </p:spPr>
      </p:pic>
      <p:sp>
        <p:nvSpPr>
          <p:cNvPr id="36" name="Объект 2"/>
          <p:cNvSpPr txBox="1">
            <a:spLocks/>
          </p:cNvSpPr>
          <p:nvPr/>
        </p:nvSpPr>
        <p:spPr>
          <a:xfrm>
            <a:off x="6071048" y="2148173"/>
            <a:ext cx="4457698" cy="21328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900" b="1" u="sng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Доступ к лог-файлам скрипт может получить двумя способами:</a:t>
            </a:r>
          </a:p>
          <a:p>
            <a:r>
              <a:rPr lang="ru-RU" sz="19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1. </a:t>
            </a:r>
            <a:r>
              <a:rPr lang="ru-RU" sz="1900" b="1" u="sng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Прямой </a:t>
            </a:r>
            <a:r>
              <a:rPr lang="ru-RU" sz="19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– скрипт имеет доступ к диску, например, когда он запущен сервере приложений</a:t>
            </a:r>
          </a:p>
          <a:p>
            <a:r>
              <a:rPr lang="ru-RU" sz="19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2. </a:t>
            </a:r>
            <a:r>
              <a:rPr lang="en-US" sz="1900" b="1" u="sng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SFTP </a:t>
            </a:r>
            <a:r>
              <a:rPr lang="en-US" sz="19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– </a:t>
            </a:r>
            <a:r>
              <a:rPr lang="ru-RU" sz="19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когда по каким либо причинам  скрипт невозможно запустить на </a:t>
            </a:r>
            <a:r>
              <a:rPr lang="ru-RU" sz="19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сервере </a:t>
            </a:r>
            <a:r>
              <a:rPr lang="ru-RU" sz="19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приложений</a:t>
            </a:r>
            <a:endParaRPr lang="ru-RU" sz="19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ru-RU" sz="1200" b="1" u="sng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37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3991" y="127461"/>
            <a:ext cx="10131425" cy="1456267"/>
          </a:xfrm>
        </p:spPr>
        <p:txBody>
          <a:bodyPr/>
          <a:lstStyle/>
          <a:p>
            <a:r>
              <a:rPr lang="ru-RU" dirty="0" smtClean="0"/>
              <a:t>План реализации</a:t>
            </a:r>
            <a:endParaRPr lang="ru-RU" dirty="0"/>
          </a:p>
        </p:txBody>
      </p:sp>
      <p:sp>
        <p:nvSpPr>
          <p:cNvPr id="31" name="Объект 2"/>
          <p:cNvSpPr>
            <a:spLocks noGrp="1"/>
          </p:cNvSpPr>
          <p:nvPr>
            <p:ph idx="1"/>
          </p:nvPr>
        </p:nvSpPr>
        <p:spPr>
          <a:xfrm>
            <a:off x="743991" y="2062426"/>
            <a:ext cx="4457698" cy="348216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000" u="sng" dirty="0" smtClean="0"/>
              <a:t>Запросы </a:t>
            </a:r>
            <a:r>
              <a:rPr lang="ru-RU" sz="2000" u="sng" dirty="0"/>
              <a:t>к СУБД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скрипт: </a:t>
            </a:r>
            <a:r>
              <a:rPr 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2_db_call.py</a:t>
            </a:r>
            <a:endParaRPr lang="ru-RU" sz="20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ru-RU" dirty="0" smtClean="0"/>
              <a:t>Производит выборку из таблицы </a:t>
            </a:r>
            <a:r>
              <a:rPr lang="en-US" b="1" u="sng" dirty="0" err="1" smtClean="0"/>
              <a:t>SourceData</a:t>
            </a:r>
            <a:r>
              <a:rPr lang="ru-RU" b="1" u="sng" dirty="0" smtClean="0"/>
              <a:t> </a:t>
            </a:r>
            <a:r>
              <a:rPr lang="ru-RU" dirty="0" smtClean="0"/>
              <a:t>с событием </a:t>
            </a:r>
            <a:r>
              <a:rPr lang="en-US" b="1" i="1" dirty="0"/>
              <a:t>DBPOSTGRS</a:t>
            </a:r>
            <a:r>
              <a:rPr lang="ru-RU" dirty="0" smtClean="0"/>
              <a:t>, появившиеся после контрольной точки</a:t>
            </a:r>
          </a:p>
          <a:p>
            <a:r>
              <a:rPr lang="ru-RU" dirty="0" smtClean="0"/>
              <a:t>Полученные </a:t>
            </a:r>
            <a:r>
              <a:rPr lang="ru-RU" dirty="0"/>
              <a:t>данные записываются в </a:t>
            </a:r>
            <a:r>
              <a:rPr lang="ru-RU" dirty="0" smtClean="0"/>
              <a:t>таблицу </a:t>
            </a:r>
            <a:r>
              <a:rPr lang="en-US" b="1" u="sng" dirty="0" err="1" smtClean="0"/>
              <a:t>DBCall</a:t>
            </a:r>
            <a:endParaRPr lang="ru-RU" b="1" u="sng" dirty="0"/>
          </a:p>
          <a:p>
            <a:r>
              <a:rPr lang="ru-RU" dirty="0"/>
              <a:t>Записываются контрольные точки слоя в таблицу </a:t>
            </a:r>
            <a:r>
              <a:rPr lang="en-US" b="1" u="sng" dirty="0"/>
              <a:t>Checkpoint</a:t>
            </a:r>
            <a:endParaRPr lang="ru-RU" b="1" u="sng" dirty="0"/>
          </a:p>
          <a:p>
            <a:endParaRPr lang="ru-RU" dirty="0" smtClean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43991" y="1062301"/>
            <a:ext cx="4457698" cy="6712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sz="2000" b="1" i="1" dirty="0" smtClean="0"/>
              <a:t>Второй слой данных</a:t>
            </a:r>
            <a:endParaRPr lang="ru-RU" b="1" i="1" dirty="0" smtClean="0"/>
          </a:p>
          <a:p>
            <a:endParaRPr lang="ru-RU" dirty="0" smtClean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5886450" y="2062426"/>
            <a:ext cx="4988966" cy="348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u="sng" dirty="0" smtClean="0"/>
              <a:t>Методы </a:t>
            </a:r>
            <a:r>
              <a:rPr lang="ru-RU" sz="2000" u="sng" dirty="0"/>
              <a:t>сервера приложений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скрипт: </a:t>
            </a:r>
            <a:r>
              <a:rPr 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2_app_call.py</a:t>
            </a:r>
            <a:endParaRPr lang="ru-RU" sz="20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ru-RU" dirty="0" smtClean="0"/>
              <a:t>Производит выборку из таблицы </a:t>
            </a:r>
            <a:r>
              <a:rPr lang="en-US" b="1" u="sng" dirty="0" err="1" smtClean="0"/>
              <a:t>SourceData</a:t>
            </a:r>
            <a:r>
              <a:rPr lang="ru-RU" b="1" u="sng" dirty="0" smtClean="0"/>
              <a:t> </a:t>
            </a:r>
            <a:r>
              <a:rPr lang="ru-RU" dirty="0" smtClean="0"/>
              <a:t>с событием </a:t>
            </a:r>
            <a:r>
              <a:rPr lang="en-US" b="1" i="1" dirty="0" smtClean="0"/>
              <a:t>CALL</a:t>
            </a:r>
            <a:r>
              <a:rPr lang="ru-RU" dirty="0" smtClean="0"/>
              <a:t>, появившиеся после контрольной точки</a:t>
            </a:r>
          </a:p>
          <a:p>
            <a:r>
              <a:rPr lang="ru-RU" dirty="0" smtClean="0"/>
              <a:t>Полученные данные записываются в таблицу </a:t>
            </a:r>
            <a:r>
              <a:rPr lang="en-US" b="1" u="sng" dirty="0" err="1"/>
              <a:t>AppCall</a:t>
            </a:r>
            <a:endParaRPr lang="ru-RU" b="1" u="sng" dirty="0" smtClean="0"/>
          </a:p>
          <a:p>
            <a:r>
              <a:rPr lang="ru-RU" dirty="0" smtClean="0"/>
              <a:t>Записываются контрольные точки слоя в таблицу </a:t>
            </a:r>
            <a:r>
              <a:rPr lang="en-US" b="1" u="sng" dirty="0" smtClean="0"/>
              <a:t>Checkpoint</a:t>
            </a:r>
            <a:endParaRPr lang="ru-RU" b="1" u="sng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77373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3991" y="127461"/>
            <a:ext cx="10131425" cy="1456267"/>
          </a:xfrm>
        </p:spPr>
        <p:txBody>
          <a:bodyPr/>
          <a:lstStyle/>
          <a:p>
            <a:r>
              <a:rPr lang="ru-RU" dirty="0" smtClean="0"/>
              <a:t>План реализации</a:t>
            </a:r>
            <a:endParaRPr lang="ru-RU" dirty="0"/>
          </a:p>
        </p:txBody>
      </p:sp>
      <p:sp>
        <p:nvSpPr>
          <p:cNvPr id="31" name="Объект 2"/>
          <p:cNvSpPr>
            <a:spLocks noGrp="1"/>
          </p:cNvSpPr>
          <p:nvPr>
            <p:ph idx="1"/>
          </p:nvPr>
        </p:nvSpPr>
        <p:spPr>
          <a:xfrm>
            <a:off x="743990" y="2062427"/>
            <a:ext cx="10324059" cy="409072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000" u="sng" dirty="0" smtClean="0"/>
              <a:t>Вызов серверных методов пользователем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скрипт: </a:t>
            </a:r>
            <a:r>
              <a:rPr 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2_users_call.py</a:t>
            </a:r>
            <a:endParaRPr lang="ru-RU" sz="20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ru-RU" dirty="0" smtClean="0"/>
              <a:t>Является наиболее сложным </a:t>
            </a:r>
            <a:r>
              <a:rPr lang="ru-RU" dirty="0"/>
              <a:t>и </a:t>
            </a:r>
            <a:r>
              <a:rPr lang="ru-RU" dirty="0" smtClean="0"/>
              <a:t>ресурсоемким в слое </a:t>
            </a:r>
            <a:endParaRPr lang="ru-RU" dirty="0"/>
          </a:p>
          <a:p>
            <a:r>
              <a:rPr lang="ru-RU" dirty="0" smtClean="0"/>
              <a:t>Производит выборку из таблицы </a:t>
            </a:r>
            <a:r>
              <a:rPr lang="en-US" b="1" u="sng" dirty="0" err="1" smtClean="0"/>
              <a:t>SourceData</a:t>
            </a:r>
            <a:r>
              <a:rPr lang="ru-RU" b="1" u="sng" dirty="0" smtClean="0"/>
              <a:t> </a:t>
            </a:r>
            <a:r>
              <a:rPr lang="ru-RU" dirty="0" smtClean="0"/>
              <a:t> по трем событиям </a:t>
            </a:r>
            <a:r>
              <a:rPr lang="en-US" b="1" i="1" dirty="0" smtClean="0"/>
              <a:t>VRSREQUEST</a:t>
            </a:r>
            <a:r>
              <a:rPr lang="ru-RU" dirty="0" smtClean="0"/>
              <a:t>,</a:t>
            </a:r>
            <a:r>
              <a:rPr lang="ru-RU" b="1" i="1" dirty="0" smtClean="0"/>
              <a:t> </a:t>
            </a:r>
            <a:r>
              <a:rPr lang="en-US" b="1" i="1" dirty="0" smtClean="0"/>
              <a:t>VRSRESPONSE</a:t>
            </a:r>
            <a:r>
              <a:rPr lang="ru-RU" b="1" i="1" dirty="0" smtClean="0"/>
              <a:t> </a:t>
            </a:r>
            <a:r>
              <a:rPr lang="ru-RU" dirty="0" smtClean="0"/>
              <a:t>и</a:t>
            </a:r>
            <a:r>
              <a:rPr lang="ru-RU" b="1" i="1" dirty="0" smtClean="0"/>
              <a:t> </a:t>
            </a:r>
            <a:r>
              <a:rPr lang="en-US" b="1" i="1" dirty="0"/>
              <a:t>CALL</a:t>
            </a:r>
            <a:r>
              <a:rPr lang="ru-RU" dirty="0" smtClean="0"/>
              <a:t>, появившихся после контрольной точки</a:t>
            </a:r>
          </a:p>
          <a:p>
            <a:r>
              <a:rPr lang="ru-RU" dirty="0" smtClean="0"/>
              <a:t>Связывает эти три события по следующему сценарию:</a:t>
            </a:r>
          </a:p>
          <a:p>
            <a:pPr marL="720000" lvl="1" indent="-342900">
              <a:spcAft>
                <a:spcPts val="0"/>
              </a:spcAft>
              <a:buFont typeface="+mj-lt"/>
              <a:buAutoNum type="arabicPeriod"/>
            </a:pPr>
            <a:r>
              <a:rPr lang="ru-RU" sz="1200" dirty="0" smtClean="0"/>
              <a:t>Выбирается событие </a:t>
            </a:r>
            <a:r>
              <a:rPr lang="en-US" sz="1200" dirty="0" smtClean="0"/>
              <a:t>VRSREQUEST</a:t>
            </a:r>
            <a:endParaRPr lang="ru-RU" sz="1200" dirty="0" smtClean="0"/>
          </a:p>
          <a:p>
            <a:pPr marL="720000" lvl="1" indent="-342900">
              <a:spcAft>
                <a:spcPts val="0"/>
              </a:spcAft>
              <a:buFont typeface="+mj-lt"/>
              <a:buAutoNum type="arabicPeriod"/>
            </a:pPr>
            <a:r>
              <a:rPr lang="ru-RU" sz="1200" dirty="0" smtClean="0"/>
              <a:t>Ищется первые после него событи</a:t>
            </a:r>
            <a:r>
              <a:rPr lang="ru-RU" sz="1200" dirty="0"/>
              <a:t>я</a:t>
            </a:r>
            <a:r>
              <a:rPr lang="ru-RU" sz="1200" dirty="0" smtClean="0"/>
              <a:t> </a:t>
            </a:r>
            <a:r>
              <a:rPr lang="en-US" sz="1200" dirty="0" smtClean="0"/>
              <a:t>VRSRESPONSE</a:t>
            </a:r>
            <a:r>
              <a:rPr lang="ru-RU" sz="1200" dirty="0" smtClean="0"/>
              <a:t> и </a:t>
            </a:r>
            <a:r>
              <a:rPr lang="en-US" sz="1200" dirty="0" smtClean="0"/>
              <a:t>CALL</a:t>
            </a:r>
            <a:r>
              <a:rPr lang="ru-RU" sz="1200" dirty="0" smtClean="0"/>
              <a:t>, с совпадающими </a:t>
            </a:r>
            <a:r>
              <a:rPr lang="en-US" sz="1200" dirty="0" err="1" smtClean="0"/>
              <a:t>ConnectId</a:t>
            </a:r>
            <a:r>
              <a:rPr lang="ru-RU" sz="1200" dirty="0" smtClean="0"/>
              <a:t>, </a:t>
            </a:r>
            <a:r>
              <a:rPr lang="en-US" sz="1200" dirty="0" err="1" smtClean="0"/>
              <a:t>OSThread</a:t>
            </a:r>
            <a:r>
              <a:rPr lang="ru-RU" sz="1200" dirty="0" smtClean="0"/>
              <a:t> и </a:t>
            </a:r>
            <a:r>
              <a:rPr lang="en-US" sz="1200" dirty="0" err="1" smtClean="0"/>
              <a:t>ClientId</a:t>
            </a:r>
            <a:endParaRPr lang="ru-RU" sz="1200" dirty="0" smtClean="0"/>
          </a:p>
          <a:p>
            <a:pPr marL="720000" lvl="1" indent="-342900">
              <a:spcAft>
                <a:spcPts val="0"/>
              </a:spcAft>
              <a:buFont typeface="+mj-lt"/>
              <a:buAutoNum type="arabicPeriod"/>
            </a:pPr>
            <a:r>
              <a:rPr lang="ru-RU" sz="1200" dirty="0" smtClean="0"/>
              <a:t>Формируются данные о пользовательском вызове</a:t>
            </a:r>
          </a:p>
          <a:p>
            <a:pPr marL="377100" lvl="1" indent="0">
              <a:spcAft>
                <a:spcPts val="0"/>
              </a:spcAft>
              <a:buNone/>
            </a:pPr>
            <a:endParaRPr lang="en-US" sz="1200" dirty="0" smtClean="0"/>
          </a:p>
          <a:p>
            <a:r>
              <a:rPr lang="ru-RU" dirty="0" smtClean="0"/>
              <a:t>Полученные </a:t>
            </a:r>
            <a:r>
              <a:rPr lang="ru-RU" dirty="0"/>
              <a:t>данные записываются в </a:t>
            </a:r>
            <a:r>
              <a:rPr lang="ru-RU" dirty="0" smtClean="0"/>
              <a:t>таблицу </a:t>
            </a:r>
            <a:r>
              <a:rPr lang="en-US" b="1" u="sng" dirty="0" err="1"/>
              <a:t>UsersCall</a:t>
            </a:r>
            <a:endParaRPr lang="ru-RU" b="1" u="sng" dirty="0"/>
          </a:p>
          <a:p>
            <a:r>
              <a:rPr lang="ru-RU" dirty="0"/>
              <a:t>Записываются контрольные точки слоя в таблицу </a:t>
            </a:r>
            <a:r>
              <a:rPr lang="en-US" b="1" u="sng" dirty="0"/>
              <a:t>Checkpoint</a:t>
            </a:r>
            <a:endParaRPr lang="ru-RU" b="1" u="sng" dirty="0"/>
          </a:p>
          <a:p>
            <a:endParaRPr lang="ru-RU" dirty="0" smtClean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43991" y="1062301"/>
            <a:ext cx="4457698" cy="6712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sz="2000" b="1" i="1" dirty="0" smtClean="0"/>
              <a:t>Второй слой данных</a:t>
            </a:r>
            <a:endParaRPr lang="ru-RU" b="1" i="1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16615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3991" y="127461"/>
            <a:ext cx="10131425" cy="1456267"/>
          </a:xfrm>
        </p:spPr>
        <p:txBody>
          <a:bodyPr/>
          <a:lstStyle/>
          <a:p>
            <a:r>
              <a:rPr lang="ru-RU" dirty="0" smtClean="0"/>
              <a:t>План реализации</a:t>
            </a:r>
            <a:endParaRPr lang="ru-RU" dirty="0"/>
          </a:p>
        </p:txBody>
      </p:sp>
      <p:sp>
        <p:nvSpPr>
          <p:cNvPr id="31" name="Объект 2"/>
          <p:cNvSpPr>
            <a:spLocks noGrp="1"/>
          </p:cNvSpPr>
          <p:nvPr>
            <p:ph idx="1"/>
          </p:nvPr>
        </p:nvSpPr>
        <p:spPr>
          <a:xfrm>
            <a:off x="743991" y="1885949"/>
            <a:ext cx="10324059" cy="34004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Для формирования витрин было принято решение использовать следующие библиотеки:</a:t>
            </a:r>
          </a:p>
          <a:p>
            <a:r>
              <a:rPr lang="en-US" sz="2400" b="1" dirty="0" smtClean="0"/>
              <a:t>Pandas</a:t>
            </a:r>
            <a:r>
              <a:rPr lang="en-US" sz="2400" dirty="0" smtClean="0"/>
              <a:t> – </a:t>
            </a:r>
            <a:r>
              <a:rPr lang="ru-RU" sz="2400" dirty="0" smtClean="0"/>
              <a:t>позволяет произвести дополнительную обработку данных и сформировать результат в виде таблицы </a:t>
            </a:r>
            <a:r>
              <a:rPr lang="en-US" sz="2400" dirty="0" smtClean="0"/>
              <a:t>HTML</a:t>
            </a:r>
          </a:p>
          <a:p>
            <a:r>
              <a:rPr lang="en-US" sz="2400" b="1" dirty="0" smtClean="0"/>
              <a:t>Bottle</a:t>
            </a:r>
            <a:r>
              <a:rPr lang="en-US" sz="2400" dirty="0" smtClean="0"/>
              <a:t> – </a:t>
            </a:r>
            <a:r>
              <a:rPr lang="ru-RU" sz="2400" dirty="0" smtClean="0"/>
              <a:t>реализует </a:t>
            </a:r>
            <a:r>
              <a:rPr lang="en-US" sz="2400" dirty="0" smtClean="0"/>
              <a:t>WEB-</a:t>
            </a:r>
            <a:r>
              <a:rPr lang="ru-RU" sz="2400" dirty="0" smtClean="0"/>
              <a:t>интерфейса, позволяющий  непосредственно пользователям витрин получать данные, используя лишь браузер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43991" y="1062301"/>
            <a:ext cx="4457698" cy="6712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sz="2000" b="1" i="1" dirty="0" smtClean="0"/>
              <a:t>Формирование витрин</a:t>
            </a:r>
            <a:endParaRPr lang="ru-RU" b="1" i="1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15660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Будущее</Template>
  <TotalTime>0</TotalTime>
  <Words>531</Words>
  <Application>Microsoft Office PowerPoint</Application>
  <PresentationFormat>Широкоэкранный</PresentationFormat>
  <Paragraphs>99</Paragraphs>
  <Slides>14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Небеса</vt:lpstr>
      <vt:lpstr>Анализ логов работы  ERP-системы</vt:lpstr>
      <vt:lpstr>Цель проекта</vt:lpstr>
      <vt:lpstr>Необходимые витрины</vt:lpstr>
      <vt:lpstr>Необходимые витрины</vt:lpstr>
      <vt:lpstr>План реализации</vt:lpstr>
      <vt:lpstr>План реализации</vt:lpstr>
      <vt:lpstr>План реализации</vt:lpstr>
      <vt:lpstr>План реализации</vt:lpstr>
      <vt:lpstr>План реализации</vt:lpstr>
      <vt:lpstr>План реализации</vt:lpstr>
      <vt:lpstr>Структура данных</vt:lpstr>
      <vt:lpstr>Конфигурирование</vt:lpstr>
      <vt:lpstr>Результат работы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2022-12-18T10:58:24Z</dcterms:created>
  <dcterms:modified xsi:type="dcterms:W3CDTF">2022-12-19T08:50:53Z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