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0B642-D543-43FE-8850-E7A87E778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DDDE0C-706C-4647-A3D1-8B79093F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B4BCE7-D26E-4881-A5F2-B0242E7A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0D49E-6839-46C3-AE57-243347C3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BD847-8270-4C53-B39E-53915F5A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67266-C68C-4371-8A36-CF414D91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BCA48F-05D1-445E-A7F6-DBE6CE53D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26C100-5984-42D3-8F99-BBB0E2C1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D5012-C1C4-4B75-93AD-2E7692CF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3DFF7-6C73-4041-A9D4-F3D4E829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1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599044-E68C-4053-9D52-A20B25D0B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C89FF1-844B-476E-A116-8EDF11D4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B8BC3-9A62-44EE-AF1B-D40E034C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5DC46F-E35A-48E3-BE87-42B4E75B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2A183-0E49-4534-AAC3-76246694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939FC-9353-404E-B925-601A7CE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CA9853-107D-4219-84F8-C225AA2A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42EB5-5A09-43A4-B87F-8A9899E6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3176E-D092-487E-ADD0-45620A82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F8FD5-D5A2-4FFC-A44D-38F9FD96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8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2D421-3B9E-4F7B-8417-C5239825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57DF3-A4D6-4A2C-8C20-81CCD7BD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6681E-4B29-4CF1-9C40-8A1B5D42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4DBDB5-A273-40E7-9BD6-BF67754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73044-5F2E-4A14-8A22-B18F3E31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6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A1B52-C7E6-438D-BEC7-C62F8902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15AC4-5DC2-424A-BDC8-10EFDC08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A6E399-7417-46F0-84BE-5983D3F7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FDCEA1-9EC1-442E-B794-983304C6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89857-0B20-4F6A-96B8-ED4B5DB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AD3ADB-FE22-43F8-8825-7649071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4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11EBD-55F9-457B-8CED-AF6BB5E5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17F41A-55B2-452C-BE64-DF809D67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3BE926-C933-4B0A-86BB-E17B94BAA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07E6A3-EA5F-4BA5-9476-0502F157B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AD0F87-2D1A-4B72-A224-295876EB6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F6864C-FC11-446B-BF1A-C11DBADE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FF8AD0-0109-49AC-AF8E-F1C72F50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7E4737-764D-4EBA-8DB0-549CE12B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5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A66F4-099E-4EDA-9A68-640F2DB2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65DA15-69E5-4A18-8F2A-1F83CF0D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20799B-CD68-4A41-8025-4749EF0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ABD7C9-BAF5-40AC-BDED-5517E86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4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59DD5F-491C-4F93-A52D-03D0A481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9AF2ED-282B-45F1-953A-B729A746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F37D4A-0E41-4460-9059-11D3C9F3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9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BA39-77C5-4046-9EC8-D1FFD52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D0880-F1C6-4FE3-98B4-7E6B4DA0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9E922-594A-46AA-9917-F09542C5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8A9C35-D3DE-4B7A-B2ED-901C9476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0435A5-EB16-4094-9E30-8B367A50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51CF78-92EC-42EC-83DC-A258BEA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9C6B4-6651-4D4A-A201-F8BC5C7C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AE81BD-29FD-420E-9067-0166949CD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773F28-E09B-4775-A1BB-283B0B27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C8EB49-B034-4F9E-9AD3-7B95AC2F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0A2E04-0296-4008-B67E-56F6E7B5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9653CF-34CF-44A0-857D-78562B56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9D5A36-9A17-4ACA-9264-A9572CB1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51996-215D-41A0-994A-C9FD7D40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D05E9-167C-4BE4-9886-88CDD3842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507A-AACA-4DFB-A0D9-8066BFD4840C}" type="datetimeFigureOut">
              <a:rPr lang="zh-TW" altLang="en-US" smtClean="0"/>
              <a:t>2018/5/1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C2176-242A-4BB2-A6DB-8DEFB7748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2449B-F7B9-4A07-BF5F-5D3CFDFC3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45EB8-3702-4EF6-B613-B71643A02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5FB66-A976-4704-B9CF-62E0E509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F2011D-EEF3-414F-A871-F6D808BB5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7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9BB4B-6BC7-4C6D-8A27-E44F7D17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Encoding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5A9860-3B73-4397-B578-43CD72055DC8}"/>
              </a:ext>
            </a:extLst>
          </p:cNvPr>
          <p:cNvSpPr/>
          <p:nvPr/>
        </p:nvSpPr>
        <p:spPr>
          <a:xfrm>
            <a:off x="838200" y="1597923"/>
            <a:ext cx="1013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Sample Review:</a:t>
            </a:r>
          </a:p>
          <a:p>
            <a:r>
              <a:rPr lang="zh-TW" altLang="en-US" sz="2000" dirty="0">
                <a:solidFill>
                  <a:srgbClr val="FF0000"/>
                </a:solidFill>
              </a:rPr>
              <a:t>Great</a:t>
            </a:r>
            <a:r>
              <a:rPr lang="zh-TW" altLang="en-US" sz="2000" dirty="0"/>
              <a:t> drinks, </a:t>
            </a:r>
            <a:r>
              <a:rPr lang="zh-TW" altLang="en-US" sz="2000" dirty="0">
                <a:solidFill>
                  <a:srgbClr val="FF0000"/>
                </a:solidFill>
              </a:rPr>
              <a:t>excellent</a:t>
            </a:r>
            <a:r>
              <a:rPr lang="zh-TW" altLang="en-US" sz="2000" dirty="0"/>
              <a:t> beers, </a:t>
            </a:r>
            <a:r>
              <a:rPr lang="zh-TW" altLang="en-US" sz="2000" dirty="0">
                <a:solidFill>
                  <a:srgbClr val="FF0000"/>
                </a:solidFill>
              </a:rPr>
              <a:t>friendly</a:t>
            </a:r>
            <a:r>
              <a:rPr lang="zh-TW" altLang="en-US" sz="2000" dirty="0"/>
              <a:t> service.  But the most </a:t>
            </a:r>
            <a:r>
              <a:rPr lang="zh-TW" altLang="en-US" sz="2000" dirty="0">
                <a:solidFill>
                  <a:srgbClr val="FF0000"/>
                </a:solidFill>
              </a:rPr>
              <a:t>uncomfortable</a:t>
            </a:r>
            <a:r>
              <a:rPr lang="zh-TW" altLang="en-US" sz="2000" dirty="0"/>
              <a:t> bar stools possible.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DA7924-DB98-4356-A125-E437D3A6CB48}"/>
              </a:ext>
            </a:extLst>
          </p:cNvPr>
          <p:cNvSpPr/>
          <p:nvPr/>
        </p:nvSpPr>
        <p:spPr>
          <a:xfrm>
            <a:off x="838200" y="2923486"/>
            <a:ext cx="10783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Keyword Array: [……., </a:t>
            </a:r>
            <a:r>
              <a:rPr lang="en-US" altLang="zh-TW" sz="2000" dirty="0">
                <a:solidFill>
                  <a:srgbClr val="FF0000"/>
                </a:solidFill>
              </a:rPr>
              <a:t>g</a:t>
            </a:r>
            <a:r>
              <a:rPr lang="zh-TW" altLang="en-US" sz="2000" dirty="0">
                <a:solidFill>
                  <a:srgbClr val="FF0000"/>
                </a:solidFill>
              </a:rPr>
              <a:t>reat</a:t>
            </a:r>
            <a:r>
              <a:rPr lang="en-US" altLang="zh-TW" sz="2000" dirty="0">
                <a:solidFill>
                  <a:srgbClr val="FF0000"/>
                </a:solidFill>
              </a:rPr>
              <a:t>,</a:t>
            </a:r>
            <a:r>
              <a:rPr lang="en-US" altLang="zh-TW" sz="2000" dirty="0"/>
              <a:t> …….., </a:t>
            </a:r>
            <a:r>
              <a:rPr lang="en-US" altLang="zh-TW" sz="2000" dirty="0">
                <a:solidFill>
                  <a:srgbClr val="FF0000"/>
                </a:solidFill>
              </a:rPr>
              <a:t>excellent</a:t>
            </a:r>
            <a:r>
              <a:rPr lang="en-US" altLang="zh-TW" sz="2000" dirty="0"/>
              <a:t>, …….., </a:t>
            </a:r>
            <a:r>
              <a:rPr lang="en-US" altLang="zh-TW" sz="2000" dirty="0">
                <a:solidFill>
                  <a:srgbClr val="FF0000"/>
                </a:solidFill>
              </a:rPr>
              <a:t>friendly</a:t>
            </a:r>
            <a:r>
              <a:rPr lang="en-US" altLang="zh-TW" sz="2000" dirty="0"/>
              <a:t>, …., </a:t>
            </a:r>
            <a:r>
              <a:rPr lang="en-US" altLang="zh-TW" sz="2000" dirty="0">
                <a:solidFill>
                  <a:srgbClr val="FF0000"/>
                </a:solidFill>
              </a:rPr>
              <a:t>uncomfortable</a:t>
            </a:r>
            <a:r>
              <a:rPr lang="en-US" altLang="zh-TW" sz="2000" dirty="0"/>
              <a:t>, ……]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6B8CC1-23B7-4C33-89B9-C143092B0B68}"/>
              </a:ext>
            </a:extLst>
          </p:cNvPr>
          <p:cNvSpPr txBox="1"/>
          <p:nvPr/>
        </p:nvSpPr>
        <p:spPr>
          <a:xfrm>
            <a:off x="437329" y="4156284"/>
            <a:ext cx="8982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Feature Array (0/1): [….., 0, 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en-US" altLang="zh-TW" sz="2000" dirty="0"/>
              <a:t>, ……………., 0, 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en-US" altLang="zh-TW" sz="2000" dirty="0"/>
              <a:t>, ………………., 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en-US" altLang="zh-TW" sz="2000" dirty="0"/>
              <a:t>, 0, ……………….., 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en-US" altLang="zh-TW" sz="2000" dirty="0"/>
              <a:t>, 0, 0, …...]</a:t>
            </a:r>
            <a:endParaRPr lang="zh-TW" altLang="en-US" sz="20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6AD8AFB-9C7D-4AB3-8536-7D45E7216596}"/>
              </a:ext>
            </a:extLst>
          </p:cNvPr>
          <p:cNvCxnSpPr/>
          <p:nvPr/>
        </p:nvCxnSpPr>
        <p:spPr>
          <a:xfrm>
            <a:off x="3432313" y="3323596"/>
            <a:ext cx="0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B5EE77-F713-4D3D-B76C-86E708BB3556}"/>
              </a:ext>
            </a:extLst>
          </p:cNvPr>
          <p:cNvCxnSpPr/>
          <p:nvPr/>
        </p:nvCxnSpPr>
        <p:spPr>
          <a:xfrm>
            <a:off x="4976191" y="3323596"/>
            <a:ext cx="0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ADD9B97-987A-4FE1-9B51-96A02A74132A}"/>
              </a:ext>
            </a:extLst>
          </p:cNvPr>
          <p:cNvCxnSpPr/>
          <p:nvPr/>
        </p:nvCxnSpPr>
        <p:spPr>
          <a:xfrm>
            <a:off x="6460435" y="3323596"/>
            <a:ext cx="0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70E54C7-AED2-4688-86F3-87BDEAB44159}"/>
              </a:ext>
            </a:extLst>
          </p:cNvPr>
          <p:cNvCxnSpPr/>
          <p:nvPr/>
        </p:nvCxnSpPr>
        <p:spPr>
          <a:xfrm>
            <a:off x="8249478" y="3323596"/>
            <a:ext cx="0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0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CD844-F7BB-4246-80E6-29FEF503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Experimental Setup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7544B2-5AF6-4537-A4D1-971664F8E445}"/>
              </a:ext>
            </a:extLst>
          </p:cNvPr>
          <p:cNvSpPr/>
          <p:nvPr/>
        </p:nvSpPr>
        <p:spPr>
          <a:xfrm>
            <a:off x="1393135" y="2213114"/>
            <a:ext cx="110987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D99096-B80D-4BAD-833A-9D7AF2ABB3E6}"/>
              </a:ext>
            </a:extLst>
          </p:cNvPr>
          <p:cNvSpPr/>
          <p:nvPr/>
        </p:nvSpPr>
        <p:spPr>
          <a:xfrm>
            <a:off x="1393135" y="3538677"/>
            <a:ext cx="110987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C68472-7995-4002-A249-E1D9718C9FC9}"/>
              </a:ext>
            </a:extLst>
          </p:cNvPr>
          <p:cNvSpPr txBox="1"/>
          <p:nvPr/>
        </p:nvSpPr>
        <p:spPr>
          <a:xfrm>
            <a:off x="1683026" y="2491175"/>
            <a:ext cx="569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+</a:t>
            </a:r>
            <a:endParaRPr lang="zh-TW" alt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63126D-61DD-41A8-9308-A45E63F89840}"/>
              </a:ext>
            </a:extLst>
          </p:cNvPr>
          <p:cNvSpPr txBox="1"/>
          <p:nvPr/>
        </p:nvSpPr>
        <p:spPr>
          <a:xfrm>
            <a:off x="1775792" y="3816738"/>
            <a:ext cx="569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-</a:t>
            </a:r>
            <a:endParaRPr lang="zh-TW" altLang="en-US" sz="4400" dirty="0"/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3B16C5DC-65A8-45F5-9C68-70C9313C9BDA}"/>
              </a:ext>
            </a:extLst>
          </p:cNvPr>
          <p:cNvSpPr/>
          <p:nvPr/>
        </p:nvSpPr>
        <p:spPr>
          <a:xfrm>
            <a:off x="1007165" y="2213114"/>
            <a:ext cx="278296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FF23098F-1BC5-4B1C-8B77-D69E725E37E4}"/>
              </a:ext>
            </a:extLst>
          </p:cNvPr>
          <p:cNvSpPr/>
          <p:nvPr/>
        </p:nvSpPr>
        <p:spPr>
          <a:xfrm>
            <a:off x="1017104" y="3538676"/>
            <a:ext cx="278296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71C0FE-F0F7-4FD4-91BD-EB92D66409CB}"/>
              </a:ext>
            </a:extLst>
          </p:cNvPr>
          <p:cNvSpPr txBox="1"/>
          <p:nvPr/>
        </p:nvSpPr>
        <p:spPr>
          <a:xfrm>
            <a:off x="488674" y="2691229"/>
            <a:ext cx="5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50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6F721B-2761-40D1-AB5E-C38D577CF782}"/>
              </a:ext>
            </a:extLst>
          </p:cNvPr>
          <p:cNvSpPr txBox="1"/>
          <p:nvPr/>
        </p:nvSpPr>
        <p:spPr>
          <a:xfrm>
            <a:off x="488674" y="3996743"/>
            <a:ext cx="52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50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D7FDCD-3733-4884-8EA2-1FC15F6FB42E}"/>
              </a:ext>
            </a:extLst>
          </p:cNvPr>
          <p:cNvSpPr txBox="1"/>
          <p:nvPr/>
        </p:nvSpPr>
        <p:spPr>
          <a:xfrm>
            <a:off x="1413013" y="1764223"/>
            <a:ext cx="110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Samples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68C55A-08B1-4AC4-94A9-2AD1E61304B3}"/>
              </a:ext>
            </a:extLst>
          </p:cNvPr>
          <p:cNvSpPr/>
          <p:nvPr/>
        </p:nvSpPr>
        <p:spPr>
          <a:xfrm>
            <a:off x="3911049" y="2249186"/>
            <a:ext cx="1109870" cy="8737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22BC24-33C6-4F43-B59E-357987BC6A8A}"/>
              </a:ext>
            </a:extLst>
          </p:cNvPr>
          <p:cNvSpPr/>
          <p:nvPr/>
        </p:nvSpPr>
        <p:spPr>
          <a:xfrm>
            <a:off x="3911049" y="3122964"/>
            <a:ext cx="1109870" cy="8737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5A0AC91-B2BB-4DF2-A858-92C7BB27A0DD}"/>
              </a:ext>
            </a:extLst>
          </p:cNvPr>
          <p:cNvSpPr txBox="1"/>
          <p:nvPr/>
        </p:nvSpPr>
        <p:spPr>
          <a:xfrm>
            <a:off x="3689075" y="1785271"/>
            <a:ext cx="181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Training set (90)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6CE0F2-9875-4C82-93BD-4F7B3C753682}"/>
              </a:ext>
            </a:extLst>
          </p:cNvPr>
          <p:cNvSpPr txBox="1"/>
          <p:nvPr/>
        </p:nvSpPr>
        <p:spPr>
          <a:xfrm>
            <a:off x="4181062" y="2307747"/>
            <a:ext cx="569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+</a:t>
            </a:r>
            <a:endParaRPr lang="zh-TW" altLang="en-US" sz="4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FFD827-6011-463F-B3B3-42EA28C5259A}"/>
              </a:ext>
            </a:extLst>
          </p:cNvPr>
          <p:cNvSpPr txBox="1"/>
          <p:nvPr/>
        </p:nvSpPr>
        <p:spPr>
          <a:xfrm>
            <a:off x="4268030" y="3141741"/>
            <a:ext cx="569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-</a:t>
            </a:r>
            <a:endParaRPr lang="zh-TW" altLang="en-US" sz="4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44AC02-50AE-4B73-A244-D7475F4B8D1F}"/>
              </a:ext>
            </a:extLst>
          </p:cNvPr>
          <p:cNvSpPr/>
          <p:nvPr/>
        </p:nvSpPr>
        <p:spPr>
          <a:xfrm>
            <a:off x="7270476" y="4813486"/>
            <a:ext cx="1109870" cy="487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47529A2-72FC-455D-8BE4-414A29C38529}"/>
              </a:ext>
            </a:extLst>
          </p:cNvPr>
          <p:cNvSpPr/>
          <p:nvPr/>
        </p:nvSpPr>
        <p:spPr>
          <a:xfrm>
            <a:off x="7270476" y="5301827"/>
            <a:ext cx="1109870" cy="487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BF1F851-9F3F-4BDC-A430-91E810775708}"/>
              </a:ext>
            </a:extLst>
          </p:cNvPr>
          <p:cNvSpPr txBox="1"/>
          <p:nvPr/>
        </p:nvSpPr>
        <p:spPr>
          <a:xfrm>
            <a:off x="7161147" y="5926266"/>
            <a:ext cx="150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Test set (10)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72045B2-E97E-4B1C-892D-ABE63B1EE02B}"/>
              </a:ext>
            </a:extLst>
          </p:cNvPr>
          <p:cNvSpPr txBox="1"/>
          <p:nvPr/>
        </p:nvSpPr>
        <p:spPr>
          <a:xfrm>
            <a:off x="7540489" y="4689463"/>
            <a:ext cx="569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+</a:t>
            </a:r>
            <a:endParaRPr lang="zh-TW" altLang="en-US" sz="4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0C5ED85-D500-4858-BBC8-2118196C46F0}"/>
              </a:ext>
            </a:extLst>
          </p:cNvPr>
          <p:cNvSpPr txBox="1"/>
          <p:nvPr/>
        </p:nvSpPr>
        <p:spPr>
          <a:xfrm>
            <a:off x="7627457" y="5160800"/>
            <a:ext cx="569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-</a:t>
            </a:r>
            <a:endParaRPr lang="zh-TW" altLang="en-US" sz="4400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B80C94E9-9035-4BDF-89B4-31ED2A538B69}"/>
              </a:ext>
            </a:extLst>
          </p:cNvPr>
          <p:cNvSpPr/>
          <p:nvPr/>
        </p:nvSpPr>
        <p:spPr>
          <a:xfrm>
            <a:off x="5377900" y="3066184"/>
            <a:ext cx="964096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01C9BF4-368C-4394-8FBD-91D88C69DD32}"/>
              </a:ext>
            </a:extLst>
          </p:cNvPr>
          <p:cNvSpPr txBox="1"/>
          <p:nvPr/>
        </p:nvSpPr>
        <p:spPr>
          <a:xfrm>
            <a:off x="5020919" y="2362909"/>
            <a:ext cx="181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10-fold </a:t>
            </a:r>
          </a:p>
          <a:p>
            <a:pPr algn="ctr"/>
            <a:r>
              <a:rPr lang="en-US" altLang="zh-TW" b="1" dirty="0"/>
              <a:t>cross-validation</a:t>
            </a:r>
            <a:endParaRPr lang="zh-TW" altLang="en-US" b="1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0E3FB636-CFD2-4EFF-9D00-884351CAE4AF}"/>
              </a:ext>
            </a:extLst>
          </p:cNvPr>
          <p:cNvSpPr/>
          <p:nvPr/>
        </p:nvSpPr>
        <p:spPr>
          <a:xfrm>
            <a:off x="6885333" y="2571720"/>
            <a:ext cx="1810577" cy="1010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ML model</a:t>
            </a:r>
          </a:p>
          <a:p>
            <a:pPr algn="ctr"/>
            <a:r>
              <a:rPr lang="en-US" altLang="zh-TW" b="1" dirty="0"/>
              <a:t>(optimized)</a:t>
            </a:r>
            <a:endParaRPr lang="zh-TW" altLang="en-US" b="1" dirty="0"/>
          </a:p>
        </p:txBody>
      </p:sp>
      <p:sp>
        <p:nvSpPr>
          <p:cNvPr id="37" name="箭號: 彎曲 36">
            <a:extLst>
              <a:ext uri="{FF2B5EF4-FFF2-40B4-BE49-F238E27FC236}">
                <a16:creationId xmlns:a16="http://schemas.microsoft.com/office/drawing/2014/main" id="{68CF0FCA-6A98-45C9-B119-15C0C2CC4E73}"/>
              </a:ext>
            </a:extLst>
          </p:cNvPr>
          <p:cNvSpPr/>
          <p:nvPr/>
        </p:nvSpPr>
        <p:spPr>
          <a:xfrm flipV="1">
            <a:off x="1912458" y="4995498"/>
            <a:ext cx="4972875" cy="487387"/>
          </a:xfrm>
          <a:prstGeom prst="bentArrow">
            <a:avLst>
              <a:gd name="adj1" fmla="val 25000"/>
              <a:gd name="adj2" fmla="val 2428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1556EFD9-C591-4D14-AE8D-78DC6EDC9AF8}"/>
              </a:ext>
            </a:extLst>
          </p:cNvPr>
          <p:cNvSpPr/>
          <p:nvPr/>
        </p:nvSpPr>
        <p:spPr>
          <a:xfrm>
            <a:off x="2693505" y="3060561"/>
            <a:ext cx="964096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716A42F9-FC5B-4D1A-BD5E-DA97D9157BBA}"/>
              </a:ext>
            </a:extLst>
          </p:cNvPr>
          <p:cNvSpPr/>
          <p:nvPr/>
        </p:nvSpPr>
        <p:spPr>
          <a:xfrm rot="5400000">
            <a:off x="7308572" y="4036032"/>
            <a:ext cx="964096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6B21C4F0-985E-4825-83B2-74D2791E3559}"/>
              </a:ext>
            </a:extLst>
          </p:cNvPr>
          <p:cNvSpPr/>
          <p:nvPr/>
        </p:nvSpPr>
        <p:spPr>
          <a:xfrm>
            <a:off x="8576643" y="5200846"/>
            <a:ext cx="964096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7EA8B0D-B9BB-4292-91DC-EFB442562924}"/>
              </a:ext>
            </a:extLst>
          </p:cNvPr>
          <p:cNvSpPr/>
          <p:nvPr/>
        </p:nvSpPr>
        <p:spPr>
          <a:xfrm>
            <a:off x="9780938" y="4733723"/>
            <a:ext cx="1810577" cy="10109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Classification Results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1A974D-4CE9-4D5A-AF40-160A79C27E6B}"/>
              </a:ext>
            </a:extLst>
          </p:cNvPr>
          <p:cNvSpPr txBox="1"/>
          <p:nvPr/>
        </p:nvSpPr>
        <p:spPr>
          <a:xfrm>
            <a:off x="3419061" y="4813486"/>
            <a:ext cx="19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Randomly select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5517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BD18B-465D-4790-B2FB-46C55579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565BF-8F95-413C-B9DD-E1F28F8A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Linear SVM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94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8EE57-49C3-415D-A35D-1A69B4D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 Results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14BBCF5-A426-47F6-B175-922FC648D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50951"/>
              </p:ext>
            </p:extLst>
          </p:nvPr>
        </p:nvGraphicFramePr>
        <p:xfrm>
          <a:off x="1020417" y="3136555"/>
          <a:ext cx="10515600" cy="1089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044910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69476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12116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70299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4086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NNF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NRF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NNF+NRF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NNF+NRF+PRF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 (%)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71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81±3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90±5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89±5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20641"/>
                  </a:ext>
                </a:extLst>
              </a:tr>
              <a:tr h="348173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 (%)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59±14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66±13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70±12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68±13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149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5AEE438-847B-4303-B77A-818BA75CF5CE}"/>
              </a:ext>
            </a:extLst>
          </p:cNvPr>
          <p:cNvSpPr txBox="1"/>
          <p:nvPr/>
        </p:nvSpPr>
        <p:spPr>
          <a:xfrm>
            <a:off x="1020417" y="1690688"/>
            <a:ext cx="4585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Feature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Negative Non-related Food (NNF)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Negative Related Food (NRF)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Positive Related Food (PRF)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06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148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Feature Encoding</vt:lpstr>
      <vt:lpstr>Experimental Setup</vt:lpstr>
      <vt:lpstr>Support Vector Machine</vt:lpstr>
      <vt:lpstr>Classification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2018-04-30T03:32:46Z</dcterms:created>
  <dcterms:modified xsi:type="dcterms:W3CDTF">2018-05-01T18:06:07Z</dcterms:modified>
</cp:coreProperties>
</file>