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ym/Desktop/&#24037;&#20316;&#36164;&#26009;/&#26131;&#28857;&#39033;&#30446;/pycharm-workspace/&#20154;&#32676;&#21253;&#39033;&#30446;/sample/&#26679;&#26412;&#25968;&#25454;&#20998;&#26512;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正样本</a:t>
            </a:r>
            <a:r>
              <a:rPr lang="en-US" altLang="zh-CN"/>
              <a:t>social_app</a:t>
            </a:r>
            <a:r>
              <a:rPr lang="zh-CN" altLang="en-US"/>
              <a:t>安装个数统计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social_app安装个数统计!$A$1:$A$31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15</c:v>
                </c:pt>
                <c:pt idx="15">
                  <c:v>14</c:v>
                </c:pt>
                <c:pt idx="16">
                  <c:v>16</c:v>
                </c:pt>
                <c:pt idx="17">
                  <c:v>18</c:v>
                </c:pt>
                <c:pt idx="18">
                  <c:v>17</c:v>
                </c:pt>
                <c:pt idx="19">
                  <c:v>25</c:v>
                </c:pt>
                <c:pt idx="20">
                  <c:v>19</c:v>
                </c:pt>
                <c:pt idx="21">
                  <c:v>24</c:v>
                </c:pt>
                <c:pt idx="22">
                  <c:v>21</c:v>
                </c:pt>
                <c:pt idx="23">
                  <c:v>22</c:v>
                </c:pt>
                <c:pt idx="24">
                  <c:v>20</c:v>
                </c:pt>
                <c:pt idx="25">
                  <c:v>30</c:v>
                </c:pt>
                <c:pt idx="26">
                  <c:v>29</c:v>
                </c:pt>
                <c:pt idx="27">
                  <c:v>27</c:v>
                </c:pt>
                <c:pt idx="28">
                  <c:v>35</c:v>
                </c:pt>
                <c:pt idx="29">
                  <c:v>39</c:v>
                </c:pt>
                <c:pt idx="30">
                  <c:v>26</c:v>
                </c:pt>
              </c:numCache>
            </c:numRef>
          </c:xVal>
          <c:yVal>
            <c:numRef>
              <c:f>social_app安装个数统计!$B$1:$B$31</c:f>
              <c:numCache>
                <c:formatCode>General</c:formatCode>
                <c:ptCount val="31"/>
                <c:pt idx="0">
                  <c:v>336514</c:v>
                </c:pt>
                <c:pt idx="1">
                  <c:v>43242</c:v>
                </c:pt>
                <c:pt idx="2">
                  <c:v>9229</c:v>
                </c:pt>
                <c:pt idx="3">
                  <c:v>3140</c:v>
                </c:pt>
                <c:pt idx="4">
                  <c:v>1696</c:v>
                </c:pt>
                <c:pt idx="5">
                  <c:v>1073</c:v>
                </c:pt>
                <c:pt idx="6">
                  <c:v>660</c:v>
                </c:pt>
                <c:pt idx="7">
                  <c:v>390</c:v>
                </c:pt>
                <c:pt idx="8">
                  <c:v>240</c:v>
                </c:pt>
                <c:pt idx="9">
                  <c:v>143</c:v>
                </c:pt>
                <c:pt idx="10">
                  <c:v>80</c:v>
                </c:pt>
                <c:pt idx="11">
                  <c:v>51</c:v>
                </c:pt>
                <c:pt idx="12">
                  <c:v>35</c:v>
                </c:pt>
                <c:pt idx="13">
                  <c:v>33</c:v>
                </c:pt>
                <c:pt idx="14">
                  <c:v>23</c:v>
                </c:pt>
                <c:pt idx="15">
                  <c:v>17</c:v>
                </c:pt>
                <c:pt idx="16">
                  <c:v>7</c:v>
                </c:pt>
                <c:pt idx="17">
                  <c:v>7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0F-B948-8B3E-5473DF912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727472"/>
        <c:axId val="322167760"/>
      </c:scatterChart>
      <c:valAx>
        <c:axId val="319727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167760"/>
        <c:crosses val="autoZero"/>
        <c:crossBetween val="midCat"/>
      </c:valAx>
      <c:valAx>
        <c:axId val="32216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9727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正样本总占比：</a:t>
            </a:r>
            <a:r>
              <a:rPr lang="en-US" altLang="zh-CN"/>
              <a:t>0.86</a:t>
            </a:r>
            <a:r>
              <a:rPr lang="zh-CN" altLang="en-US"/>
              <a:t>；负样本总占比：</a:t>
            </a:r>
            <a:r>
              <a:rPr lang="en-US" altLang="zh-CN"/>
              <a:t>0.88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正样本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系统版本!$O$2:$O$12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系统版本!$Q$2:$Q$12</c:f>
              <c:numCache>
                <c:formatCode>General</c:formatCode>
                <c:ptCount val="11"/>
                <c:pt idx="0">
                  <c:v>0.19219694715768984</c:v>
                </c:pt>
                <c:pt idx="1">
                  <c:v>0.18768626422667883</c:v>
                </c:pt>
                <c:pt idx="2">
                  <c:v>0.15387253097470086</c:v>
                </c:pt>
                <c:pt idx="3">
                  <c:v>8.1845320639210919E-2</c:v>
                </c:pt>
                <c:pt idx="4">
                  <c:v>6.4037073829970703E-2</c:v>
                </c:pt>
                <c:pt idx="5">
                  <c:v>5.9241479120757209E-2</c:v>
                </c:pt>
                <c:pt idx="6">
                  <c:v>4.8780426308703169E-2</c:v>
                </c:pt>
                <c:pt idx="7">
                  <c:v>2.0374974156232507E-2</c:v>
                </c:pt>
                <c:pt idx="8">
                  <c:v>1.8819305420383545E-2</c:v>
                </c:pt>
                <c:pt idx="9">
                  <c:v>1.6865264463685095E-2</c:v>
                </c:pt>
                <c:pt idx="10">
                  <c:v>1.6618172833031613E-2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07-3545-B22A-1EE2AC73A6A4}"/>
            </c:ext>
          </c:extLst>
        </c:ser>
        <c:ser>
          <c:idx val="1"/>
          <c:order val="1"/>
          <c:tx>
            <c:v>负样本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系统版本!$O$2:$O$12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系统版本!$R$2:$R$12</c:f>
              <c:numCache>
                <c:formatCode>General</c:formatCode>
                <c:ptCount val="11"/>
                <c:pt idx="0">
                  <c:v>0.29346469145124127</c:v>
                </c:pt>
                <c:pt idx="1">
                  <c:v>0.30937556687486695</c:v>
                </c:pt>
                <c:pt idx="2">
                  <c:v>8.6083139226076077E-2</c:v>
                </c:pt>
                <c:pt idx="3">
                  <c:v>4.7170308488700331E-2</c:v>
                </c:pt>
                <c:pt idx="4">
                  <c:v>2.2049812591943874E-2</c:v>
                </c:pt>
                <c:pt idx="5">
                  <c:v>4.4022364934721135E-2</c:v>
                </c:pt>
                <c:pt idx="6">
                  <c:v>2.2049812591943874E-2</c:v>
                </c:pt>
                <c:pt idx="7">
                  <c:v>2.5944540804195969E-2</c:v>
                </c:pt>
                <c:pt idx="8">
                  <c:v>1.6360068580317171E-2</c:v>
                </c:pt>
                <c:pt idx="9">
                  <c:v>1.2989248883959087E-2</c:v>
                </c:pt>
                <c:pt idx="10">
                  <c:v>5.7580544801108793E-3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07-3545-B22A-1EE2AC73A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12736"/>
        <c:axId val="354342528"/>
      </c:scatterChart>
      <c:valAx>
        <c:axId val="3339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系统版本对应的</a:t>
                </a:r>
                <a:r>
                  <a:rPr lang="en-US" altLang="zh-CN"/>
                  <a:t>label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342528"/>
        <c:crosses val="autoZero"/>
        <c:crossBetween val="midCat"/>
      </c:valAx>
      <c:valAx>
        <c:axId val="35434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912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负样本</a:t>
            </a:r>
            <a:r>
              <a:rPr lang="en-US" altLang="zh-CN"/>
              <a:t>soical_app</a:t>
            </a:r>
            <a:r>
              <a:rPr lang="zh-CN" altLang="en-US"/>
              <a:t>安装个数统计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social_app安装个数统计!$H$1:$H$100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55</c:v>
                </c:pt>
                <c:pt idx="55">
                  <c:v>56</c:v>
                </c:pt>
                <c:pt idx="56">
                  <c:v>54</c:v>
                </c:pt>
                <c:pt idx="57">
                  <c:v>60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62</c:v>
                </c:pt>
                <c:pt idx="62">
                  <c:v>61</c:v>
                </c:pt>
                <c:pt idx="63">
                  <c:v>63</c:v>
                </c:pt>
                <c:pt idx="64">
                  <c:v>64</c:v>
                </c:pt>
                <c:pt idx="65">
                  <c:v>66</c:v>
                </c:pt>
                <c:pt idx="66">
                  <c:v>69</c:v>
                </c:pt>
                <c:pt idx="67">
                  <c:v>70</c:v>
                </c:pt>
                <c:pt idx="68">
                  <c:v>67</c:v>
                </c:pt>
                <c:pt idx="69">
                  <c:v>68</c:v>
                </c:pt>
                <c:pt idx="70">
                  <c:v>65</c:v>
                </c:pt>
                <c:pt idx="71">
                  <c:v>72</c:v>
                </c:pt>
                <c:pt idx="72">
                  <c:v>71</c:v>
                </c:pt>
                <c:pt idx="73">
                  <c:v>74</c:v>
                </c:pt>
                <c:pt idx="74">
                  <c:v>73</c:v>
                </c:pt>
                <c:pt idx="75">
                  <c:v>76</c:v>
                </c:pt>
                <c:pt idx="76">
                  <c:v>75</c:v>
                </c:pt>
                <c:pt idx="77">
                  <c:v>77</c:v>
                </c:pt>
                <c:pt idx="78">
                  <c:v>91</c:v>
                </c:pt>
                <c:pt idx="79">
                  <c:v>84</c:v>
                </c:pt>
                <c:pt idx="80">
                  <c:v>79</c:v>
                </c:pt>
                <c:pt idx="81">
                  <c:v>97</c:v>
                </c:pt>
                <c:pt idx="82">
                  <c:v>78</c:v>
                </c:pt>
                <c:pt idx="83">
                  <c:v>92</c:v>
                </c:pt>
                <c:pt idx="84">
                  <c:v>82</c:v>
                </c:pt>
                <c:pt idx="85">
                  <c:v>83</c:v>
                </c:pt>
                <c:pt idx="86">
                  <c:v>90</c:v>
                </c:pt>
                <c:pt idx="87">
                  <c:v>86</c:v>
                </c:pt>
                <c:pt idx="88">
                  <c:v>87</c:v>
                </c:pt>
                <c:pt idx="89">
                  <c:v>80</c:v>
                </c:pt>
                <c:pt idx="90">
                  <c:v>81</c:v>
                </c:pt>
                <c:pt idx="91">
                  <c:v>85</c:v>
                </c:pt>
                <c:pt idx="92">
                  <c:v>89</c:v>
                </c:pt>
                <c:pt idx="93">
                  <c:v>88</c:v>
                </c:pt>
                <c:pt idx="94">
                  <c:v>99</c:v>
                </c:pt>
                <c:pt idx="95">
                  <c:v>102</c:v>
                </c:pt>
                <c:pt idx="96">
                  <c:v>121</c:v>
                </c:pt>
                <c:pt idx="97">
                  <c:v>114</c:v>
                </c:pt>
                <c:pt idx="98">
                  <c:v>100</c:v>
                </c:pt>
                <c:pt idx="99">
                  <c:v>139</c:v>
                </c:pt>
              </c:numCache>
            </c:numRef>
          </c:xVal>
          <c:yVal>
            <c:numRef>
              <c:f>social_app安装个数统计!$I$1:$I$100</c:f>
              <c:numCache>
                <c:formatCode>General</c:formatCode>
                <c:ptCount val="100"/>
                <c:pt idx="0">
                  <c:v>190011251</c:v>
                </c:pt>
                <c:pt idx="1">
                  <c:v>116658103</c:v>
                </c:pt>
                <c:pt idx="2">
                  <c:v>49778861</c:v>
                </c:pt>
                <c:pt idx="3">
                  <c:v>19176585</c:v>
                </c:pt>
                <c:pt idx="4">
                  <c:v>8761525</c:v>
                </c:pt>
                <c:pt idx="5">
                  <c:v>5046759</c:v>
                </c:pt>
                <c:pt idx="6">
                  <c:v>3252991</c:v>
                </c:pt>
                <c:pt idx="7">
                  <c:v>2121576</c:v>
                </c:pt>
                <c:pt idx="8">
                  <c:v>1350359</c:v>
                </c:pt>
                <c:pt idx="9">
                  <c:v>837380</c:v>
                </c:pt>
                <c:pt idx="10">
                  <c:v>509815</c:v>
                </c:pt>
                <c:pt idx="11">
                  <c:v>309876</c:v>
                </c:pt>
                <c:pt idx="12">
                  <c:v>191542</c:v>
                </c:pt>
                <c:pt idx="13">
                  <c:v>121475</c:v>
                </c:pt>
                <c:pt idx="14">
                  <c:v>79986</c:v>
                </c:pt>
                <c:pt idx="15">
                  <c:v>54640</c:v>
                </c:pt>
                <c:pt idx="16">
                  <c:v>39087</c:v>
                </c:pt>
                <c:pt idx="17">
                  <c:v>28588</c:v>
                </c:pt>
                <c:pt idx="18">
                  <c:v>21909</c:v>
                </c:pt>
                <c:pt idx="19">
                  <c:v>16468</c:v>
                </c:pt>
                <c:pt idx="20">
                  <c:v>13147</c:v>
                </c:pt>
                <c:pt idx="21">
                  <c:v>10479</c:v>
                </c:pt>
                <c:pt idx="22">
                  <c:v>8431</c:v>
                </c:pt>
                <c:pt idx="23">
                  <c:v>6834</c:v>
                </c:pt>
                <c:pt idx="24">
                  <c:v>5528</c:v>
                </c:pt>
                <c:pt idx="25">
                  <c:v>4762</c:v>
                </c:pt>
                <c:pt idx="26">
                  <c:v>3941</c:v>
                </c:pt>
                <c:pt idx="27">
                  <c:v>3349</c:v>
                </c:pt>
                <c:pt idx="28">
                  <c:v>2730</c:v>
                </c:pt>
                <c:pt idx="29">
                  <c:v>2298</c:v>
                </c:pt>
                <c:pt idx="30">
                  <c:v>1990</c:v>
                </c:pt>
                <c:pt idx="31">
                  <c:v>1696</c:v>
                </c:pt>
                <c:pt idx="32">
                  <c:v>1457</c:v>
                </c:pt>
                <c:pt idx="33">
                  <c:v>1240</c:v>
                </c:pt>
                <c:pt idx="34">
                  <c:v>1064</c:v>
                </c:pt>
                <c:pt idx="35">
                  <c:v>915</c:v>
                </c:pt>
                <c:pt idx="36">
                  <c:v>768</c:v>
                </c:pt>
                <c:pt idx="37">
                  <c:v>716</c:v>
                </c:pt>
                <c:pt idx="38">
                  <c:v>612</c:v>
                </c:pt>
                <c:pt idx="39">
                  <c:v>549</c:v>
                </c:pt>
                <c:pt idx="40">
                  <c:v>479</c:v>
                </c:pt>
                <c:pt idx="41">
                  <c:v>389</c:v>
                </c:pt>
                <c:pt idx="42">
                  <c:v>389</c:v>
                </c:pt>
                <c:pt idx="43">
                  <c:v>306</c:v>
                </c:pt>
                <c:pt idx="44">
                  <c:v>296</c:v>
                </c:pt>
                <c:pt idx="45">
                  <c:v>247</c:v>
                </c:pt>
                <c:pt idx="46">
                  <c:v>227</c:v>
                </c:pt>
                <c:pt idx="47">
                  <c:v>167</c:v>
                </c:pt>
                <c:pt idx="48">
                  <c:v>165</c:v>
                </c:pt>
                <c:pt idx="49">
                  <c:v>142</c:v>
                </c:pt>
                <c:pt idx="50">
                  <c:v>139</c:v>
                </c:pt>
                <c:pt idx="51">
                  <c:v>124</c:v>
                </c:pt>
                <c:pt idx="52">
                  <c:v>108</c:v>
                </c:pt>
                <c:pt idx="53">
                  <c:v>96</c:v>
                </c:pt>
                <c:pt idx="54">
                  <c:v>94</c:v>
                </c:pt>
                <c:pt idx="55">
                  <c:v>80</c:v>
                </c:pt>
                <c:pt idx="56">
                  <c:v>73</c:v>
                </c:pt>
                <c:pt idx="57">
                  <c:v>63</c:v>
                </c:pt>
                <c:pt idx="58">
                  <c:v>59</c:v>
                </c:pt>
                <c:pt idx="59">
                  <c:v>58</c:v>
                </c:pt>
                <c:pt idx="60">
                  <c:v>53</c:v>
                </c:pt>
                <c:pt idx="61">
                  <c:v>45</c:v>
                </c:pt>
                <c:pt idx="62">
                  <c:v>44</c:v>
                </c:pt>
                <c:pt idx="63">
                  <c:v>39</c:v>
                </c:pt>
                <c:pt idx="64">
                  <c:v>34</c:v>
                </c:pt>
                <c:pt idx="65">
                  <c:v>29</c:v>
                </c:pt>
                <c:pt idx="66">
                  <c:v>29</c:v>
                </c:pt>
                <c:pt idx="67">
                  <c:v>22</c:v>
                </c:pt>
                <c:pt idx="68">
                  <c:v>21</c:v>
                </c:pt>
                <c:pt idx="69">
                  <c:v>21</c:v>
                </c:pt>
                <c:pt idx="70">
                  <c:v>20</c:v>
                </c:pt>
                <c:pt idx="71">
                  <c:v>17</c:v>
                </c:pt>
                <c:pt idx="72">
                  <c:v>15</c:v>
                </c:pt>
                <c:pt idx="73">
                  <c:v>12</c:v>
                </c:pt>
                <c:pt idx="74">
                  <c:v>10</c:v>
                </c:pt>
                <c:pt idx="75">
                  <c:v>10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3</c:v>
                </c:pt>
                <c:pt idx="93">
                  <c:v>3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A5-D944-8DE8-B151C10C0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152992"/>
        <c:axId val="328090192"/>
      </c:scatterChart>
      <c:valAx>
        <c:axId val="328152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090192"/>
        <c:crosses val="autoZero"/>
        <c:crossBetween val="midCat"/>
      </c:valAx>
      <c:valAx>
        <c:axId val="32809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152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正样本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最后一次登录距今时间!$A$1:$A$51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50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25</c:v>
                </c:pt>
                <c:pt idx="25">
                  <c:v>23</c:v>
                </c:pt>
                <c:pt idx="26">
                  <c:v>24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31</c:v>
                </c:pt>
                <c:pt idx="32">
                  <c:v>30</c:v>
                </c:pt>
                <c:pt idx="33">
                  <c:v>32</c:v>
                </c:pt>
                <c:pt idx="34">
                  <c:v>34</c:v>
                </c:pt>
                <c:pt idx="35">
                  <c:v>36</c:v>
                </c:pt>
                <c:pt idx="36">
                  <c:v>33</c:v>
                </c:pt>
                <c:pt idx="37">
                  <c:v>35</c:v>
                </c:pt>
                <c:pt idx="38">
                  <c:v>41</c:v>
                </c:pt>
                <c:pt idx="39">
                  <c:v>43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37</c:v>
                </c:pt>
                <c:pt idx="44">
                  <c:v>38</c:v>
                </c:pt>
                <c:pt idx="45">
                  <c:v>47</c:v>
                </c:pt>
                <c:pt idx="46">
                  <c:v>48</c:v>
                </c:pt>
                <c:pt idx="47">
                  <c:v>44</c:v>
                </c:pt>
                <c:pt idx="48">
                  <c:v>45</c:v>
                </c:pt>
                <c:pt idx="49">
                  <c:v>49</c:v>
                </c:pt>
                <c:pt idx="50">
                  <c:v>46</c:v>
                </c:pt>
              </c:numCache>
            </c:numRef>
          </c:xVal>
          <c:yVal>
            <c:numRef>
              <c:f>最后一次登录距今时间!$B$1:$B$51</c:f>
              <c:numCache>
                <c:formatCode>General</c:formatCode>
                <c:ptCount val="51"/>
                <c:pt idx="0">
                  <c:v>270348</c:v>
                </c:pt>
                <c:pt idx="1">
                  <c:v>41979</c:v>
                </c:pt>
                <c:pt idx="2">
                  <c:v>20556</c:v>
                </c:pt>
                <c:pt idx="3">
                  <c:v>12661</c:v>
                </c:pt>
                <c:pt idx="4">
                  <c:v>8989</c:v>
                </c:pt>
                <c:pt idx="5">
                  <c:v>6308</c:v>
                </c:pt>
                <c:pt idx="6">
                  <c:v>5016</c:v>
                </c:pt>
                <c:pt idx="7">
                  <c:v>4140</c:v>
                </c:pt>
                <c:pt idx="8">
                  <c:v>3745</c:v>
                </c:pt>
                <c:pt idx="9">
                  <c:v>3118</c:v>
                </c:pt>
                <c:pt idx="10">
                  <c:v>2542</c:v>
                </c:pt>
                <c:pt idx="11">
                  <c:v>2119</c:v>
                </c:pt>
                <c:pt idx="12">
                  <c:v>1784</c:v>
                </c:pt>
                <c:pt idx="13">
                  <c:v>1557</c:v>
                </c:pt>
                <c:pt idx="14">
                  <c:v>1461</c:v>
                </c:pt>
                <c:pt idx="15">
                  <c:v>1233</c:v>
                </c:pt>
                <c:pt idx="16">
                  <c:v>937</c:v>
                </c:pt>
                <c:pt idx="17">
                  <c:v>782</c:v>
                </c:pt>
                <c:pt idx="18">
                  <c:v>607</c:v>
                </c:pt>
                <c:pt idx="19">
                  <c:v>511</c:v>
                </c:pt>
                <c:pt idx="20">
                  <c:v>505</c:v>
                </c:pt>
                <c:pt idx="21">
                  <c:v>466</c:v>
                </c:pt>
                <c:pt idx="22">
                  <c:v>405</c:v>
                </c:pt>
                <c:pt idx="23">
                  <c:v>373</c:v>
                </c:pt>
                <c:pt idx="24">
                  <c:v>369</c:v>
                </c:pt>
                <c:pt idx="25">
                  <c:v>367</c:v>
                </c:pt>
                <c:pt idx="26">
                  <c:v>356</c:v>
                </c:pt>
                <c:pt idx="27">
                  <c:v>304</c:v>
                </c:pt>
                <c:pt idx="28">
                  <c:v>287</c:v>
                </c:pt>
                <c:pt idx="29">
                  <c:v>243</c:v>
                </c:pt>
                <c:pt idx="30">
                  <c:v>203</c:v>
                </c:pt>
                <c:pt idx="31">
                  <c:v>177</c:v>
                </c:pt>
                <c:pt idx="32">
                  <c:v>174</c:v>
                </c:pt>
                <c:pt idx="33">
                  <c:v>165</c:v>
                </c:pt>
                <c:pt idx="34">
                  <c:v>158</c:v>
                </c:pt>
                <c:pt idx="35">
                  <c:v>147</c:v>
                </c:pt>
                <c:pt idx="36">
                  <c:v>144</c:v>
                </c:pt>
                <c:pt idx="37">
                  <c:v>128</c:v>
                </c:pt>
                <c:pt idx="38">
                  <c:v>126</c:v>
                </c:pt>
                <c:pt idx="39">
                  <c:v>116</c:v>
                </c:pt>
                <c:pt idx="40">
                  <c:v>112</c:v>
                </c:pt>
                <c:pt idx="41">
                  <c:v>112</c:v>
                </c:pt>
                <c:pt idx="42">
                  <c:v>105</c:v>
                </c:pt>
                <c:pt idx="43">
                  <c:v>103</c:v>
                </c:pt>
                <c:pt idx="44">
                  <c:v>101</c:v>
                </c:pt>
                <c:pt idx="45">
                  <c:v>90</c:v>
                </c:pt>
                <c:pt idx="46">
                  <c:v>87</c:v>
                </c:pt>
                <c:pt idx="47">
                  <c:v>82</c:v>
                </c:pt>
                <c:pt idx="48">
                  <c:v>81</c:v>
                </c:pt>
                <c:pt idx="49">
                  <c:v>71</c:v>
                </c:pt>
                <c:pt idx="50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EA-3E41-9A1C-0E696A6A0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754624"/>
        <c:axId val="327847536"/>
      </c:scatterChart>
      <c:valAx>
        <c:axId val="32775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847536"/>
        <c:crosses val="autoZero"/>
        <c:crossBetween val="midCat"/>
      </c:valAx>
      <c:valAx>
        <c:axId val="32784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754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负样本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最后一次登录距今时间!$J$1:$J$51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50</c:v>
                </c:pt>
                <c:pt idx="6">
                  <c:v>5</c:v>
                </c:pt>
                <c:pt idx="7">
                  <c:v>6</c:v>
                </c:pt>
                <c:pt idx="8">
                  <c:v>25</c:v>
                </c:pt>
                <c:pt idx="9">
                  <c:v>7</c:v>
                </c:pt>
                <c:pt idx="10">
                  <c:v>14</c:v>
                </c:pt>
                <c:pt idx="11">
                  <c:v>15</c:v>
                </c:pt>
                <c:pt idx="12">
                  <c:v>23</c:v>
                </c:pt>
                <c:pt idx="13">
                  <c:v>8</c:v>
                </c:pt>
                <c:pt idx="14">
                  <c:v>16</c:v>
                </c:pt>
                <c:pt idx="15">
                  <c:v>30</c:v>
                </c:pt>
                <c:pt idx="16">
                  <c:v>9</c:v>
                </c:pt>
                <c:pt idx="17">
                  <c:v>22</c:v>
                </c:pt>
                <c:pt idx="18">
                  <c:v>31</c:v>
                </c:pt>
                <c:pt idx="19">
                  <c:v>28</c:v>
                </c:pt>
                <c:pt idx="20">
                  <c:v>26</c:v>
                </c:pt>
                <c:pt idx="21">
                  <c:v>10</c:v>
                </c:pt>
                <c:pt idx="22">
                  <c:v>24</c:v>
                </c:pt>
                <c:pt idx="23">
                  <c:v>13</c:v>
                </c:pt>
                <c:pt idx="24">
                  <c:v>27</c:v>
                </c:pt>
                <c:pt idx="25">
                  <c:v>37</c:v>
                </c:pt>
                <c:pt idx="26">
                  <c:v>11</c:v>
                </c:pt>
                <c:pt idx="27">
                  <c:v>29</c:v>
                </c:pt>
                <c:pt idx="28">
                  <c:v>12</c:v>
                </c:pt>
                <c:pt idx="29">
                  <c:v>36</c:v>
                </c:pt>
                <c:pt idx="30">
                  <c:v>34</c:v>
                </c:pt>
                <c:pt idx="31">
                  <c:v>35</c:v>
                </c:pt>
                <c:pt idx="32">
                  <c:v>33</c:v>
                </c:pt>
                <c:pt idx="33">
                  <c:v>32</c:v>
                </c:pt>
                <c:pt idx="34">
                  <c:v>17</c:v>
                </c:pt>
                <c:pt idx="35">
                  <c:v>38</c:v>
                </c:pt>
                <c:pt idx="36">
                  <c:v>18</c:v>
                </c:pt>
                <c:pt idx="37">
                  <c:v>49</c:v>
                </c:pt>
                <c:pt idx="38">
                  <c:v>21</c:v>
                </c:pt>
                <c:pt idx="39">
                  <c:v>41</c:v>
                </c:pt>
                <c:pt idx="40">
                  <c:v>19</c:v>
                </c:pt>
                <c:pt idx="41">
                  <c:v>20</c:v>
                </c:pt>
                <c:pt idx="42">
                  <c:v>42</c:v>
                </c:pt>
                <c:pt idx="43">
                  <c:v>44</c:v>
                </c:pt>
                <c:pt idx="44">
                  <c:v>43</c:v>
                </c:pt>
                <c:pt idx="45">
                  <c:v>48</c:v>
                </c:pt>
                <c:pt idx="46">
                  <c:v>39</c:v>
                </c:pt>
                <c:pt idx="47">
                  <c:v>46</c:v>
                </c:pt>
                <c:pt idx="48">
                  <c:v>45</c:v>
                </c:pt>
                <c:pt idx="49">
                  <c:v>40</c:v>
                </c:pt>
                <c:pt idx="50">
                  <c:v>47</c:v>
                </c:pt>
              </c:numCache>
            </c:numRef>
          </c:xVal>
          <c:yVal>
            <c:numRef>
              <c:f>最后一次登录距今时间!$K$1:$K$51</c:f>
              <c:numCache>
                <c:formatCode>General</c:formatCode>
                <c:ptCount val="51"/>
                <c:pt idx="0">
                  <c:v>277384698</c:v>
                </c:pt>
                <c:pt idx="1">
                  <c:v>56027768</c:v>
                </c:pt>
                <c:pt idx="2">
                  <c:v>30609492</c:v>
                </c:pt>
                <c:pt idx="3">
                  <c:v>19734246</c:v>
                </c:pt>
                <c:pt idx="4">
                  <c:v>14615201</c:v>
                </c:pt>
                <c:pt idx="5">
                  <c:v>17062</c:v>
                </c:pt>
                <c:pt idx="6">
                  <c:v>5658</c:v>
                </c:pt>
                <c:pt idx="7">
                  <c:v>3548</c:v>
                </c:pt>
                <c:pt idx="8">
                  <c:v>2723</c:v>
                </c:pt>
                <c:pt idx="9">
                  <c:v>2642</c:v>
                </c:pt>
                <c:pt idx="10">
                  <c:v>2592</c:v>
                </c:pt>
                <c:pt idx="11">
                  <c:v>2140</c:v>
                </c:pt>
                <c:pt idx="12">
                  <c:v>2107</c:v>
                </c:pt>
                <c:pt idx="13">
                  <c:v>2003</c:v>
                </c:pt>
                <c:pt idx="14">
                  <c:v>1825</c:v>
                </c:pt>
                <c:pt idx="15">
                  <c:v>1698</c:v>
                </c:pt>
                <c:pt idx="16">
                  <c:v>1594</c:v>
                </c:pt>
                <c:pt idx="17">
                  <c:v>1575</c:v>
                </c:pt>
                <c:pt idx="18">
                  <c:v>1486</c:v>
                </c:pt>
                <c:pt idx="19">
                  <c:v>1478</c:v>
                </c:pt>
                <c:pt idx="20">
                  <c:v>1467</c:v>
                </c:pt>
                <c:pt idx="21">
                  <c:v>1459</c:v>
                </c:pt>
                <c:pt idx="22">
                  <c:v>1316</c:v>
                </c:pt>
                <c:pt idx="23">
                  <c:v>1294</c:v>
                </c:pt>
                <c:pt idx="24">
                  <c:v>1286</c:v>
                </c:pt>
                <c:pt idx="25">
                  <c:v>1238</c:v>
                </c:pt>
                <c:pt idx="26">
                  <c:v>1179</c:v>
                </c:pt>
                <c:pt idx="27">
                  <c:v>1128</c:v>
                </c:pt>
                <c:pt idx="28">
                  <c:v>1126</c:v>
                </c:pt>
                <c:pt idx="29">
                  <c:v>1085</c:v>
                </c:pt>
                <c:pt idx="30">
                  <c:v>1056</c:v>
                </c:pt>
                <c:pt idx="31">
                  <c:v>1043</c:v>
                </c:pt>
                <c:pt idx="32">
                  <c:v>824</c:v>
                </c:pt>
                <c:pt idx="33">
                  <c:v>720</c:v>
                </c:pt>
                <c:pt idx="34">
                  <c:v>666</c:v>
                </c:pt>
                <c:pt idx="35">
                  <c:v>628</c:v>
                </c:pt>
                <c:pt idx="36">
                  <c:v>599</c:v>
                </c:pt>
                <c:pt idx="37">
                  <c:v>597</c:v>
                </c:pt>
                <c:pt idx="38">
                  <c:v>566</c:v>
                </c:pt>
                <c:pt idx="39">
                  <c:v>540</c:v>
                </c:pt>
                <c:pt idx="40">
                  <c:v>485</c:v>
                </c:pt>
                <c:pt idx="41">
                  <c:v>483</c:v>
                </c:pt>
                <c:pt idx="42">
                  <c:v>480</c:v>
                </c:pt>
                <c:pt idx="43">
                  <c:v>475</c:v>
                </c:pt>
                <c:pt idx="44">
                  <c:v>361</c:v>
                </c:pt>
                <c:pt idx="45">
                  <c:v>359</c:v>
                </c:pt>
                <c:pt idx="46">
                  <c:v>353</c:v>
                </c:pt>
                <c:pt idx="47">
                  <c:v>341</c:v>
                </c:pt>
                <c:pt idx="48">
                  <c:v>284</c:v>
                </c:pt>
                <c:pt idx="49">
                  <c:v>281</c:v>
                </c:pt>
                <c:pt idx="50">
                  <c:v>263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ED-3643-A5DF-0170AD1CD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594208"/>
        <c:axId val="332806656"/>
      </c:scatterChart>
      <c:valAx>
        <c:axId val="327594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2806656"/>
        <c:crosses val="autoZero"/>
        <c:crossBetween val="midCat"/>
      </c:valAx>
      <c:valAx>
        <c:axId val="33280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594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正样本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app安装长度!$A$1:$A$50</c:f>
              <c:numCache>
                <c:formatCode>General</c:formatCode>
                <c:ptCount val="5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50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46</c:v>
                </c:pt>
                <c:pt idx="46">
                  <c:v>45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app安装长度!$B$1:$B$50</c:f>
              <c:numCache>
                <c:formatCode>General</c:formatCode>
                <c:ptCount val="50"/>
                <c:pt idx="0">
                  <c:v>34819</c:v>
                </c:pt>
                <c:pt idx="1">
                  <c:v>33933</c:v>
                </c:pt>
                <c:pt idx="2">
                  <c:v>33068</c:v>
                </c:pt>
                <c:pt idx="3">
                  <c:v>29231</c:v>
                </c:pt>
                <c:pt idx="4">
                  <c:v>27381</c:v>
                </c:pt>
                <c:pt idx="5">
                  <c:v>24168</c:v>
                </c:pt>
                <c:pt idx="6">
                  <c:v>20338</c:v>
                </c:pt>
                <c:pt idx="7">
                  <c:v>17550</c:v>
                </c:pt>
                <c:pt idx="8">
                  <c:v>15042</c:v>
                </c:pt>
                <c:pt idx="9">
                  <c:v>13280</c:v>
                </c:pt>
                <c:pt idx="10">
                  <c:v>11668</c:v>
                </c:pt>
                <c:pt idx="11">
                  <c:v>10373</c:v>
                </c:pt>
                <c:pt idx="12">
                  <c:v>9516</c:v>
                </c:pt>
                <c:pt idx="13">
                  <c:v>8559</c:v>
                </c:pt>
                <c:pt idx="14">
                  <c:v>7833</c:v>
                </c:pt>
                <c:pt idx="15">
                  <c:v>7239</c:v>
                </c:pt>
                <c:pt idx="16">
                  <c:v>6776</c:v>
                </c:pt>
                <c:pt idx="17">
                  <c:v>6257</c:v>
                </c:pt>
                <c:pt idx="18">
                  <c:v>5776</c:v>
                </c:pt>
                <c:pt idx="19">
                  <c:v>5412</c:v>
                </c:pt>
                <c:pt idx="20">
                  <c:v>5158</c:v>
                </c:pt>
                <c:pt idx="21">
                  <c:v>4575</c:v>
                </c:pt>
                <c:pt idx="22">
                  <c:v>4398</c:v>
                </c:pt>
                <c:pt idx="23">
                  <c:v>4127</c:v>
                </c:pt>
                <c:pt idx="24">
                  <c:v>3818</c:v>
                </c:pt>
                <c:pt idx="25">
                  <c:v>3548</c:v>
                </c:pt>
                <c:pt idx="26">
                  <c:v>3208</c:v>
                </c:pt>
                <c:pt idx="27">
                  <c:v>3042</c:v>
                </c:pt>
                <c:pt idx="28">
                  <c:v>2853</c:v>
                </c:pt>
                <c:pt idx="29">
                  <c:v>2774</c:v>
                </c:pt>
                <c:pt idx="30">
                  <c:v>2507</c:v>
                </c:pt>
                <c:pt idx="31">
                  <c:v>2394</c:v>
                </c:pt>
                <c:pt idx="32">
                  <c:v>2258</c:v>
                </c:pt>
                <c:pt idx="33">
                  <c:v>2112</c:v>
                </c:pt>
                <c:pt idx="34">
                  <c:v>1982</c:v>
                </c:pt>
                <c:pt idx="35">
                  <c:v>1864</c:v>
                </c:pt>
                <c:pt idx="36">
                  <c:v>1785</c:v>
                </c:pt>
                <c:pt idx="37">
                  <c:v>1663</c:v>
                </c:pt>
                <c:pt idx="38">
                  <c:v>1580</c:v>
                </c:pt>
                <c:pt idx="39">
                  <c:v>1461</c:v>
                </c:pt>
                <c:pt idx="40">
                  <c:v>1410</c:v>
                </c:pt>
                <c:pt idx="41">
                  <c:v>1356</c:v>
                </c:pt>
                <c:pt idx="42">
                  <c:v>1266</c:v>
                </c:pt>
                <c:pt idx="43">
                  <c:v>1193</c:v>
                </c:pt>
                <c:pt idx="44">
                  <c:v>1167</c:v>
                </c:pt>
                <c:pt idx="45">
                  <c:v>1058</c:v>
                </c:pt>
                <c:pt idx="46">
                  <c:v>1006</c:v>
                </c:pt>
                <c:pt idx="47">
                  <c:v>956</c:v>
                </c:pt>
                <c:pt idx="48">
                  <c:v>953</c:v>
                </c:pt>
                <c:pt idx="49">
                  <c:v>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13-5744-AB5A-1471DCEC1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304752"/>
        <c:axId val="330245664"/>
      </c:scatterChart>
      <c:valAx>
        <c:axId val="334304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0245664"/>
        <c:crosses val="autoZero"/>
        <c:crossBetween val="midCat"/>
      </c:valAx>
      <c:valAx>
        <c:axId val="33024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304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负样本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app安装长度!$J$1:$J$50</c:f>
              <c:numCache>
                <c:formatCode>General</c:formatCode>
                <c:ptCount val="50"/>
                <c:pt idx="0">
                  <c:v>50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3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2</c:v>
                </c:pt>
                <c:pt idx="18">
                  <c:v>1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app安装长度!$K$1:$K$50</c:f>
              <c:numCache>
                <c:formatCode>General</c:formatCode>
                <c:ptCount val="50"/>
                <c:pt idx="0">
                  <c:v>72879611</c:v>
                </c:pt>
                <c:pt idx="1">
                  <c:v>11290119</c:v>
                </c:pt>
                <c:pt idx="2">
                  <c:v>11234855</c:v>
                </c:pt>
                <c:pt idx="3">
                  <c:v>11215182</c:v>
                </c:pt>
                <c:pt idx="4">
                  <c:v>11085546</c:v>
                </c:pt>
                <c:pt idx="5">
                  <c:v>10902937</c:v>
                </c:pt>
                <c:pt idx="6">
                  <c:v>10896540</c:v>
                </c:pt>
                <c:pt idx="7">
                  <c:v>10688441</c:v>
                </c:pt>
                <c:pt idx="8">
                  <c:v>10489138</c:v>
                </c:pt>
                <c:pt idx="9">
                  <c:v>10266009</c:v>
                </c:pt>
                <c:pt idx="10">
                  <c:v>10225297</c:v>
                </c:pt>
                <c:pt idx="11">
                  <c:v>10019978</c:v>
                </c:pt>
                <c:pt idx="12">
                  <c:v>9768492</c:v>
                </c:pt>
                <c:pt idx="13">
                  <c:v>9494989</c:v>
                </c:pt>
                <c:pt idx="14">
                  <c:v>9211687</c:v>
                </c:pt>
                <c:pt idx="15">
                  <c:v>8917413</c:v>
                </c:pt>
                <c:pt idx="16">
                  <c:v>8624555</c:v>
                </c:pt>
                <c:pt idx="17">
                  <c:v>8512954</c:v>
                </c:pt>
                <c:pt idx="18">
                  <c:v>8401527</c:v>
                </c:pt>
                <c:pt idx="19">
                  <c:v>8321152</c:v>
                </c:pt>
                <c:pt idx="20">
                  <c:v>8016063</c:v>
                </c:pt>
                <c:pt idx="21">
                  <c:v>7705701</c:v>
                </c:pt>
                <c:pt idx="22">
                  <c:v>7400271</c:v>
                </c:pt>
                <c:pt idx="23">
                  <c:v>7095228</c:v>
                </c:pt>
                <c:pt idx="24">
                  <c:v>6798960</c:v>
                </c:pt>
                <c:pt idx="25">
                  <c:v>6503923</c:v>
                </c:pt>
                <c:pt idx="26">
                  <c:v>6218432</c:v>
                </c:pt>
                <c:pt idx="27">
                  <c:v>5941060</c:v>
                </c:pt>
                <c:pt idx="28">
                  <c:v>5672035</c:v>
                </c:pt>
                <c:pt idx="29">
                  <c:v>5416762</c:v>
                </c:pt>
                <c:pt idx="30">
                  <c:v>5166399</c:v>
                </c:pt>
                <c:pt idx="31">
                  <c:v>4929998</c:v>
                </c:pt>
                <c:pt idx="32">
                  <c:v>4706544</c:v>
                </c:pt>
                <c:pt idx="33">
                  <c:v>4491225</c:v>
                </c:pt>
                <c:pt idx="34">
                  <c:v>4281617</c:v>
                </c:pt>
                <c:pt idx="35">
                  <c:v>4085384</c:v>
                </c:pt>
                <c:pt idx="36">
                  <c:v>3904511</c:v>
                </c:pt>
                <c:pt idx="37">
                  <c:v>3725882</c:v>
                </c:pt>
                <c:pt idx="38">
                  <c:v>3562452</c:v>
                </c:pt>
                <c:pt idx="39">
                  <c:v>3404962</c:v>
                </c:pt>
                <c:pt idx="40">
                  <c:v>3255960</c:v>
                </c:pt>
                <c:pt idx="41">
                  <c:v>3109168</c:v>
                </c:pt>
                <c:pt idx="42">
                  <c:v>2974553</c:v>
                </c:pt>
                <c:pt idx="43">
                  <c:v>2849903</c:v>
                </c:pt>
                <c:pt idx="44">
                  <c:v>2729945</c:v>
                </c:pt>
                <c:pt idx="45">
                  <c:v>2614529</c:v>
                </c:pt>
                <c:pt idx="46">
                  <c:v>2506509</c:v>
                </c:pt>
                <c:pt idx="47">
                  <c:v>2403801</c:v>
                </c:pt>
                <c:pt idx="48">
                  <c:v>2309207</c:v>
                </c:pt>
                <c:pt idx="49">
                  <c:v>2218112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E7-9D49-B1C8-4DAFBEF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760624"/>
        <c:axId val="329481936"/>
      </c:scatterChart>
      <c:valAx>
        <c:axId val="32076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9481936"/>
        <c:crosses val="autoZero"/>
        <c:crossBetween val="midCat"/>
      </c:valAx>
      <c:valAx>
        <c:axId val="32948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760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label-</a:t>
            </a:r>
            <a:r>
              <a:rPr lang="zh-CN" altLang="en-US"/>
              <a:t>距今天数对应关系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avg_activeday_label_xx_cnt!$Q$2:$Q$30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xVal>
          <c:yVal>
            <c:numRef>
              <c:f>avg_activeday_label_xx_cnt!$R$2:$R$30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25</c:v>
                </c:pt>
                <c:pt idx="17">
                  <c:v>30</c:v>
                </c:pt>
                <c:pt idx="18">
                  <c:v>35</c:v>
                </c:pt>
                <c:pt idx="19">
                  <c:v>40</c:v>
                </c:pt>
                <c:pt idx="20">
                  <c:v>50</c:v>
                </c:pt>
                <c:pt idx="21">
                  <c:v>60</c:v>
                </c:pt>
                <c:pt idx="22">
                  <c:v>70</c:v>
                </c:pt>
                <c:pt idx="23">
                  <c:v>80</c:v>
                </c:pt>
                <c:pt idx="24">
                  <c:v>90</c:v>
                </c:pt>
                <c:pt idx="25">
                  <c:v>100</c:v>
                </c:pt>
                <c:pt idx="26">
                  <c:v>150</c:v>
                </c:pt>
                <c:pt idx="27">
                  <c:v>200</c:v>
                </c:pt>
                <c:pt idx="28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6C-4141-BE61-798E2413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209808"/>
        <c:axId val="357091216"/>
      </c:scatterChart>
      <c:valAx>
        <c:axId val="33320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label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7091216"/>
        <c:crosses val="autoZero"/>
        <c:crossBetween val="midCat"/>
      </c:valAx>
      <c:valAx>
        <c:axId val="35709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距今天数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209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用户登录情况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正样本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activeday_label_xx_01!$A$2:$A$31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activeday_label_xx_01!$C$2:$C$31</c:f>
              <c:numCache>
                <c:formatCode>General</c:formatCode>
                <c:ptCount val="30"/>
                <c:pt idx="0">
                  <c:v>0.68164008330517833</c:v>
                </c:pt>
                <c:pt idx="1">
                  <c:v>0.3728360572244046</c:v>
                </c:pt>
                <c:pt idx="2">
                  <c:v>0.28417554599686345</c:v>
                </c:pt>
                <c:pt idx="3">
                  <c:v>0.24024618394711231</c:v>
                </c:pt>
                <c:pt idx="4">
                  <c:v>0.20537600790693217</c:v>
                </c:pt>
                <c:pt idx="5">
                  <c:v>0.1810954731804727</c:v>
                </c:pt>
                <c:pt idx="6">
                  <c:v>0.16804247958972704</c:v>
                </c:pt>
                <c:pt idx="7">
                  <c:v>0.15396582067198838</c:v>
                </c:pt>
                <c:pt idx="8">
                  <c:v>0.14202726076235331</c:v>
                </c:pt>
                <c:pt idx="9">
                  <c:v>0.12806910497360155</c:v>
                </c:pt>
                <c:pt idx="10">
                  <c:v>0.12014200204733065</c:v>
                </c:pt>
                <c:pt idx="11">
                  <c:v>0.1965462641258251</c:v>
                </c:pt>
                <c:pt idx="12">
                  <c:v>0.18120389093677985</c:v>
                </c:pt>
                <c:pt idx="13">
                  <c:v>0.16105079497950148</c:v>
                </c:pt>
                <c:pt idx="14">
                  <c:v>0.15614678251398084</c:v>
                </c:pt>
                <c:pt idx="15">
                  <c:v>0.13896382881088412</c:v>
                </c:pt>
                <c:pt idx="16">
                  <c:v>0.24112865405658904</c:v>
                </c:pt>
                <c:pt idx="17">
                  <c:v>0.21417549557000004</c:v>
                </c:pt>
                <c:pt idx="18">
                  <c:v>0.19122118735092558</c:v>
                </c:pt>
                <c:pt idx="19">
                  <c:v>0.17868254776684636</c:v>
                </c:pt>
                <c:pt idx="20">
                  <c:v>0.26179610402053383</c:v>
                </c:pt>
                <c:pt idx="21">
                  <c:v>0.21892822744532467</c:v>
                </c:pt>
                <c:pt idx="22">
                  <c:v>0.19996772680742486</c:v>
                </c:pt>
                <c:pt idx="23">
                  <c:v>0.17924732863691145</c:v>
                </c:pt>
                <c:pt idx="24">
                  <c:v>0.16562703283293076</c:v>
                </c:pt>
                <c:pt idx="25">
                  <c:v>0.13912519477375987</c:v>
                </c:pt>
                <c:pt idx="26">
                  <c:v>0.34590811216951495</c:v>
                </c:pt>
                <c:pt idx="27">
                  <c:v>1.1262839940092886E-2</c:v>
                </c:pt>
                <c:pt idx="28">
                  <c:v>3.1163801580377901E-3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84-7247-8D9C-1EFB50125544}"/>
            </c:ext>
          </c:extLst>
        </c:ser>
        <c:ser>
          <c:idx val="1"/>
          <c:order val="1"/>
          <c:tx>
            <c:v>负样本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activeday_label_xx_01!$A$2:$A$31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activeday_label_xx_01!$F$2:$F$31</c:f>
              <c:numCache>
                <c:formatCode>General</c:formatCode>
                <c:ptCount val="30"/>
                <c:pt idx="0">
                  <c:v>0.69616719342793565</c:v>
                </c:pt>
                <c:pt idx="1">
                  <c:v>0.40084774651675215</c:v>
                </c:pt>
                <c:pt idx="2">
                  <c:v>0.32118321632118346</c:v>
                </c:pt>
                <c:pt idx="3">
                  <c:v>0.27068676927619501</c:v>
                </c:pt>
                <c:pt idx="4">
                  <c:v>0.24609422008857934</c:v>
                </c:pt>
                <c:pt idx="5">
                  <c:v>0.18922508748109446</c:v>
                </c:pt>
                <c:pt idx="6">
                  <c:v>0.17433669061876611</c:v>
                </c:pt>
                <c:pt idx="7">
                  <c:v>0.16619665928830951</c:v>
                </c:pt>
                <c:pt idx="8">
                  <c:v>0.15372269038799929</c:v>
                </c:pt>
                <c:pt idx="9">
                  <c:v>0.14612774487276325</c:v>
                </c:pt>
                <c:pt idx="10">
                  <c:v>0.13706735935727102</c:v>
                </c:pt>
                <c:pt idx="11">
                  <c:v>0.23719419777737341</c:v>
                </c:pt>
                <c:pt idx="12">
                  <c:v>0.22349385794822768</c:v>
                </c:pt>
                <c:pt idx="13">
                  <c:v>0.20605576494400421</c:v>
                </c:pt>
                <c:pt idx="14">
                  <c:v>0.20749872257315741</c:v>
                </c:pt>
                <c:pt idx="15">
                  <c:v>0.19710910890457048</c:v>
                </c:pt>
                <c:pt idx="16">
                  <c:v>0.34810332337581973</c:v>
                </c:pt>
                <c:pt idx="17">
                  <c:v>0.32811650550427324</c:v>
                </c:pt>
                <c:pt idx="18">
                  <c:v>0.29556943090021154</c:v>
                </c:pt>
                <c:pt idx="19">
                  <c:v>0.2987011564276148</c:v>
                </c:pt>
                <c:pt idx="20">
                  <c:v>0.44871085737749472</c:v>
                </c:pt>
                <c:pt idx="21">
                  <c:v>0.39684749321235935</c:v>
                </c:pt>
                <c:pt idx="22">
                  <c:v>0.38467451903926297</c:v>
                </c:pt>
                <c:pt idx="23">
                  <c:v>0.34642792242426479</c:v>
                </c:pt>
                <c:pt idx="24">
                  <c:v>0.33375624016932726</c:v>
                </c:pt>
                <c:pt idx="25">
                  <c:v>0.28422864578439055</c:v>
                </c:pt>
                <c:pt idx="26">
                  <c:v>0.75841212499220534</c:v>
                </c:pt>
                <c:pt idx="27">
                  <c:v>1.0606250563972965E-2</c:v>
                </c:pt>
                <c:pt idx="28">
                  <c:v>3.2159930081080744E-3</c:v>
                </c:pt>
                <c:pt idx="29">
                  <c:v>1.2247596671422465E-6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84-7247-8D9C-1EFB50125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522176"/>
        <c:axId val="320757216"/>
      </c:scatterChart>
      <c:valAx>
        <c:axId val="35552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757216"/>
        <c:crosses val="autoZero"/>
        <c:crossBetween val="midCat"/>
      </c:valAx>
      <c:valAx>
        <c:axId val="32075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552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用户安装</a:t>
            </a:r>
            <a:r>
              <a:rPr lang="en-US" altLang="zh-CN"/>
              <a:t>app</a:t>
            </a:r>
            <a:r>
              <a:rPr lang="zh-CN" altLang="en-US"/>
              <a:t>情况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正样本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avg_activeday_label_xx_cnt!$A$2:$A$31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avg_activeday_label_xx_cnt!$B$2:$B$31</c:f>
              <c:numCache>
                <c:formatCode>General</c:formatCode>
                <c:ptCount val="30"/>
                <c:pt idx="0">
                  <c:v>1.4329322716797599</c:v>
                </c:pt>
                <c:pt idx="1">
                  <c:v>0.55938771702461298</c:v>
                </c:pt>
                <c:pt idx="2">
                  <c:v>0.39900255664197398</c:v>
                </c:pt>
                <c:pt idx="3">
                  <c:v>0.334395659255598</c:v>
                </c:pt>
                <c:pt idx="4">
                  <c:v>0.27318753246229299</c:v>
                </c:pt>
                <c:pt idx="5">
                  <c:v>0.23825684418603399</c:v>
                </c:pt>
                <c:pt idx="6">
                  <c:v>0.218459257615717</c:v>
                </c:pt>
                <c:pt idx="7">
                  <c:v>0.20147044733670499</c:v>
                </c:pt>
                <c:pt idx="8">
                  <c:v>0.18553303715955499</c:v>
                </c:pt>
                <c:pt idx="9">
                  <c:v>0.16497652629508699</c:v>
                </c:pt>
                <c:pt idx="10">
                  <c:v>0.15560469373244501</c:v>
                </c:pt>
                <c:pt idx="11">
                  <c:v>0.28362589318581699</c:v>
                </c:pt>
                <c:pt idx="12">
                  <c:v>0.25934031577301803</c:v>
                </c:pt>
                <c:pt idx="13">
                  <c:v>0.230634823783325</c:v>
                </c:pt>
                <c:pt idx="14">
                  <c:v>0.226093884734275</c:v>
                </c:pt>
                <c:pt idx="15">
                  <c:v>0.19610250772791599</c:v>
                </c:pt>
                <c:pt idx="16">
                  <c:v>0.42521444023660199</c:v>
                </c:pt>
                <c:pt idx="17">
                  <c:v>0.37251080395548303</c:v>
                </c:pt>
                <c:pt idx="18">
                  <c:v>0.33259037754592602</c:v>
                </c:pt>
                <c:pt idx="19">
                  <c:v>0.30980752066240702</c:v>
                </c:pt>
                <c:pt idx="20">
                  <c:v>0.57691357339882099</c:v>
                </c:pt>
                <c:pt idx="21">
                  <c:v>0.46483482680893701</c:v>
                </c:pt>
                <c:pt idx="22">
                  <c:v>0.41960193034033</c:v>
                </c:pt>
                <c:pt idx="23">
                  <c:v>0.37283857856757402</c:v>
                </c:pt>
                <c:pt idx="24">
                  <c:v>0.3434271104903</c:v>
                </c:pt>
                <c:pt idx="25">
                  <c:v>0.26799860821857002</c:v>
                </c:pt>
                <c:pt idx="26">
                  <c:v>7.4305748158158798</c:v>
                </c:pt>
                <c:pt idx="27">
                  <c:v>0.17838502927279401</c:v>
                </c:pt>
                <c:pt idx="28">
                  <c:v>5.1279077390107203E-2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4A-5F4C-84B0-D901869B25C3}"/>
            </c:ext>
          </c:extLst>
        </c:ser>
        <c:ser>
          <c:idx val="1"/>
          <c:order val="1"/>
          <c:tx>
            <c:v>负样本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avg_activeday_label_xx_cnt!$A$2:$A$31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avg_activeday_label_xx_cnt!$C$2:$C$31</c:f>
              <c:numCache>
                <c:formatCode>General</c:formatCode>
                <c:ptCount val="30"/>
                <c:pt idx="0">
                  <c:v>1.33205051888675</c:v>
                </c:pt>
                <c:pt idx="1">
                  <c:v>0.57576902395975704</c:v>
                </c:pt>
                <c:pt idx="2">
                  <c:v>0.43569582328693601</c:v>
                </c:pt>
                <c:pt idx="3">
                  <c:v>0.357840333392832</c:v>
                </c:pt>
                <c:pt idx="4">
                  <c:v>0.32762166244269297</c:v>
                </c:pt>
                <c:pt idx="5">
                  <c:v>0.24529108393685001</c:v>
                </c:pt>
                <c:pt idx="6">
                  <c:v>0.22191379750945001</c:v>
                </c:pt>
                <c:pt idx="7">
                  <c:v>0.21058779484125101</c:v>
                </c:pt>
                <c:pt idx="8">
                  <c:v>0.19534847672699801</c:v>
                </c:pt>
                <c:pt idx="9">
                  <c:v>0.184869854653503</c:v>
                </c:pt>
                <c:pt idx="10">
                  <c:v>0.17185535514042299</c:v>
                </c:pt>
                <c:pt idx="11">
                  <c:v>0.33434960862077001</c:v>
                </c:pt>
                <c:pt idx="12">
                  <c:v>0.30933243676240801</c:v>
                </c:pt>
                <c:pt idx="13">
                  <c:v>0.28375266853924003</c:v>
                </c:pt>
                <c:pt idx="14">
                  <c:v>0.28979970857646797</c:v>
                </c:pt>
                <c:pt idx="15">
                  <c:v>0.27191096173906498</c:v>
                </c:pt>
                <c:pt idx="16">
                  <c:v>0.58706101444965897</c:v>
                </c:pt>
                <c:pt idx="17">
                  <c:v>0.54700359811802401</c:v>
                </c:pt>
                <c:pt idx="18">
                  <c:v>0.48739330028051597</c:v>
                </c:pt>
                <c:pt idx="19">
                  <c:v>0.498365957274991</c:v>
                </c:pt>
                <c:pt idx="20">
                  <c:v>0.94104555594474004</c:v>
                </c:pt>
                <c:pt idx="21">
                  <c:v>0.80044983464966402</c:v>
                </c:pt>
                <c:pt idx="22">
                  <c:v>0.76879526600673098</c:v>
                </c:pt>
                <c:pt idx="23">
                  <c:v>0.67600747613378798</c:v>
                </c:pt>
                <c:pt idx="24">
                  <c:v>0.65910569735659497</c:v>
                </c:pt>
                <c:pt idx="25">
                  <c:v>0.51971138749263002</c:v>
                </c:pt>
                <c:pt idx="26">
                  <c:v>20.381700835194199</c:v>
                </c:pt>
                <c:pt idx="27">
                  <c:v>0.20227960752214999</c:v>
                </c:pt>
                <c:pt idx="28">
                  <c:v>6.0160267632876199E-2</c:v>
                </c:pt>
                <c:pt idx="29" formatCode="0.00E+00">
                  <c:v>1.8401512048128899E-5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4A-5F4C-84B0-D901869B2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524576"/>
        <c:axId val="322531504"/>
      </c:scatterChart>
      <c:valAx>
        <c:axId val="32252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31504"/>
        <c:crosses val="autoZero"/>
        <c:crossBetween val="midCat"/>
      </c:valAx>
      <c:valAx>
        <c:axId val="322531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52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target_app_label!$B$2:$B$4</cx:f>
        <cx:lvl ptCount="3">
          <cx:pt idx="0">in.mohalla.sharechat</cx:pt>
          <cx:pt idx="1">in.mohalla.video</cx:pt>
          <cx:pt idx="2">com.next.innovation.takatak</cx:pt>
        </cx:lvl>
      </cx:strDim>
      <cx:numDim type="val">
        <cx:f>target_app_label!$C$2:$C$4</cx:f>
        <cx:lvl ptCount="3" formatCode="G/通用格式">
          <cx:pt idx="0">216277</cx:pt>
          <cx:pt idx="1">136385</cx:pt>
          <cx:pt idx="2">43952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正样本</a:t>
            </a: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target_app</a:t>
            </a: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占比分析</a:t>
            </a:r>
            <a:endParaRPr lang="en-US" altLang="zh-CN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6ED6E22-5F03-2640-92C6-DF3B749AE03A}">
          <cx:tx>
            <cx:txData>
              <cx:f>target_app_label!$C$1</cx:f>
              <cx:v>device_id_cnt</cx:v>
            </cx:txData>
          </cx:tx>
          <cx:dataId val="0"/>
          <cx:layoutPr>
            <cx:aggregation/>
          </cx:layoutPr>
          <cx:axisId val="1"/>
        </cx:series>
        <cx:series layoutId="paretoLine" ownerIdx="0" uniqueId="{ECBA35DE-C6B4-C447-A89C-89F392024B33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target_app_label!$J$2:$J$101</cx:f>
        <cx:lvl ptCount="100">
          <cx:pt idx="0">com.vivashow.share.video.chat                               </cx:pt>
          <cx:pt idx="1">com.cardfeed.video_public                                   </cx:pt>
          <cx:pt idx="2">video.like                                                  </cx:pt>
          <cx:pt idx="3">com.zhiliaoapp.musically                                    </cx:pt>
          <cx:pt idx="4">com.facebook.katana                                         </cx:pt>
          <cx:pt idx="5">instagram.video.downloader.story.saver                      </cx:pt>
          <cx:pt idx="6">com.eterno.shortvideos                                      </cx:pt>
          <cx:pt idx="7">com.lazygeniouz.saveit                                      </cx:pt>
          <cx:pt idx="8">video.like.lite                                             </cx:pt>
          <cx:pt idx="9">app.buzz.share                                              </cx:pt>
          <cx:pt idx="10">com.yy.hiyo                                                 </cx:pt>
          <cx:pt idx="11">sun.way2sms.hyd.com                                         </cx:pt>
          <cx:pt idx="12">com.instagram.android                                       </cx:pt>
          <cx:pt idx="13">get.lokal.localnews                                         </cx:pt>
          <cx:pt idx="14">com.roposo.android                                          </cx:pt>
          <cx:pt idx="15">com.blockchainvault                                         </cx:pt>
          <cx:pt idx="16">in.mohalla.video.lite                                       </cx:pt>
          <cx:pt idx="17">com.bela.live                                               </cx:pt>
          <cx:pt idx="18">com.mi.global.bbs                                           </cx:pt>
          <cx:pt idx="19">com.facebook.lite                                           </cx:pt>
          <cx:pt idx="20">com.facechat.live                                           </cx:pt>
          <cx:pt idx="21">com.stackwares.android.storysaver.facebook                  </cx:pt>
          <cx:pt idx="22">com.blued.international                                     </cx:pt>
          <cx:pt idx="23">photo.video.instasaveapp                                    </cx:pt>
          <cx:pt idx="24">com.grindrapp.android                                       </cx:pt>
          <cx:pt idx="25">sg.bigo.live                                                </cx:pt>
          <cx:pt idx="26">io.chingari.app                                             </cx:pt>
          <cx:pt idx="27">com.kkmversion.thelightv                                    </cx:pt>
          <cx:pt idx="28">messenger.social.chat.apps                                  </cx:pt>
          <cx:pt idx="29">com.mosin.lee.gbversion.latest                              </cx:pt>
          <cx:pt idx="30">com.exutech.chacha                                          </cx:pt>
          <cx:pt idx="31">com.magic.whatsapp.status.saver.download                    </cx:pt>
          <cx:pt idx="32">com.ss.android.ugc.boom                                     </cx:pt>
          <cx:pt idx="33">messenger.video.call.chat.free                              </cx:pt>
          <cx:pt idx="34">com.dianyun.chikii                                          </cx:pt>
          <cx:pt idx="35">com.thinkmobile.accountmaster                               </cx:pt>
          <cx:pt idx="36">com.scorp.who                                               </cx:pt>
          <cx:pt idx="37">com.cricket_indiastream.sports_live_stream_channels_ie      </cx:pt>
          <cx:pt idx="38">com.realmecomm.app                                          </cx:pt>
          <cx:pt idx="39">com.belalite.live                                           </cx:pt>
          <cx:pt idx="40">com.bunny                                                   </cx:pt>
          <cx:pt idx="41">com.blued.international.qy                                  </cx:pt>
          <cx:pt idx="42">com.kivi.live                                               </cx:pt>
          <cx:pt idx="43">com.meeta.live                                              </cx:pt>
          <cx:pt idx="44">com.zhiliaoapp.musically.go                                 </cx:pt>
          <cx:pt idx="45">me.dingtone.app.im                                          </cx:pt>
          <cx:pt idx="46">com.helloplay                                               </cx:pt>
          <cx:pt idx="47">messenger.chat.social.messenger                             </cx:pt>
          <cx:pt idx="48">com.bunny.lite                                              </cx:pt>
          <cx:pt idx="49">gbstorysaver.gbtoolkit.gbwhatdownload.latestgb              </cx:pt>
          <cx:pt idx="50">com.twitter.android                                         </cx:pt>
          <cx:pt idx="51">com.rasilo.gbapk.latestversion.gbdownload                   </cx:pt>
          <cx:pt idx="52">com.gagalite.live                                           </cx:pt>
          <cx:pt idx="53">com.facechatlite.live                                       </cx:pt>
          <cx:pt idx="54">xdt.statussaver.downloadstatus.savestatus                   </cx:pt>
          <cx:pt idx="55">com.halo.pro                                                </cx:pt>
          <cx:pt idx="56">com.status.downloader.video.image.saver                     </cx:pt>
          <cx:pt idx="57">com.yumy.live                                               </cx:pt>
          <cx:pt idx="58">playit.videoplayer.musicplayer                              </cx:pt>
          <cx:pt idx="59">com.taggedapp                                               </cx:pt>
          <cx:pt idx="60">nikhil.nixify.satbarautaramaharashtra                       </cx:pt>
          <cx:pt idx="61">com.freetalk.freetalk                                       </cx:pt>
          <cx:pt idx="62">cn.urhoney.u                                                </cx:pt>
          <cx:pt idx="63">videomaker.slideshow.editor.photo.editor                    </cx:pt>
          <cx:pt idx="64">com.halo.lite                                               </cx:pt>
          <cx:pt idx="65">com.khushwant.sikhworld                                     </cx:pt>
          <cx:pt idx="66">com.hidespps.apphider                                       </cx:pt>
          <cx:pt idx="67">com.twinkle.live                                            </cx:pt>
          <cx:pt idx="68">statussaver.deleted.messages.savevidieos                    </cx:pt>
          <cx:pt idx="69">com.uc.vmlite                                               </cx:pt>
          <cx:pt idx="70">app.kindda.android                                          </cx:pt>
          <cx:pt idx="71">com.skout.android                                           </cx:pt>
          <cx:pt idx="72">com.promo.ema.followersfinder                               </cx:pt>
          <cx:pt idx="73">com.myyearbook.m                                            </cx:pt>
          <cx:pt idx="74">com.kuka.live                                               </cx:pt>
          <cx:pt idx="75">com.mgbrothers.vidstatus                                    </cx:pt>
          <cx:pt idx="76">com.whazappstatus.whasappstatus                             </cx:pt>
          <cx:pt idx="77">com.laki.live                                               </cx:pt>
          <cx:pt idx="78">com.brownhatlabs.reels.downloader                           </cx:pt>
          <cx:pt idx="79">com.bunny.pro                                               </cx:pt>
          <cx:pt idx="80">com.hellow.chat                                             </cx:pt>
          <cx:pt idx="81">netplace.hashtags.likes                                     </cx:pt>
          <cx:pt idx="82">com.streamtech.chat                                         </cx:pt>
          <cx:pt idx="83">com.web_view_mohammed.ad.webview_app                        </cx:pt>
          <cx:pt idx="84">com.tweetcreator.fktweeteditor                              </cx:pt>
          <cx:pt idx="85">com.download.whatstatus                                     </cx:pt>
          <cx:pt idx="86">com.hiyo.live                                               </cx:pt>
          <cx:pt idx="87">com.randomvideocall.hdvideocalls.livetalk                   </cx:pt>
          <cx:pt idx="88">com.brownhatlabs.whatsapp_status_downloader                 </cx:pt>
          <cx:pt idx="89">com.peach.live                                              </cx:pt>
          <cx:pt idx="90">short.video.app                                             </cx:pt>
          <cx:pt idx="91">instagram.status.hd.images.video.downloader                 </cx:pt>
          <cx:pt idx="92">com.edit.clip.status.video                                  </cx:pt>
          <cx:pt idx="93">com.live.girl.video.call                                    </cx:pt>
          <cx:pt idx="94">com.zekichat.live                                           </cx:pt>
          <cx:pt idx="95">com.gogii.textplus                                          </cx:pt>
          <cx:pt idx="96">com.piko.live                                               </cx:pt>
          <cx:pt idx="97">in.golbol.share                                             </cx:pt>
          <cx:pt idx="98">com.future.lovevideocall.livevideochat.livefreetalkvideochat</cx:pt>
          <cx:pt idx="99">com.yiyolite.android                                        </cx:pt>
        </cx:lvl>
      </cx:strDim>
      <cx:numDim type="val">
        <cx:f>target_app_label!$K$2:$K$101</cx:f>
        <cx:lvl ptCount="100" formatCode="G/通用格式">
          <cx:pt idx="0">9512</cx:pt>
          <cx:pt idx="1">7633</cx:pt>
          <cx:pt idx="2">5430</cx:pt>
          <cx:pt idx="3">3726</cx:pt>
          <cx:pt idx="4">3411</cx:pt>
          <cx:pt idx="5">3388</cx:pt>
          <cx:pt idx="6">3321</cx:pt>
          <cx:pt idx="7">2592</cx:pt>
          <cx:pt idx="8">2248</cx:pt>
          <cx:pt idx="9">2215</cx:pt>
          <cx:pt idx="10">2138</cx:pt>
          <cx:pt idx="11">1937</cx:pt>
          <cx:pt idx="12">1908</cx:pt>
          <cx:pt idx="13">1740</cx:pt>
          <cx:pt idx="14">1523</cx:pt>
          <cx:pt idx="15">1481</cx:pt>
          <cx:pt idx="16">1248</cx:pt>
          <cx:pt idx="17">1096</cx:pt>
          <cx:pt idx="18">904</cx:pt>
          <cx:pt idx="19">836</cx:pt>
          <cx:pt idx="20">825</cx:pt>
          <cx:pt idx="21">786</cx:pt>
          <cx:pt idx="22">777</cx:pt>
          <cx:pt idx="23">681</cx:pt>
          <cx:pt idx="24">620</cx:pt>
          <cx:pt idx="25">548</cx:pt>
          <cx:pt idx="26">536</cx:pt>
          <cx:pt idx="27">519</cx:pt>
          <cx:pt idx="28">512</cx:pt>
          <cx:pt idx="29">499</cx:pt>
          <cx:pt idx="30">495</cx:pt>
          <cx:pt idx="31">491</cx:pt>
          <cx:pt idx="32">439</cx:pt>
          <cx:pt idx="33">433</cx:pt>
          <cx:pt idx="34">429</cx:pt>
          <cx:pt idx="35">418</cx:pt>
          <cx:pt idx="36">399</cx:pt>
          <cx:pt idx="37">390</cx:pt>
          <cx:pt idx="38">389</cx:pt>
          <cx:pt idx="39">385</cx:pt>
          <cx:pt idx="40">364</cx:pt>
          <cx:pt idx="41">348</cx:pt>
          <cx:pt idx="42">333</cx:pt>
          <cx:pt idx="43">325</cx:pt>
          <cx:pt idx="44">313</cx:pt>
          <cx:pt idx="45">312</cx:pt>
          <cx:pt idx="46">311</cx:pt>
          <cx:pt idx="47">309</cx:pt>
          <cx:pt idx="48">308</cx:pt>
          <cx:pt idx="49">299</cx:pt>
          <cx:pt idx="50">279</cx:pt>
          <cx:pt idx="51">275</cx:pt>
          <cx:pt idx="52">266</cx:pt>
          <cx:pt idx="53">264</cx:pt>
          <cx:pt idx="54">257</cx:pt>
          <cx:pt idx="55">251</cx:pt>
          <cx:pt idx="56">246</cx:pt>
          <cx:pt idx="57">235</cx:pt>
          <cx:pt idx="58">229</cx:pt>
          <cx:pt idx="59">224</cx:pt>
          <cx:pt idx="60">221</cx:pt>
          <cx:pt idx="61">219</cx:pt>
          <cx:pt idx="62">216</cx:pt>
          <cx:pt idx="63">214</cx:pt>
          <cx:pt idx="64">211</cx:pt>
          <cx:pt idx="65">204</cx:pt>
          <cx:pt idx="66">198</cx:pt>
          <cx:pt idx="67">196</cx:pt>
          <cx:pt idx="68">194</cx:pt>
          <cx:pt idx="69">190</cx:pt>
          <cx:pt idx="70">188</cx:pt>
          <cx:pt idx="71">183</cx:pt>
          <cx:pt idx="72">178</cx:pt>
          <cx:pt idx="73">172</cx:pt>
          <cx:pt idx="74">169</cx:pt>
          <cx:pt idx="75">168</cx:pt>
          <cx:pt idx="76">164</cx:pt>
          <cx:pt idx="77">157</cx:pt>
          <cx:pt idx="78">144</cx:pt>
          <cx:pt idx="79">143</cx:pt>
          <cx:pt idx="80">141</cx:pt>
          <cx:pt idx="81">138</cx:pt>
          <cx:pt idx="82">138</cx:pt>
          <cx:pt idx="83">134</cx:pt>
          <cx:pt idx="84">132</cx:pt>
          <cx:pt idx="85">132</cx:pt>
          <cx:pt idx="86">131</cx:pt>
          <cx:pt idx="87">130</cx:pt>
          <cx:pt idx="88">130</cx:pt>
          <cx:pt idx="89">128</cx:pt>
          <cx:pt idx="90">128</cx:pt>
          <cx:pt idx="91">127</cx:pt>
          <cx:pt idx="92">126</cx:pt>
          <cx:pt idx="93">124</cx:pt>
          <cx:pt idx="94">121</cx:pt>
          <cx:pt idx="95">121</cx:pt>
          <cx:pt idx="96">120</cx:pt>
          <cx:pt idx="97">118</cx:pt>
          <cx:pt idx="98">116</cx:pt>
          <cx:pt idx="99">114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正样本历史</a:t>
            </a: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social_app</a:t>
            </a: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占比</a:t>
            </a:r>
            <a:endParaRPr lang="en-US" altLang="zh-CN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D24F678-8EAC-4A44-A6CA-82E5742A896B}">
          <cx:dataId val="0"/>
          <cx:layoutPr>
            <cx:aggregation/>
          </cx:layoutPr>
          <cx:axisId val="1"/>
        </cx:series>
        <cx:series layoutId="paretoLine" ownerIdx="0" uniqueId="{246D59E4-B600-5449-AED4-DBE64C797AF6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target_app_label!$N$2:$N$101</cx:f>
        <cx:lvl ptCount="100">
          <cx:pt idx="0">in.mohalla.sharechat                                  </cx:pt>
          <cx:pt idx="1">in.mohalla.video                                      </cx:pt>
          <cx:pt idx="2">com.next.innovation.takatak                           </cx:pt>
          <cx:pt idx="3">video.like                                            </cx:pt>
          <cx:pt idx="4">com.zhiliaoapp.musically                              </cx:pt>
          <cx:pt idx="5">com.facebook.katana                                   </cx:pt>
          <cx:pt idx="6">com.vivashow.share.video.chat                         </cx:pt>
          <cx:pt idx="7">com.cardfeed.video_public                             </cx:pt>
          <cx:pt idx="8">app.buzz.share                                        </cx:pt>
          <cx:pt idx="9">com.instagram.android                                 </cx:pt>
          <cx:pt idx="10">com.yy.hiyo                                           </cx:pt>
          <cx:pt idx="11">com.lazygeniouz.saveit                                </cx:pt>
          <cx:pt idx="12">instagram.video.downloader.story.saver                </cx:pt>
          <cx:pt idx="13">com.roposo.android                                    </cx:pt>
          <cx:pt idx="14">video.like.lite                                       </cx:pt>
          <cx:pt idx="15">com.eterno.shortvideos                                </cx:pt>
          <cx:pt idx="16">com.blockchainvault                                   </cx:pt>
          <cx:pt idx="17">get.lokal.localnews                                   </cx:pt>
          <cx:pt idx="18">sun.way2sms.hyd.com                                   </cx:pt>
          <cx:pt idx="19">com.mi.global.bbs                                     </cx:pt>
          <cx:pt idx="20">com.facebook.lite                                     </cx:pt>
          <cx:pt idx="21">com.stackwares.android.storysaver.facebook            </cx:pt>
          <cx:pt idx="22">photo.video.instasaveapp                              </cx:pt>
          <cx:pt idx="23">com.realmecomm.app                                    </cx:pt>
          <cx:pt idx="24">sg.bigo.live                                          </cx:pt>
          <cx:pt idx="25">in.mohalla.video.lite                                 </cx:pt>
          <cx:pt idx="26">com.blued.international                               </cx:pt>
          <cx:pt idx="27">com.bela.live                                         </cx:pt>
          <cx:pt idx="28">com.ss.android.ugc.boom                               </cx:pt>
          <cx:pt idx="29">messenger.social.chat.apps                            </cx:pt>
          <cx:pt idx="30">com.grindrapp.android                                 </cx:pt>
          <cx:pt idx="31">com.zhiliaoapp.musically.go                           </cx:pt>
          <cx:pt idx="32">com.scorp.who                                         </cx:pt>
          <cx:pt idx="33">com.twitter.android                                   </cx:pt>
          <cx:pt idx="34">com.magic.whatsapp.status.saver.download              </cx:pt>
          <cx:pt idx="35">com.thinkmobile.accountmaster                         </cx:pt>
          <cx:pt idx="36">com.exutech.chacha                                    </cx:pt>
          <cx:pt idx="37">com.facechat.live                                     </cx:pt>
          <cx:pt idx="38">com.status.downloader.video.image.saver               </cx:pt>
          <cx:pt idx="39">com.helloplay                                         </cx:pt>
          <cx:pt idx="40">messenger.video.call.chat.free                        </cx:pt>
          <cx:pt idx="41">com.blued.international.qy                            </cx:pt>
          <cx:pt idx="42">com.uc.vmlite                                         </cx:pt>
          <cx:pt idx="43">nikhil.nixify.satbarautaramaharashtra                 </cx:pt>
          <cx:pt idx="44">io.chingari.app                                       </cx:pt>
          <cx:pt idx="45">messenger.chat.social.messenger                       </cx:pt>
          <cx:pt idx="46">statussaver.deleted.messages.savevidieos              </cx:pt>
          <cx:pt idx="47">com.belalite.live                                     </cx:pt>
          <cx:pt idx="48">me.dingtone.app.im                                    </cx:pt>
          <cx:pt idx="49">com.cricket_indiastream.sports_live_stream_channels_ie</cx:pt>
          <cx:pt idx="50">com.taggedapp                                         </cx:pt>
          <cx:pt idx="51">com.dianyun.chikii                                    </cx:pt>
          <cx:pt idx="52">com.whazappstatus.whasappstatus                       </cx:pt>
          <cx:pt idx="53">com.mosin.lee.gbversion.latest                        </cx:pt>
          <cx:pt idx="54">com.bunny                                             </cx:pt>
          <cx:pt idx="55">com.myyearbook.m                                      </cx:pt>
          <cx:pt idx="56">com.kivi.live                                         </cx:pt>
          <cx:pt idx="57">com.skout.android                                     </cx:pt>
          <cx:pt idx="58">playit.videoplayer.musicplayer                        </cx:pt>
          <cx:pt idx="59">xdt.statussaver.downloadstatus.savestatus             </cx:pt>
          <cx:pt idx="60">instagram.status.hd.images.video.downloader           </cx:pt>
          <cx:pt idx="61">com.bunny.lite                                        </cx:pt>
          <cx:pt idx="62">app.kindda.android                                    </cx:pt>
          <cx:pt idx="63">com.hidespps.apphider                                 </cx:pt>
          <cx:pt idx="64">com.yumy.live                                         </cx:pt>
          <cx:pt idx="65">com.facechatlite.live                                 </cx:pt>
          <cx:pt idx="66">com.edit.clip.status.video                            </cx:pt>
          <cx:pt idx="67">com.meeta.live                                        </cx:pt>
          <cx:pt idx="68">com.brownhatlabs.reels.downloader                     </cx:pt>
          <cx:pt idx="69">com.rasilo.gbapk.latestversion.gbdownload             </cx:pt>
          <cx:pt idx="70">in.golbol.share                                       </cx:pt>
          <cx:pt idx="71">statussaver.statusdownloader.savestatus.downloadstatus</cx:pt>
          <cx:pt idx="72">com.ss.android.ugc.boomlite                           </cx:pt>
          <cx:pt idx="73">com.promo.ema.followersfinder                         </cx:pt>
          <cx:pt idx="74">com.khushwant.sikhworld                               </cx:pt>
          <cx:pt idx="75">com.hellow.chat                                       </cx:pt>
          <cx:pt idx="76">com.statussaver.wapp                                  </cx:pt>
          <cx:pt idx="77">com.kkmversion.thelightv                              </cx:pt>
          <cx:pt idx="78">com.twinkle.live                                      </cx:pt>
          <cx:pt idx="79">com.shareitagain.whatslov.app                         </cx:pt>
          <cx:pt idx="80">com.kuka.live                                         </cx:pt>
          <cx:pt idx="81">cn.urhoney.u                                          </cx:pt>
          <cx:pt idx="82">com.freetalk.freetalk                                 </cx:pt>
          <cx:pt idx="83">netplace.hashtags.likes                               </cx:pt>
          <cx:pt idx="84">com.halo.pro                                          </cx:pt>
          <cx:pt idx="85">com.gagalite.live                                     </cx:pt>
          <cx:pt idx="86">com.hike.chat.stickers                                </cx:pt>
          <cx:pt idx="87">com.streamtech.chat                                   </cx:pt>
          <cx:pt idx="88">short.video.app                                       </cx:pt>
          <cx:pt idx="89">com.gai.status.saver.ssw                              </cx:pt>
          <cx:pt idx="90">com.asiainno.uplive.aiglamour                         </cx:pt>
          <cx:pt idx="91">com.yhere.status.saver                                </cx:pt>
          <cx:pt idx="92">com.halo.lite                                         </cx:pt>
          <cx:pt idx="93">in.yourquote.app                                      </cx:pt>
          <cx:pt idx="94">com.randomvideocall.hdvideocalls.livetalk             </cx:pt>
          <cx:pt idx="95">com.gogii.textplus                                    </cx:pt>
          <cx:pt idx="96">com.instagram_downloader.android                      </cx:pt>
          <cx:pt idx="97">com.download.whatstatus                               </cx:pt>
          <cx:pt idx="98">name.art.dp.maker.editor.app                          </cx:pt>
          <cx:pt idx="99">com.tweetcreator.fktweeteditor                        </cx:pt>
        </cx:lvl>
      </cx:strDim>
      <cx:numDim type="val">
        <cx:f>target_app_label!$O$2:$O$101</cx:f>
        <cx:lvl ptCount="100" formatCode="G/通用格式">
          <cx:pt idx="0">121614624</cx:pt>
          <cx:pt idx="1">33109492</cx:pt>
          <cx:pt idx="2">16719082</cx:pt>
          <cx:pt idx="3">15682055</cx:pt>
          <cx:pt idx="4">14102248</cx:pt>
          <cx:pt idx="5">13648419</cx:pt>
          <cx:pt idx="6">10404328</cx:pt>
          <cx:pt idx="7">9535725</cx:pt>
          <cx:pt idx="8">9037497</cx:pt>
          <cx:pt idx="9">8352240</cx:pt>
          <cx:pt idx="10">6759380</cx:pt>
          <cx:pt idx="11">6453243</cx:pt>
          <cx:pt idx="12">6303859</cx:pt>
          <cx:pt idx="13">6264478</cx:pt>
          <cx:pt idx="14">6208515</cx:pt>
          <cx:pt idx="15">4733162</cx:pt>
          <cx:pt idx="16">4107950</cx:pt>
          <cx:pt idx="17">4100311</cx:pt>
          <cx:pt idx="18">3948207</cx:pt>
          <cx:pt idx="19">3642750</cx:pt>
          <cx:pt idx="20">3527132</cx:pt>
          <cx:pt idx="21">2067080</cx:pt>
          <cx:pt idx="22">2062763</cx:pt>
          <cx:pt idx="23">2019004</cx:pt>
          <cx:pt idx="24">2007072</cx:pt>
          <cx:pt idx="25">1836087</cx:pt>
          <cx:pt idx="26">1801910</cx:pt>
          <cx:pt idx="27">1790055</cx:pt>
          <cx:pt idx="28">1759310</cx:pt>
          <cx:pt idx="29">1351145</cx:pt>
          <cx:pt idx="30">1301191</cx:pt>
          <cx:pt idx="31">1233545</cx:pt>
          <cx:pt idx="32">1217847</cx:pt>
          <cx:pt idx="33">1196305</cx:pt>
          <cx:pt idx="34">1085299</cx:pt>
          <cx:pt idx="35">1044657</cx:pt>
          <cx:pt idx="36">1019218</cx:pt>
          <cx:pt idx="37">985539</cx:pt>
          <cx:pt idx="38">983673</cx:pt>
          <cx:pt idx="39">957991</cx:pt>
          <cx:pt idx="40">883031</cx:pt>
          <cx:pt idx="41">822509</cx:pt>
          <cx:pt idx="42">800844</cx:pt>
          <cx:pt idx="43">759867</cx:pt>
          <cx:pt idx="44">755800</cx:pt>
          <cx:pt idx="45">723930</cx:pt>
          <cx:pt idx="46">720416</cx:pt>
          <cx:pt idx="47">704132</cx:pt>
          <cx:pt idx="48">689289</cx:pt>
          <cx:pt idx="49">641107</cx:pt>
          <cx:pt idx="50">635037</cx:pt>
          <cx:pt idx="51">593992</cx:pt>
          <cx:pt idx="52">553619</cx:pt>
          <cx:pt idx="53">544324</cx:pt>
          <cx:pt idx="54">544078</cx:pt>
          <cx:pt idx="55">532958</cx:pt>
          <cx:pt idx="56">522194</cx:pt>
          <cx:pt idx="57">515346</cx:pt>
          <cx:pt idx="58">513315</cx:pt>
          <cx:pt idx="59">504346</cx:pt>
          <cx:pt idx="60">501662</cx:pt>
          <cx:pt idx="61">486384</cx:pt>
          <cx:pt idx="62">472386</cx:pt>
          <cx:pt idx="63">472029</cx:pt>
          <cx:pt idx="64">470688</cx:pt>
          <cx:pt idx="65">454804</cx:pt>
          <cx:pt idx="66">442980</cx:pt>
          <cx:pt idx="67">432766</cx:pt>
          <cx:pt idx="68">421307</cx:pt>
          <cx:pt idx="69">415994</cx:pt>
          <cx:pt idx="70">407739</cx:pt>
          <cx:pt idx="71">404271</cx:pt>
          <cx:pt idx="72">396865</cx:pt>
          <cx:pt idx="73">389459</cx:pt>
          <cx:pt idx="74">386280</cx:pt>
          <cx:pt idx="75">383585</cx:pt>
          <cx:pt idx="76">375782</cx:pt>
          <cx:pt idx="77">369465</cx:pt>
          <cx:pt idx="78">362737</cx:pt>
          <cx:pt idx="79">360855</cx:pt>
          <cx:pt idx="80">347548</cx:pt>
          <cx:pt idx="81">346882</cx:pt>
          <cx:pt idx="82">346525</cx:pt>
          <cx:pt idx="83">338321</cx:pt>
          <cx:pt idx="84">336269</cx:pt>
          <cx:pt idx="85">335608</cx:pt>
          <cx:pt idx="86">334092</cx:pt>
          <cx:pt idx="87">332892</cx:pt>
          <cx:pt idx="88">323804</cx:pt>
          <cx:pt idx="89">322304</cx:pt>
          <cx:pt idx="90">305920</cx:pt>
          <cx:pt idx="91">305800</cx:pt>
          <cx:pt idx="92">295249</cx:pt>
          <cx:pt idx="93">294354</cx:pt>
          <cx:pt idx="94">284448</cx:pt>
          <cx:pt idx="95">265553</cx:pt>
          <cx:pt idx="96">263118</cx:pt>
          <cx:pt idx="97">257771</cx:pt>
          <cx:pt idx="98">252193</cx:pt>
          <cx:pt idx="99">249124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负样本历史</a:t>
            </a: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social_app</a:t>
            </a:r>
            <a:r>
              <a:rPr lang="zh-CN" alt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占比</a:t>
            </a:r>
          </a:p>
        </cx:rich>
      </cx:tx>
    </cx:title>
    <cx:plotArea>
      <cx:plotAreaRegion>
        <cx:series layoutId="clusteredColumn" uniqueId="{7CB8B5DD-A3B9-6949-BEBF-2FD56D670B9E}">
          <cx:dataId val="0"/>
          <cx:layoutPr>
            <cx:aggregation/>
          </cx:layoutPr>
          <cx:axisId val="1"/>
        </cx:series>
        <cx:series layoutId="paretoLine" ownerIdx="0" uniqueId="{B131E15D-0A3A-4842-B642-E8A40DF6E98D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8BE1-21A7-1840-A1CB-9C3AC63A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AD74B-718A-B24A-9FEF-4A810366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13CDF-0A6F-204A-A27D-FE84069B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9CFB8-9DFA-4643-9D31-15151E5C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18B26-93E9-394F-8CAF-02F68B15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9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3382-8A10-0E47-902E-DAB9DA2B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D5E86-7B5C-1A4C-8131-A61C75A9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D8731-D261-A440-BA24-73FD2BA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01A9-4BC8-F04B-9162-539A1BBC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DAB67-0E1B-E841-9F59-F521DD2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2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88BD06-DB0F-2641-96A2-F3AC31706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492FE-8647-F04A-8EE3-00DD0103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6EC5D-3996-6444-9BFE-6C852AE5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8F9F-710E-D247-B3EB-D43B58B4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63416-DB9A-1248-A74E-F65E3376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9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FDBEE-B784-0C41-A0A9-3093CA38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2EAE-FF51-6C48-939A-A833AE85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9B015-CD21-6643-9035-FF989FB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6FA33-56E6-F94A-9A21-EF0AF99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ED864-0DE3-6541-82A6-875D7B82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7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E1EEC-E8D9-D145-AE79-49F788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473E8-D033-474C-BB1B-A7CC2056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BADAC-D227-694B-BE51-1B0153D4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A8152-7EA2-FB43-BF0D-D8A9CF8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61631-9F51-F347-8099-43B4EAA8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1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0063-93B4-9A4A-8488-A1200916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93E0B-7263-154F-9588-8D8021E38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DA0B0-1DAA-AA4A-9F90-E045335BF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B7FE3-24FA-B24E-B5D8-99A937A9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B4DBD-A188-A94B-90E7-ED7E3F75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A6344-746E-CF42-8C70-22EB39BE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6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D5F82-68A0-1A46-8DDA-84AB4216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0C0F-7940-CF4B-A6E4-81A25ED3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9524F-7024-0D48-81A0-C46DBB79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927CF-1314-494F-8C63-E3DA4B12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B6B40-5F82-6441-828E-FCF3B7C43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4E43FD-9FCC-2E4A-9038-ED4EB15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A89987-81FE-404E-8E60-CC777650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4319C-62A1-E142-A882-0C9EFC7B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8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648E-2199-E34F-9758-B7B7A4FE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DC83FA-540E-B141-BDD9-C591FF75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543CB-6E9E-D24D-89B5-5E441817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6EF22-15EE-BA4B-911B-51EA939F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1462-046D-6A40-9F4F-59AB86E5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9ABAB-A6F1-D548-B9C2-672022EB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3E4B03-8A21-B740-B9E4-B743CF1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0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BDE4-F4DF-514B-A8B7-B76BA6B0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62042-C67A-1D4E-ACDD-024A87B8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71DC3-F467-C94A-ACB8-E107BFDDE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E14F8-A177-EB46-A7B2-E0EB441C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E2DD5-40A6-4D40-BB0F-87BCDCC5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F05D6-4500-9D44-A38C-40255CE3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0C0B-4FC8-F342-88E0-C018D91B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B3EB2-0DF2-7A46-A494-67ED4E15F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92501-2924-D14D-8CD8-E63624DFF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2D87A-5370-F841-BC5B-DA08D531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38DB5-8ECF-4145-ACFB-079C4284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9A1D5-3274-5A4A-850E-5783818F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50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A21F81-8FED-D547-85CD-356E0F04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BCD13-1067-CC42-BCD5-4552B9D3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43943-DBC3-AF48-9CA2-8E3686A89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7123-8B35-3B46-820D-0F85A0F6E205}" type="datetimeFigureOut">
              <a:rPr kumimoji="1" lang="zh-CN" altLang="en-US" smtClean="0"/>
              <a:t>2022/6/23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3B8A1-418E-0B41-9CCF-7A37C691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C752D-7AAA-3D46-8BC8-225587452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7AE-D60D-6546-B2EE-52CB509E0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3D97-B8E6-064E-B977-E30C086A6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人群包工作进展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47CAA-5E34-F146-B54E-96E42B51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4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A3C76-5AAB-844E-9645-963539A5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</a:t>
            </a:r>
            <a:r>
              <a:rPr kumimoji="1" lang="zh-CN" altLang="en-US" dirty="0"/>
              <a:t>关于正、负样本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FBAEC-F3A9-2543-9B13-2350900C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4AC4BE-6B6A-C94C-95E4-93B742BCE3C9}"/>
              </a:ext>
            </a:extLst>
          </p:cNvPr>
          <p:cNvSpPr txBox="1"/>
          <p:nvPr/>
        </p:nvSpPr>
        <p:spPr>
          <a:xfrm>
            <a:off x="838200" y="156949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(1)</a:t>
            </a:r>
            <a:r>
              <a:rPr kumimoji="1" lang="zh-CN" altLang="en-US" dirty="0"/>
              <a:t> 训练模型正负、样本</a:t>
            </a:r>
            <a:endParaRPr kumimoji="1" lang="en-US" altLang="zh-CN" dirty="0"/>
          </a:p>
          <a:p>
            <a:r>
              <a:rPr kumimoji="1" lang="zh-CN" altLang="en-US" dirty="0"/>
              <a:t>正样本数量约</a:t>
            </a:r>
            <a:r>
              <a:rPr kumimoji="1" lang="en-US" altLang="zh-CN" dirty="0"/>
              <a:t>40</a:t>
            </a:r>
            <a:r>
              <a:rPr kumimoji="1" lang="zh-CN" altLang="en-US" dirty="0"/>
              <a:t>万</a:t>
            </a:r>
            <a:endParaRPr kumimoji="1" lang="en-US" altLang="zh-CN" dirty="0"/>
          </a:p>
          <a:p>
            <a:r>
              <a:rPr kumimoji="1" lang="zh-CN" altLang="en-US" dirty="0"/>
              <a:t>负样本数量约</a:t>
            </a:r>
            <a:r>
              <a:rPr kumimoji="1" lang="en-US" altLang="zh-CN" dirty="0"/>
              <a:t>4</a:t>
            </a:r>
            <a:r>
              <a:rPr kumimoji="1" lang="zh-CN" altLang="en-US" dirty="0"/>
              <a:t>亿</a:t>
            </a:r>
            <a:endParaRPr kumimoji="1" lang="en-US" altLang="zh-CN" dirty="0"/>
          </a:p>
          <a:p>
            <a:r>
              <a:rPr kumimoji="1" lang="zh-CN" altLang="en-US" dirty="0"/>
              <a:t>因此需要对负样本进行随机采样：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负样本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正样本数量*</a:t>
            </a:r>
            <a:r>
              <a:rPr kumimoji="1" lang="en-US" altLang="zh-CN" dirty="0"/>
              <a:t>N</a:t>
            </a:r>
          </a:p>
          <a:p>
            <a:r>
              <a:rPr kumimoji="1" lang="en-US" altLang="zh-CN" dirty="0"/>
              <a:t>	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100..</a:t>
            </a:r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结合上述分析：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三个目标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目前占市场主流，建议开发工具对其进行实时监控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特征的时间效应强，在实际应用中需要考虑时效果性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负样本中三个目标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占比高，需要在构造负样本时，</a:t>
            </a:r>
            <a:r>
              <a:rPr kumimoji="1" lang="zh-CN" altLang="en-US"/>
              <a:t>将其删除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8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1AC9-4D41-8B49-B2EA-4FFC3B25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关于样本组成数据源的选择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6E002-564C-0745-93F2-6EF9DD1B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从</a:t>
            </a:r>
            <a:r>
              <a:rPr kumimoji="1" lang="en-US" altLang="zh-CN" dirty="0"/>
              <a:t>superset</a:t>
            </a:r>
            <a:r>
              <a:rPr kumimoji="1" lang="zh-CN" altLang="en-US" dirty="0"/>
              <a:t> 中的</a:t>
            </a:r>
            <a:r>
              <a:rPr kumimoji="1" lang="en-US" altLang="zh-CN" dirty="0" err="1"/>
              <a:t>real_conversion</a:t>
            </a:r>
            <a:r>
              <a:rPr kumimoji="1" lang="zh-CN" altLang="en-US" dirty="0"/>
              <a:t>数据中抽取转化样本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(1).</a:t>
            </a:r>
            <a:r>
              <a:rPr kumimoji="1" lang="zh-CN" altLang="en-US" dirty="0"/>
              <a:t>在样本组成时，统计参与投放的总用户</a:t>
            </a:r>
            <a:r>
              <a:rPr kumimoji="1" lang="en-US" altLang="zh-CN" dirty="0" err="1"/>
              <a:t>device_id</a:t>
            </a:r>
            <a:r>
              <a:rPr kumimoji="1" lang="zh-CN" altLang="en-US" dirty="0"/>
              <a:t>，不精准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(2)</a:t>
            </a:r>
            <a:r>
              <a:rPr kumimoji="1" lang="zh-CN" altLang="en-US" dirty="0"/>
              <a:t>参与投放的转化用户（约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万），非全量转化用户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从</a:t>
            </a:r>
            <a:r>
              <a:rPr kumimoji="1" lang="en-US" altLang="zh-CN" dirty="0"/>
              <a:t>OSS</a:t>
            </a:r>
            <a:r>
              <a:rPr kumimoji="1" lang="zh-CN" altLang="en-US" dirty="0"/>
              <a:t>的用户列表数据中抽取转化样本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优点：可以根据日期统计当天全量的转化用户（约</a:t>
            </a:r>
            <a:r>
              <a:rPr kumimoji="1" lang="en-US" altLang="zh-CN" dirty="0"/>
              <a:t>40</a:t>
            </a:r>
            <a:r>
              <a:rPr kumimoji="1" lang="zh-CN" altLang="en-US" dirty="0"/>
              <a:t>万）</a:t>
            </a:r>
          </a:p>
        </p:txBody>
      </p:sp>
    </p:spTree>
    <p:extLst>
      <p:ext uri="{BB962C8B-B14F-4D97-AF65-F5344CB8AC3E}">
        <p14:creationId xmlns:p14="http://schemas.microsoft.com/office/powerpoint/2010/main" val="6764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D3322-D93C-F74F-B1EA-A5027494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</a:t>
            </a:r>
            <a:r>
              <a:rPr kumimoji="1" lang="zh-CN" altLang="en-US" dirty="0"/>
              <a:t>关于转化用户特征分析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案例：</a:t>
            </a:r>
            <a:r>
              <a:rPr kumimoji="1" lang="en-US" altLang="zh-CN" dirty="0"/>
              <a:t>20220614</a:t>
            </a:r>
            <a:r>
              <a:rPr kumimoji="1" lang="zh-CN" altLang="en-US" dirty="0"/>
              <a:t>的转化用户（安装</a:t>
            </a:r>
            <a:r>
              <a:rPr lang="en" altLang="zh-CN" dirty="0" err="1"/>
              <a:t>com.next.innovation.takatak</a:t>
            </a:r>
            <a:r>
              <a:rPr lang="zh-CN" altLang="en-US" dirty="0"/>
              <a:t> </a:t>
            </a:r>
            <a:r>
              <a:rPr lang="en" altLang="zh-CN" dirty="0"/>
              <a:t>or </a:t>
            </a:r>
            <a:r>
              <a:rPr lang="zh-CN" altLang="en-US" dirty="0"/>
              <a:t> </a:t>
            </a:r>
            <a:r>
              <a:rPr lang="en" altLang="zh-CN" dirty="0" err="1"/>
              <a:t>in.mohalla.video</a:t>
            </a:r>
            <a:r>
              <a:rPr lang="zh-CN" altLang="en-US" dirty="0"/>
              <a:t> </a:t>
            </a:r>
            <a:r>
              <a:rPr lang="en" altLang="zh-CN" dirty="0"/>
              <a:t>or </a:t>
            </a:r>
            <a:r>
              <a:rPr lang="en" altLang="zh-CN" dirty="0" err="1"/>
              <a:t>in.mohalla.sharechat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转化用户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正样本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：约</a:t>
            </a:r>
            <a:r>
              <a:rPr kumimoji="1" lang="en-US" altLang="zh-CN" dirty="0"/>
              <a:t>40</a:t>
            </a:r>
            <a:r>
              <a:rPr kumimoji="1" lang="zh-CN" altLang="en-US" dirty="0"/>
              <a:t>万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负样本：约</a:t>
            </a:r>
            <a:r>
              <a:rPr kumimoji="1" lang="en-US" altLang="zh-CN" dirty="0"/>
              <a:t>4</a:t>
            </a:r>
            <a:r>
              <a:rPr kumimoji="1" lang="zh-CN" altLang="en-US" dirty="0"/>
              <a:t>亿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4" y="1933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类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安装情况统计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4E0843CA-27BB-9C43-A767-F54892FD45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503158"/>
                  </p:ext>
                </p:extLst>
              </p:nvPr>
            </p:nvGraphicFramePr>
            <p:xfrm>
              <a:off x="113163" y="1690384"/>
              <a:ext cx="3524343" cy="26169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4E0843CA-27BB-9C43-A767-F54892FD45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63" y="1690384"/>
                <a:ext cx="3524343" cy="2616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20D89BF5-B84C-4446-967C-82C000022C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0501858"/>
                  </p:ext>
                </p:extLst>
              </p:nvPr>
            </p:nvGraphicFramePr>
            <p:xfrm>
              <a:off x="3842321" y="1797382"/>
              <a:ext cx="3524343" cy="19372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20D89BF5-B84C-4446-967C-82C000022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2321" y="1797382"/>
                <a:ext cx="3524343" cy="193722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1EBA7BF-7B93-DC4B-9620-895D640A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31400"/>
              </p:ext>
            </p:extLst>
          </p:nvPr>
        </p:nvGraphicFramePr>
        <p:xfrm>
          <a:off x="507338" y="4323929"/>
          <a:ext cx="2508817" cy="1012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495">
                  <a:extLst>
                    <a:ext uri="{9D8B030D-6E8A-4147-A177-3AD203B41FA5}">
                      <a16:colId xmlns:a16="http://schemas.microsoft.com/office/drawing/2014/main" val="3088639825"/>
                    </a:ext>
                  </a:extLst>
                </a:gridCol>
                <a:gridCol w="961322">
                  <a:extLst>
                    <a:ext uri="{9D8B030D-6E8A-4147-A177-3AD203B41FA5}">
                      <a16:colId xmlns:a16="http://schemas.microsoft.com/office/drawing/2014/main" val="301627530"/>
                    </a:ext>
                  </a:extLst>
                </a:gridCol>
              </a:tblGrid>
              <a:tr h="25308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app_name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device_id_cnt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5559154"/>
                  </a:ext>
                </a:extLst>
              </a:tr>
              <a:tr h="253087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in.mohalla.sharechat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216277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796725"/>
                  </a:ext>
                </a:extLst>
              </a:tr>
              <a:tr h="253087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in.mohalla.video</a:t>
                      </a:r>
                      <a:endParaRPr lang="en" sz="980" b="0" i="0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effectLst/>
                        </a:rPr>
                        <a:t>136385</a:t>
                      </a:r>
                      <a:endParaRPr lang="en-US" altLang="zh-CN" sz="980" b="0" i="1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756679"/>
                  </a:ext>
                </a:extLst>
              </a:tr>
              <a:tr h="253087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effectLst/>
                        </a:rPr>
                        <a:t>com.next.innovation.takatak</a:t>
                      </a:r>
                      <a:endParaRPr lang="en" sz="980" b="0" i="0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effectLst/>
                        </a:rPr>
                        <a:t>43952</a:t>
                      </a:r>
                      <a:endParaRPr lang="en-US" altLang="zh-CN" sz="980" b="0" i="1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751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6B4DAD10-FAE8-574C-AAD6-F55864BAA2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1428971"/>
                  </p:ext>
                </p:extLst>
              </p:nvPr>
            </p:nvGraphicFramePr>
            <p:xfrm>
              <a:off x="7366664" y="881988"/>
              <a:ext cx="4712173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4" name="图表 13">
                <a:extLst>
                  <a:ext uri="{FF2B5EF4-FFF2-40B4-BE49-F238E27FC236}">
                    <a16:creationId xmlns:a16="http://schemas.microsoft.com/office/drawing/2014/main" id="{6B4DAD10-FAE8-574C-AAD6-F55864BAA2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6664" y="881988"/>
                <a:ext cx="4712173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1E02CD-4843-6E44-9196-456E0ABE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2003"/>
              </p:ext>
            </p:extLst>
          </p:nvPr>
        </p:nvGraphicFramePr>
        <p:xfrm>
          <a:off x="3522826" y="3485932"/>
          <a:ext cx="3942499" cy="3223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07">
                  <a:extLst>
                    <a:ext uri="{9D8B030D-6E8A-4147-A177-3AD203B41FA5}">
                      <a16:colId xmlns:a16="http://schemas.microsoft.com/office/drawing/2014/main" val="2961026649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3342294809"/>
                    </a:ext>
                  </a:extLst>
                </a:gridCol>
              </a:tblGrid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app_name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 err="1">
                          <a:effectLst/>
                        </a:rPr>
                        <a:t>device_id_cnt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2571686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com.vivashow.share.video.chat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9512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462220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com.cardfeed.video_public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7633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073121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video.like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5430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614247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com.zhiliaoapp.musically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3726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7064352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com.facebook.katana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3411</a:t>
                      </a:r>
                      <a:endParaRPr lang="en-US" altLang="zh-C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0387370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instagram.video.downloader.story.saver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3388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338631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com.eterno.shortvideos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3321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159360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com.lazygeniouz.saveit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2592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296707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video.like.lite    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2248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87992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app.buzz.share     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2215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3130071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com.yy.hiyo        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2138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919608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sun.way2sms.hyd.com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1937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480594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com.instagram.android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1908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834096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get.lokal.localnews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1740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2055722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com.roposo.android 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1523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426321"/>
                  </a:ext>
                </a:extLst>
              </a:tr>
              <a:tr h="185251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com.blockchainvault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effectLst/>
                        </a:rPr>
                        <a:t>1481</a:t>
                      </a:r>
                      <a:endParaRPr lang="en-US" altLang="zh-CN" sz="980" b="0" i="1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92355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9CE8BDA-9B86-C149-9A8E-128C7D2E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6596"/>
              </p:ext>
            </p:extLst>
          </p:nvPr>
        </p:nvGraphicFramePr>
        <p:xfrm>
          <a:off x="7465325" y="3485932"/>
          <a:ext cx="4613512" cy="3226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4018">
                  <a:extLst>
                    <a:ext uri="{9D8B030D-6E8A-4147-A177-3AD203B41FA5}">
                      <a16:colId xmlns:a16="http://schemas.microsoft.com/office/drawing/2014/main" val="3875171701"/>
                    </a:ext>
                  </a:extLst>
                </a:gridCol>
                <a:gridCol w="1979494">
                  <a:extLst>
                    <a:ext uri="{9D8B030D-6E8A-4147-A177-3AD203B41FA5}">
                      <a16:colId xmlns:a16="http://schemas.microsoft.com/office/drawing/2014/main" val="692723306"/>
                    </a:ext>
                  </a:extLst>
                </a:gridCol>
              </a:tblGrid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app_name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device_id_cnt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481713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in.mohalla.sharechat</a:t>
                      </a:r>
                      <a:r>
                        <a:rPr lang="en" sz="98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                   </a:t>
                      </a:r>
                      <a:endParaRPr lang="en" sz="980" b="0" i="1" u="none" strike="noStrike" dirty="0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rgbClr val="FF0000"/>
                          </a:solidFill>
                          <a:effectLst/>
                        </a:rPr>
                        <a:t>121614624</a:t>
                      </a:r>
                      <a:endParaRPr lang="en-US" altLang="zh-CN" sz="980" b="0" i="1" u="none" strike="noStrike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16498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in.mohalla.video</a:t>
                      </a:r>
                      <a:r>
                        <a:rPr lang="en" sz="98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</a:t>
                      </a:r>
                      <a:endParaRPr lang="en" sz="980" b="0" i="1" u="none" strike="noStrike" dirty="0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rgbClr val="FF0000"/>
                          </a:solidFill>
                          <a:effectLst/>
                        </a:rPr>
                        <a:t>33109492</a:t>
                      </a:r>
                      <a:endParaRPr lang="en-US" altLang="zh-CN" sz="980" b="0" i="1" u="none" strike="noStrike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673165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com.next.innovation.takatak</a:t>
                      </a:r>
                      <a:r>
                        <a:rPr lang="en" sz="98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               </a:t>
                      </a:r>
                      <a:endParaRPr lang="en" sz="980" b="0" i="1" u="none" strike="noStrike" dirty="0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16719082</a:t>
                      </a:r>
                      <a:endParaRPr lang="en-US" altLang="zh-CN" sz="980" b="0" i="1" u="none" strike="noStrike" dirty="0">
                        <a:solidFill>
                          <a:srgbClr val="FF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881586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video.like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15682055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088176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com.zhiliaoapp.musically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14102248</a:t>
                      </a:r>
                      <a:endParaRPr lang="en-US" altLang="zh-C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412698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com.facebook.katana</a:t>
                      </a:r>
                      <a:r>
                        <a:rPr lang="e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          </a:t>
                      </a:r>
                      <a:endParaRPr lang="e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13648419</a:t>
                      </a:r>
                      <a:endParaRPr lang="en-US" altLang="zh-C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7872716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com.vivashow.share.video.chat                         </a:t>
                      </a:r>
                      <a:endParaRPr lang="e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10404328</a:t>
                      </a:r>
                      <a:endParaRPr lang="en-US" altLang="zh-C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470270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solidFill>
                            <a:schemeClr val="accent1"/>
                          </a:solidFill>
                          <a:effectLst/>
                        </a:rPr>
                        <a:t>com.cardfeed.video_public                             </a:t>
                      </a:r>
                      <a:endParaRPr lang="en" sz="980" b="0" i="1" u="none" strike="noStrike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9535725</a:t>
                      </a:r>
                      <a:endParaRPr lang="en-US" altLang="zh-CN" sz="980" b="0" i="1" u="none" strike="noStrike" dirty="0">
                        <a:solidFill>
                          <a:schemeClr val="accent1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607401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app.buzz.share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9037497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182916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com.instagram.android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8352240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879142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com.yy.hiyo    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6759380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2412439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com.lazygeniouz.saveit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6453243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313258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instagram.video.downloader.story.saver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6303859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394998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com.roposo.android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6264478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5824133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video.like.lite       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>
                          <a:effectLst/>
                        </a:rPr>
                        <a:t>6208515</a:t>
                      </a:r>
                      <a:endParaRPr lang="en-US" altLang="zh-C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537038"/>
                  </a:ext>
                </a:extLst>
              </a:tr>
              <a:tr h="189632">
                <a:tc>
                  <a:txBody>
                    <a:bodyPr/>
                    <a:lstStyle/>
                    <a:p>
                      <a:pPr algn="ctr" fontAlgn="ctr"/>
                      <a:r>
                        <a:rPr lang="en" sz="980" u="none" strike="noStrike">
                          <a:effectLst/>
                        </a:rPr>
                        <a:t>com.eterno.shortvideos                                </a:t>
                      </a:r>
                      <a:endParaRPr lang="en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80" u="none" strike="noStrike" dirty="0">
                          <a:effectLst/>
                        </a:rPr>
                        <a:t>4733162</a:t>
                      </a:r>
                      <a:endParaRPr lang="en-US" altLang="zh-CN" sz="980" b="0" i="1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504462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A0A3799-A5D5-8B4D-A118-5C1EB53D5BF9}"/>
              </a:ext>
            </a:extLst>
          </p:cNvPr>
          <p:cNvSpPr txBox="1"/>
          <p:nvPr/>
        </p:nvSpPr>
        <p:spPr>
          <a:xfrm>
            <a:off x="362517" y="5380672"/>
            <a:ext cx="290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结论：三个</a:t>
            </a:r>
            <a:r>
              <a:rPr kumimoji="1" lang="en-US" altLang="zh-CN" dirty="0" err="1">
                <a:solidFill>
                  <a:srgbClr val="FF0000"/>
                </a:solidFill>
              </a:rPr>
              <a:t>target_app</a:t>
            </a:r>
            <a:r>
              <a:rPr kumimoji="1" lang="zh-CN" altLang="en-US" dirty="0">
                <a:solidFill>
                  <a:srgbClr val="FF0000"/>
                </a:solidFill>
              </a:rPr>
              <a:t>目前是</a:t>
            </a:r>
            <a:r>
              <a:rPr kumimoji="1" lang="en-US" altLang="zh-CN" dirty="0">
                <a:solidFill>
                  <a:srgbClr val="FF0000"/>
                </a:solidFill>
              </a:rPr>
              <a:t>social</a:t>
            </a:r>
            <a:r>
              <a:rPr kumimoji="1" lang="zh-CN" altLang="en-US" dirty="0">
                <a:solidFill>
                  <a:srgbClr val="FF0000"/>
                </a:solidFill>
              </a:rPr>
              <a:t>市场的主流，且占比不同。是否对</a:t>
            </a:r>
            <a:r>
              <a:rPr kumimoji="1" lang="en-US" altLang="zh-CN" dirty="0" err="1">
                <a:solidFill>
                  <a:srgbClr val="FF0000"/>
                </a:solidFill>
              </a:rPr>
              <a:t>target_app</a:t>
            </a:r>
            <a:r>
              <a:rPr kumimoji="1" lang="zh-CN" altLang="en-US" dirty="0">
                <a:solidFill>
                  <a:srgbClr val="FF0000"/>
                </a:solidFill>
              </a:rPr>
              <a:t>进行安装，可有效区分正、负样本</a:t>
            </a:r>
          </a:p>
        </p:txBody>
      </p:sp>
    </p:spTree>
    <p:extLst>
      <p:ext uri="{BB962C8B-B14F-4D97-AF65-F5344CB8AC3E}">
        <p14:creationId xmlns:p14="http://schemas.microsoft.com/office/powerpoint/2010/main" val="7308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2424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类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安装个数统计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59EA8B6-8473-4743-AC59-E76D6BF95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604716"/>
              </p:ext>
            </p:extLst>
          </p:nvPr>
        </p:nvGraphicFramePr>
        <p:xfrm>
          <a:off x="961030" y="1702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C75400D-77DD-FE4A-81E3-2AB9E107D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101732"/>
              </p:ext>
            </p:extLst>
          </p:nvPr>
        </p:nvGraphicFramePr>
        <p:xfrm>
          <a:off x="5533030" y="1702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189A7F8-0CB3-ED43-A4BF-6AB45885476C}"/>
              </a:ext>
            </a:extLst>
          </p:cNvPr>
          <p:cNvSpPr txBox="1"/>
          <p:nvPr/>
        </p:nvSpPr>
        <p:spPr>
          <a:xfrm>
            <a:off x="1269242" y="4693775"/>
            <a:ext cx="588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结论：正样本的未安装</a:t>
            </a:r>
            <a:r>
              <a:rPr kumimoji="1" lang="en-US" altLang="zh-CN" dirty="0" err="1">
                <a:solidFill>
                  <a:srgbClr val="FF0000"/>
                </a:solidFill>
              </a:rPr>
              <a:t>social_app</a:t>
            </a:r>
            <a:r>
              <a:rPr kumimoji="1" lang="zh-CN" altLang="en-US" dirty="0">
                <a:solidFill>
                  <a:srgbClr val="FF0000"/>
                </a:solidFill>
              </a:rPr>
              <a:t>占比高</a:t>
            </a:r>
          </a:p>
        </p:txBody>
      </p:sp>
    </p:spTree>
    <p:extLst>
      <p:ext uri="{BB962C8B-B14F-4D97-AF65-F5344CB8AC3E}">
        <p14:creationId xmlns:p14="http://schemas.microsoft.com/office/powerpoint/2010/main" val="204882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(3)</a:t>
            </a:r>
            <a:r>
              <a:rPr kumimoji="1" lang="zh-CN" altLang="en-US" dirty="0"/>
              <a:t>转化用户最后一次登录距今</a:t>
            </a:r>
            <a:r>
              <a:rPr kumimoji="1" lang="en-US" altLang="zh-CN" dirty="0"/>
              <a:t>(20220613)</a:t>
            </a:r>
            <a:r>
              <a:rPr kumimoji="1" lang="zh-CN" altLang="en-US" dirty="0"/>
              <a:t>的天数统计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C087AB0-6FBE-8C4E-99F3-5F1C0BC14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407090"/>
              </p:ext>
            </p:extLst>
          </p:nvPr>
        </p:nvGraphicFramePr>
        <p:xfrm>
          <a:off x="838200" y="17823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3C3E1B-3B0B-6144-A42F-488761D97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69635"/>
              </p:ext>
            </p:extLst>
          </p:nvPr>
        </p:nvGraphicFramePr>
        <p:xfrm>
          <a:off x="5410200" y="17823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53907DF-FBED-734B-82E0-5F3187C4D685}"/>
              </a:ext>
            </a:extLst>
          </p:cNvPr>
          <p:cNvSpPr txBox="1"/>
          <p:nvPr/>
        </p:nvSpPr>
        <p:spPr>
          <a:xfrm>
            <a:off x="1269242" y="4693775"/>
            <a:ext cx="58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结论：正样本的时间效用明显。但不能有效区分正、负样本。</a:t>
            </a:r>
          </a:p>
        </p:txBody>
      </p:sp>
    </p:spTree>
    <p:extLst>
      <p:ext uri="{BB962C8B-B14F-4D97-AF65-F5344CB8AC3E}">
        <p14:creationId xmlns:p14="http://schemas.microsoft.com/office/powerpoint/2010/main" val="10874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26" y="3218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(4)</a:t>
            </a:r>
            <a:r>
              <a:rPr kumimoji="1" lang="zh-CN" altLang="en-US" dirty="0"/>
              <a:t> 用户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列表长度统计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B6A6D60-52EA-104A-B30F-BDDF5C6F6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18130"/>
              </p:ext>
            </p:extLst>
          </p:nvPr>
        </p:nvGraphicFramePr>
        <p:xfrm>
          <a:off x="954374" y="17298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5AFC446-768C-0641-9336-353388BC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152869"/>
              </p:ext>
            </p:extLst>
          </p:nvPr>
        </p:nvGraphicFramePr>
        <p:xfrm>
          <a:off x="5758722" y="17298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EE9811C-563D-1D4A-BD82-FC6D9400563C}"/>
              </a:ext>
            </a:extLst>
          </p:cNvPr>
          <p:cNvSpPr txBox="1"/>
          <p:nvPr/>
        </p:nvSpPr>
        <p:spPr>
          <a:xfrm>
            <a:off x="1269242" y="4693775"/>
            <a:ext cx="58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结论：正样本的</a:t>
            </a:r>
            <a:r>
              <a:rPr kumimoji="1" lang="en-US" altLang="zh-CN" dirty="0">
                <a:solidFill>
                  <a:srgbClr val="FF0000"/>
                </a:solidFill>
              </a:rPr>
              <a:t>app</a:t>
            </a:r>
            <a:r>
              <a:rPr kumimoji="1" lang="zh-CN" altLang="en-US" dirty="0">
                <a:solidFill>
                  <a:srgbClr val="FF0000"/>
                </a:solidFill>
              </a:rPr>
              <a:t>安装数目较负样本短（</a:t>
            </a:r>
            <a:r>
              <a:rPr kumimoji="1" lang="en-US" altLang="zh-CN" dirty="0" err="1">
                <a:solidFill>
                  <a:srgbClr val="FF0000"/>
                </a:solidFill>
              </a:rPr>
              <a:t>ps</a:t>
            </a:r>
            <a:r>
              <a:rPr kumimoji="1" lang="zh-CN" altLang="en-US" dirty="0">
                <a:solidFill>
                  <a:srgbClr val="FF0000"/>
                </a:solidFill>
              </a:rPr>
              <a:t>：新用户占比大）</a:t>
            </a:r>
          </a:p>
        </p:txBody>
      </p:sp>
    </p:spTree>
    <p:extLst>
      <p:ext uri="{BB962C8B-B14F-4D97-AF65-F5344CB8AC3E}">
        <p14:creationId xmlns:p14="http://schemas.microsoft.com/office/powerpoint/2010/main" val="11579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48" y="105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(5)</a:t>
            </a:r>
            <a:r>
              <a:rPr kumimoji="1" lang="zh-CN" altLang="en-US" dirty="0"/>
              <a:t>用户历史活跃度评价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907826-ABEB-B544-8CFE-18097532AC38}"/>
              </a:ext>
            </a:extLst>
          </p:cNvPr>
          <p:cNvSpPr txBox="1"/>
          <p:nvPr/>
        </p:nvSpPr>
        <p:spPr>
          <a:xfrm>
            <a:off x="470137" y="4924396"/>
            <a:ext cx="47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结论：正样本较负样本历史活跃度差（</a:t>
            </a:r>
            <a:r>
              <a:rPr kumimoji="1" lang="en-US" altLang="zh-CN" dirty="0" err="1">
                <a:solidFill>
                  <a:srgbClr val="FF0000"/>
                </a:solidFill>
              </a:rPr>
              <a:t>ps</a:t>
            </a:r>
            <a:r>
              <a:rPr kumimoji="1" lang="zh-CN" altLang="en-US" dirty="0">
                <a:solidFill>
                  <a:srgbClr val="FF0000"/>
                </a:solidFill>
              </a:rPr>
              <a:t>：新用户占比大）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0404C4C-BCCA-3F4A-BEAC-F59732AD7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430155"/>
              </p:ext>
            </p:extLst>
          </p:nvPr>
        </p:nvGraphicFramePr>
        <p:xfrm>
          <a:off x="6096000" y="4457109"/>
          <a:ext cx="4784252" cy="229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13DBA7FE-6F1C-184D-85C6-556BC26CC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6466"/>
              </p:ext>
            </p:extLst>
          </p:nvPr>
        </p:nvGraphicFramePr>
        <p:xfrm>
          <a:off x="1125229" y="1436701"/>
          <a:ext cx="4572000" cy="3020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9BDE7F04-79FF-F544-9C89-2816F0679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920805"/>
              </p:ext>
            </p:extLst>
          </p:nvPr>
        </p:nvGraphicFramePr>
        <p:xfrm>
          <a:off x="6253377" y="1436702"/>
          <a:ext cx="5100423" cy="29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857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FDD52-3FA8-BF42-A04A-A5F64B7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针对转化用户特征进行分析（特征为转化用户对应的</a:t>
            </a:r>
            <a:r>
              <a:rPr kumimoji="1" lang="en-US" altLang="zh-CN" dirty="0"/>
              <a:t>20220613</a:t>
            </a:r>
            <a:r>
              <a:rPr kumimoji="1" lang="zh-CN" altLang="en-US" dirty="0"/>
              <a:t>的特征）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(6)</a:t>
            </a:r>
            <a:r>
              <a:rPr kumimoji="1" lang="zh-CN" altLang="en-US" dirty="0"/>
              <a:t> 用户系统版本统计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DF6F318-935E-9742-8F25-074CE5A18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63010"/>
              </p:ext>
            </p:extLst>
          </p:nvPr>
        </p:nvGraphicFramePr>
        <p:xfrm>
          <a:off x="838200" y="1791600"/>
          <a:ext cx="5999328" cy="271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3FC197-EF0A-D24A-8B70-03199BB0E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83638"/>
              </p:ext>
            </p:extLst>
          </p:nvPr>
        </p:nvGraphicFramePr>
        <p:xfrm>
          <a:off x="6837528" y="1795343"/>
          <a:ext cx="3248168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084">
                  <a:extLst>
                    <a:ext uri="{9D8B030D-6E8A-4147-A177-3AD203B41FA5}">
                      <a16:colId xmlns:a16="http://schemas.microsoft.com/office/drawing/2014/main" val="2611067074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5040888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label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系统版本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456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80" u="none" strike="noStrike">
                          <a:effectLst/>
                        </a:rPr>
                        <a:t>unknow                </a:t>
                      </a:r>
                      <a:endParaRPr lang="en" sz="980" b="0" i="0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290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9</a:t>
                      </a:r>
                      <a:r>
                        <a:rPr lang="zh-CN" altLang="en-US" sz="980" u="none" strike="noStrike">
                          <a:effectLst/>
                        </a:rPr>
                        <a:t>版本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75232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10</a:t>
                      </a:r>
                      <a:r>
                        <a:rPr lang="zh-CN" altLang="en-US" sz="980" u="none" strike="noStrike">
                          <a:effectLst/>
                        </a:rPr>
                        <a:t>版本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720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11.0.0</a:t>
                      </a:r>
                      <a:r>
                        <a:rPr lang="zh-CN" altLang="en-US" sz="980" u="none" strike="noStrike">
                          <a:effectLst/>
                        </a:rPr>
                        <a:t>版本          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3899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11</a:t>
                      </a:r>
                      <a:r>
                        <a:rPr lang="zh-CN" altLang="en-US" sz="980" u="none" strike="noStrike">
                          <a:effectLst/>
                        </a:rPr>
                        <a:t>版本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0104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8.1.1</a:t>
                      </a:r>
                      <a:r>
                        <a:rPr lang="zh-CN" altLang="en-US" sz="980" u="none" strike="noStrike">
                          <a:effectLst/>
                        </a:rPr>
                        <a:t>版本        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979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11</a:t>
                      </a:r>
                      <a:r>
                        <a:rPr lang="zh-CN" altLang="en-US" sz="980" u="none" strike="noStrike">
                          <a:effectLst/>
                        </a:rPr>
                        <a:t>版本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8</a:t>
                      </a:r>
                      <a:r>
                        <a:rPr lang="zh-CN" altLang="en-US" sz="980" u="none" strike="noStrike">
                          <a:effectLst/>
                        </a:rPr>
                        <a:t>版本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990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5.1.1</a:t>
                      </a:r>
                      <a:r>
                        <a:rPr lang="zh-CN" altLang="en-US" sz="980" u="none" strike="noStrike">
                          <a:effectLst/>
                        </a:rPr>
                        <a:t>版本            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266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>
                          <a:effectLst/>
                        </a:rPr>
                        <a:t>6.0.1</a:t>
                      </a:r>
                      <a:r>
                        <a:rPr lang="zh-CN" altLang="en-US" sz="980" u="none" strike="noStrike">
                          <a:effectLst/>
                        </a:rPr>
                        <a:t>版本              </a:t>
                      </a:r>
                      <a:endParaRPr lang="zh-CN" altLang="en-US" sz="980" b="0" i="1" u="none" strike="noStrike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513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80" u="none" strike="noStrike" dirty="0">
                          <a:effectLst/>
                        </a:rPr>
                        <a:t>8.1.0 </a:t>
                      </a:r>
                      <a:r>
                        <a:rPr lang="zh-CN" altLang="en-US" sz="980" u="none" strike="noStrike" dirty="0">
                          <a:effectLst/>
                        </a:rPr>
                        <a:t>版本             </a:t>
                      </a:r>
                      <a:endParaRPr lang="zh-CN" altLang="en-US" sz="980" b="0" i="1" u="none" strike="noStrike" dirty="0">
                        <a:solidFill>
                          <a:srgbClr val="000000"/>
                        </a:solidFill>
                        <a:effectLst/>
                        <a:latin typeface="JetBrains Mono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2689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061A19D-95AC-4F48-BA7C-143734B6299D}"/>
              </a:ext>
            </a:extLst>
          </p:cNvPr>
          <p:cNvSpPr txBox="1"/>
          <p:nvPr/>
        </p:nvSpPr>
        <p:spPr>
          <a:xfrm>
            <a:off x="470137" y="4924396"/>
            <a:ext cx="478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结论：正样本新版本占比高（</a:t>
            </a:r>
            <a:r>
              <a:rPr kumimoji="1" lang="en-US" altLang="zh-CN" dirty="0" err="1">
                <a:solidFill>
                  <a:srgbClr val="FF0000"/>
                </a:solidFill>
              </a:rPr>
              <a:t>ps</a:t>
            </a:r>
            <a:r>
              <a:rPr kumimoji="1" lang="zh-CN" altLang="en-US" dirty="0">
                <a:solidFill>
                  <a:srgbClr val="FF0000"/>
                </a:solidFill>
              </a:rPr>
              <a:t>：新用户占比大）</a:t>
            </a:r>
          </a:p>
        </p:txBody>
      </p:sp>
    </p:spTree>
    <p:extLst>
      <p:ext uri="{BB962C8B-B14F-4D97-AF65-F5344CB8AC3E}">
        <p14:creationId xmlns:p14="http://schemas.microsoft.com/office/powerpoint/2010/main" val="367739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948</Words>
  <Application>Microsoft Macintosh PowerPoint</Application>
  <PresentationFormat>宽屏</PresentationFormat>
  <Paragraphs>182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JetBrains Mono</vt:lpstr>
      <vt:lpstr>Arial</vt:lpstr>
      <vt:lpstr>Calibri</vt:lpstr>
      <vt:lpstr>Office 主题​​</vt:lpstr>
      <vt:lpstr>人群包工作进展</vt:lpstr>
      <vt:lpstr>一.关于样本组成数据源的选择</vt:lpstr>
      <vt:lpstr>二.关于转化用户特征分析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三.关于正、负样本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人群包工作进展</dc:title>
  <dc:creator>Microsoft Office User</dc:creator>
  <cp:lastModifiedBy>Microsoft Office User</cp:lastModifiedBy>
  <cp:revision>65</cp:revision>
  <dcterms:created xsi:type="dcterms:W3CDTF">2022-06-22T02:11:49Z</dcterms:created>
  <dcterms:modified xsi:type="dcterms:W3CDTF">2022-06-23T07:53:04Z</dcterms:modified>
</cp:coreProperties>
</file>