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8" r:id="rId1"/>
    <p:sldMasterId id="2147483680" r:id="rId2"/>
    <p:sldMasterId id="2147483696" r:id="rId3"/>
  </p:sldMasterIdLst>
  <p:notesMasterIdLst>
    <p:notesMasterId r:id="rId23"/>
  </p:notesMasterIdLst>
  <p:sldIdLst>
    <p:sldId id="256" r:id="rId4"/>
    <p:sldId id="275" r:id="rId5"/>
    <p:sldId id="271" r:id="rId6"/>
    <p:sldId id="276" r:id="rId7"/>
    <p:sldId id="272" r:id="rId8"/>
    <p:sldId id="274" r:id="rId9"/>
    <p:sldId id="273" r:id="rId10"/>
    <p:sldId id="261" r:id="rId11"/>
    <p:sldId id="262" r:id="rId12"/>
    <p:sldId id="277" r:id="rId13"/>
    <p:sldId id="258" r:id="rId14"/>
    <p:sldId id="265" r:id="rId15"/>
    <p:sldId id="263" r:id="rId16"/>
    <p:sldId id="264" r:id="rId17"/>
    <p:sldId id="267" r:id="rId18"/>
    <p:sldId id="270" r:id="rId19"/>
    <p:sldId id="269" r:id="rId20"/>
    <p:sldId id="268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E618FA-49EA-DC41-99EA-B594FD6B16C4}">
          <p14:sldIdLst>
            <p14:sldId id="256"/>
            <p14:sldId id="275"/>
            <p14:sldId id="271"/>
            <p14:sldId id="276"/>
            <p14:sldId id="272"/>
            <p14:sldId id="274"/>
            <p14:sldId id="273"/>
            <p14:sldId id="261"/>
            <p14:sldId id="262"/>
            <p14:sldId id="277"/>
            <p14:sldId id="258"/>
            <p14:sldId id="265"/>
            <p14:sldId id="263"/>
            <p14:sldId id="264"/>
            <p14:sldId id="267"/>
            <p14:sldId id="270"/>
            <p14:sldId id="269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6"/>
    <p:restoredTop sz="94807"/>
  </p:normalViewPr>
  <p:slideViewPr>
    <p:cSldViewPr snapToGrid="0" snapToObjects="1">
      <p:cViewPr varScale="1">
        <p:scale>
          <a:sx n="54" d="100"/>
          <a:sy n="54" d="100"/>
        </p:scale>
        <p:origin x="232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20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Apache Spark Machine Learning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7AB9A-ADCB-BB4B-B8BF-4758CDFCCC0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Imran Ahmad (Cloudanum Inc.)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436B-708B-8C45-8153-1CDF93450E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15" y="8702104"/>
            <a:ext cx="748585" cy="4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36B-708B-8C45-8153-1CDF93450E51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36B-708B-8C45-8153-1CDF93450E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36B-708B-8C45-8153-1CDF93450E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36B-708B-8C45-8153-1CDF93450E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18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36B-708B-8C45-8153-1CDF93450E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8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1AB2A7-7E7B-B94B-91BC-E6E1256CC6DB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50" y="634182"/>
            <a:ext cx="1408084" cy="1408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9733" y="634182"/>
            <a:ext cx="1141414" cy="50060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9DEF-B77A-9249-806B-AC91D11B65C9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8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D174-018B-7B4B-9224-600B2555F800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9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08D-9D55-C44E-8C0F-309080354A54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3D2F-D953-6849-BDB7-E05D735DB671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869-FCFD-3E47-91A1-856AFF0D8FBA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50" y="634182"/>
            <a:ext cx="1408084" cy="1408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9733" y="634182"/>
            <a:ext cx="1141414" cy="5006023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C614-046A-4B4B-8705-EAB55AF4BB0F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32" y="624839"/>
            <a:ext cx="1305560" cy="111252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79BA50D1-01A5-874B-BEEC-B277FD0A0A84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FCF4-3DF0-8541-AFB8-4F6D49B1D461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9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0A3C-0C16-794F-AFCF-96CA4C449E9D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4FD-E89D-D041-9F61-99A503350DBE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12" y="60960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1C8F-5312-214E-965F-573FF41BC546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32" y="624839"/>
            <a:ext cx="1305560" cy="1112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4DCA-42CB-B44B-AFF1-428D9116C4D9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97C-C6EA-234F-BA70-540CF919C7BB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3E9D-1461-DC4A-AE0F-CDA8084C8C7C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960-FFCA-3E42-B1F1-8B9E9F7336E4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20F5-C47F-C541-94BB-9EC0A18F55CB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913-EBA1-C547-AB35-FA797B632316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C179-FF7D-DC4D-8C7B-77967090DD0C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2D-7AF6-B54E-85C6-0224FA7449D0}" type="datetime1">
              <a:rPr lang="en-CA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5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EF14-51AE-154F-9635-CE16C57C4B44}" type="datetime1">
              <a:rPr lang="en-CA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4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718D-0D61-8649-8A04-B0FEB2512B6D}" type="datetime1">
              <a:rPr lang="en-CA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AA1A-175E-4C49-8AF9-940F698D5985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C78F-A543-7B43-9931-21239A6089CE}" type="datetime1">
              <a:rPr lang="en-CA" smtClean="0"/>
              <a:t>2018-04-24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4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A33-85AF-5046-9636-5A1C0F5945AB}" type="datetime1">
              <a:rPr lang="en-CA" smtClean="0"/>
              <a:t>2018-04-24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1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EB7-39D2-A149-9441-FEAC24663D60}" type="datetime1">
              <a:rPr lang="en-CA" smtClean="0"/>
              <a:t>2018-04-24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856-B280-1D40-A843-49178CA3CE6C}" type="datetime1">
              <a:rPr lang="en-CA" smtClean="0"/>
              <a:t>2018-04-24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2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7CCF-58F0-CD42-AD93-5FAA4B20BAE6}" type="datetime1">
              <a:rPr lang="en-CA" smtClean="0"/>
              <a:t>2018-04-24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8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0162-9213-1742-9998-6908A798C01D}" type="datetime1">
              <a:rPr lang="en-CA" smtClean="0"/>
              <a:t>2018-04-24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6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FBA7-0ECC-CE41-95A5-71E87D916F53}" type="datetime1">
              <a:rPr lang="en-CA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749A-5A74-1147-8178-D510DDD1CA40}" type="datetime1">
              <a:rPr lang="en-CA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8A18-EBA6-1646-81E3-4CC98EE65862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12" y="60960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9218-0D64-C84D-B80B-571BA039EA18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DADB-6352-B94D-AB61-C17A33B53780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B2EF-4DB1-8348-8A52-B0D183B639A4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E7B-5906-C446-9354-C66850E5C682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07" y="5144288"/>
            <a:ext cx="9982200" cy="914400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600">
                <a:solidFill>
                  <a:srgbClr val="FF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F0F-DFBB-CE4A-8E7E-2D4D2E8E9424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041"/>
            <a:ext cx="11061290" cy="440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3CC5622-DA53-2F49-AA79-ADB4C3C4FCEF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FF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94" r:id="rId10"/>
    <p:sldLayoutId id="2147483693" r:id="rId11"/>
    <p:sldLayoutId id="2147483692" r:id="rId12"/>
    <p:sldLayoutId id="2147483678" r:id="rId13"/>
    <p:sldLayoutId id="2147483679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41471F-7479-2E46-BBAD-55C213F77C90}" type="datetime1">
              <a:rPr lang="en-CA" smtClean="0"/>
              <a:t>2018-04-24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6AFC-5D2E-6940-845D-B0464891BBB6}" type="datetime1">
              <a:rPr lang="en-CA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2018 Copyright    I m r a n     A h m a 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9EBEF-4667-E34C-9B97-DCDFB8B5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smtClean="0"/>
              <a:t>Spark ML</a:t>
            </a:r>
            <a:br>
              <a:rPr lang="en-US" sz="11500" dirty="0" smtClean="0"/>
            </a:br>
            <a:r>
              <a:rPr lang="en-US" sz="4400" dirty="0" smtClean="0"/>
              <a:t>Components and Concepts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Imran Ahmad (PhD)</a:t>
            </a:r>
          </a:p>
          <a:p>
            <a:r>
              <a:rPr lang="en-US" dirty="0" err="1" smtClean="0"/>
              <a:t>imran@cloudanum.com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366222" cy="435133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Pipeline concept is mostly inspired by </a:t>
            </a:r>
            <a:r>
              <a:rPr lang="en-US" sz="2800" dirty="0" smtClean="0">
                <a:solidFill>
                  <a:srgbClr val="FF0000"/>
                </a:solidFill>
              </a:rPr>
              <a:t>the  </a:t>
            </a:r>
            <a:r>
              <a:rPr lang="en-US" sz="28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scikit</a:t>
            </a:r>
            <a:r>
              <a:rPr lang="en-US" sz="2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-learn</a:t>
            </a:r>
            <a:r>
              <a:rPr lang="en-US" sz="2800" dirty="0">
                <a:solidFill>
                  <a:srgbClr val="FF0000"/>
                </a:solidFill>
              </a:rPr>
              <a:t> project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machine learning pipeline is a sequence of </a:t>
            </a:r>
            <a:r>
              <a:rPr lang="en-US" sz="2800" dirty="0" smtClean="0"/>
              <a:t>processing stages</a:t>
            </a:r>
            <a:r>
              <a:rPr lang="en-US" sz="2800" dirty="0"/>
              <a:t>.</a:t>
            </a:r>
          </a:p>
          <a:p>
            <a:r>
              <a:rPr lang="en-US" sz="2800" dirty="0"/>
              <a:t>Each stage can either be an </a:t>
            </a:r>
            <a:r>
              <a:rPr lang="en-US" sz="2800" i="1" dirty="0"/>
              <a:t>Estimator</a:t>
            </a:r>
            <a:r>
              <a:rPr lang="en-US" sz="2800" dirty="0"/>
              <a:t> or a </a:t>
            </a:r>
            <a:r>
              <a:rPr lang="en-US" sz="2800" i="1" dirty="0"/>
              <a:t>Transformer</a:t>
            </a:r>
          </a:p>
          <a:p>
            <a:r>
              <a:rPr lang="en-US" sz="2800" dirty="0"/>
              <a:t>In DEV Environment,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Estimator.fit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800" dirty="0"/>
              <a:t>is used to generate Model out of the training dataset along with right </a:t>
            </a:r>
            <a:r>
              <a:rPr lang="en-US" sz="2800" dirty="0" err="1"/>
              <a:t>hyperparameters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09079"/>
          </a:xfrm>
        </p:spPr>
        <p:txBody>
          <a:bodyPr/>
          <a:lstStyle/>
          <a:p>
            <a:r>
              <a:rPr lang="en-US" b="1" dirty="0" smtClean="0"/>
              <a:t>ML Pipeline </a:t>
            </a:r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509130" cy="435133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Transformer</a:t>
            </a:r>
            <a:r>
              <a:rPr lang="en-US" sz="2800" b="1" dirty="0"/>
              <a:t>: </a:t>
            </a:r>
            <a:r>
              <a:rPr lang="en-US" sz="2800" dirty="0"/>
              <a:t>A function that can clean, reduce, expand or generate feature representations</a:t>
            </a:r>
            <a:r>
              <a:rPr lang="en-US" sz="2800" dirty="0" smtClean="0"/>
              <a:t>. Implements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Transform.tranform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 ) </a:t>
            </a:r>
            <a:r>
              <a:rPr lang="en-US" sz="2800" dirty="0" smtClean="0"/>
              <a:t>function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b="1" dirty="0"/>
              <a:t>Estimator: </a:t>
            </a:r>
            <a:r>
              <a:rPr lang="en-US" sz="2800" dirty="0" smtClean="0"/>
              <a:t>An </a:t>
            </a:r>
            <a:r>
              <a:rPr lang="en-US" sz="2800" dirty="0"/>
              <a:t>algorithm which can be fit on a </a:t>
            </a:r>
            <a:r>
              <a:rPr lang="en-US" sz="2800" dirty="0" err="1"/>
              <a:t>DataFrame</a:t>
            </a:r>
            <a:r>
              <a:rPr lang="en-US" sz="2800" dirty="0"/>
              <a:t> to produce a Transformer. </a:t>
            </a:r>
            <a:r>
              <a:rPr lang="en-US" sz="2800" dirty="0" smtClean="0"/>
              <a:t> Implements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Estimator.fit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 )</a:t>
            </a:r>
            <a:endParaRPr lang="en-US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An </a:t>
            </a:r>
            <a:r>
              <a:rPr lang="en-US" sz="2800" i="1" dirty="0" smtClean="0">
                <a:solidFill>
                  <a:srgbClr val="FF0000"/>
                </a:solidFill>
              </a:rPr>
              <a:t>Estimator </a:t>
            </a:r>
            <a:r>
              <a:rPr lang="en-US" sz="2800" dirty="0" smtClean="0">
                <a:solidFill>
                  <a:srgbClr val="FF0000"/>
                </a:solidFill>
              </a:rPr>
              <a:t>can  generate a </a:t>
            </a:r>
            <a:r>
              <a:rPr lang="en-US" sz="2800" i="1" dirty="0" err="1" smtClean="0">
                <a:solidFill>
                  <a:srgbClr val="FF0000"/>
                </a:solidFill>
              </a:rPr>
              <a:t>Transfomer</a:t>
            </a:r>
            <a:r>
              <a:rPr lang="en-US" sz="2800" dirty="0" smtClean="0">
                <a:solidFill>
                  <a:srgbClr val="FF0000"/>
                </a:solidFill>
              </a:rPr>
              <a:t> by calling </a:t>
            </a:r>
            <a:r>
              <a:rPr lang="en-US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fit()</a:t>
            </a:r>
            <a:r>
              <a:rPr lang="en-US" sz="2800" dirty="0" smtClean="0">
                <a:solidFill>
                  <a:srgbClr val="FF0000"/>
                </a:solidFill>
              </a:rPr>
              <a:t>on a </a:t>
            </a:r>
            <a:r>
              <a:rPr lang="en-US" sz="2800" i="1" dirty="0" err="1" smtClean="0">
                <a:solidFill>
                  <a:srgbClr val="FF0000"/>
                </a:solidFill>
              </a:rPr>
              <a:t>Dataframe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78" y="-208806"/>
            <a:ext cx="10024736" cy="1325562"/>
          </a:xfrm>
        </p:spPr>
        <p:txBody>
          <a:bodyPr/>
          <a:lstStyle/>
          <a:p>
            <a:r>
              <a:rPr lang="en-US" b="1" dirty="0" smtClean="0"/>
              <a:t>Creating Model from a </a:t>
            </a:r>
            <a:r>
              <a:rPr lang="en-US" b="1" dirty="0" err="1" smtClean="0"/>
              <a:t>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86" y="1635162"/>
            <a:ext cx="8595360" cy="4907833"/>
          </a:xfrm>
        </p:spPr>
        <p:txBody>
          <a:bodyPr/>
          <a:lstStyle/>
          <a:p>
            <a:r>
              <a:rPr lang="en-US" sz="2800" dirty="0" smtClean="0"/>
              <a:t>Generation of a Model from a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is called </a:t>
            </a:r>
            <a:r>
              <a:rPr lang="en-US" sz="2800" b="1" i="1" dirty="0" smtClean="0"/>
              <a:t>fitting a model</a:t>
            </a:r>
          </a:p>
          <a:p>
            <a:r>
              <a:rPr lang="en-US" sz="2800" dirty="0" smtClean="0"/>
              <a:t>An </a:t>
            </a:r>
            <a:r>
              <a:rPr lang="en-US" sz="2800" b="1" i="1" dirty="0" smtClean="0"/>
              <a:t>Estimator</a:t>
            </a:r>
            <a:r>
              <a:rPr lang="en-US" sz="2800" dirty="0" smtClean="0"/>
              <a:t> </a:t>
            </a:r>
            <a:r>
              <a:rPr lang="en-US" sz="2800" dirty="0"/>
              <a:t>is an abstraction of a learning algorithm that fits a model on a dataset</a:t>
            </a:r>
            <a:r>
              <a:rPr lang="en-US" sz="2800" dirty="0" smtClean="0"/>
              <a:t>.</a:t>
            </a:r>
          </a:p>
          <a:p>
            <a:r>
              <a:rPr lang="en-US" sz="3200" dirty="0" err="1">
                <a:solidFill>
                  <a:srgbClr val="FF0000"/>
                </a:solidFill>
              </a:rPr>
              <a:t>DataFrame</a:t>
            </a:r>
            <a:r>
              <a:rPr lang="en-US" sz="3200" dirty="0">
                <a:solidFill>
                  <a:srgbClr val="FF0000"/>
                </a:solidFill>
              </a:rPr>
              <a:t> --[</a:t>
            </a:r>
            <a:r>
              <a:rPr lang="en-US" sz="3200" dirty="0" err="1">
                <a:solidFill>
                  <a:srgbClr val="FF0000"/>
                </a:solidFill>
              </a:rPr>
              <a:t>Estimator.fit</a:t>
            </a:r>
            <a:r>
              <a:rPr lang="en-US" sz="3200" dirty="0">
                <a:solidFill>
                  <a:srgbClr val="FF0000"/>
                </a:solidFill>
              </a:rPr>
              <a:t>( )]</a:t>
            </a:r>
            <a:r>
              <a:rPr lang="en-US" sz="32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3200" dirty="0">
                <a:solidFill>
                  <a:srgbClr val="FF0000"/>
                </a:solidFill>
              </a:rPr>
              <a:t> Model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3105"/>
          </a:xfrm>
        </p:spPr>
        <p:txBody>
          <a:bodyPr/>
          <a:lstStyle/>
          <a:p>
            <a:r>
              <a:rPr lang="en-US" b="1" dirty="0" smtClean="0"/>
              <a:t>Transformers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38865"/>
            <a:ext cx="8595360" cy="47847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DF1 --[</a:t>
            </a:r>
            <a:r>
              <a:rPr lang="en-US" sz="2800" dirty="0" err="1" smtClean="0">
                <a:solidFill>
                  <a:srgbClr val="FF0000"/>
                </a:solidFill>
              </a:rPr>
              <a:t>Transformer.transfrom</a:t>
            </a:r>
            <a:r>
              <a:rPr lang="en-US" sz="2800" dirty="0" smtClean="0">
                <a:solidFill>
                  <a:srgbClr val="FF0000"/>
                </a:solidFill>
              </a:rPr>
              <a:t>( )]</a:t>
            </a:r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sz="2800" dirty="0" smtClean="0">
                <a:solidFill>
                  <a:srgbClr val="FF0000"/>
                </a:solidFill>
              </a:rPr>
              <a:t>DF2</a:t>
            </a:r>
          </a:p>
          <a:p>
            <a:r>
              <a:rPr lang="en-US" sz="2800" dirty="0"/>
              <a:t>Map functions on RDDs is now called a </a:t>
            </a:r>
            <a:r>
              <a:rPr lang="en-US" sz="2800" dirty="0" err="1"/>
              <a:t>transfrom</a:t>
            </a:r>
            <a:r>
              <a:rPr lang="en-US" sz="2800" dirty="0"/>
              <a:t>() within a transformer</a:t>
            </a:r>
          </a:p>
          <a:p>
            <a:r>
              <a:rPr lang="en-US" sz="2800" dirty="0" smtClean="0"/>
              <a:t>Usually the result of transform( ) is stored in additional </a:t>
            </a:r>
            <a:r>
              <a:rPr lang="en-US" sz="2800" dirty="0"/>
              <a:t>(feature) </a:t>
            </a:r>
            <a:r>
              <a:rPr lang="en-US" sz="2800" dirty="0" smtClean="0"/>
              <a:t>columns; and original input columns remain unchanged.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4229099"/>
            <a:ext cx="9291145" cy="20669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 Estimator implements a method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 fit(), </a:t>
            </a:r>
            <a:r>
              <a:rPr lang="en-US" sz="2800" dirty="0"/>
              <a:t>which accepts a </a:t>
            </a:r>
            <a:r>
              <a:rPr lang="en-US" sz="2800" dirty="0" err="1"/>
              <a:t>DataFrame</a:t>
            </a:r>
            <a:r>
              <a:rPr lang="en-US" sz="2800" dirty="0"/>
              <a:t> </a:t>
            </a:r>
            <a:r>
              <a:rPr lang="en-US" sz="2800" dirty="0" smtClean="0"/>
              <a:t>is </a:t>
            </a:r>
            <a:r>
              <a:rPr lang="en-US" sz="2800" dirty="0"/>
              <a:t>a Transformer.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a learning algorithm such as </a:t>
            </a:r>
            <a:r>
              <a:rPr lang="en-US" sz="2800" dirty="0" err="1"/>
              <a:t>LogisticRegression</a:t>
            </a:r>
            <a:r>
              <a:rPr lang="en-US" sz="2800" dirty="0"/>
              <a:t> is an </a:t>
            </a:r>
            <a:r>
              <a:rPr lang="en-US" sz="2800" dirty="0" smtClean="0"/>
              <a:t>Estimator. It implements a fit( ) function. The training data will be stored in a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and calling fit ( ) function will produce the model for that particular training data.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74021"/>
            <a:ext cx="9982200" cy="914400"/>
          </a:xfrm>
        </p:spPr>
        <p:txBody>
          <a:bodyPr/>
          <a:lstStyle/>
          <a:p>
            <a:r>
              <a:rPr lang="en-US" dirty="0" smtClean="0"/>
              <a:t>Preparing Data for ML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1" b="261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Methodologies and Concepts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29" y="281163"/>
            <a:ext cx="9692640" cy="1034218"/>
          </a:xfrm>
        </p:spPr>
        <p:txBody>
          <a:bodyPr/>
          <a:lstStyle/>
          <a:p>
            <a:r>
              <a:rPr lang="en-US" b="1" dirty="0" err="1" smtClean="0"/>
              <a:t>OneHotEncoder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395" y="1360950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Although machine learning algorithms are capable of making use of the </a:t>
            </a:r>
            <a:r>
              <a:rPr lang="en-US" sz="2400" dirty="0" err="1"/>
              <a:t>colorsIndexed</a:t>
            </a:r>
            <a:r>
              <a:rPr lang="en-US" sz="2400" dirty="0"/>
              <a:t> column, they perform better if we one-hot encode it.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95" y="2685371"/>
            <a:ext cx="6556020" cy="3143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01" y="2845960"/>
            <a:ext cx="1635031" cy="1381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99" y="5024018"/>
            <a:ext cx="4374108" cy="173575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8986345" y="4322192"/>
            <a:ext cx="1" cy="606913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64174"/>
          </a:xfrm>
        </p:spPr>
        <p:txBody>
          <a:bodyPr/>
          <a:lstStyle/>
          <a:p>
            <a:r>
              <a:rPr lang="en-US" b="1" dirty="0"/>
              <a:t>String indexer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42" y="1645244"/>
            <a:ext cx="8595360" cy="4513814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onverts </a:t>
            </a:r>
            <a:r>
              <a:rPr lang="en-US" sz="2800" dirty="0"/>
              <a:t>a single column to an index column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2" y="2529905"/>
            <a:ext cx="9921765" cy="1849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2" y="4694491"/>
            <a:ext cx="1581122" cy="1736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34" y="4495580"/>
            <a:ext cx="2911058" cy="214126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2507714" y="5562558"/>
            <a:ext cx="2192820" cy="3655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53137"/>
          </a:xfrm>
        </p:spPr>
        <p:txBody>
          <a:bodyPr/>
          <a:lstStyle/>
          <a:p>
            <a:r>
              <a:rPr lang="en-US" b="1" dirty="0" err="1"/>
              <a:t>VectorAssembler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418" y="1526102"/>
            <a:ext cx="8595360" cy="4351337"/>
          </a:xfrm>
        </p:spPr>
        <p:txBody>
          <a:bodyPr/>
          <a:lstStyle/>
          <a:p>
            <a:r>
              <a:rPr lang="en-US" sz="2400" dirty="0"/>
              <a:t>We have to create one additional feature column containing all the information of the columns that we want the machine learning algorithm to consider. 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54" y="2933068"/>
            <a:ext cx="6141851" cy="301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67" y="2891374"/>
            <a:ext cx="3591516" cy="735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082" y="4439429"/>
            <a:ext cx="3360288" cy="98124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9160226" y="3625995"/>
            <a:ext cx="0" cy="813434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86061"/>
            <a:ext cx="9692640" cy="1325562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Spark ML </a:t>
            </a:r>
            <a:r>
              <a:rPr lang="en-US" sz="3200" dirty="0" smtClean="0"/>
              <a:t>replaces </a:t>
            </a:r>
            <a:r>
              <a:rPr lang="en-US" sz="3200" dirty="0"/>
              <a:t>older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spark.mlib</a:t>
            </a:r>
            <a:r>
              <a:rPr lang="en-US" sz="3200" dirty="0"/>
              <a:t> </a:t>
            </a:r>
            <a:r>
              <a:rPr lang="en-US" sz="3200" dirty="0" smtClean="0"/>
              <a:t>package and is </a:t>
            </a:r>
            <a:r>
              <a:rPr lang="en-US" sz="3200" dirty="0"/>
              <a:t>the primary </a:t>
            </a:r>
            <a:r>
              <a:rPr lang="en-US" sz="3200" dirty="0" smtClean="0"/>
              <a:t>Machine Learning library </a:t>
            </a:r>
            <a:r>
              <a:rPr lang="en-US" sz="3200" dirty="0"/>
              <a:t>now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Different ML processing stages are chained together in an </a:t>
            </a:r>
            <a:r>
              <a:rPr lang="en-US" sz="3200" b="1" dirty="0" smtClean="0">
                <a:solidFill>
                  <a:srgbClr val="FF0000"/>
                </a:solidFill>
              </a:rPr>
              <a:t>ML Pipeline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Assemblers</a:t>
            </a:r>
            <a:r>
              <a:rPr lang="en-US" sz="3200" dirty="0" smtClean="0"/>
              <a:t> help preparing data for Spark ML Algorithms.</a:t>
            </a:r>
            <a:endParaRPr lang="en-US" sz="32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Spark ML </a:t>
            </a:r>
            <a:r>
              <a:rPr lang="en-US" sz="3200" dirty="0" smtClean="0"/>
              <a:t>refers </a:t>
            </a:r>
            <a:r>
              <a:rPr lang="en-US" sz="3200" dirty="0"/>
              <a:t>to </a:t>
            </a:r>
            <a:r>
              <a:rPr lang="en-US" sz="3200" dirty="0" err="1"/>
              <a:t>DataFrame</a:t>
            </a:r>
            <a:r>
              <a:rPr lang="en-US" sz="3200" dirty="0"/>
              <a:t> based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spark.ml</a:t>
            </a:r>
            <a:r>
              <a:rPr lang="en-US" sz="3200" dirty="0"/>
              <a:t> is the Spark’s Machine Learning Library</a:t>
            </a:r>
          </a:p>
          <a:p>
            <a:r>
              <a:rPr lang="en-US" sz="3200" dirty="0"/>
              <a:t>It replaces older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spark.mlib</a:t>
            </a:r>
            <a:r>
              <a:rPr lang="en-US" sz="3200" dirty="0"/>
              <a:t> package, which is now in the maintenance mode.</a:t>
            </a:r>
          </a:p>
          <a:p>
            <a:r>
              <a:rPr lang="en-US" sz="3200" b="1" dirty="0" err="1">
                <a:solidFill>
                  <a:srgbClr val="FF0000"/>
                </a:solidFill>
              </a:rPr>
              <a:t>SparkML</a:t>
            </a:r>
            <a:r>
              <a:rPr lang="en-US" sz="3200" dirty="0">
                <a:solidFill>
                  <a:srgbClr val="FF0000"/>
                </a:solidFill>
              </a:rPr>
              <a:t> is the primary </a:t>
            </a:r>
            <a:r>
              <a:rPr lang="en-US" sz="3200" dirty="0" smtClean="0">
                <a:solidFill>
                  <a:srgbClr val="FF0000"/>
                </a:solidFill>
              </a:rPr>
              <a:t>Machine Learning library </a:t>
            </a:r>
            <a:r>
              <a:rPr lang="en-US" sz="3200" dirty="0">
                <a:solidFill>
                  <a:srgbClr val="FF0000"/>
                </a:solidFill>
              </a:rPr>
              <a:t>now.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Data Structure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1" b="261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Background concepts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71154"/>
          </a:xfrm>
        </p:spPr>
        <p:txBody>
          <a:bodyPr/>
          <a:lstStyle/>
          <a:p>
            <a:r>
              <a:rPr lang="en-US" dirty="0" smtClean="0"/>
              <a:t>ML related </a:t>
            </a:r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Three important types</a:t>
            </a:r>
          </a:p>
          <a:p>
            <a:pPr lvl="1"/>
            <a:r>
              <a:rPr lang="en-US" sz="3000" dirty="0" smtClean="0"/>
              <a:t>1- Dense Vector</a:t>
            </a:r>
          </a:p>
          <a:p>
            <a:pPr lvl="1"/>
            <a:r>
              <a:rPr lang="en-US" sz="3000" dirty="0" smtClean="0"/>
              <a:t>2- Sparse Vector</a:t>
            </a:r>
          </a:p>
          <a:p>
            <a:pPr lvl="1"/>
            <a:r>
              <a:rPr lang="en-US" sz="3000" dirty="0" smtClean="0"/>
              <a:t>3- Labelled Point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78674"/>
            <a:ext cx="9692640" cy="1042126"/>
          </a:xfrm>
        </p:spPr>
        <p:txBody>
          <a:bodyPr/>
          <a:lstStyle/>
          <a:p>
            <a:r>
              <a:rPr lang="en-US" dirty="0" smtClean="0"/>
              <a:t>Dense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25600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Dense vector is a traditional array of doubles.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example of dense vector is </a:t>
            </a:r>
            <a:r>
              <a:rPr lang="en-US" sz="2400" dirty="0">
                <a:solidFill>
                  <a:srgbClr val="FF0000"/>
                </a:solidFill>
              </a:rPr>
              <a:t>[5.0, 0.0, 1.0, 7.0].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25" y="2593498"/>
            <a:ext cx="6909508" cy="3383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2400" y="4460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93914" y="6304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>
                    <a:lumMod val="85000"/>
                  </a:schemeClr>
                </a:solidFill>
              </a:rPr>
              <a:pPr/>
              <a:t>4</a:t>
            </a:fld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 smtClean="0"/>
              <a:t>Sparse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86" y="1567543"/>
            <a:ext cx="7952627" cy="4351337"/>
          </a:xfrm>
        </p:spPr>
        <p:txBody>
          <a:bodyPr/>
          <a:lstStyle/>
          <a:p>
            <a:r>
              <a:rPr lang="en-US" sz="2400" dirty="0"/>
              <a:t>Sparse vector uses integer indices and double values.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sparse representation of the vector  </a:t>
            </a:r>
            <a:r>
              <a:rPr lang="en-US" sz="2400" dirty="0" smtClean="0"/>
              <a:t>         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5.0, 0.0, 1.0, 7.0] </a:t>
            </a:r>
            <a:r>
              <a:rPr lang="en-US" sz="2400" dirty="0"/>
              <a:t>would be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4, [0, 2, 3], [5.0, </a:t>
            </a:r>
            <a:r>
              <a:rPr lang="en-US" sz="2400" dirty="0" smtClean="0">
                <a:solidFill>
                  <a:srgbClr val="FF0000"/>
                </a:solidFill>
              </a:rPr>
              <a:t>1.0</a:t>
            </a:r>
            <a:r>
              <a:rPr lang="en-US" sz="2400" dirty="0">
                <a:solidFill>
                  <a:srgbClr val="FF0000"/>
                </a:solidFill>
              </a:rPr>
              <a:t>, 7.0</a:t>
            </a:r>
            <a:r>
              <a:rPr lang="en-US" sz="2400" dirty="0" smtClean="0">
                <a:solidFill>
                  <a:srgbClr val="FF0000"/>
                </a:solidFill>
              </a:rPr>
              <a:t>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148125"/>
            <a:ext cx="8529997" cy="23324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64907"/>
            <a:ext cx="9692640" cy="1325562"/>
          </a:xfrm>
        </p:spPr>
        <p:txBody>
          <a:bodyPr/>
          <a:lstStyle/>
          <a:p>
            <a:r>
              <a:rPr lang="en-US" dirty="0" smtClean="0"/>
              <a:t>Labeled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11718"/>
            <a:ext cx="8595360" cy="1176414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labeled point </a:t>
            </a:r>
            <a:r>
              <a:rPr lang="en-US" sz="2400" dirty="0"/>
              <a:t>is a dense or sparse vector with a label used in supervised learning. In the case of binary labels, </a:t>
            </a:r>
            <a:r>
              <a:rPr lang="en-US" sz="2400" dirty="0">
                <a:solidFill>
                  <a:srgbClr val="FF0000"/>
                </a:solidFill>
              </a:rPr>
              <a:t>0.0</a:t>
            </a:r>
            <a:r>
              <a:rPr lang="en-US" sz="2400" dirty="0"/>
              <a:t> represents the negative label whilst </a:t>
            </a:r>
            <a:r>
              <a:rPr lang="en-US" sz="2400" dirty="0">
                <a:solidFill>
                  <a:srgbClr val="FF0000"/>
                </a:solidFill>
              </a:rPr>
              <a:t>1.0</a:t>
            </a:r>
            <a:r>
              <a:rPr lang="en-US" sz="2400" dirty="0"/>
              <a:t> represents the positive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37" y="3034242"/>
            <a:ext cx="9440706" cy="29746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 Pipelines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1" b="261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147456"/>
            <a:ext cx="9692640" cy="1325562"/>
          </a:xfrm>
        </p:spPr>
        <p:txBody>
          <a:bodyPr/>
          <a:lstStyle/>
          <a:p>
            <a:r>
              <a:rPr lang="en-US" b="1" dirty="0" smtClean="0"/>
              <a:t>Spark </a:t>
            </a:r>
            <a:r>
              <a:rPr lang="en-US" b="1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552" y="150046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ML is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centric API</a:t>
            </a:r>
          </a:p>
          <a:p>
            <a:r>
              <a:rPr lang="en-US" sz="2800" dirty="0" smtClean="0"/>
              <a:t>A Spark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is distributed collection of data that is organized into named columns.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76687"/>
            <a:ext cx="8950721" cy="29057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2018 Copyright    I m r a n     A h m a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1172</TotalTime>
  <Words>694</Words>
  <Application>Microsoft Macintosh PowerPoint</Application>
  <PresentationFormat>Widescreen</PresentationFormat>
  <Paragraphs>105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Calibri</vt:lpstr>
      <vt:lpstr>Calibri Light</vt:lpstr>
      <vt:lpstr>Century Schoolbook</vt:lpstr>
      <vt:lpstr>Courier</vt:lpstr>
      <vt:lpstr>Courier New</vt:lpstr>
      <vt:lpstr>Wingdings</vt:lpstr>
      <vt:lpstr>Wingdings 2</vt:lpstr>
      <vt:lpstr>Arial</vt:lpstr>
      <vt:lpstr>View</vt:lpstr>
      <vt:lpstr>1_View</vt:lpstr>
      <vt:lpstr>Custom Design</vt:lpstr>
      <vt:lpstr>Spark ML Components and Concepts</vt:lpstr>
      <vt:lpstr>Introduction</vt:lpstr>
      <vt:lpstr>Relevant Data Structure</vt:lpstr>
      <vt:lpstr>ML related Datastructures</vt:lpstr>
      <vt:lpstr>Dense Vector</vt:lpstr>
      <vt:lpstr>Sparse Vector</vt:lpstr>
      <vt:lpstr>Labeled Point</vt:lpstr>
      <vt:lpstr>Spark ML Pipelines</vt:lpstr>
      <vt:lpstr>Spark DataFrame</vt:lpstr>
      <vt:lpstr>ML Pipeline</vt:lpstr>
      <vt:lpstr>ML Pipeline components</vt:lpstr>
      <vt:lpstr>Creating Model from a Dataframe</vt:lpstr>
      <vt:lpstr>Transformers</vt:lpstr>
      <vt:lpstr>Estimators</vt:lpstr>
      <vt:lpstr>Preparing Data for ML</vt:lpstr>
      <vt:lpstr>OneHotEncoder</vt:lpstr>
      <vt:lpstr>String indexer</vt:lpstr>
      <vt:lpstr>VectorAssembler</vt:lpstr>
      <vt:lpstr>Summary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</dc:title>
  <dc:creator>Imran Ahmad</dc:creator>
  <cp:lastModifiedBy>Imran Ahmad</cp:lastModifiedBy>
  <cp:revision>70</cp:revision>
  <dcterms:created xsi:type="dcterms:W3CDTF">2018-04-22T17:13:38Z</dcterms:created>
  <dcterms:modified xsi:type="dcterms:W3CDTF">2018-04-24T17:19:57Z</dcterms:modified>
</cp:coreProperties>
</file>