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80" r:id="rId2"/>
    <p:sldMasterId id="2147483696" r:id="rId3"/>
  </p:sldMasterIdLst>
  <p:notesMasterIdLst>
    <p:notesMasterId r:id="rId16"/>
  </p:notesMasterIdLst>
  <p:sldIdLst>
    <p:sldId id="256" r:id="rId4"/>
    <p:sldId id="275" r:id="rId5"/>
    <p:sldId id="271" r:id="rId6"/>
    <p:sldId id="276" r:id="rId7"/>
    <p:sldId id="283" r:id="rId8"/>
    <p:sldId id="277" r:id="rId9"/>
    <p:sldId id="278" r:id="rId10"/>
    <p:sldId id="279" r:id="rId11"/>
    <p:sldId id="282" r:id="rId12"/>
    <p:sldId id="281" r:id="rId13"/>
    <p:sldId id="284"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E618FA-49EA-DC41-99EA-B594FD6B16C4}">
          <p14:sldIdLst>
            <p14:sldId id="256"/>
            <p14:sldId id="275"/>
            <p14:sldId id="271"/>
            <p14:sldId id="276"/>
            <p14:sldId id="283"/>
            <p14:sldId id="277"/>
            <p14:sldId id="278"/>
            <p14:sldId id="279"/>
            <p14:sldId id="282"/>
            <p14:sldId id="281"/>
            <p14:sldId id="284"/>
            <p14:sldId id="280"/>
          </p14:sldIdLst>
        </p14:section>
        <p14:section name="Untitled Section" id="{456EBA18-5DE9-AB4A-84DA-91D62FF3D62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41"/>
    <p:restoredTop sz="94862"/>
  </p:normalViewPr>
  <p:slideViewPr>
    <p:cSldViewPr snapToGrid="0" snapToObjects="1">
      <p:cViewPr varScale="1">
        <p:scale>
          <a:sx n="144" d="100"/>
          <a:sy n="144" d="100"/>
        </p:scale>
        <p:origin x="224" y="28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207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Apache Spark Machine Learning</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AB9A-ADCB-BB4B-B8BF-4758CDFCCC06}"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Imran Ahmad (Cloudanum Inc.)</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B436B-708B-8C45-8153-1CDF93450E51}"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215" y="8702104"/>
            <a:ext cx="748585" cy="425003"/>
          </a:xfrm>
          <a:prstGeom prst="rect">
            <a:avLst/>
          </a:prstGeom>
        </p:spPr>
      </p:pic>
    </p:spTree>
    <p:extLst>
      <p:ext uri="{BB962C8B-B14F-4D97-AF65-F5344CB8AC3E}">
        <p14:creationId xmlns:p14="http://schemas.microsoft.com/office/powerpoint/2010/main" val="160244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B436B-708B-8C45-8153-1CDF93450E51}" type="slidenum">
              <a:rPr lang="en-US" smtClean="0"/>
              <a:t>3</a:t>
            </a:fld>
            <a:endParaRPr lang="en-US" dirty="0"/>
          </a:p>
        </p:txBody>
      </p:sp>
    </p:spTree>
    <p:extLst>
      <p:ext uri="{BB962C8B-B14F-4D97-AF65-F5344CB8AC3E}">
        <p14:creationId xmlns:p14="http://schemas.microsoft.com/office/powerpoint/2010/main" val="154280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290B52F-724A-9C4A-9CAE-C377D92C9617}" type="datetime1">
              <a:rPr lang="en-CA" smtClean="0"/>
              <a:t>2018-04-24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9150" y="634182"/>
            <a:ext cx="1408084" cy="140808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599733" y="634182"/>
            <a:ext cx="1141414" cy="5006023"/>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380B0-5139-FB4E-B8E6-3A5BC419EB35}"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0807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A3B3B-088D-5540-AD2A-2601C5725C71}"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899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4F1FB0-A8EE-B94B-8974-8411D93819C8}"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310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BCD66-0417-894F-B91C-ED5EF44A2D41}"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B771DF-6EF0-9B41-8496-B56383894FA6}"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9ABC95-0E77-DF40-84D1-B38954897B54}" type="datetime1">
              <a:rPr lang="en-CA" smtClean="0"/>
              <a:t>2018-04-24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9150" y="634182"/>
            <a:ext cx="1408084" cy="140808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599733" y="634182"/>
            <a:ext cx="1141414" cy="5006023"/>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41D14-412A-0E4F-B4B0-577E01F3698D}"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1232" y="624839"/>
            <a:ext cx="1305560" cy="1112521"/>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264BB-FC99-B143-B47A-04B384BFE039}"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4934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AD780-B6D8-B240-96B5-6B122957D60C}"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83A9E9-7ED2-5D4B-85D1-9EC28DBDEC36}"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9812" y="609600"/>
            <a:ext cx="1168400" cy="11684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6922F-BAE5-6A4A-990D-3FFFC49ACC8E}"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1232" y="624839"/>
            <a:ext cx="1305560" cy="1112521"/>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A29EF9-A2B7-684F-B486-0A076A9CAA05}" type="datetime1">
              <a:rPr lang="en-CA" smtClean="0"/>
              <a:t>2018-04-24</a:t>
            </a:fld>
            <a:endParaRPr lang="en-US" dirty="0"/>
          </a:p>
        </p:txBody>
      </p:sp>
      <p:sp>
        <p:nvSpPr>
          <p:cNvPr id="8" name="Footer Placeholder 7"/>
          <p:cNvSpPr>
            <a:spLocks noGrp="1"/>
          </p:cNvSpPr>
          <p:nvPr>
            <p:ph type="ftr" sz="quarter" idx="11"/>
          </p:nvPr>
        </p:nvSpPr>
        <p:spPr/>
        <p:txBody>
          <a:bodyPr/>
          <a:lstStyle/>
          <a:p>
            <a:r>
              <a:rPr lang="sk-SK" smtClean="0"/>
              <a:t>© 2018 Copyright    I m r a n     A h m a 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B5061D-2583-B047-87F0-18CF9A84BADA}"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54AD-497E-374C-B44A-8432804E833F}" type="datetime1">
              <a:rPr lang="en-CA" smtClean="0"/>
              <a:t>2018-04-24</a:t>
            </a:fld>
            <a:endParaRPr lang="en-US" dirty="0"/>
          </a:p>
        </p:txBody>
      </p:sp>
      <p:sp>
        <p:nvSpPr>
          <p:cNvPr id="3" name="Footer Placeholder 2"/>
          <p:cNvSpPr>
            <a:spLocks noGrp="1"/>
          </p:cNvSpPr>
          <p:nvPr>
            <p:ph type="ftr" sz="quarter" idx="11"/>
          </p:nvPr>
        </p:nvSpPr>
        <p:spPr/>
        <p:txBody>
          <a:bodyPr/>
          <a:lstStyle/>
          <a:p>
            <a:r>
              <a:rPr lang="sk-SK" smtClean="0"/>
              <a:t>© 2018 Copyright    I m r a n     A h m a 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1F8D9-11AB-A840-BD18-574B3CE1C97C}"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FD6D9-F4AA-D146-A854-7C557F9980A3}"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9B4AB-20EE-2542-A9D1-106FD1A9D9BA}"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884E4-C687-0E4C-8026-BD7B44B6A7A1}"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882B9E-2201-9343-AAF0-E129C1414350}" type="datetime1">
              <a:rPr lang="en-CA" smtClean="0"/>
              <a:t>2018-04-24</a:t>
            </a:fld>
            <a:endParaRPr lang="en-US"/>
          </a:p>
        </p:txBody>
      </p:sp>
      <p:sp>
        <p:nvSpPr>
          <p:cNvPr id="5" name="Footer Placeholder 4"/>
          <p:cNvSpPr>
            <a:spLocks noGrp="1"/>
          </p:cNvSpPr>
          <p:nvPr>
            <p:ph type="ftr" sz="quarter" idx="11"/>
          </p:nvPr>
        </p:nvSpPr>
        <p:spPr/>
        <p:txBody>
          <a:bodyPr/>
          <a:lstStyle/>
          <a:p>
            <a:r>
              <a:rPr lang="sk-SK" smtClean="0"/>
              <a:t>© 2018 Copyright    I m r a n     A h m a d</a:t>
            </a:r>
            <a:endParaRPr lang="en-US"/>
          </a:p>
        </p:txBody>
      </p:sp>
      <p:sp>
        <p:nvSpPr>
          <p:cNvPr id="6" name="Slide Number Placeholder 5"/>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181005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2C55A-AA7D-B643-A736-8390B137B434}" type="datetime1">
              <a:rPr lang="en-CA" smtClean="0"/>
              <a:t>2018-04-24</a:t>
            </a:fld>
            <a:endParaRPr lang="en-US"/>
          </a:p>
        </p:txBody>
      </p:sp>
      <p:sp>
        <p:nvSpPr>
          <p:cNvPr id="5" name="Footer Placeholder 4"/>
          <p:cNvSpPr>
            <a:spLocks noGrp="1"/>
          </p:cNvSpPr>
          <p:nvPr>
            <p:ph type="ftr" sz="quarter" idx="11"/>
          </p:nvPr>
        </p:nvSpPr>
        <p:spPr/>
        <p:txBody>
          <a:bodyPr/>
          <a:lstStyle/>
          <a:p>
            <a:r>
              <a:rPr lang="sk-SK" smtClean="0"/>
              <a:t>© 2018 Copyright    I m r a n     A h m a d</a:t>
            </a:r>
            <a:endParaRPr lang="en-US"/>
          </a:p>
        </p:txBody>
      </p:sp>
      <p:sp>
        <p:nvSpPr>
          <p:cNvPr id="6" name="Slide Number Placeholder 5"/>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21138249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3ABE3-A10C-0A4C-B79A-CBEA149DD40F}" type="datetime1">
              <a:rPr lang="en-CA" smtClean="0"/>
              <a:t>2018-04-24</a:t>
            </a:fld>
            <a:endParaRPr lang="en-US"/>
          </a:p>
        </p:txBody>
      </p:sp>
      <p:sp>
        <p:nvSpPr>
          <p:cNvPr id="5" name="Footer Placeholder 4"/>
          <p:cNvSpPr>
            <a:spLocks noGrp="1"/>
          </p:cNvSpPr>
          <p:nvPr>
            <p:ph type="ftr" sz="quarter" idx="11"/>
          </p:nvPr>
        </p:nvSpPr>
        <p:spPr/>
        <p:txBody>
          <a:bodyPr/>
          <a:lstStyle/>
          <a:p>
            <a:r>
              <a:rPr lang="sk-SK" smtClean="0"/>
              <a:t>© 2018 Copyright    I m r a n     A h m a d</a:t>
            </a:r>
            <a:endParaRPr lang="en-US"/>
          </a:p>
        </p:txBody>
      </p:sp>
      <p:sp>
        <p:nvSpPr>
          <p:cNvPr id="6" name="Slide Number Placeholder 5"/>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23476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C62181-2A7F-6B41-9322-1668390113A1}" type="datetime1">
              <a:rPr lang="en-CA" smtClean="0"/>
              <a:t>2018-04-24</a:t>
            </a:fld>
            <a:endParaRPr lang="en-US" dirty="0"/>
          </a:p>
        </p:txBody>
      </p:sp>
      <p:sp>
        <p:nvSpPr>
          <p:cNvPr id="5" name="Footer Placeholder 4"/>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E15CE-C212-2942-BA15-1CFDF87613EB}" type="datetime1">
              <a:rPr lang="en-CA" smtClean="0"/>
              <a:t>2018-04-24</a:t>
            </a:fld>
            <a:endParaRPr lang="en-US"/>
          </a:p>
        </p:txBody>
      </p:sp>
      <p:sp>
        <p:nvSpPr>
          <p:cNvPr id="6" name="Footer Placeholder 5"/>
          <p:cNvSpPr>
            <a:spLocks noGrp="1"/>
          </p:cNvSpPr>
          <p:nvPr>
            <p:ph type="ftr" sz="quarter" idx="11"/>
          </p:nvPr>
        </p:nvSpPr>
        <p:spPr/>
        <p:txBody>
          <a:bodyPr/>
          <a:lstStyle/>
          <a:p>
            <a:r>
              <a:rPr lang="sk-SK" smtClean="0"/>
              <a:t>© 2018 Copyright    I m r a n     A h m a d</a:t>
            </a:r>
            <a:endParaRPr lang="en-US"/>
          </a:p>
        </p:txBody>
      </p:sp>
      <p:sp>
        <p:nvSpPr>
          <p:cNvPr id="7" name="Slide Number Placeholder 6"/>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629194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EFD0D3-C613-EC40-A93C-B4FA70D3D056}" type="datetime1">
              <a:rPr lang="en-CA" smtClean="0"/>
              <a:t>2018-04-24</a:t>
            </a:fld>
            <a:endParaRPr lang="en-US"/>
          </a:p>
        </p:txBody>
      </p:sp>
      <p:sp>
        <p:nvSpPr>
          <p:cNvPr id="8" name="Footer Placeholder 7"/>
          <p:cNvSpPr>
            <a:spLocks noGrp="1"/>
          </p:cNvSpPr>
          <p:nvPr>
            <p:ph type="ftr" sz="quarter" idx="11"/>
          </p:nvPr>
        </p:nvSpPr>
        <p:spPr/>
        <p:txBody>
          <a:bodyPr/>
          <a:lstStyle/>
          <a:p>
            <a:r>
              <a:rPr lang="sk-SK" smtClean="0"/>
              <a:t>© 2018 Copyright    I m r a n     A h m a d</a:t>
            </a:r>
            <a:endParaRPr lang="en-US"/>
          </a:p>
        </p:txBody>
      </p:sp>
      <p:sp>
        <p:nvSpPr>
          <p:cNvPr id="9" name="Slide Number Placeholder 8"/>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4553614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93520-4046-7346-853E-047BD6CC82B3}" type="datetime1">
              <a:rPr lang="en-CA" smtClean="0"/>
              <a:t>2018-04-24</a:t>
            </a:fld>
            <a:endParaRPr lang="en-US"/>
          </a:p>
        </p:txBody>
      </p:sp>
      <p:sp>
        <p:nvSpPr>
          <p:cNvPr id="4" name="Footer Placeholder 3"/>
          <p:cNvSpPr>
            <a:spLocks noGrp="1"/>
          </p:cNvSpPr>
          <p:nvPr>
            <p:ph type="ftr" sz="quarter" idx="11"/>
          </p:nvPr>
        </p:nvSpPr>
        <p:spPr/>
        <p:txBody>
          <a:bodyPr/>
          <a:lstStyle/>
          <a:p>
            <a:r>
              <a:rPr lang="sk-SK" smtClean="0"/>
              <a:t>© 2018 Copyright    I m r a n     A h m a d</a:t>
            </a:r>
            <a:endParaRPr lang="en-US"/>
          </a:p>
        </p:txBody>
      </p:sp>
      <p:sp>
        <p:nvSpPr>
          <p:cNvPr id="5" name="Slide Number Placeholder 4"/>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4204449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71899-3CF8-4D40-8284-37BE5ABA2A62}" type="datetime1">
              <a:rPr lang="en-CA" smtClean="0"/>
              <a:t>2018-04-24</a:t>
            </a:fld>
            <a:endParaRPr lang="en-US"/>
          </a:p>
        </p:txBody>
      </p:sp>
      <p:sp>
        <p:nvSpPr>
          <p:cNvPr id="3" name="Footer Placeholder 2"/>
          <p:cNvSpPr>
            <a:spLocks noGrp="1"/>
          </p:cNvSpPr>
          <p:nvPr>
            <p:ph type="ftr" sz="quarter" idx="11"/>
          </p:nvPr>
        </p:nvSpPr>
        <p:spPr/>
        <p:txBody>
          <a:bodyPr/>
          <a:lstStyle/>
          <a:p>
            <a:r>
              <a:rPr lang="sk-SK" smtClean="0"/>
              <a:t>© 2018 Copyright    I m r a n     A h m a d</a:t>
            </a:r>
            <a:endParaRPr lang="en-US"/>
          </a:p>
        </p:txBody>
      </p:sp>
      <p:sp>
        <p:nvSpPr>
          <p:cNvPr id="4" name="Slide Number Placeholder 3"/>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1966726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F73A7-DB61-CD40-A46B-D90500456ACF}" type="datetime1">
              <a:rPr lang="en-CA" smtClean="0"/>
              <a:t>2018-04-24</a:t>
            </a:fld>
            <a:endParaRPr lang="en-US"/>
          </a:p>
        </p:txBody>
      </p:sp>
      <p:sp>
        <p:nvSpPr>
          <p:cNvPr id="6" name="Footer Placeholder 5"/>
          <p:cNvSpPr>
            <a:spLocks noGrp="1"/>
          </p:cNvSpPr>
          <p:nvPr>
            <p:ph type="ftr" sz="quarter" idx="11"/>
          </p:nvPr>
        </p:nvSpPr>
        <p:spPr/>
        <p:txBody>
          <a:bodyPr/>
          <a:lstStyle/>
          <a:p>
            <a:r>
              <a:rPr lang="sk-SK" smtClean="0"/>
              <a:t>© 2018 Copyright    I m r a n     A h m a d</a:t>
            </a:r>
            <a:endParaRPr lang="en-US"/>
          </a:p>
        </p:txBody>
      </p:sp>
      <p:sp>
        <p:nvSpPr>
          <p:cNvPr id="7" name="Slide Number Placeholder 6"/>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2929080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31E52-C893-8A44-9F91-F7D36DFC18F1}" type="datetime1">
              <a:rPr lang="en-CA" smtClean="0"/>
              <a:t>2018-04-24</a:t>
            </a:fld>
            <a:endParaRPr lang="en-US"/>
          </a:p>
        </p:txBody>
      </p:sp>
      <p:sp>
        <p:nvSpPr>
          <p:cNvPr id="6" name="Footer Placeholder 5"/>
          <p:cNvSpPr>
            <a:spLocks noGrp="1"/>
          </p:cNvSpPr>
          <p:nvPr>
            <p:ph type="ftr" sz="quarter" idx="11"/>
          </p:nvPr>
        </p:nvSpPr>
        <p:spPr/>
        <p:txBody>
          <a:bodyPr/>
          <a:lstStyle/>
          <a:p>
            <a:r>
              <a:rPr lang="sk-SK" smtClean="0"/>
              <a:t>© 2018 Copyright    I m r a n     A h m a d</a:t>
            </a:r>
            <a:endParaRPr lang="en-US"/>
          </a:p>
        </p:txBody>
      </p:sp>
      <p:sp>
        <p:nvSpPr>
          <p:cNvPr id="7" name="Slide Number Placeholder 6"/>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665366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BF3DD-77CF-3A4A-A918-0995C7A89670}" type="datetime1">
              <a:rPr lang="en-CA" smtClean="0"/>
              <a:t>2018-04-24</a:t>
            </a:fld>
            <a:endParaRPr lang="en-US"/>
          </a:p>
        </p:txBody>
      </p:sp>
      <p:sp>
        <p:nvSpPr>
          <p:cNvPr id="5" name="Footer Placeholder 4"/>
          <p:cNvSpPr>
            <a:spLocks noGrp="1"/>
          </p:cNvSpPr>
          <p:nvPr>
            <p:ph type="ftr" sz="quarter" idx="11"/>
          </p:nvPr>
        </p:nvSpPr>
        <p:spPr/>
        <p:txBody>
          <a:bodyPr/>
          <a:lstStyle/>
          <a:p>
            <a:r>
              <a:rPr lang="sk-SK" smtClean="0"/>
              <a:t>© 2018 Copyright    I m r a n     A h m a d</a:t>
            </a:r>
            <a:endParaRPr lang="en-US"/>
          </a:p>
        </p:txBody>
      </p:sp>
      <p:sp>
        <p:nvSpPr>
          <p:cNvPr id="6" name="Slide Number Placeholder 5"/>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6674026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7301B-26A8-8040-BF0D-45606D0EB60A}" type="datetime1">
              <a:rPr lang="en-CA" smtClean="0"/>
              <a:t>2018-04-24</a:t>
            </a:fld>
            <a:endParaRPr lang="en-US"/>
          </a:p>
        </p:txBody>
      </p:sp>
      <p:sp>
        <p:nvSpPr>
          <p:cNvPr id="5" name="Footer Placeholder 4"/>
          <p:cNvSpPr>
            <a:spLocks noGrp="1"/>
          </p:cNvSpPr>
          <p:nvPr>
            <p:ph type="ftr" sz="quarter" idx="11"/>
          </p:nvPr>
        </p:nvSpPr>
        <p:spPr/>
        <p:txBody>
          <a:bodyPr/>
          <a:lstStyle/>
          <a:p>
            <a:r>
              <a:rPr lang="sk-SK" smtClean="0"/>
              <a:t>© 2018 Copyright    I m r a n     A h m a d</a:t>
            </a:r>
            <a:endParaRPr lang="en-US"/>
          </a:p>
        </p:txBody>
      </p:sp>
      <p:sp>
        <p:nvSpPr>
          <p:cNvPr id="6" name="Slide Number Placeholder 5"/>
          <p:cNvSpPr>
            <a:spLocks noGrp="1"/>
          </p:cNvSpPr>
          <p:nvPr>
            <p:ph type="sldNum" sz="quarter" idx="12"/>
          </p:nvPr>
        </p:nvSpPr>
        <p:spPr/>
        <p:txBody>
          <a:bodyPr/>
          <a:lstStyle/>
          <a:p>
            <a:fld id="{8B79EBEF-4667-E34C-9B97-DCDFB8B5B8C7}" type="slidenum">
              <a:rPr lang="en-US" smtClean="0"/>
              <a:t>‹#›</a:t>
            </a:fld>
            <a:endParaRPr lang="en-US"/>
          </a:p>
        </p:txBody>
      </p:sp>
    </p:spTree>
    <p:extLst>
      <p:ext uri="{BB962C8B-B14F-4D97-AF65-F5344CB8AC3E}">
        <p14:creationId xmlns:p14="http://schemas.microsoft.com/office/powerpoint/2010/main" val="152253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C152E8-53ED-AF4D-B98C-C06B48564500}"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9812" y="609600"/>
            <a:ext cx="1168400" cy="11684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1EB1D2-B452-E645-9518-2C9F98699FE1}" type="datetime1">
              <a:rPr lang="en-CA" smtClean="0"/>
              <a:t>2018-04-24</a:t>
            </a:fld>
            <a:endParaRPr lang="en-US" dirty="0"/>
          </a:p>
        </p:txBody>
      </p:sp>
      <p:sp>
        <p:nvSpPr>
          <p:cNvPr id="8" name="Footer Placeholder 7"/>
          <p:cNvSpPr>
            <a:spLocks noGrp="1"/>
          </p:cNvSpPr>
          <p:nvPr>
            <p:ph type="ftr" sz="quarter" idx="11"/>
          </p:nvPr>
        </p:nvSpPr>
        <p:spPr/>
        <p:txBody>
          <a:bodyPr/>
          <a:lstStyle/>
          <a:p>
            <a:r>
              <a:rPr lang="sk-SK" smtClean="0"/>
              <a:t>© 2018 Copyright    I m r a n     A h m a 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4FE0A-5896-C244-B4ED-51FAC557AABB}" type="datetime1">
              <a:rPr lang="en-CA" smtClean="0"/>
              <a:t>2018-04-24</a:t>
            </a:fld>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21153-1E39-FC4A-AE05-0A479B125BD2}" type="datetime1">
              <a:rPr lang="en-CA" smtClean="0"/>
              <a:t>2018-04-24</a:t>
            </a:fld>
            <a:endParaRPr lang="en-US" dirty="0"/>
          </a:p>
        </p:txBody>
      </p:sp>
      <p:sp>
        <p:nvSpPr>
          <p:cNvPr id="3" name="Footer Placeholder 2"/>
          <p:cNvSpPr>
            <a:spLocks noGrp="1"/>
          </p:cNvSpPr>
          <p:nvPr>
            <p:ph type="ftr" sz="quarter" idx="11"/>
          </p:nvPr>
        </p:nvSpPr>
        <p:spPr/>
        <p:txBody>
          <a:bodyPr/>
          <a:lstStyle/>
          <a:p>
            <a:r>
              <a:rPr lang="sk-SK" smtClean="0"/>
              <a:t>© 2018 Copyright    I m r a n     A h m a 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6ED06-5E14-B141-94BF-3C26769D7A0A}"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18907" y="5144288"/>
            <a:ext cx="9982200" cy="914400"/>
          </a:xfrm>
        </p:spPr>
        <p:txBody>
          <a:bodyPr anchor="b">
            <a:noAutofit/>
          </a:bodyPr>
          <a:lstStyle>
            <a:lvl1pPr>
              <a:defRPr sz="5400" b="0">
                <a:solidFill>
                  <a:schemeClr val="bg1"/>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Autofit/>
          </a:bodyPr>
          <a:lstStyle>
            <a:lvl1pPr marL="0" indent="0">
              <a:lnSpc>
                <a:spcPct val="100000"/>
              </a:lnSpc>
              <a:spcBef>
                <a:spcPts val="800"/>
              </a:spcBef>
              <a:buNone/>
              <a:defRPr sz="3600">
                <a:solidFill>
                  <a:srgbClr val="FF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E7BA4B8F-ED02-B84A-967E-6336E8D302F0}" type="datetime1">
              <a:rPr lang="en-CA" smtClean="0"/>
              <a:t>2018-04-24</a:t>
            </a:fld>
            <a:endParaRPr lang="en-US" dirty="0"/>
          </a:p>
        </p:txBody>
      </p:sp>
      <p:sp>
        <p:nvSpPr>
          <p:cNvPr id="6" name="Footer Placeholder 5"/>
          <p:cNvSpPr>
            <a:spLocks noGrp="1"/>
          </p:cNvSpPr>
          <p:nvPr>
            <p:ph type="ftr" sz="quarter" idx="11"/>
          </p:nvPr>
        </p:nvSpPr>
        <p:spPr/>
        <p:txBody>
          <a:bodyPr/>
          <a:lstStyle/>
          <a:p>
            <a:r>
              <a:rPr lang="sk-SK" smtClean="0"/>
              <a:t>© 2018 Copyright    I m r a n     A h m a 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8041"/>
            <a:ext cx="11061290" cy="44069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963A4F-D46B-634B-ADB5-E08684E27562}" type="datetime1">
              <a:rPr lang="en-CA" smtClean="0"/>
              <a:t>2018-04-24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sk-SK" smtClean="0"/>
              <a:t>© 2018 Copyright    I m r a n     A h m a d</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4633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94" r:id="rId10"/>
    <p:sldLayoutId id="2147483693" r:id="rId11"/>
    <p:sldLayoutId id="2147483692" r:id="rId12"/>
    <p:sldLayoutId id="2147483678" r:id="rId13"/>
    <p:sldLayoutId id="2147483679" r:id="rId1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8E429AA-A010-0541-91AB-F536854FFDFA}" type="datetime1">
              <a:rPr lang="en-CA" smtClean="0"/>
              <a:t>2018-04-24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sk-SK" smtClean="0"/>
              <a:t>© 2018 Copyright    I m r a n     A h m a d</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903759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8C56C-3945-F04E-934B-C17462FD2F5D}" type="datetime1">
              <a:rPr lang="en-CA" smtClean="0"/>
              <a:t>2018-04-24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2018 Copyright    I m r a n     A h m a 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9EBEF-4667-E34C-9B97-DCDFB8B5B8C7}" type="slidenum">
              <a:rPr lang="en-US" smtClean="0"/>
              <a:t>‹#›</a:t>
            </a:fld>
            <a:endParaRPr lang="en-US"/>
          </a:p>
        </p:txBody>
      </p:sp>
    </p:spTree>
    <p:extLst>
      <p:ext uri="{BB962C8B-B14F-4D97-AF65-F5344CB8AC3E}">
        <p14:creationId xmlns:p14="http://schemas.microsoft.com/office/powerpoint/2010/main" val="3600072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1500" dirty="0" smtClean="0"/>
              <a:t>Spark ML</a:t>
            </a:r>
            <a:br>
              <a:rPr lang="en-US" sz="11500" dirty="0" smtClean="0"/>
            </a:br>
            <a:r>
              <a:rPr lang="en-US" sz="4400" dirty="0" smtClean="0"/>
              <a:t>Algorithms</a:t>
            </a:r>
            <a:endParaRPr lang="en-US" sz="11500" dirty="0"/>
          </a:p>
        </p:txBody>
      </p:sp>
      <p:sp>
        <p:nvSpPr>
          <p:cNvPr id="3" name="Subtitle 2"/>
          <p:cNvSpPr>
            <a:spLocks noGrp="1"/>
          </p:cNvSpPr>
          <p:nvPr>
            <p:ph type="subTitle" idx="1"/>
          </p:nvPr>
        </p:nvSpPr>
        <p:spPr/>
        <p:txBody>
          <a:bodyPr/>
          <a:lstStyle/>
          <a:p>
            <a:r>
              <a:rPr lang="en-US" dirty="0" smtClean="0"/>
              <a:t>By </a:t>
            </a:r>
            <a:r>
              <a:rPr lang="en-US" dirty="0" smtClean="0">
                <a:solidFill>
                  <a:srgbClr val="FF0000"/>
                </a:solidFill>
              </a:rPr>
              <a:t>Imran Ahmad (PhD)</a:t>
            </a:r>
          </a:p>
          <a:p>
            <a:r>
              <a:rPr lang="en-US" dirty="0" smtClean="0"/>
              <a:t>Cloudanum </a:t>
            </a:r>
            <a:r>
              <a:rPr lang="en-US" dirty="0" err="1" smtClean="0"/>
              <a:t>Inc</a:t>
            </a:r>
            <a:endParaRPr lang="en-US" dirty="0" smtClean="0"/>
          </a:p>
          <a:p>
            <a:r>
              <a:rPr lang="en-US" dirty="0" err="1" smtClean="0"/>
              <a:t>imran@cloudanum.com</a:t>
            </a:r>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22325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22169"/>
          </a:xfrm>
        </p:spPr>
        <p:txBody>
          <a:bodyPr/>
          <a:lstStyle/>
          <a:p>
            <a:r>
              <a:rPr lang="en-US" smtClean="0"/>
              <a:t>Neural Network</a:t>
            </a:r>
            <a:endParaRPr lang="en-US"/>
          </a:p>
        </p:txBody>
      </p:sp>
      <p:sp>
        <p:nvSpPr>
          <p:cNvPr id="3" name="Content Placeholder 2"/>
          <p:cNvSpPr>
            <a:spLocks noGrp="1"/>
          </p:cNvSpPr>
          <p:nvPr>
            <p:ph idx="1"/>
          </p:nvPr>
        </p:nvSpPr>
        <p:spPr/>
        <p:txBody>
          <a:bodyPr>
            <a:normAutofit/>
          </a:bodyPr>
          <a:lstStyle/>
          <a:p>
            <a:r>
              <a:rPr lang="en-US" sz="2800" dirty="0" smtClean="0"/>
              <a:t>Implements Multilayer Perceptron Classifier (MLPC) which is a type of Feedforward Artificial Neural Network.</a:t>
            </a:r>
          </a:p>
          <a:p>
            <a:r>
              <a:rPr lang="en-US" sz="2800" dirty="0" smtClean="0"/>
              <a:t>MLPC used </a:t>
            </a:r>
            <a:r>
              <a:rPr lang="en-US" sz="2800" dirty="0" err="1" smtClean="0"/>
              <a:t>backpropogation</a:t>
            </a:r>
            <a:r>
              <a:rPr lang="en-US" sz="2800" dirty="0" smtClean="0"/>
              <a:t> for learning the model.</a:t>
            </a:r>
          </a:p>
          <a:p>
            <a:r>
              <a:rPr lang="en-US" sz="2800" dirty="0" smtClean="0"/>
              <a:t>Logistic loss function can be used for calculating the loss for optimization </a:t>
            </a:r>
          </a:p>
          <a:p>
            <a:r>
              <a:rPr lang="en-US" sz="2800" dirty="0" smtClean="0"/>
              <a:t>L-BFGS can be used as the optimization routine.</a:t>
            </a:r>
            <a:endParaRPr lang="en-US" sz="2800"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18100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54667"/>
          </a:xfrm>
        </p:spPr>
        <p:txBody>
          <a:bodyPr/>
          <a:lstStyle/>
          <a:p>
            <a:r>
              <a:rPr lang="en-US" dirty="0" smtClean="0"/>
              <a:t>Neural Network</a:t>
            </a:r>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11</a:t>
            </a:fld>
            <a:endParaRPr lang="en-US" dirty="0"/>
          </a:p>
        </p:txBody>
      </p:sp>
      <p:sp>
        <p:nvSpPr>
          <p:cNvPr id="11" name="Rectangle 10"/>
          <p:cNvSpPr/>
          <p:nvPr/>
        </p:nvSpPr>
        <p:spPr>
          <a:xfrm>
            <a:off x="1057685" y="1677135"/>
            <a:ext cx="7721200" cy="646331"/>
          </a:xfrm>
          <a:prstGeom prst="rect">
            <a:avLst/>
          </a:prstGeom>
        </p:spPr>
        <p:txBody>
          <a:bodyPr wrap="square">
            <a:spAutoFit/>
          </a:bodyPr>
          <a:lstStyle/>
          <a:p>
            <a:r>
              <a:rPr lang="en-US" i="1" dirty="0">
                <a:solidFill>
                  <a:schemeClr val="bg1">
                    <a:lumMod val="50000"/>
                  </a:schemeClr>
                </a:solidFill>
              </a:rPr>
              <a:t>S</a:t>
            </a:r>
            <a:r>
              <a:rPr lang="en-US" i="1" dirty="0" smtClean="0">
                <a:solidFill>
                  <a:schemeClr val="bg1">
                    <a:lumMod val="50000"/>
                  </a:schemeClr>
                </a:solidFill>
              </a:rPr>
              <a:t>pecify </a:t>
            </a:r>
            <a:r>
              <a:rPr lang="en-US" i="1" dirty="0">
                <a:solidFill>
                  <a:schemeClr val="bg1">
                    <a:lumMod val="50000"/>
                  </a:schemeClr>
                </a:solidFill>
              </a:rPr>
              <a:t>layers for the neural network:</a:t>
            </a:r>
            <a:r>
              <a:rPr lang="en-US" dirty="0">
                <a:solidFill>
                  <a:schemeClr val="bg1">
                    <a:lumMod val="50000"/>
                  </a:schemeClr>
                </a:solidFill>
              </a:rPr>
              <a:t> </a:t>
            </a:r>
            <a:r>
              <a:rPr lang="en-US" i="1" dirty="0">
                <a:solidFill>
                  <a:schemeClr val="bg1">
                    <a:lumMod val="50000"/>
                  </a:schemeClr>
                </a:solidFill>
              </a:rPr>
              <a:t># input layer of size 4 (features), two intermediate of size 5 and 4</a:t>
            </a:r>
            <a:r>
              <a:rPr lang="en-US" dirty="0">
                <a:solidFill>
                  <a:schemeClr val="bg1">
                    <a:lumMod val="50000"/>
                  </a:schemeClr>
                </a:solidFill>
              </a:rPr>
              <a:t> </a:t>
            </a:r>
            <a:r>
              <a:rPr lang="en-US" i="1" dirty="0">
                <a:solidFill>
                  <a:schemeClr val="bg1">
                    <a:lumMod val="50000"/>
                  </a:schemeClr>
                </a:solidFill>
              </a:rPr>
              <a:t># and output of size 3 (classes)</a:t>
            </a:r>
            <a:endParaRPr lang="en-US" dirty="0">
              <a:solidFill>
                <a:schemeClr val="bg1">
                  <a:lumMod val="50000"/>
                </a:schemeClr>
              </a:solidFill>
            </a:endParaRPr>
          </a:p>
        </p:txBody>
      </p:sp>
      <p:sp>
        <p:nvSpPr>
          <p:cNvPr id="12" name="Rectangle 11"/>
          <p:cNvSpPr/>
          <p:nvPr/>
        </p:nvSpPr>
        <p:spPr>
          <a:xfrm>
            <a:off x="1057685" y="2859862"/>
            <a:ext cx="4400564" cy="369332"/>
          </a:xfrm>
          <a:prstGeom prst="rect">
            <a:avLst/>
          </a:prstGeom>
        </p:spPr>
        <p:txBody>
          <a:bodyPr wrap="none">
            <a:spAutoFit/>
          </a:bodyPr>
          <a:lstStyle/>
          <a:p>
            <a:r>
              <a:rPr lang="en-US" i="1" dirty="0">
                <a:solidFill>
                  <a:schemeClr val="bg1">
                    <a:lumMod val="50000"/>
                  </a:schemeClr>
                </a:solidFill>
              </a:rPr>
              <a:t>C</a:t>
            </a:r>
            <a:r>
              <a:rPr lang="en-US" i="1" dirty="0" smtClean="0">
                <a:solidFill>
                  <a:schemeClr val="bg1">
                    <a:lumMod val="50000"/>
                  </a:schemeClr>
                </a:solidFill>
              </a:rPr>
              <a:t>reate </a:t>
            </a:r>
            <a:r>
              <a:rPr lang="en-US" i="1" dirty="0">
                <a:solidFill>
                  <a:schemeClr val="bg1">
                    <a:lumMod val="50000"/>
                  </a:schemeClr>
                </a:solidFill>
              </a:rPr>
              <a:t>the </a:t>
            </a:r>
            <a:r>
              <a:rPr lang="en-US" i="1" dirty="0" smtClean="0">
                <a:solidFill>
                  <a:schemeClr val="bg1">
                    <a:lumMod val="50000"/>
                  </a:schemeClr>
                </a:solidFill>
              </a:rPr>
              <a:t>Model </a:t>
            </a:r>
            <a:r>
              <a:rPr lang="en-US" i="1" dirty="0">
                <a:solidFill>
                  <a:schemeClr val="bg1">
                    <a:lumMod val="50000"/>
                  </a:schemeClr>
                </a:solidFill>
              </a:rPr>
              <a:t>and set its parameters</a:t>
            </a:r>
            <a:endParaRPr lang="en-US" dirty="0">
              <a:solidFill>
                <a:schemeClr val="bg1">
                  <a:lumMod val="50000"/>
                </a:schemeClr>
              </a:solidFill>
            </a:endParaRPr>
          </a:p>
        </p:txBody>
      </p:sp>
      <p:sp>
        <p:nvSpPr>
          <p:cNvPr id="13" name="Rectangle 12"/>
          <p:cNvSpPr/>
          <p:nvPr/>
        </p:nvSpPr>
        <p:spPr>
          <a:xfrm>
            <a:off x="1127464" y="4293044"/>
            <a:ext cx="6946132" cy="369332"/>
          </a:xfrm>
          <a:prstGeom prst="rect">
            <a:avLst/>
          </a:prstGeom>
        </p:spPr>
        <p:txBody>
          <a:bodyPr wrap="none">
            <a:spAutoFit/>
          </a:bodyPr>
          <a:lstStyle/>
          <a:p>
            <a:r>
              <a:rPr lang="en-US" i="1" dirty="0" smtClean="0">
                <a:solidFill>
                  <a:schemeClr val="bg1">
                    <a:lumMod val="50000"/>
                  </a:schemeClr>
                </a:solidFill>
              </a:rPr>
              <a:t>Train </a:t>
            </a:r>
            <a:r>
              <a:rPr lang="en-US" i="1" dirty="0">
                <a:solidFill>
                  <a:schemeClr val="bg1">
                    <a:lumMod val="50000"/>
                  </a:schemeClr>
                </a:solidFill>
              </a:rPr>
              <a:t>the </a:t>
            </a:r>
            <a:r>
              <a:rPr lang="en-US" i="1" dirty="0" smtClean="0">
                <a:solidFill>
                  <a:schemeClr val="bg1">
                    <a:lumMod val="50000"/>
                  </a:schemeClr>
                </a:solidFill>
              </a:rPr>
              <a:t>model; </a:t>
            </a:r>
            <a:r>
              <a:rPr lang="en-US" i="1" dirty="0" err="1" smtClean="0">
                <a:solidFill>
                  <a:schemeClr val="bg1">
                    <a:lumMod val="50000"/>
                  </a:schemeClr>
                </a:solidFill>
              </a:rPr>
              <a:t>trainData</a:t>
            </a:r>
            <a:r>
              <a:rPr lang="en-US" i="1" dirty="0" smtClean="0">
                <a:solidFill>
                  <a:schemeClr val="bg1">
                    <a:lumMod val="50000"/>
                  </a:schemeClr>
                </a:solidFill>
              </a:rPr>
              <a:t> has two columns, features and label</a:t>
            </a:r>
            <a:endParaRPr lang="en-US" dirty="0">
              <a:solidFill>
                <a:schemeClr val="bg1">
                  <a:lumMod val="50000"/>
                </a:schemeClr>
              </a:solidFill>
            </a:endParaRPr>
          </a:p>
        </p:txBody>
      </p:sp>
      <p:sp>
        <p:nvSpPr>
          <p:cNvPr id="15" name="Rectangle 14"/>
          <p:cNvSpPr/>
          <p:nvPr/>
        </p:nvSpPr>
        <p:spPr>
          <a:xfrm>
            <a:off x="1127464" y="5417739"/>
            <a:ext cx="8852103" cy="369332"/>
          </a:xfrm>
          <a:prstGeom prst="rect">
            <a:avLst/>
          </a:prstGeom>
        </p:spPr>
        <p:txBody>
          <a:bodyPr wrap="none">
            <a:spAutoFit/>
          </a:bodyPr>
          <a:lstStyle/>
          <a:p>
            <a:r>
              <a:rPr lang="en-US" i="1" dirty="0" smtClean="0">
                <a:solidFill>
                  <a:schemeClr val="bg1">
                    <a:lumMod val="50000"/>
                  </a:schemeClr>
                </a:solidFill>
              </a:rPr>
              <a:t>Uses the transform( ) to add third column of “prediction” to the original </a:t>
            </a:r>
            <a:r>
              <a:rPr lang="en-US" i="1" dirty="0" err="1" smtClean="0">
                <a:solidFill>
                  <a:schemeClr val="bg1">
                    <a:lumMod val="50000"/>
                  </a:schemeClr>
                </a:solidFill>
              </a:rPr>
              <a:t>dataframe</a:t>
            </a:r>
            <a:endParaRPr lang="en-US" dirty="0">
              <a:solidFill>
                <a:schemeClr val="bg1">
                  <a:lumMod val="50000"/>
                </a:schemeClr>
              </a:solidFill>
            </a:endParaRPr>
          </a:p>
        </p:txBody>
      </p:sp>
      <p:sp>
        <p:nvSpPr>
          <p:cNvPr id="17" name="Rectangle 16"/>
          <p:cNvSpPr/>
          <p:nvPr/>
        </p:nvSpPr>
        <p:spPr>
          <a:xfrm>
            <a:off x="1127464" y="3273059"/>
            <a:ext cx="9419208" cy="523220"/>
          </a:xfrm>
          <a:prstGeom prst="rect">
            <a:avLst/>
          </a:prstGeom>
        </p:spPr>
        <p:txBody>
          <a:bodyPr wrap="square">
            <a:spAutoFit/>
          </a:bodyPr>
          <a:lstStyle/>
          <a:p>
            <a:r>
              <a:rPr lang="en-US" sz="1400" dirty="0">
                <a:solidFill>
                  <a:srgbClr val="FF0000"/>
                </a:solidFill>
                <a:latin typeface="Courier" charset="0"/>
                <a:ea typeface="Courier" charset="0"/>
                <a:cs typeface="Courier" charset="0"/>
              </a:rPr>
              <a:t>trainer</a:t>
            </a:r>
            <a:r>
              <a:rPr lang="en-US" sz="1400" dirty="0">
                <a:latin typeface="Courier" charset="0"/>
                <a:ea typeface="Courier" charset="0"/>
                <a:cs typeface="Courier" charset="0"/>
              </a:rPr>
              <a:t> </a:t>
            </a:r>
            <a:r>
              <a:rPr lang="en-US" sz="1400" dirty="0">
                <a:solidFill>
                  <a:srgbClr val="666666"/>
                </a:solidFill>
                <a:latin typeface="Courier" charset="0"/>
                <a:ea typeface="Courier" charset="0"/>
                <a:cs typeface="Courier" charset="0"/>
              </a:rPr>
              <a:t>=</a:t>
            </a:r>
            <a:r>
              <a:rPr lang="en-US" sz="1400" dirty="0">
                <a:latin typeface="Courier" charset="0"/>
                <a:ea typeface="Courier" charset="0"/>
                <a:cs typeface="Courier" charset="0"/>
              </a:rPr>
              <a:t> </a:t>
            </a:r>
            <a:r>
              <a:rPr lang="en-US" sz="1400" dirty="0" err="1">
                <a:latin typeface="Courier" charset="0"/>
                <a:ea typeface="Courier" charset="0"/>
                <a:cs typeface="Courier" charset="0"/>
              </a:rPr>
              <a:t>MultilayerPerceptronClassifier</a:t>
            </a:r>
            <a:r>
              <a:rPr lang="en-US" sz="1400" dirty="0">
                <a:latin typeface="Courier" charset="0"/>
                <a:ea typeface="Courier" charset="0"/>
                <a:cs typeface="Courier" charset="0"/>
              </a:rPr>
              <a:t>(</a:t>
            </a:r>
            <a:r>
              <a:rPr lang="en-US" sz="1400" dirty="0" err="1">
                <a:latin typeface="Courier" charset="0"/>
                <a:ea typeface="Courier" charset="0"/>
                <a:cs typeface="Courier" charset="0"/>
              </a:rPr>
              <a:t>maxIter</a:t>
            </a:r>
            <a:r>
              <a:rPr lang="en-US" sz="1400" dirty="0">
                <a:solidFill>
                  <a:srgbClr val="666666"/>
                </a:solidFill>
                <a:latin typeface="Courier" charset="0"/>
                <a:ea typeface="Courier" charset="0"/>
                <a:cs typeface="Courier" charset="0"/>
              </a:rPr>
              <a:t>=</a:t>
            </a:r>
            <a:r>
              <a:rPr lang="en-US" sz="1400" dirty="0">
                <a:solidFill>
                  <a:srgbClr val="40A070"/>
                </a:solidFill>
                <a:latin typeface="Courier" charset="0"/>
                <a:ea typeface="Courier" charset="0"/>
                <a:cs typeface="Courier" charset="0"/>
              </a:rPr>
              <a:t>100</a:t>
            </a:r>
            <a:r>
              <a:rPr lang="en-US" sz="1400" dirty="0">
                <a:latin typeface="Courier" charset="0"/>
                <a:ea typeface="Courier" charset="0"/>
                <a:cs typeface="Courier" charset="0"/>
              </a:rPr>
              <a:t>, layers</a:t>
            </a:r>
            <a:r>
              <a:rPr lang="en-US" sz="1400" dirty="0">
                <a:solidFill>
                  <a:srgbClr val="666666"/>
                </a:solidFill>
                <a:latin typeface="Courier" charset="0"/>
                <a:ea typeface="Courier" charset="0"/>
                <a:cs typeface="Courier" charset="0"/>
              </a:rPr>
              <a:t>=</a:t>
            </a:r>
            <a:r>
              <a:rPr lang="en-US" sz="1400" dirty="0">
                <a:latin typeface="Courier" charset="0"/>
                <a:ea typeface="Courier" charset="0"/>
                <a:cs typeface="Courier" charset="0"/>
              </a:rPr>
              <a:t>layers, </a:t>
            </a:r>
            <a:r>
              <a:rPr lang="en-US" sz="1400" dirty="0" err="1">
                <a:latin typeface="Courier" charset="0"/>
                <a:ea typeface="Courier" charset="0"/>
                <a:cs typeface="Courier" charset="0"/>
              </a:rPr>
              <a:t>blockSize</a:t>
            </a:r>
            <a:r>
              <a:rPr lang="en-US" sz="1400" dirty="0">
                <a:solidFill>
                  <a:srgbClr val="666666"/>
                </a:solidFill>
                <a:latin typeface="Courier" charset="0"/>
                <a:ea typeface="Courier" charset="0"/>
                <a:cs typeface="Courier" charset="0"/>
              </a:rPr>
              <a:t>=</a:t>
            </a:r>
            <a:r>
              <a:rPr lang="en-US" sz="1400" dirty="0">
                <a:solidFill>
                  <a:srgbClr val="40A070"/>
                </a:solidFill>
                <a:latin typeface="Courier" charset="0"/>
                <a:ea typeface="Courier" charset="0"/>
                <a:cs typeface="Courier" charset="0"/>
              </a:rPr>
              <a:t>128</a:t>
            </a:r>
            <a:r>
              <a:rPr lang="en-US" sz="1400" dirty="0">
                <a:latin typeface="Courier" charset="0"/>
                <a:ea typeface="Courier" charset="0"/>
                <a:cs typeface="Courier" charset="0"/>
              </a:rPr>
              <a:t>, seed</a:t>
            </a:r>
            <a:r>
              <a:rPr lang="en-US" sz="1400" dirty="0">
                <a:solidFill>
                  <a:srgbClr val="666666"/>
                </a:solidFill>
                <a:latin typeface="Courier" charset="0"/>
                <a:ea typeface="Courier" charset="0"/>
                <a:cs typeface="Courier" charset="0"/>
              </a:rPr>
              <a:t>=</a:t>
            </a:r>
            <a:r>
              <a:rPr lang="en-US" sz="1400" dirty="0">
                <a:solidFill>
                  <a:srgbClr val="40A070"/>
                </a:solidFill>
                <a:latin typeface="Courier" charset="0"/>
                <a:ea typeface="Courier" charset="0"/>
                <a:cs typeface="Courier" charset="0"/>
              </a:rPr>
              <a:t>1234</a:t>
            </a:r>
            <a:r>
              <a:rPr lang="en-US" sz="1400" dirty="0">
                <a:latin typeface="Courier" charset="0"/>
                <a:ea typeface="Courier" charset="0"/>
                <a:cs typeface="Courier" charset="0"/>
              </a:rPr>
              <a:t>)</a:t>
            </a:r>
          </a:p>
        </p:txBody>
      </p:sp>
      <p:sp>
        <p:nvSpPr>
          <p:cNvPr id="18" name="Rectangle 17"/>
          <p:cNvSpPr/>
          <p:nvPr/>
        </p:nvSpPr>
        <p:spPr>
          <a:xfrm>
            <a:off x="1198750" y="4728934"/>
            <a:ext cx="4259499" cy="369332"/>
          </a:xfrm>
          <a:prstGeom prst="rect">
            <a:avLst/>
          </a:prstGeom>
        </p:spPr>
        <p:txBody>
          <a:bodyPr wrap="none">
            <a:spAutoFit/>
          </a:bodyPr>
          <a:lstStyle/>
          <a:p>
            <a:r>
              <a:rPr lang="en-US" dirty="0">
                <a:latin typeface="Courier" charset="0"/>
                <a:ea typeface="Courier" charset="0"/>
                <a:cs typeface="Courier" charset="0"/>
              </a:rPr>
              <a:t>model </a:t>
            </a:r>
            <a:r>
              <a:rPr lang="en-US" dirty="0">
                <a:solidFill>
                  <a:srgbClr val="666666"/>
                </a:solidFill>
                <a:latin typeface="Courier" charset="0"/>
                <a:ea typeface="Courier" charset="0"/>
                <a:cs typeface="Courier" charset="0"/>
              </a:rPr>
              <a:t>=</a:t>
            </a:r>
            <a:r>
              <a:rPr lang="en-US" dirty="0">
                <a:latin typeface="Courier" charset="0"/>
                <a:ea typeface="Courier" charset="0"/>
                <a:cs typeface="Courier" charset="0"/>
              </a:rPr>
              <a:t> </a:t>
            </a:r>
            <a:r>
              <a:rPr lang="en-US" dirty="0" err="1" smtClean="0">
                <a:solidFill>
                  <a:srgbClr val="FF0000"/>
                </a:solidFill>
                <a:latin typeface="Courier" charset="0"/>
                <a:ea typeface="Courier" charset="0"/>
                <a:cs typeface="Courier" charset="0"/>
              </a:rPr>
              <a:t>trainer</a:t>
            </a:r>
            <a:r>
              <a:rPr lang="en-US" dirty="0" err="1" smtClean="0">
                <a:solidFill>
                  <a:srgbClr val="666666"/>
                </a:solidFill>
                <a:latin typeface="Courier" charset="0"/>
                <a:ea typeface="Courier" charset="0"/>
                <a:cs typeface="Courier" charset="0"/>
              </a:rPr>
              <a:t>.</a:t>
            </a:r>
            <a:r>
              <a:rPr lang="en-US" dirty="0" err="1" smtClean="0">
                <a:latin typeface="Courier" charset="0"/>
                <a:ea typeface="Courier" charset="0"/>
                <a:cs typeface="Courier" charset="0"/>
              </a:rPr>
              <a:t>fit</a:t>
            </a:r>
            <a:r>
              <a:rPr lang="en-US" dirty="0" smtClean="0">
                <a:latin typeface="Courier" charset="0"/>
                <a:ea typeface="Courier" charset="0"/>
                <a:cs typeface="Courier" charset="0"/>
              </a:rPr>
              <a:t>(</a:t>
            </a:r>
            <a:r>
              <a:rPr lang="en-US" dirty="0" err="1" smtClean="0">
                <a:latin typeface="Courier" charset="0"/>
                <a:ea typeface="Courier" charset="0"/>
                <a:cs typeface="Courier" charset="0"/>
              </a:rPr>
              <a:t>trainData</a:t>
            </a:r>
            <a:r>
              <a:rPr lang="en-US" dirty="0" smtClean="0"/>
              <a:t>)</a:t>
            </a:r>
            <a:endParaRPr lang="en-US" dirty="0"/>
          </a:p>
        </p:txBody>
      </p:sp>
      <p:sp>
        <p:nvSpPr>
          <p:cNvPr id="19" name="Rectangle 18"/>
          <p:cNvSpPr/>
          <p:nvPr/>
        </p:nvSpPr>
        <p:spPr>
          <a:xfrm>
            <a:off x="1198750" y="6019800"/>
            <a:ext cx="5423280" cy="369332"/>
          </a:xfrm>
          <a:prstGeom prst="rect">
            <a:avLst/>
          </a:prstGeom>
        </p:spPr>
        <p:txBody>
          <a:bodyPr wrap="none">
            <a:spAutoFit/>
          </a:bodyPr>
          <a:lstStyle/>
          <a:p>
            <a:r>
              <a:rPr lang="en-US" dirty="0" smtClean="0">
                <a:latin typeface="Courier" charset="0"/>
                <a:ea typeface="Courier" charset="0"/>
                <a:cs typeface="Courier" charset="0"/>
              </a:rPr>
              <a:t>predictions</a:t>
            </a:r>
            <a:r>
              <a:rPr lang="en-US" dirty="0" smtClean="0">
                <a:solidFill>
                  <a:srgbClr val="666666"/>
                </a:solidFill>
                <a:latin typeface="Courier" charset="0"/>
                <a:ea typeface="Courier" charset="0"/>
                <a:cs typeface="Courier" charset="0"/>
              </a:rPr>
              <a: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model</a:t>
            </a:r>
            <a:r>
              <a:rPr lang="en-US" dirty="0" err="1" smtClean="0">
                <a:solidFill>
                  <a:srgbClr val="666666"/>
                </a:solidFill>
                <a:latin typeface="Courier" charset="0"/>
                <a:ea typeface="Courier" charset="0"/>
                <a:cs typeface="Courier" charset="0"/>
              </a:rPr>
              <a:t>.</a:t>
            </a:r>
            <a:r>
              <a:rPr lang="en-US" dirty="0" err="1" smtClean="0">
                <a:latin typeface="Courier" charset="0"/>
                <a:ea typeface="Courier" charset="0"/>
                <a:cs typeface="Courier" charset="0"/>
              </a:rPr>
              <a:t>transform</a:t>
            </a:r>
            <a:r>
              <a:rPr lang="en-US" dirty="0" smtClean="0">
                <a:latin typeface="Courier" charset="0"/>
                <a:ea typeface="Courier" charset="0"/>
                <a:cs typeface="Courier" charset="0"/>
              </a:rPr>
              <a:t>(</a:t>
            </a:r>
            <a:r>
              <a:rPr lang="en-US" dirty="0" err="1" smtClean="0">
                <a:latin typeface="Courier" charset="0"/>
                <a:ea typeface="Courier" charset="0"/>
                <a:cs typeface="Courier" charset="0"/>
              </a:rPr>
              <a:t>testData</a:t>
            </a: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
        <p:nvSpPr>
          <p:cNvPr id="20" name="Rectangle 19"/>
          <p:cNvSpPr/>
          <p:nvPr/>
        </p:nvSpPr>
        <p:spPr>
          <a:xfrm>
            <a:off x="1207247" y="2384338"/>
            <a:ext cx="3079689" cy="369332"/>
          </a:xfrm>
          <a:prstGeom prst="rect">
            <a:avLst/>
          </a:prstGeom>
        </p:spPr>
        <p:txBody>
          <a:bodyPr wrap="none">
            <a:spAutoFit/>
          </a:bodyPr>
          <a:lstStyle/>
          <a:p>
            <a:r>
              <a:rPr lang="pt-BR" dirty="0" err="1">
                <a:latin typeface="Courier" charset="0"/>
                <a:ea typeface="Courier" charset="0"/>
                <a:cs typeface="Courier" charset="0"/>
              </a:rPr>
              <a:t>layers</a:t>
            </a:r>
            <a:r>
              <a:rPr lang="pt-BR" dirty="0">
                <a:latin typeface="Courier" charset="0"/>
                <a:ea typeface="Courier" charset="0"/>
                <a:cs typeface="Courier" charset="0"/>
              </a:rPr>
              <a:t> = [4, 5, 4, 3]</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459065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Gradient-Boosted Trees (GBTs</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a:t>Gradient-Boosted Trees (GBTs) are ensembles of decision trees. </a:t>
            </a:r>
            <a:endParaRPr lang="en-US" sz="2400" dirty="0" smtClean="0"/>
          </a:p>
          <a:p>
            <a:r>
              <a:rPr lang="en-US" sz="2400" dirty="0" smtClean="0"/>
              <a:t>GBTs </a:t>
            </a:r>
            <a:r>
              <a:rPr lang="en-US" sz="2400" dirty="0"/>
              <a:t>iteratively train decision trees in order to minimize a loss function. </a:t>
            </a:r>
            <a:endParaRPr lang="en-US" sz="2400" dirty="0" smtClean="0"/>
          </a:p>
          <a:p>
            <a:r>
              <a:rPr lang="en-US" sz="2400" dirty="0" smtClean="0"/>
              <a:t>The</a:t>
            </a:r>
            <a:r>
              <a:rPr lang="en-US" sz="2400" dirty="0"/>
              <a:t> </a:t>
            </a:r>
            <a:r>
              <a:rPr lang="en-US" sz="2400" dirty="0" err="1"/>
              <a:t>spark.ml</a:t>
            </a:r>
            <a:r>
              <a:rPr lang="en-US" sz="2400" dirty="0"/>
              <a:t> implementation supports GBTs for binary </a:t>
            </a:r>
            <a:r>
              <a:rPr lang="en-US" sz="2400" dirty="0">
                <a:solidFill>
                  <a:srgbClr val="FF0000"/>
                </a:solidFill>
              </a:rPr>
              <a:t>classification</a:t>
            </a:r>
            <a:r>
              <a:rPr lang="en-US" sz="2400" dirty="0"/>
              <a:t> and for</a:t>
            </a:r>
            <a:r>
              <a:rPr lang="en-US" sz="2400" dirty="0">
                <a:solidFill>
                  <a:srgbClr val="FF0000"/>
                </a:solidFill>
              </a:rPr>
              <a:t> regression</a:t>
            </a:r>
            <a:r>
              <a:rPr lang="en-US" sz="2400" dirty="0"/>
              <a:t>, </a:t>
            </a:r>
            <a:endParaRPr lang="en-US" sz="2400" dirty="0" smtClean="0"/>
          </a:p>
          <a:p>
            <a:r>
              <a:rPr lang="en-US" sz="2400" dirty="0" smtClean="0"/>
              <a:t>They can be used</a:t>
            </a:r>
            <a:r>
              <a:rPr lang="en-US" sz="2400" dirty="0" smtClean="0"/>
              <a:t> </a:t>
            </a:r>
            <a:r>
              <a:rPr lang="en-US" sz="2400" dirty="0"/>
              <a:t>both </a:t>
            </a:r>
            <a:r>
              <a:rPr lang="en-US" sz="2400" dirty="0" smtClean="0"/>
              <a:t>for </a:t>
            </a:r>
            <a:r>
              <a:rPr lang="en-US" sz="2400" dirty="0" smtClean="0">
                <a:solidFill>
                  <a:srgbClr val="FF0000"/>
                </a:solidFill>
              </a:rPr>
              <a:t>continuous</a:t>
            </a:r>
            <a:r>
              <a:rPr lang="en-US" sz="2400" dirty="0" smtClean="0"/>
              <a:t> </a:t>
            </a:r>
            <a:r>
              <a:rPr lang="en-US" sz="2400" dirty="0"/>
              <a:t>and </a:t>
            </a:r>
            <a:r>
              <a:rPr lang="en-US" sz="2400" dirty="0">
                <a:solidFill>
                  <a:srgbClr val="FF0000"/>
                </a:solidFill>
              </a:rPr>
              <a:t>categorical </a:t>
            </a:r>
            <a:r>
              <a:rPr lang="en-US" sz="2400" dirty="0"/>
              <a:t>features.</a:t>
            </a:r>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02985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sz="2400" dirty="0"/>
              <a:t>Spark ML has rich library of open-source state-of-the-art </a:t>
            </a:r>
            <a:r>
              <a:rPr lang="en-US" sz="2400" i="1" dirty="0">
                <a:solidFill>
                  <a:srgbClr val="FF0000"/>
                </a:solidFill>
              </a:rPr>
              <a:t>Classification</a:t>
            </a:r>
            <a:r>
              <a:rPr lang="en-US" sz="2400" dirty="0">
                <a:solidFill>
                  <a:srgbClr val="FF0000"/>
                </a:solidFill>
              </a:rPr>
              <a:t>, </a:t>
            </a:r>
            <a:r>
              <a:rPr lang="en-US" sz="2400" i="1" dirty="0">
                <a:solidFill>
                  <a:srgbClr val="FF0000"/>
                </a:solidFill>
              </a:rPr>
              <a:t>Regression</a:t>
            </a:r>
            <a:r>
              <a:rPr lang="en-US" sz="2400" dirty="0">
                <a:solidFill>
                  <a:srgbClr val="FF0000"/>
                </a:solidFill>
              </a:rPr>
              <a:t>, </a:t>
            </a:r>
            <a:r>
              <a:rPr lang="en-US" sz="2400" i="1" dirty="0">
                <a:solidFill>
                  <a:srgbClr val="FF0000"/>
                </a:solidFill>
              </a:rPr>
              <a:t>Clustering</a:t>
            </a:r>
            <a:r>
              <a:rPr lang="en-US" sz="2400" dirty="0">
                <a:solidFill>
                  <a:srgbClr val="FF0000"/>
                </a:solidFill>
              </a:rPr>
              <a:t> </a:t>
            </a:r>
            <a:r>
              <a:rPr lang="en-US" sz="2400" dirty="0"/>
              <a:t>and </a:t>
            </a:r>
            <a:r>
              <a:rPr lang="en-US" sz="2400" i="1" dirty="0">
                <a:solidFill>
                  <a:srgbClr val="FF0000"/>
                </a:solidFill>
              </a:rPr>
              <a:t>Collaborative Filtering </a:t>
            </a:r>
            <a:r>
              <a:rPr lang="en-US" sz="2400" i="1" dirty="0"/>
              <a:t>Algorithms</a:t>
            </a:r>
            <a:r>
              <a:rPr lang="en-US" sz="2400" dirty="0" smtClean="0"/>
              <a:t>.</a:t>
            </a:r>
            <a:endParaRPr lang="en-US" sz="2400" dirty="0" smtClean="0"/>
          </a:p>
          <a:p>
            <a:r>
              <a:rPr lang="en-US" sz="2400" dirty="0" smtClean="0"/>
              <a:t>Model generators have been implemented as </a:t>
            </a:r>
            <a:r>
              <a:rPr lang="en-US" sz="2400" b="1" dirty="0" smtClean="0"/>
              <a:t>Estimators</a:t>
            </a:r>
            <a:r>
              <a:rPr lang="en-US" sz="2400" dirty="0" smtClean="0"/>
              <a:t> which accept training data as a </a:t>
            </a:r>
            <a:r>
              <a:rPr lang="en-US" sz="2400" b="1" dirty="0" err="1" smtClean="0"/>
              <a:t>DataFrame</a:t>
            </a:r>
            <a:r>
              <a:rPr lang="en-US" sz="2400" dirty="0" smtClean="0"/>
              <a:t> and </a:t>
            </a:r>
            <a:r>
              <a:rPr lang="en-US" sz="2400" dirty="0" smtClean="0">
                <a:latin typeface="Courier" charset="0"/>
                <a:ea typeface="Courier" charset="0"/>
                <a:cs typeface="Courier" charset="0"/>
              </a:rPr>
              <a:t>implements fit() </a:t>
            </a:r>
            <a:r>
              <a:rPr lang="en-US" sz="2400" dirty="0" smtClean="0"/>
              <a:t>function that will produce the model.</a:t>
            </a:r>
          </a:p>
          <a:p>
            <a:r>
              <a:rPr lang="en-US" sz="2400" dirty="0" smtClean="0"/>
              <a:t>All algorithms have inherent Spark-based horizontal scaling both in the compute and data dimensions. Thus, they can be used for </a:t>
            </a:r>
            <a:r>
              <a:rPr lang="en-US" sz="2400" dirty="0" err="1" smtClean="0"/>
              <a:t>BigData</a:t>
            </a:r>
            <a:r>
              <a:rPr lang="en-US" sz="2400" dirty="0"/>
              <a:t> </a:t>
            </a:r>
            <a:r>
              <a:rPr lang="en-US" sz="2400" dirty="0" smtClean="0"/>
              <a:t>as opposed to tradition Python based</a:t>
            </a:r>
            <a:r>
              <a:rPr lang="en-US" sz="2400" dirty="0" smtClean="0">
                <a:latin typeface="Courier" charset="0"/>
                <a:ea typeface="Courier" charset="0"/>
                <a:cs typeface="Courier" charset="0"/>
              </a:rPr>
              <a:t> </a:t>
            </a:r>
            <a:r>
              <a:rPr lang="en-US" sz="2400" dirty="0" err="1" smtClean="0">
                <a:latin typeface="Courier" charset="0"/>
                <a:ea typeface="Courier" charset="0"/>
                <a:cs typeface="Courier" charset="0"/>
              </a:rPr>
              <a:t>scikit</a:t>
            </a:r>
            <a:r>
              <a:rPr lang="en-US" sz="2400" dirty="0" smtClean="0">
                <a:latin typeface="Courier" charset="0"/>
                <a:ea typeface="Courier" charset="0"/>
                <a:cs typeface="Courier" charset="0"/>
              </a:rPr>
              <a:t>-learn </a:t>
            </a:r>
            <a:r>
              <a:rPr lang="en-US" sz="2400" dirty="0" smtClean="0"/>
              <a:t>ML library</a:t>
            </a:r>
            <a:endParaRPr lang="en-US" sz="2400"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928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 based Algorithms</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26131" b="26131"/>
          <a:stretch>
            <a:fillRect/>
          </a:stretch>
        </p:blipFill>
        <p:spPr/>
      </p:pic>
      <p:sp>
        <p:nvSpPr>
          <p:cNvPr id="4" name="Text Placeholder 3"/>
          <p:cNvSpPr>
            <a:spLocks noGrp="1"/>
          </p:cNvSpPr>
          <p:nvPr>
            <p:ph type="body" sz="half" idx="2"/>
          </p:nvPr>
        </p:nvSpPr>
        <p:spPr/>
        <p:txBody>
          <a:bodyPr/>
          <a:lstStyle/>
          <a:p>
            <a:r>
              <a:rPr lang="en-US" dirty="0" smtClean="0"/>
              <a:t>Main concepts</a:t>
            </a:r>
            <a:endParaRPr lang="en-US" dirty="0"/>
          </a:p>
        </p:txBody>
      </p:sp>
      <p:sp>
        <p:nvSpPr>
          <p:cNvPr id="3" name="Footer Placeholder 2"/>
          <p:cNvSpPr>
            <a:spLocks noGrp="1"/>
          </p:cNvSpPr>
          <p:nvPr>
            <p:ph type="ftr" sz="quarter" idx="11"/>
          </p:nvPr>
        </p:nvSpPr>
        <p:spPr/>
        <p:txBody>
          <a:bodyPr/>
          <a:lstStyle/>
          <a:p>
            <a:r>
              <a:rPr lang="sk-SK" smtClean="0"/>
              <a:t>© 2018 Copyright    I m r a n     A h m a d</a:t>
            </a:r>
            <a:endParaRPr lang="en-US" dirty="0"/>
          </a:p>
        </p:txBody>
      </p:sp>
      <p:sp>
        <p:nvSpPr>
          <p:cNvPr id="6" name="Slide Number Placeholder 5"/>
          <p:cNvSpPr>
            <a:spLocks noGrp="1"/>
          </p:cNvSpPr>
          <p:nvPr>
            <p:ph type="sldNum" sz="quarter" idx="12"/>
          </p:nvPr>
        </p:nvSpPr>
        <p:spPr/>
        <p:txBody>
          <a:bodyPr>
            <a:normAutofit lnSpcReduction="10000"/>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0322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71154"/>
          </a:xfrm>
        </p:spPr>
        <p:txBody>
          <a:bodyPr/>
          <a:lstStyle/>
          <a:p>
            <a:r>
              <a:rPr lang="en-US" b="1" dirty="0" smtClean="0"/>
              <a:t>Introduction</a:t>
            </a:r>
            <a:endParaRPr lang="en-US" b="1" dirty="0"/>
          </a:p>
        </p:txBody>
      </p:sp>
      <p:sp>
        <p:nvSpPr>
          <p:cNvPr id="3" name="Content Placeholder 2"/>
          <p:cNvSpPr>
            <a:spLocks noGrp="1"/>
          </p:cNvSpPr>
          <p:nvPr>
            <p:ph idx="1"/>
          </p:nvPr>
        </p:nvSpPr>
        <p:spPr>
          <a:xfrm>
            <a:off x="1261872" y="1688952"/>
            <a:ext cx="8595360" cy="4491186"/>
          </a:xfrm>
        </p:spPr>
        <p:txBody>
          <a:bodyPr>
            <a:normAutofit/>
          </a:bodyPr>
          <a:lstStyle/>
          <a:p>
            <a:r>
              <a:rPr lang="en-US" sz="3200" dirty="0"/>
              <a:t>The </a:t>
            </a:r>
            <a:r>
              <a:rPr lang="en-US" sz="3200" dirty="0" err="1">
                <a:latin typeface="Courier" charset="0"/>
                <a:ea typeface="Courier" charset="0"/>
                <a:cs typeface="Courier" charset="0"/>
              </a:rPr>
              <a:t>spark.ml</a:t>
            </a:r>
            <a:r>
              <a:rPr lang="en-US" sz="3200" dirty="0">
                <a:latin typeface="Courier" charset="0"/>
                <a:ea typeface="Courier" charset="0"/>
                <a:cs typeface="Courier" charset="0"/>
              </a:rPr>
              <a:t> </a:t>
            </a:r>
            <a:r>
              <a:rPr lang="en-US" sz="3200" dirty="0"/>
              <a:t>implementation supports decision trees for binary and multiclass classification and for regression, </a:t>
            </a:r>
            <a:endParaRPr lang="en-US" sz="3200" dirty="0" smtClean="0"/>
          </a:p>
          <a:p>
            <a:r>
              <a:rPr lang="en-US" sz="3200" dirty="0" smtClean="0">
                <a:solidFill>
                  <a:srgbClr val="FF0000"/>
                </a:solidFill>
              </a:rPr>
              <a:t>The can effectively use</a:t>
            </a:r>
            <a:r>
              <a:rPr lang="en-US" sz="3200" dirty="0" smtClean="0">
                <a:solidFill>
                  <a:srgbClr val="FF0000"/>
                </a:solidFill>
              </a:rPr>
              <a:t> </a:t>
            </a:r>
            <a:r>
              <a:rPr lang="en-US" sz="3200" dirty="0">
                <a:solidFill>
                  <a:srgbClr val="FF0000"/>
                </a:solidFill>
              </a:rPr>
              <a:t>both continuous and categorical features</a:t>
            </a:r>
            <a:r>
              <a:rPr lang="en-US" sz="3200" dirty="0" smtClean="0">
                <a:solidFill>
                  <a:srgbClr val="FF0000"/>
                </a:solidFill>
              </a:rPr>
              <a:t>.</a:t>
            </a:r>
          </a:p>
          <a:p>
            <a:r>
              <a:rPr lang="en-US" sz="3200" dirty="0"/>
              <a:t> The implementation partitions data by rows, allowing distributed training with millions or even billions of instances.</a:t>
            </a:r>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254622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rmAutofit/>
          </a:bodyPr>
          <a:lstStyle/>
          <a:p>
            <a:r>
              <a:rPr lang="en-US" sz="2200" dirty="0"/>
              <a:t>Decision trees and their ensembles are popular methods for the machine learning tasks of classification and regression. Decision trees are widely used since they are easy to interpret, handle categorical features, extend to the multiclass classification setting, do not require feature scaling, and are able to capture non-</a:t>
            </a:r>
            <a:r>
              <a:rPr lang="en-US" sz="2200" dirty="0" err="1"/>
              <a:t>linearities</a:t>
            </a:r>
            <a:r>
              <a:rPr lang="en-US" sz="2200" dirty="0"/>
              <a:t> and feature interactions. </a:t>
            </a:r>
            <a:endParaRPr lang="en-US" sz="2200" dirty="0" smtClean="0"/>
          </a:p>
          <a:p>
            <a:r>
              <a:rPr lang="en-US" sz="2200" dirty="0" smtClean="0"/>
              <a:t>Full Support </a:t>
            </a:r>
            <a:r>
              <a:rPr lang="en-US" sz="2200" dirty="0"/>
              <a:t>for ML Pipelines</a:t>
            </a:r>
          </a:p>
          <a:p>
            <a:r>
              <a:rPr lang="en-US" sz="2200" dirty="0" smtClean="0"/>
              <a:t>Two types: Classification </a:t>
            </a:r>
            <a:r>
              <a:rPr lang="en-US" sz="2200" dirty="0"/>
              <a:t>vs. </a:t>
            </a:r>
            <a:r>
              <a:rPr lang="en-US" sz="2200" dirty="0" smtClean="0"/>
              <a:t>Regression Decision Trees</a:t>
            </a:r>
            <a:endParaRPr lang="en-US" sz="2200" dirty="0"/>
          </a:p>
          <a:p>
            <a:r>
              <a:rPr lang="en-US" sz="2200" dirty="0" smtClean="0"/>
              <a:t>Can use </a:t>
            </a:r>
            <a:r>
              <a:rPr lang="en-US" sz="2200" dirty="0" err="1" smtClean="0"/>
              <a:t>DataFrame</a:t>
            </a:r>
            <a:r>
              <a:rPr lang="en-US" sz="2200" dirty="0" smtClean="0"/>
              <a:t> </a:t>
            </a:r>
            <a:r>
              <a:rPr lang="en-US" sz="2200" dirty="0"/>
              <a:t>metadata to distinguish continuous and categorical features</a:t>
            </a:r>
          </a:p>
          <a:p>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895044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53754"/>
          </a:xfrm>
        </p:spPr>
        <p:txBody>
          <a:bodyPr/>
          <a:lstStyle/>
          <a:p>
            <a:r>
              <a:rPr lang="en-US" smtClean="0"/>
              <a:t>Input and Output Columns</a:t>
            </a:r>
            <a:endParaRPr lang="en-US"/>
          </a:p>
        </p:txBody>
      </p:sp>
      <p:sp>
        <p:nvSpPr>
          <p:cNvPr id="6" name="TextBox 5"/>
          <p:cNvSpPr txBox="1"/>
          <p:nvPr/>
        </p:nvSpPr>
        <p:spPr>
          <a:xfrm>
            <a:off x="1145894" y="1516312"/>
            <a:ext cx="1689886" cy="369332"/>
          </a:xfrm>
          <a:prstGeom prst="rect">
            <a:avLst/>
          </a:prstGeom>
          <a:noFill/>
        </p:spPr>
        <p:txBody>
          <a:bodyPr wrap="none" rtlCol="0">
            <a:spAutoFit/>
          </a:bodyPr>
          <a:lstStyle/>
          <a:p>
            <a:r>
              <a:rPr lang="en-US" smtClean="0"/>
              <a:t>Input Column</a:t>
            </a:r>
            <a:endParaRPr lang="en-US"/>
          </a:p>
        </p:txBody>
      </p:sp>
      <p:sp>
        <p:nvSpPr>
          <p:cNvPr id="7" name="TextBox 6"/>
          <p:cNvSpPr txBox="1"/>
          <p:nvPr/>
        </p:nvSpPr>
        <p:spPr>
          <a:xfrm>
            <a:off x="1180505" y="3934654"/>
            <a:ext cx="2291900" cy="369332"/>
          </a:xfrm>
          <a:prstGeom prst="rect">
            <a:avLst/>
          </a:prstGeom>
          <a:noFill/>
        </p:spPr>
        <p:txBody>
          <a:bodyPr wrap="square" rtlCol="0">
            <a:spAutoFit/>
          </a:bodyPr>
          <a:lstStyle/>
          <a:p>
            <a:r>
              <a:rPr lang="en-US" dirty="0" smtClean="0"/>
              <a:t>Output Column </a:t>
            </a:r>
            <a:endParaRPr lang="en-US" dirty="0"/>
          </a:p>
        </p:txBody>
      </p:sp>
      <p:pic>
        <p:nvPicPr>
          <p:cNvPr id="16" name="Picture 15"/>
          <p:cNvPicPr>
            <a:picLocks noChangeAspect="1"/>
          </p:cNvPicPr>
          <p:nvPr/>
        </p:nvPicPr>
        <p:blipFill>
          <a:blip r:embed="rId2"/>
          <a:stretch>
            <a:fillRect/>
          </a:stretch>
        </p:blipFill>
        <p:spPr>
          <a:xfrm>
            <a:off x="1299079" y="4470756"/>
            <a:ext cx="5150707" cy="1436000"/>
          </a:xfrm>
          <a:prstGeom prst="rect">
            <a:avLst/>
          </a:prstGeom>
        </p:spPr>
      </p:pic>
      <p:pic>
        <p:nvPicPr>
          <p:cNvPr id="18" name="Picture 17"/>
          <p:cNvPicPr>
            <a:picLocks noChangeAspect="1"/>
          </p:cNvPicPr>
          <p:nvPr/>
        </p:nvPicPr>
        <p:blipFill>
          <a:blip r:embed="rId3"/>
          <a:stretch>
            <a:fillRect/>
          </a:stretch>
        </p:blipFill>
        <p:spPr>
          <a:xfrm>
            <a:off x="1180505" y="2052414"/>
            <a:ext cx="7702992" cy="1997072"/>
          </a:xfrm>
          <a:prstGeom prst="rect">
            <a:avLst/>
          </a:prstGeom>
        </p:spPr>
      </p:pic>
      <p:sp>
        <p:nvSpPr>
          <p:cNvPr id="3" name="Footer Placeholder 2"/>
          <p:cNvSpPr>
            <a:spLocks noGrp="1"/>
          </p:cNvSpPr>
          <p:nvPr>
            <p:ph type="ftr" sz="quarter" idx="11"/>
          </p:nvPr>
        </p:nvSpPr>
        <p:spPr/>
        <p:txBody>
          <a:bodyPr/>
          <a:lstStyle/>
          <a:p>
            <a:r>
              <a:rPr lang="sk-SK" smtClean="0"/>
              <a:t>© 2018 Copyright    I m r a n     A h m a d</a:t>
            </a:r>
            <a:endParaRPr lang="en-US" dirty="0"/>
          </a:p>
        </p:txBody>
      </p:sp>
      <p:sp>
        <p:nvSpPr>
          <p:cNvPr id="4" name="Slide Number Placeholder 3"/>
          <p:cNvSpPr>
            <a:spLocks noGrp="1"/>
          </p:cNvSpPr>
          <p:nvPr>
            <p:ph type="sldNum" sz="quarter" idx="12"/>
          </p:nvPr>
        </p:nvSpPr>
        <p:spPr/>
        <p:txBody>
          <a:bodyPr>
            <a:normAutofit lnSpcReduction="10000"/>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57988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Tree </a:t>
            </a:r>
            <a:r>
              <a:rPr lang="en-US" b="1" dirty="0" smtClean="0"/>
              <a:t>Ensembles</a:t>
            </a:r>
            <a:endParaRPr lang="en-US" dirty="0"/>
          </a:p>
        </p:txBody>
      </p:sp>
      <p:sp>
        <p:nvSpPr>
          <p:cNvPr id="3" name="Content Placeholder 2"/>
          <p:cNvSpPr>
            <a:spLocks noGrp="1"/>
          </p:cNvSpPr>
          <p:nvPr>
            <p:ph idx="1"/>
          </p:nvPr>
        </p:nvSpPr>
        <p:spPr/>
        <p:txBody>
          <a:bodyPr/>
          <a:lstStyle/>
          <a:p>
            <a:r>
              <a:rPr lang="en-US" sz="2400" dirty="0"/>
              <a:t>The </a:t>
            </a:r>
            <a:r>
              <a:rPr lang="en-US" sz="2400" dirty="0" err="1"/>
              <a:t>DataFrame</a:t>
            </a:r>
            <a:r>
              <a:rPr lang="en-US" sz="2400" dirty="0"/>
              <a:t> API supports two major tree ensemble algorithms: </a:t>
            </a:r>
            <a:endParaRPr lang="en-US" sz="2400" dirty="0" smtClean="0"/>
          </a:p>
          <a:p>
            <a:r>
              <a:rPr lang="en-US" sz="2400" dirty="0" smtClean="0"/>
              <a:t> Random </a:t>
            </a:r>
            <a:r>
              <a:rPr lang="en-US" sz="2400" dirty="0"/>
              <a:t>Forests </a:t>
            </a:r>
            <a:endParaRPr lang="en-US" sz="2400" dirty="0"/>
          </a:p>
          <a:p>
            <a:r>
              <a:rPr lang="en-US" sz="2400" dirty="0"/>
              <a:t> Gradient-Boosted Trees (GBTs). </a:t>
            </a:r>
            <a:endParaRPr lang="en-US" sz="2400" dirty="0" smtClean="0"/>
          </a:p>
          <a:p>
            <a:r>
              <a:rPr lang="en-US" sz="2400" dirty="0" smtClean="0">
                <a:solidFill>
                  <a:srgbClr val="FF0000"/>
                </a:solidFill>
              </a:rPr>
              <a:t>Tree Ensembles </a:t>
            </a:r>
            <a:r>
              <a:rPr lang="en-US" sz="2400" dirty="0">
                <a:solidFill>
                  <a:srgbClr val="FF0000"/>
                </a:solidFill>
              </a:rPr>
              <a:t>use </a:t>
            </a:r>
            <a:r>
              <a:rPr lang="en-US" sz="2400" dirty="0">
                <a:solidFill>
                  <a:srgbClr val="FF0000"/>
                </a:solidFill>
                <a:latin typeface="Courier" charset="0"/>
                <a:ea typeface="Courier" charset="0"/>
                <a:cs typeface="Courier" charset="0"/>
              </a:rPr>
              <a:t>spark.ml </a:t>
            </a:r>
            <a:r>
              <a:rPr lang="en-US" sz="2400" i="1" dirty="0" smtClean="0">
                <a:solidFill>
                  <a:srgbClr val="FF0000"/>
                </a:solidFill>
                <a:latin typeface="Arial Narrow" charset="0"/>
                <a:ea typeface="Arial Narrow" charset="0"/>
                <a:cs typeface="Arial Narrow" charset="0"/>
              </a:rPr>
              <a:t>decision trees</a:t>
            </a:r>
            <a:r>
              <a:rPr lang="en-US" sz="2400" i="1" dirty="0">
                <a:solidFill>
                  <a:srgbClr val="FF0000"/>
                </a:solidFill>
                <a:latin typeface="Arial Narrow" charset="0"/>
                <a:ea typeface="Arial Narrow" charset="0"/>
                <a:cs typeface="Arial Narrow" charset="0"/>
              </a:rPr>
              <a:t> </a:t>
            </a:r>
            <a:r>
              <a:rPr lang="en-US" sz="2400" dirty="0">
                <a:solidFill>
                  <a:srgbClr val="FF0000"/>
                </a:solidFill>
              </a:rPr>
              <a:t>as their base models</a:t>
            </a:r>
            <a:r>
              <a:rPr lang="en-US" dirty="0">
                <a:solidFill>
                  <a:srgbClr val="FF0000"/>
                </a:solidFill>
              </a:rPr>
              <a:t>.</a:t>
            </a:r>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07593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02475"/>
            <a:ext cx="9692640" cy="1325562"/>
          </a:xfrm>
        </p:spPr>
        <p:txBody>
          <a:bodyPr/>
          <a:lstStyle/>
          <a:p>
            <a:r>
              <a:rPr lang="en-US" b="1" dirty="0"/>
              <a:t>Random </a:t>
            </a:r>
            <a:r>
              <a:rPr lang="en-US" b="1" dirty="0" smtClean="0"/>
              <a:t>Forests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Random </a:t>
            </a:r>
            <a:r>
              <a:rPr lang="en-US" sz="2400" dirty="0"/>
              <a:t>forests combine many decision trees in order to reduce the risk of overfitting. </a:t>
            </a:r>
            <a:endParaRPr lang="en-US" sz="2400" dirty="0" smtClean="0"/>
          </a:p>
          <a:p>
            <a:r>
              <a:rPr lang="en-US" sz="2400" dirty="0" smtClean="0"/>
              <a:t>The</a:t>
            </a:r>
            <a:r>
              <a:rPr lang="en-US" sz="2400" dirty="0"/>
              <a:t> </a:t>
            </a:r>
            <a:r>
              <a:rPr lang="en-US" sz="2400" dirty="0" err="1">
                <a:latin typeface="Courier" charset="0"/>
                <a:ea typeface="Courier" charset="0"/>
                <a:cs typeface="Courier" charset="0"/>
              </a:rPr>
              <a:t>spark.ml</a:t>
            </a:r>
            <a:r>
              <a:rPr lang="en-US" sz="2400" dirty="0">
                <a:latin typeface="Courier" charset="0"/>
                <a:ea typeface="Courier" charset="0"/>
                <a:cs typeface="Courier" charset="0"/>
              </a:rPr>
              <a:t> </a:t>
            </a:r>
            <a:r>
              <a:rPr lang="en-US" sz="2400" dirty="0"/>
              <a:t>implementation supports random forests for binary and multiclass classification and for </a:t>
            </a:r>
            <a:r>
              <a:rPr lang="en-US" sz="2400" dirty="0" smtClean="0"/>
              <a:t>regression.</a:t>
            </a:r>
          </a:p>
          <a:p>
            <a:r>
              <a:rPr lang="en-US" sz="2400" dirty="0" smtClean="0">
                <a:solidFill>
                  <a:srgbClr val="FF0000"/>
                </a:solidFill>
              </a:rPr>
              <a:t>They can be used for using </a:t>
            </a:r>
            <a:r>
              <a:rPr lang="en-US" sz="2400" dirty="0">
                <a:solidFill>
                  <a:srgbClr val="FF0000"/>
                </a:solidFill>
              </a:rPr>
              <a:t>both continuous and categorical </a:t>
            </a:r>
            <a:r>
              <a:rPr lang="en-US" sz="2400" dirty="0" smtClean="0">
                <a:solidFill>
                  <a:srgbClr val="FF0000"/>
                </a:solidFill>
              </a:rPr>
              <a:t>features</a:t>
            </a:r>
          </a:p>
          <a:p>
            <a:r>
              <a:rPr lang="en-US" sz="2400" dirty="0"/>
              <a:t>Random forests train a set of decision trees separately, so the training can be done in parallel. </a:t>
            </a:r>
            <a:endParaRPr lang="en-US" sz="2400" dirty="0" smtClean="0"/>
          </a:p>
          <a:p>
            <a:r>
              <a:rPr lang="en-US" sz="2400" dirty="0" smtClean="0"/>
              <a:t>The </a:t>
            </a:r>
            <a:r>
              <a:rPr lang="en-US" sz="2400" dirty="0"/>
              <a:t>algorithm injects randomness into the training process so that each decision tree is a bit </a:t>
            </a:r>
            <a:r>
              <a:rPr lang="en-US" sz="2400" dirty="0" smtClean="0"/>
              <a:t>different</a:t>
            </a:r>
            <a:endParaRPr lang="en-US" sz="2400" dirty="0"/>
          </a:p>
          <a:p>
            <a:endParaRPr lang="en-US" dirty="0"/>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071702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41473"/>
            <a:ext cx="9692640" cy="1099055"/>
          </a:xfrm>
        </p:spPr>
        <p:txBody>
          <a:bodyPr/>
          <a:lstStyle/>
          <a:p>
            <a:r>
              <a:rPr lang="en-US" dirty="0" smtClean="0"/>
              <a:t>Random Forest (Details)</a:t>
            </a:r>
            <a:endParaRPr lang="en-US" dirty="0"/>
          </a:p>
        </p:txBody>
      </p:sp>
      <p:sp>
        <p:nvSpPr>
          <p:cNvPr id="3" name="Content Placeholder 2"/>
          <p:cNvSpPr>
            <a:spLocks noGrp="1"/>
          </p:cNvSpPr>
          <p:nvPr>
            <p:ph idx="1"/>
          </p:nvPr>
        </p:nvSpPr>
        <p:spPr>
          <a:xfrm>
            <a:off x="1261872" y="1668463"/>
            <a:ext cx="8595360" cy="4351337"/>
          </a:xfrm>
        </p:spPr>
        <p:txBody>
          <a:bodyPr>
            <a:noAutofit/>
          </a:bodyPr>
          <a:lstStyle/>
          <a:p>
            <a:r>
              <a:rPr lang="en-US" sz="2400" b="1" dirty="0" smtClean="0"/>
              <a:t>Training</a:t>
            </a:r>
            <a:endParaRPr lang="en-US" sz="2400" b="1" dirty="0"/>
          </a:p>
          <a:p>
            <a:pPr lvl="1"/>
            <a:r>
              <a:rPr lang="en-US" sz="2000" dirty="0"/>
              <a:t>The randomness injected into the training process </a:t>
            </a:r>
            <a:r>
              <a:rPr lang="en-US" sz="2000" dirty="0" smtClean="0"/>
              <a:t>by</a:t>
            </a:r>
            <a:r>
              <a:rPr lang="en-US" sz="2000" dirty="0"/>
              <a:t> </a:t>
            </a:r>
            <a:r>
              <a:rPr lang="en-US" sz="2000" dirty="0"/>
              <a:t>s</a:t>
            </a:r>
            <a:r>
              <a:rPr lang="en-US" sz="2000" dirty="0" smtClean="0"/>
              <a:t>ubsampling </a:t>
            </a:r>
            <a:r>
              <a:rPr lang="en-US" sz="2000" dirty="0"/>
              <a:t>the original dataset on each iteration to get a different training set </a:t>
            </a:r>
            <a:r>
              <a:rPr lang="en-US" sz="2000" dirty="0" smtClean="0"/>
              <a:t>Considering </a:t>
            </a:r>
            <a:r>
              <a:rPr lang="en-US" sz="2000" dirty="0"/>
              <a:t>different random subsets of features to split on at each tree node.</a:t>
            </a:r>
          </a:p>
          <a:p>
            <a:r>
              <a:rPr lang="en-US" sz="2400" b="1" dirty="0" smtClean="0"/>
              <a:t>Prediction</a:t>
            </a:r>
            <a:endParaRPr lang="en-US" sz="2400" b="1" dirty="0"/>
          </a:p>
          <a:p>
            <a:pPr lvl="1"/>
            <a:r>
              <a:rPr lang="en-US" sz="2000" dirty="0" smtClean="0"/>
              <a:t>A random </a:t>
            </a:r>
            <a:r>
              <a:rPr lang="en-US" sz="2000" dirty="0"/>
              <a:t>forest must aggregate the predictions from its set of decision trees. This aggregation is done differently for classification and regression.</a:t>
            </a:r>
          </a:p>
          <a:p>
            <a:pPr lvl="2"/>
            <a:r>
              <a:rPr lang="en-US" sz="1800" i="1" dirty="0"/>
              <a:t>Classification</a:t>
            </a:r>
            <a:r>
              <a:rPr lang="en-US" sz="1800" dirty="0"/>
              <a:t>: Majority vote. Each tree’s prediction is counted as a vote for one class. The label is predicted to be the class which receives the most votes.</a:t>
            </a:r>
          </a:p>
          <a:p>
            <a:pPr lvl="2"/>
            <a:r>
              <a:rPr lang="en-US" sz="1800" i="1" dirty="0"/>
              <a:t>Regression</a:t>
            </a:r>
            <a:r>
              <a:rPr lang="en-US" sz="1800" dirty="0"/>
              <a:t>: Averaging. Each tree predicts a real value. The label is predicted to be the average of the tree predictions.</a:t>
            </a:r>
          </a:p>
        </p:txBody>
      </p:sp>
      <p:sp>
        <p:nvSpPr>
          <p:cNvPr id="4" name="Footer Placeholder 3"/>
          <p:cNvSpPr>
            <a:spLocks noGrp="1"/>
          </p:cNvSpPr>
          <p:nvPr>
            <p:ph type="ftr" sz="quarter" idx="11"/>
          </p:nvPr>
        </p:nvSpPr>
        <p:spPr/>
        <p:txBody>
          <a:bodyPr/>
          <a:lstStyle/>
          <a:p>
            <a:r>
              <a:rPr lang="sk-SK" smtClean="0"/>
              <a:t>© 2018 Copyright    I m r a n     A h m a d</a:t>
            </a:r>
            <a:endParaRPr lang="en-US" dirty="0"/>
          </a:p>
        </p:txBody>
      </p:sp>
      <p:sp>
        <p:nvSpPr>
          <p:cNvPr id="5" name="Slide Number Placeholder 4"/>
          <p:cNvSpPr>
            <a:spLocks noGrp="1"/>
          </p:cNvSpPr>
          <p:nvPr>
            <p:ph type="sldNum" sz="quarter" idx="12"/>
          </p:nvPr>
        </p:nvSpPr>
        <p:spPr/>
        <p:txBody>
          <a:bodyPr>
            <a:normAutofit lnSpcReduction="10000"/>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67481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1376</TotalTime>
  <Words>583</Words>
  <Application>Microsoft Macintosh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 Narrow</vt:lpstr>
      <vt:lpstr>Calibri</vt:lpstr>
      <vt:lpstr>Calibri Light</vt:lpstr>
      <vt:lpstr>Century Schoolbook</vt:lpstr>
      <vt:lpstr>Courier</vt:lpstr>
      <vt:lpstr>Wingdings 2</vt:lpstr>
      <vt:lpstr>Arial</vt:lpstr>
      <vt:lpstr>View</vt:lpstr>
      <vt:lpstr>1_View</vt:lpstr>
      <vt:lpstr>Custom Design</vt:lpstr>
      <vt:lpstr>Spark ML Algorithms</vt:lpstr>
      <vt:lpstr>Introduction</vt:lpstr>
      <vt:lpstr>Trees based Algorithms</vt:lpstr>
      <vt:lpstr>Introduction</vt:lpstr>
      <vt:lpstr>Decision Trees</vt:lpstr>
      <vt:lpstr>Input and Output Columns</vt:lpstr>
      <vt:lpstr>Tree Ensembles</vt:lpstr>
      <vt:lpstr>Random Forests</vt:lpstr>
      <vt:lpstr>Random Forest (Details)</vt:lpstr>
      <vt:lpstr>Neural Network</vt:lpstr>
      <vt:lpstr>Neural Network</vt:lpstr>
      <vt:lpstr>Gradient-Boosted Trees (GBTs)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ML</dc:title>
  <dc:creator>Imran Ahmad</dc:creator>
  <cp:lastModifiedBy>Imran Ahmad</cp:lastModifiedBy>
  <cp:revision>78</cp:revision>
  <dcterms:created xsi:type="dcterms:W3CDTF">2018-04-22T17:13:38Z</dcterms:created>
  <dcterms:modified xsi:type="dcterms:W3CDTF">2018-04-24T19:32:22Z</dcterms:modified>
</cp:coreProperties>
</file>