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2"/>
  </p:notesMasterIdLst>
  <p:handoutMasterIdLst>
    <p:handoutMasterId r:id="rId23"/>
  </p:handoutMasterIdLst>
  <p:sldIdLst>
    <p:sldId id="278" r:id="rId5"/>
    <p:sldId id="282" r:id="rId6"/>
    <p:sldId id="293" r:id="rId7"/>
    <p:sldId id="271" r:id="rId8"/>
    <p:sldId id="294" r:id="rId9"/>
    <p:sldId id="296" r:id="rId10"/>
    <p:sldId id="295" r:id="rId11"/>
    <p:sldId id="297" r:id="rId12"/>
    <p:sldId id="298" r:id="rId13"/>
    <p:sldId id="299" r:id="rId14"/>
    <p:sldId id="300" r:id="rId15"/>
    <p:sldId id="301" r:id="rId16"/>
    <p:sldId id="302" r:id="rId17"/>
    <p:sldId id="285" r:id="rId18"/>
    <p:sldId id="286" r:id="rId19"/>
    <p:sldId id="287" r:id="rId20"/>
    <p:sldId id="292" r:id="rId2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5388" autoAdjust="0"/>
  </p:normalViewPr>
  <p:slideViewPr>
    <p:cSldViewPr snapToGrid="0">
      <p:cViewPr>
        <p:scale>
          <a:sx n="78" d="100"/>
          <a:sy n="78" d="100"/>
        </p:scale>
        <p:origin x="140" y="5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97" d="100"/>
          <a:sy n="97" d="100"/>
        </p:scale>
        <p:origin x="36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A2661D89-2535-43DF-BD6D-0DECFACAC0B2}" type="datetime1">
              <a:rPr lang="de-DE" smtClean="0"/>
              <a:t>06.01.2025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CFA70580-B89C-4157-871D-6B9318EE5F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7C6030AF-4347-4F6A-861E-8AEA70B77203}" type="datetime1">
              <a:rPr lang="de-DE" smtClean="0"/>
              <a:t>06.01.2025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E7AF00E9-A49D-4007-B3B9-A3783809E50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897E4-17C2-EDE1-6327-F58770D4B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8A3A6DE-7817-EFA3-CECB-0F429688C4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E06A6B2-D97D-1012-8A51-6590F2824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39D103-073A-95B8-FD0E-BC29C81942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7777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7DEDC-BF23-C6BE-C630-99A0B7642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CCA293D-53E3-10E1-4825-4A2B44AE80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113F040-D582-B2B1-EED4-4036D0CFA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CAA0AD-EAED-37E9-FC19-4784956E1A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5315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1674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693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de-DE" dirty="0"/>
            </a:lvl1pPr>
          </a:lstStyle>
          <a:p>
            <a:pPr lvl="0" rtl="0">
              <a:lnSpc>
                <a:spcPct val="100000"/>
              </a:lnSpc>
            </a:pPr>
            <a:r>
              <a:rPr lang="de-DE"/>
              <a:t>Titel durch Klicken hinzufügen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86820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esord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el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rtlCol="0" anchor="b">
            <a:normAutofit/>
          </a:bodyPr>
          <a:lstStyle>
            <a:lvl1pPr>
              <a:defRPr lang="de-DE" sz="40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 rtlCol="0">
            <a:normAutofit/>
          </a:bodyPr>
          <a:lstStyle>
            <a:lvl1pPr marL="0" indent="0">
              <a:buNone/>
              <a:defRPr lang="de-DE" sz="1800">
                <a:solidFill>
                  <a:schemeClr val="tx1"/>
                </a:solidFill>
              </a:defRPr>
            </a:lvl1pPr>
            <a:lvl2pPr>
              <a:defRPr lang="de-DE" sz="1200">
                <a:solidFill>
                  <a:schemeClr val="tx1"/>
                </a:solidFill>
              </a:defRPr>
            </a:lvl2pPr>
            <a:lvl3pPr>
              <a:defRPr lang="de-DE" sz="1200">
                <a:solidFill>
                  <a:schemeClr val="tx1"/>
                </a:solidFill>
              </a:defRPr>
            </a:lvl3pPr>
            <a:lvl4pPr>
              <a:defRPr lang="de-DE" sz="1200">
                <a:solidFill>
                  <a:schemeClr val="tx1"/>
                </a:solidFill>
              </a:defRPr>
            </a:lvl4pPr>
            <a:lvl5pPr>
              <a:defRPr lang="de-DE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/>
              <a:t>Inhalt durch Klicken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BA1B0FB-D917-4C8C-928F-313BD683BF39}" type="slidenum">
              <a:rPr lang="de-DE" smtClean="0"/>
              <a:t>‹Nr.›</a:t>
            </a:fld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ihand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" name="Freihand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" name="Freihand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ihandform: Form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ihandform: Form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</p:grp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ihandform: Form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schnitts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rtlCol="0" anchor="ctr">
            <a:noAutofit/>
          </a:bodyPr>
          <a:lstStyle>
            <a:lvl1pPr algn="l">
              <a:defRPr lang="de-DE" sz="54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BD12358-51D2-46B3-9BDE-DF29528B945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89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ihandform: Form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ihandform: Form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</p:grp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ihandform: Form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de-DE" sz="4000" dirty="0"/>
            </a:lvl1pPr>
          </a:lstStyle>
          <a:p>
            <a:pPr lvl="0" rtl="0">
              <a:lnSpc>
                <a:spcPct val="100000"/>
              </a:lnSpc>
            </a:pPr>
            <a:r>
              <a:rPr lang="de-DE"/>
              <a:t>Titel durch Klicken hinzufügen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 rtlCol="0">
            <a:normAutofit/>
          </a:bodyPr>
          <a:lstStyle>
            <a:lvl1pPr>
              <a:defRPr lang="de-DE" sz="1800">
                <a:solidFill>
                  <a:schemeClr val="tx1"/>
                </a:solidFill>
              </a:defRPr>
            </a:lvl1pPr>
            <a:lvl2pPr>
              <a:defRPr lang="de-DE" sz="1200">
                <a:solidFill>
                  <a:schemeClr val="tx1"/>
                </a:solidFill>
              </a:defRPr>
            </a:lvl2pPr>
            <a:lvl3pPr>
              <a:defRPr lang="de-DE" sz="1200">
                <a:solidFill>
                  <a:schemeClr val="tx1"/>
                </a:solidFill>
              </a:defRPr>
            </a:lvl3pPr>
            <a:lvl4pPr>
              <a:defRPr lang="de-DE" sz="1200">
                <a:solidFill>
                  <a:schemeClr val="tx1"/>
                </a:solidFill>
              </a:defRPr>
            </a:lvl4pPr>
            <a:lvl5pPr>
              <a:defRPr lang="de-DE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BA1B0FB-D917-4C8C-928F-313BD683BF3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099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rtlCol="0" anchor="b">
            <a:noAutofit/>
          </a:bodyPr>
          <a:lstStyle>
            <a:lvl1pPr algn="ctr">
              <a:defRPr lang="de-DE" sz="54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800">
                <a:solidFill>
                  <a:schemeClr val="tx1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Untertitel durch Klicken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BD12358-51D2-46B3-9BDE-DF29528B945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5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de-DE" sz="40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de-DE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de-DE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BA1B0FB-D917-4C8C-928F-313BD683BF3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11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de-DE" sz="40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reihandform: Form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15" name="Freihandform: Form 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de-DE" sz="1800">
                <a:solidFill>
                  <a:schemeClr val="tx1"/>
                </a:solidFill>
              </a:defRPr>
            </a:lvl1pPr>
            <a:lvl2pPr>
              <a:defRPr lang="de-DE" sz="1800">
                <a:solidFill>
                  <a:schemeClr val="tx1"/>
                </a:solidFill>
              </a:defRPr>
            </a:lvl2pPr>
            <a:lvl3pPr>
              <a:defRPr lang="de-DE" sz="1800">
                <a:solidFill>
                  <a:schemeClr val="tx1"/>
                </a:solidFill>
              </a:defRPr>
            </a:lvl3pPr>
            <a:lvl4pPr>
              <a:defRPr lang="de-DE" sz="1800">
                <a:solidFill>
                  <a:schemeClr val="tx1"/>
                </a:solidFill>
              </a:defRPr>
            </a:lvl4pPr>
            <a:lvl5pPr>
              <a:defRPr lang="de-DE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de-DE" sz="1800">
                <a:solidFill>
                  <a:schemeClr val="tx1"/>
                </a:solidFill>
              </a:defRPr>
            </a:lvl1pPr>
            <a:lvl2pPr>
              <a:defRPr lang="de-DE" sz="1800">
                <a:solidFill>
                  <a:schemeClr val="tx1"/>
                </a:solidFill>
              </a:defRPr>
            </a:lvl2pPr>
            <a:lvl3pPr>
              <a:defRPr lang="de-DE" sz="1800">
                <a:solidFill>
                  <a:schemeClr val="tx1"/>
                </a:solidFill>
              </a:defRPr>
            </a:lvl3pPr>
            <a:lvl4pPr>
              <a:defRPr lang="de-DE" sz="1800">
                <a:solidFill>
                  <a:schemeClr val="tx1"/>
                </a:solidFill>
              </a:defRPr>
            </a:lvl4pPr>
            <a:lvl5pPr>
              <a:defRPr lang="de-DE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BA1B0FB-D917-4C8C-928F-313BD683BF3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emerk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de-DE" sz="5400" dirty="0"/>
            </a:lvl1pPr>
          </a:lstStyle>
          <a:p>
            <a:pPr lvl="0" rtl="0">
              <a:lnSpc>
                <a:spcPct val="100000"/>
              </a:lnSpc>
            </a:pPr>
            <a:r>
              <a:rPr lang="de-DE"/>
              <a:t>Titel durch Klicken hinzufügen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de-DE"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lang="de-DE"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lang="de-DE"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lang="de-DE"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lang="de-DE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ihandform: Form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BA1B0FB-D917-4C8C-928F-313BD683BF3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rmAutofit/>
          </a:bodyPr>
          <a:lstStyle>
            <a:lvl1pPr algn="l">
              <a:lnSpc>
                <a:spcPct val="100000"/>
              </a:lnSpc>
              <a:defRPr lang="de-DE" sz="64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Untertitel durch Klicken hinzufügen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BA1B0FB-D917-4C8C-928F-313BD683BF39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36" name="Freihandform: Form 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defPPr>
              <a:defRPr lang="de-DE"/>
            </a:defPPr>
          </a:lstStyle>
          <a:p>
            <a:pPr lvl="0" rtl="0">
              <a:lnSpc>
                <a:spcPct val="100000"/>
              </a:lnSpc>
            </a:pPr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de-DE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de-DE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de-DE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6" r:id="rId3"/>
    <p:sldLayoutId id="2147483703" r:id="rId4"/>
    <p:sldLayoutId id="2147483698" r:id="rId5"/>
    <p:sldLayoutId id="2147483704" r:id="rId6"/>
    <p:sldLayoutId id="2147483688" r:id="rId7"/>
    <p:sldLayoutId id="2147483686" r:id="rId8"/>
    <p:sldLayoutId id="2147483685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lang="de-DE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215" y="556802"/>
            <a:ext cx="5375012" cy="5542025"/>
          </a:xfrm>
          <a:noFill/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rtl="0"/>
            <a:r>
              <a:rPr lang="de-DE" dirty="0" err="1"/>
              <a:t>Introdcution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Data Science &amp; </a:t>
            </a:r>
            <a:r>
              <a:rPr lang="de-DE" dirty="0" err="1"/>
              <a:t>Machine</a:t>
            </a:r>
            <a:r>
              <a:rPr lang="de-DE" dirty="0"/>
              <a:t> Learning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Projektpräsentation</a:t>
            </a:r>
            <a:br>
              <a:rPr lang="de-DE" dirty="0"/>
            </a:br>
            <a:r>
              <a:rPr lang="de-DE" dirty="0"/>
              <a:t>von </a:t>
            </a:r>
            <a:br>
              <a:rPr lang="de-DE" dirty="0"/>
            </a:br>
            <a:r>
              <a:rPr lang="de-DE" dirty="0"/>
              <a:t>Sebastian Wohner</a:t>
            </a:r>
          </a:p>
        </p:txBody>
      </p:sp>
      <p:pic>
        <p:nvPicPr>
          <p:cNvPr id="8" name="Bildplatzhalter 13" descr="Digitaler Hintergrund für Datenpunkte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>
          <a:xfrm>
            <a:off x="0" y="0"/>
            <a:ext cx="6267450" cy="6858000"/>
          </a:xfrm>
        </p:spPr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412EE-5735-0B3F-2D6B-A5B0DF986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F7035-2667-078F-9497-83F56D486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3925"/>
            <a:ext cx="11090275" cy="716226"/>
          </a:xfrm>
        </p:spPr>
        <p:txBody>
          <a:bodyPr/>
          <a:lstStyle/>
          <a:p>
            <a:r>
              <a:rPr lang="de-DE" dirty="0"/>
              <a:t>Fehlende Werte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0DE47A3-D25E-F9B6-BECD-E196C46559A0}"/>
              </a:ext>
            </a:extLst>
          </p:cNvPr>
          <p:cNvSpPr txBox="1"/>
          <p:nvPr/>
        </p:nvSpPr>
        <p:spPr>
          <a:xfrm>
            <a:off x="693964" y="1526721"/>
            <a:ext cx="775607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dirty="0"/>
              <a:t>Fehlende Werte in wetter.csv:</a:t>
            </a:r>
          </a:p>
          <a:p>
            <a:endParaRPr lang="de-DE" dirty="0"/>
          </a:p>
          <a:p>
            <a:r>
              <a:rPr lang="de-DE" dirty="0"/>
              <a:t>                                     Data Type     </a:t>
            </a:r>
            <a:r>
              <a:rPr lang="de-DE" dirty="0" err="1"/>
              <a:t>Missing</a:t>
            </a:r>
            <a:r>
              <a:rPr lang="de-DE" dirty="0"/>
              <a:t> Values     </a:t>
            </a:r>
            <a:r>
              <a:rPr lang="de-DE" dirty="0" err="1"/>
              <a:t>Percentage</a:t>
            </a:r>
            <a:r>
              <a:rPr lang="de-DE" dirty="0"/>
              <a:t> </a:t>
            </a:r>
            <a:r>
              <a:rPr lang="de-DE" dirty="0" err="1"/>
              <a:t>Missing</a:t>
            </a:r>
            <a:endParaRPr lang="de-DE" dirty="0"/>
          </a:p>
          <a:p>
            <a:r>
              <a:rPr lang="de-DE" dirty="0"/>
              <a:t>Datum                      datetime64[</a:t>
            </a:r>
            <a:r>
              <a:rPr lang="de-DE" dirty="0" err="1"/>
              <a:t>ns</a:t>
            </a:r>
            <a:r>
              <a:rPr lang="de-DE" dirty="0"/>
              <a:t>]               0                0.00</a:t>
            </a:r>
          </a:p>
          <a:p>
            <a:r>
              <a:rPr lang="de-DE" dirty="0" err="1"/>
              <a:t>Bewoelkung</a:t>
            </a:r>
            <a:r>
              <a:rPr lang="de-DE" dirty="0"/>
              <a:t>                         float64              10                0.38</a:t>
            </a:r>
          </a:p>
          <a:p>
            <a:r>
              <a:rPr lang="de-DE" dirty="0"/>
              <a:t>Temperatur                          float64               0                0.00</a:t>
            </a:r>
          </a:p>
          <a:p>
            <a:r>
              <a:rPr lang="de-DE" dirty="0"/>
              <a:t>Windgeschwindigkeit               int64               0                0.00</a:t>
            </a:r>
          </a:p>
          <a:p>
            <a:r>
              <a:rPr lang="de-DE" dirty="0"/>
              <a:t>Wettercode                          float64             669               25.72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6236C93-ABE8-9166-D528-5701CACB3848}"/>
              </a:ext>
            </a:extLst>
          </p:cNvPr>
          <p:cNvSpPr txBox="1"/>
          <p:nvPr/>
        </p:nvSpPr>
        <p:spPr>
          <a:xfrm>
            <a:off x="693964" y="4130950"/>
            <a:ext cx="1062173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dirty="0"/>
              <a:t>Zusätzlich Fehlende Werte nach dem </a:t>
            </a:r>
            <a:r>
              <a:rPr lang="de-DE" sz="3000" dirty="0" err="1"/>
              <a:t>Merge</a:t>
            </a:r>
            <a:r>
              <a:rPr lang="de-DE" sz="3000" dirty="0"/>
              <a:t> der Daten mit wetter.csv bzw. test.csv</a:t>
            </a:r>
            <a:br>
              <a:rPr lang="de-DE" dirty="0"/>
            </a:br>
            <a:br>
              <a:rPr lang="de-DE" dirty="0"/>
            </a:br>
            <a:r>
              <a:rPr lang="de-DE" dirty="0"/>
              <a:t>Trainingsdaten: 16 Fehlende Werte</a:t>
            </a:r>
          </a:p>
          <a:p>
            <a:r>
              <a:rPr lang="de-DE" dirty="0"/>
              <a:t>Testzeitraum: 65 Fehlende Werte</a:t>
            </a:r>
          </a:p>
          <a:p>
            <a:endParaRPr lang="de-DE" dirty="0"/>
          </a:p>
          <a:p>
            <a:r>
              <a:rPr lang="de-DE" dirty="0"/>
              <a:t>IN DIESEN FÄLLEN GIBT ES KEINERLEI WETTERDATEN --</a:t>
            </a:r>
            <a:r>
              <a:rPr lang="de-DE" dirty="0">
                <a:sym typeface="Wingdings" panose="05000000000000000000" pitchFamily="2" charset="2"/>
              </a:rPr>
              <a:t> Temperatur, Bewölkung, Wettercode, Wind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3061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AC108-919F-57C0-6E96-BCDEF032C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D35A9-6D9E-0E0A-F3EA-70196516B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0"/>
            <a:ext cx="11090275" cy="716226"/>
          </a:xfrm>
        </p:spPr>
        <p:txBody>
          <a:bodyPr/>
          <a:lstStyle/>
          <a:p>
            <a:r>
              <a:rPr lang="de-DE" dirty="0"/>
              <a:t>Fehlende Werte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98172B-33E3-BE89-894D-9AD606046546}"/>
              </a:ext>
            </a:extLst>
          </p:cNvPr>
          <p:cNvSpPr txBox="1"/>
          <p:nvPr/>
        </p:nvSpPr>
        <p:spPr>
          <a:xfrm>
            <a:off x="550862" y="716226"/>
            <a:ext cx="1080565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</a:t>
            </a:r>
            <a:r>
              <a:rPr lang="de-DE" sz="1500" dirty="0"/>
              <a:t>Datum  </a:t>
            </a:r>
            <a:r>
              <a:rPr lang="de-DE" sz="1500" dirty="0" err="1"/>
              <a:t>Bewoelkung</a:t>
            </a:r>
            <a:r>
              <a:rPr lang="de-DE" sz="1500" dirty="0"/>
              <a:t>  Temperatur  Windgeschwindigkeit  Wettercode  </a:t>
            </a:r>
            <a:r>
              <a:rPr lang="de-DE" sz="1500" dirty="0" err="1"/>
              <a:t>year</a:t>
            </a:r>
            <a:r>
              <a:rPr lang="de-DE" sz="1500" dirty="0"/>
              <a:t>  </a:t>
            </a:r>
            <a:r>
              <a:rPr lang="de-DE" sz="1500" dirty="0" err="1"/>
              <a:t>month</a:t>
            </a:r>
            <a:r>
              <a:rPr lang="de-DE" sz="1500" dirty="0"/>
              <a:t>  </a:t>
            </a:r>
            <a:r>
              <a:rPr lang="de-DE" sz="1500" dirty="0" err="1"/>
              <a:t>day_of_week</a:t>
            </a:r>
            <a:endParaRPr lang="de-DE" sz="1500" dirty="0"/>
          </a:p>
          <a:p>
            <a:r>
              <a:rPr lang="de-DE" sz="1500" dirty="0" err="1"/>
              <a:t>year</a:t>
            </a:r>
            <a:r>
              <a:rPr lang="de-DE" sz="1500" dirty="0"/>
              <a:t>                                                                                          </a:t>
            </a:r>
          </a:p>
          <a:p>
            <a:r>
              <a:rPr lang="de-DE" sz="1500" dirty="0"/>
              <a:t>2012      0           0           0                    0         129     0      0            0</a:t>
            </a:r>
          </a:p>
          <a:p>
            <a:r>
              <a:rPr lang="de-DE" sz="1500" dirty="0"/>
              <a:t>2013      0           0           0                    0          89     0      0            0</a:t>
            </a:r>
          </a:p>
          <a:p>
            <a:r>
              <a:rPr lang="de-DE" sz="1500" dirty="0"/>
              <a:t>2014      0           0           0                    0         129     0      0            0</a:t>
            </a:r>
          </a:p>
          <a:p>
            <a:r>
              <a:rPr lang="de-DE" sz="1500" dirty="0"/>
              <a:t>2015      0           0           0                    0          97     0      0            0</a:t>
            </a:r>
          </a:p>
          <a:p>
            <a:r>
              <a:rPr lang="de-DE" sz="1500" dirty="0"/>
              <a:t>2016      0           0           0                    0          88     0      0            0</a:t>
            </a:r>
          </a:p>
          <a:p>
            <a:r>
              <a:rPr lang="de-DE" sz="1500" dirty="0"/>
              <a:t>2017      0          10           0                    0          64     0      0            0</a:t>
            </a:r>
          </a:p>
          <a:p>
            <a:r>
              <a:rPr lang="de-DE" sz="1500" dirty="0"/>
              <a:t>2018      0           0           0                    0          39     0      0            0</a:t>
            </a:r>
          </a:p>
          <a:p>
            <a:r>
              <a:rPr lang="de-DE" sz="1500" dirty="0"/>
              <a:t>2019      0           0           0                    0          34     0      0            0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52160CC-3370-898E-43BA-BF6AD37FEDAA}"/>
              </a:ext>
            </a:extLst>
          </p:cNvPr>
          <p:cNvSpPr txBox="1"/>
          <p:nvPr/>
        </p:nvSpPr>
        <p:spPr>
          <a:xfrm>
            <a:off x="550862" y="3282043"/>
            <a:ext cx="1125038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 Datum  </a:t>
            </a:r>
            <a:r>
              <a:rPr lang="de-DE" sz="1500" dirty="0" err="1"/>
              <a:t>Bewoelkung</a:t>
            </a:r>
            <a:r>
              <a:rPr lang="de-DE" sz="1500" dirty="0"/>
              <a:t>  Temperatur  Windgeschwindigkeit  Wettercode  </a:t>
            </a:r>
            <a:r>
              <a:rPr lang="de-DE" sz="1500" dirty="0" err="1"/>
              <a:t>year</a:t>
            </a:r>
            <a:r>
              <a:rPr lang="de-DE" sz="1500" dirty="0"/>
              <a:t>  </a:t>
            </a:r>
            <a:r>
              <a:rPr lang="de-DE" sz="1500" dirty="0" err="1"/>
              <a:t>month</a:t>
            </a:r>
            <a:r>
              <a:rPr lang="de-DE" sz="1500" dirty="0"/>
              <a:t>  </a:t>
            </a:r>
            <a:r>
              <a:rPr lang="de-DE" sz="1500" dirty="0" err="1"/>
              <a:t>day_of_week</a:t>
            </a:r>
            <a:endParaRPr lang="de-DE" sz="1500" dirty="0"/>
          </a:p>
          <a:p>
            <a:r>
              <a:rPr lang="de-DE" sz="1500" dirty="0" err="1"/>
              <a:t>month</a:t>
            </a:r>
            <a:r>
              <a:rPr lang="de-DE" sz="1500" dirty="0"/>
              <a:t>                                                                                          </a:t>
            </a:r>
          </a:p>
          <a:p>
            <a:r>
              <a:rPr lang="de-DE" sz="1500" dirty="0"/>
              <a:t>1          0           0           0                    0          26     0      0            0</a:t>
            </a:r>
          </a:p>
          <a:p>
            <a:r>
              <a:rPr lang="de-DE" sz="1500" dirty="0"/>
              <a:t>2          0           0           0                    0          28     0      0            0</a:t>
            </a:r>
          </a:p>
          <a:p>
            <a:r>
              <a:rPr lang="de-DE" sz="1500" dirty="0"/>
              <a:t>3          0           0           0                    0          46     0      0            0</a:t>
            </a:r>
          </a:p>
          <a:p>
            <a:r>
              <a:rPr lang="de-DE" sz="1500" dirty="0"/>
              <a:t>4          0           0           0                    0          53     0      0            0</a:t>
            </a:r>
          </a:p>
          <a:p>
            <a:r>
              <a:rPr lang="de-DE" sz="1500" dirty="0"/>
              <a:t>5          0           0           0                    0          90     0      0            0</a:t>
            </a:r>
          </a:p>
          <a:p>
            <a:r>
              <a:rPr lang="de-DE" sz="1500" dirty="0"/>
              <a:t>6          0           0           0                    0          91     0      0            0</a:t>
            </a:r>
          </a:p>
          <a:p>
            <a:r>
              <a:rPr lang="de-DE" sz="1500" dirty="0"/>
              <a:t>7          0           0           0                    0          91     0      0            0</a:t>
            </a:r>
          </a:p>
          <a:p>
            <a:r>
              <a:rPr lang="de-DE" sz="1500" dirty="0"/>
              <a:t>8          0           0           0                    0          79     0      0            0</a:t>
            </a:r>
          </a:p>
          <a:p>
            <a:r>
              <a:rPr lang="de-DE" sz="1500" dirty="0"/>
              <a:t>9          0           0           0                    0          68     0      0            0</a:t>
            </a:r>
          </a:p>
          <a:p>
            <a:r>
              <a:rPr lang="de-DE" sz="1500" dirty="0"/>
              <a:t>10         0           2           0                    0          41     0      0            0</a:t>
            </a:r>
          </a:p>
          <a:p>
            <a:r>
              <a:rPr lang="de-DE" sz="1500" dirty="0"/>
              <a:t>11         0           8           0                    0          34     0      0            0</a:t>
            </a:r>
          </a:p>
          <a:p>
            <a:r>
              <a:rPr lang="de-DE" sz="1500" dirty="0"/>
              <a:t>12         0           0           0                    0          22     0      0            0</a:t>
            </a:r>
          </a:p>
        </p:txBody>
      </p:sp>
    </p:spTree>
    <p:extLst>
      <p:ext uri="{BB962C8B-B14F-4D97-AF65-F5344CB8AC3E}">
        <p14:creationId xmlns:p14="http://schemas.microsoft.com/office/powerpoint/2010/main" val="2008444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D7B2E-D60A-258A-A298-F41470F3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521505"/>
            <a:ext cx="11090275" cy="706576"/>
          </a:xfrm>
        </p:spPr>
        <p:txBody>
          <a:bodyPr>
            <a:normAutofit fontScale="90000"/>
          </a:bodyPr>
          <a:lstStyle/>
          <a:p>
            <a:r>
              <a:rPr lang="de-DE" dirty="0"/>
              <a:t>Fehlende Werte Wettercode Imputation</a:t>
            </a:r>
            <a:br>
              <a:rPr lang="de-DE" dirty="0"/>
            </a:br>
            <a:br>
              <a:rPr lang="de-DE" dirty="0"/>
            </a:br>
            <a:r>
              <a:rPr lang="de-DE" sz="3300" dirty="0"/>
              <a:t>Zufälliges einfügen unter Beibehaltung der relativen Häufigkeiten der häufigsten Wettercodes pro Monat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F9DBFF-8421-2833-DDB5-E0FC64AFE9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US" b="0" dirty="0">
                <a:effectLst/>
                <a:latin typeface="Consolas" panose="020B0609020204030204" pitchFamily="49" charset="0"/>
              </a:rPr>
              <a:t>Month 6:</a:t>
            </a:r>
          </a:p>
          <a:p>
            <a:pPr>
              <a:lnSpc>
                <a:spcPts val="1425"/>
              </a:lnSpc>
            </a:pPr>
            <a:r>
              <a:rPr lang="en-US" b="0" dirty="0">
                <a:effectLst/>
                <a:latin typeface="Consolas" panose="020B0609020204030204" pitchFamily="49" charset="0"/>
              </a:rPr>
              <a:t>            Before  After  Difference</a:t>
            </a:r>
          </a:p>
          <a:p>
            <a:pPr>
              <a:lnSpc>
                <a:spcPts val="1425"/>
              </a:lnSpc>
            </a:pPr>
            <a:r>
              <a:rPr lang="en-US" b="0" dirty="0" err="1">
                <a:effectLst/>
                <a:latin typeface="Consolas" panose="020B0609020204030204" pitchFamily="49" charset="0"/>
              </a:rPr>
              <a:t>Wettercode</a:t>
            </a:r>
            <a:r>
              <a:rPr lang="en-US" b="0" dirty="0">
                <a:effectLst/>
                <a:latin typeface="Consolas" panose="020B0609020204030204" pitchFamily="49" charset="0"/>
              </a:rPr>
              <a:t>                           </a:t>
            </a:r>
          </a:p>
          <a:p>
            <a:pPr>
              <a:lnSpc>
                <a:spcPts val="1425"/>
              </a:lnSpc>
            </a:pPr>
            <a:r>
              <a:rPr lang="en-US" b="0" dirty="0">
                <a:effectLst/>
                <a:latin typeface="Consolas" panose="020B0609020204030204" pitchFamily="49" charset="0"/>
              </a:rPr>
              <a:t>61.0            44     73          29</a:t>
            </a:r>
          </a:p>
          <a:p>
            <a:pPr>
              <a:lnSpc>
                <a:spcPts val="1425"/>
              </a:lnSpc>
            </a:pPr>
            <a:r>
              <a:rPr lang="en-US" b="0" dirty="0">
                <a:effectLst/>
                <a:latin typeface="Consolas" panose="020B0609020204030204" pitchFamily="49" charset="0"/>
              </a:rPr>
              <a:t>21.0            27     43          16</a:t>
            </a:r>
          </a:p>
          <a:p>
            <a:pPr>
              <a:lnSpc>
                <a:spcPts val="1425"/>
              </a:lnSpc>
            </a:pPr>
            <a:r>
              <a:rPr lang="en-US" b="0" dirty="0">
                <a:effectLst/>
                <a:latin typeface="Consolas" panose="020B0609020204030204" pitchFamily="49" charset="0"/>
              </a:rPr>
              <a:t>0.0             20     32          12</a:t>
            </a:r>
          </a:p>
          <a:p>
            <a:pPr>
              <a:lnSpc>
                <a:spcPts val="1425"/>
              </a:lnSpc>
            </a:pPr>
            <a:r>
              <a:rPr lang="en-US" b="0" dirty="0">
                <a:effectLst/>
                <a:latin typeface="Consolas" panose="020B0609020204030204" pitchFamily="49" charset="0"/>
              </a:rPr>
              <a:t>95.0            15     24           9</a:t>
            </a:r>
          </a:p>
          <a:p>
            <a:pPr>
              <a:lnSpc>
                <a:spcPts val="1425"/>
              </a:lnSpc>
            </a:pPr>
            <a:r>
              <a:rPr lang="en-US" b="0" dirty="0">
                <a:effectLst/>
                <a:latin typeface="Consolas" panose="020B0609020204030204" pitchFamily="49" charset="0"/>
              </a:rPr>
              <a:t>5.0             12     20           8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5654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468EF-B275-B871-569D-485621902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D46E79-2566-61CE-7B2F-E126E878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521505"/>
            <a:ext cx="11090275" cy="706576"/>
          </a:xfrm>
        </p:spPr>
        <p:txBody>
          <a:bodyPr>
            <a:normAutofit fontScale="90000"/>
          </a:bodyPr>
          <a:lstStyle/>
          <a:p>
            <a:r>
              <a:rPr lang="de-DE" dirty="0"/>
              <a:t>Fehlende Werte Temperatur, Wind, Bewölkung</a:t>
            </a:r>
            <a:br>
              <a:rPr lang="de-DE" dirty="0"/>
            </a:br>
            <a:br>
              <a:rPr lang="de-DE" dirty="0"/>
            </a:br>
            <a:endParaRPr lang="de-DE" sz="33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F866D5-69BD-4DF0-008B-65FB4485C6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2419350"/>
            <a:ext cx="11090274" cy="274864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000" dirty="0"/>
              <a:t>Temperatur:  Wochendurchschnitt (etwas genauer als Monatsdurchschnitt)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000" dirty="0"/>
              <a:t>Bewölkung und Windgeschwindigkeit: Median </a:t>
            </a:r>
          </a:p>
        </p:txBody>
      </p:sp>
    </p:spTree>
    <p:extLst>
      <p:ext uri="{BB962C8B-B14F-4D97-AF65-F5344CB8AC3E}">
        <p14:creationId xmlns:p14="http://schemas.microsoft.com/office/powerpoint/2010/main" val="1655467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7" descr="Digitaler Hintergrund für Datenpunkte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680"/>
            <a:ext cx="9144000" cy="228600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Neuronales Netz</a:t>
            </a:r>
          </a:p>
        </p:txBody>
      </p:sp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08635"/>
            <a:ext cx="11090274" cy="133200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Neuronales Netz</a:t>
            </a:r>
          </a:p>
        </p:txBody>
      </p:sp>
      <p:pic>
        <p:nvPicPr>
          <p:cNvPr id="8" name="Grafik 7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0E61B54B-9040-7A58-4FCB-C91ED422F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13" y="1174635"/>
            <a:ext cx="7306388" cy="544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08635"/>
            <a:ext cx="11090274" cy="133200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Training / Validation Loss, MAE, MAPE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4362331-D3F5-67AB-9F44-DDC391156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15" y="1674586"/>
            <a:ext cx="11090274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60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6" y="549274"/>
            <a:ext cx="5179330" cy="2841829"/>
          </a:xfrm>
          <a:noFill/>
        </p:spPr>
        <p:txBody>
          <a:bodyPr rtlCol="0" anchor="b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Vielen Dank</a:t>
            </a:r>
          </a:p>
        </p:txBody>
      </p:sp>
      <p:pic>
        <p:nvPicPr>
          <p:cNvPr id="25" name="Bildplatzhalter 24" descr="Nahaufnahme eines Netzwerks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5926138" y="549275"/>
            <a:ext cx="5654675" cy="5788025"/>
          </a:xfrm>
        </p:spPr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56" y="326571"/>
            <a:ext cx="11090275" cy="1204597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sz="8000" dirty="0"/>
              <a:t>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77D72D-B61F-4D3E-9A4A-D9CA7EBEFCA3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461056" y="1895645"/>
            <a:ext cx="8307387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WetterCode</a:t>
            </a:r>
            <a:r>
              <a:rPr kumimoji="0" lang="de-DE" altLang="de-DE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weather_clear</a:t>
            </a:r>
            <a:r>
              <a:rPr lang="de-DE" altLang="de-DE" dirty="0">
                <a:latin typeface="Arial" panose="020B0604020202020204" pitchFamily="34" charset="0"/>
              </a:rPr>
              <a:t>: Codes 0-9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dirty="0" err="1">
                <a:latin typeface="Arial" panose="020B0604020202020204" pitchFamily="34" charset="0"/>
              </a:rPr>
              <a:t>w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eather_rain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Codes 60-69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dirty="0" err="1">
                <a:latin typeface="Arial" panose="020B0604020202020204" pitchFamily="34" charset="0"/>
              </a:rPr>
              <a:t>weather_thunderstorm</a:t>
            </a:r>
            <a:r>
              <a:rPr lang="de-DE" altLang="de-DE" dirty="0">
                <a:latin typeface="Arial" panose="020B0604020202020204" pitchFamily="34" charset="0"/>
              </a:rPr>
              <a:t>: Codes 90-99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B80C046-6D70-8957-0ECC-053FAF5A0165}"/>
              </a:ext>
            </a:extLst>
          </p:cNvPr>
          <p:cNvSpPr txBox="1"/>
          <p:nvPr/>
        </p:nvSpPr>
        <p:spPr>
          <a:xfrm>
            <a:off x="461056" y="4413078"/>
            <a:ext cx="30616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Wind: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wind_calm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&lt; 5 m/s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wind_moderate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5-15 m/s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wind_strong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 &lt; 15m/s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811F737-28BE-626E-6B2D-BFD4488A2AEA}"/>
              </a:ext>
            </a:extLst>
          </p:cNvPr>
          <p:cNvSpPr txBox="1"/>
          <p:nvPr/>
        </p:nvSpPr>
        <p:spPr>
          <a:xfrm>
            <a:off x="5184321" y="928869"/>
            <a:ext cx="583746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Dummy /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+ abgeleitete Features (Kombination)</a:t>
            </a:r>
            <a:b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Standard: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weekday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weekend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Season </a:t>
            </a:r>
            <a:b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Kombination: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is_summer_weekend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summer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weekend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is_peak_summer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july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august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is_peak_summer_weekend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Peak Summer +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weekend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4C33F8-47DF-C34C-708D-3E51FF0E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7200"/>
            <a:ext cx="11090275" cy="1098462"/>
          </a:xfrm>
        </p:spPr>
        <p:txBody>
          <a:bodyPr>
            <a:normAutofit fontScale="90000"/>
          </a:bodyPr>
          <a:lstStyle/>
          <a:p>
            <a:r>
              <a:rPr lang="de-DE" sz="8000" dirty="0"/>
              <a:t>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AA09F1-469A-666E-3807-7BE4F280059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7384" y="1962150"/>
            <a:ext cx="11090274" cy="391318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Event Features: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KielerWoche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Is_holiday</a:t>
            </a:r>
            <a:r>
              <a:rPr lang="de-DE" dirty="0"/>
              <a:t> (</a:t>
            </a:r>
            <a:r>
              <a:rPr lang="de-DE" dirty="0" err="1"/>
              <a:t>Feitertag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Is_school_holiday</a:t>
            </a:r>
            <a:r>
              <a:rPr lang="de-DE" dirty="0"/>
              <a:t> (Schulferien)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Is_nye</a:t>
            </a:r>
            <a:r>
              <a:rPr lang="de-DE" dirty="0"/>
              <a:t> (31.12)</a:t>
            </a:r>
          </a:p>
          <a:p>
            <a:r>
              <a:rPr lang="de-DE" dirty="0"/>
              <a:t>Abgeleitet / Kombination: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Is_pre_holiday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Is_weekend_holiday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510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4045464"/>
            <a:ext cx="11115355" cy="2286000"/>
          </a:xfrm>
          <a:noFill/>
        </p:spPr>
        <p:txBody>
          <a:bodyPr rtlCol="0" anchor="ctr"/>
          <a:lstStyle>
            <a:defPPr>
              <a:defRPr lang="de-DE"/>
            </a:defPPr>
          </a:lstStyle>
          <a:p>
            <a:pPr rtl="0"/>
            <a:r>
              <a:rPr lang="de-DE" dirty="0"/>
              <a:t>Umsatzvergleiche für selbsterstellte Variablen</a:t>
            </a:r>
          </a:p>
        </p:txBody>
      </p:sp>
      <p:pic>
        <p:nvPicPr>
          <p:cNvPr id="11" name="Bildplatzhalter 15" descr="Digitaler Hintergrund für Datenpunkte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0" y="4594"/>
            <a:ext cx="12192000" cy="3771878"/>
          </a:xfrm>
        </p:spPr>
      </p:pic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922F7-1F2C-54CF-936C-906390E6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Is_weekend</a:t>
            </a:r>
            <a:r>
              <a:rPr lang="de-DE" dirty="0"/>
              <a:t>“ und „</a:t>
            </a:r>
            <a:r>
              <a:rPr lang="de-DE" dirty="0" err="1"/>
              <a:t>peak_summer</a:t>
            </a:r>
            <a:r>
              <a:rPr lang="de-DE" dirty="0"/>
              <a:t>“ Auswirkungen auf den Umsatz im Vergleich zu Wochentagen / (alle Monate </a:t>
            </a:r>
            <a:r>
              <a:rPr lang="de-DE" dirty="0" err="1"/>
              <a:t>ausser</a:t>
            </a:r>
            <a:r>
              <a:rPr lang="de-DE" dirty="0"/>
              <a:t> Juli und August)</a:t>
            </a:r>
          </a:p>
        </p:txBody>
      </p:sp>
      <p:pic>
        <p:nvPicPr>
          <p:cNvPr id="5" name="Inhaltsplatzhalter 4" descr="Ein Bild, das Diagramm, Text, Screenshot, Reihe enthält.&#10;&#10;Automatisch generierte Beschreibung">
            <a:extLst>
              <a:ext uri="{FF2B5EF4-FFF2-40B4-BE49-F238E27FC236}">
                <a16:creationId xmlns:a16="http://schemas.microsoft.com/office/drawing/2014/main" id="{35B33916-9B1B-18AA-BB54-786D7EF9BD6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580" y="2419350"/>
            <a:ext cx="9904841" cy="3913188"/>
          </a:xfrm>
        </p:spPr>
      </p:pic>
    </p:spTree>
    <p:extLst>
      <p:ext uri="{BB962C8B-B14F-4D97-AF65-F5344CB8AC3E}">
        <p14:creationId xmlns:p14="http://schemas.microsoft.com/office/powerpoint/2010/main" val="1824215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59D5E-0411-A3C0-8FEA-5E4503D66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0A96915-6FA8-3302-4654-57CB5500B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4045464"/>
            <a:ext cx="11115355" cy="2286000"/>
          </a:xfrm>
          <a:noFill/>
        </p:spPr>
        <p:txBody>
          <a:bodyPr rtlCol="0" anchor="ctr"/>
          <a:lstStyle>
            <a:defPPr>
              <a:defRPr lang="de-DE"/>
            </a:defPPr>
          </a:lstStyle>
          <a:p>
            <a:pPr rtl="0"/>
            <a:r>
              <a:rPr lang="de-DE" dirty="0"/>
              <a:t>Lineare Regression Modellgleichung und Ergebnisse</a:t>
            </a:r>
          </a:p>
        </p:txBody>
      </p:sp>
      <p:pic>
        <p:nvPicPr>
          <p:cNvPr id="11" name="Bildplatzhalter 15" descr="Digitaler Hintergrund für Datenpunkte">
            <a:extLst>
              <a:ext uri="{FF2B5EF4-FFF2-40B4-BE49-F238E27FC236}">
                <a16:creationId xmlns:a16="http://schemas.microsoft.com/office/drawing/2014/main" id="{35CD4D5C-77DA-AC10-416A-48CF8737200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0" y="4594"/>
            <a:ext cx="12192000" cy="3771878"/>
          </a:xfrm>
        </p:spPr>
      </p:pic>
    </p:spTree>
    <p:extLst>
      <p:ext uri="{BB962C8B-B14F-4D97-AF65-F5344CB8AC3E}">
        <p14:creationId xmlns:p14="http://schemas.microsoft.com/office/powerpoint/2010/main" val="74764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D9CDA-C21C-0BBB-3EE6-C7EB4F681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742950"/>
            <a:ext cx="11090275" cy="853533"/>
          </a:xfrm>
        </p:spPr>
        <p:txBody>
          <a:bodyPr>
            <a:noAutofit/>
          </a:bodyPr>
          <a:lstStyle/>
          <a:p>
            <a:r>
              <a:rPr lang="de-DE" sz="8000" dirty="0"/>
              <a:t>Modellgleichung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31BA95-0310-AC0E-38D7-03553E9740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Product 1:</a:t>
            </a:r>
          </a:p>
          <a:p>
            <a:r>
              <a:rPr lang="en-US" dirty="0" err="1"/>
              <a:t>Umsatz</a:t>
            </a:r>
            <a:r>
              <a:rPr lang="en-US" dirty="0"/>
              <a:t> = 2425247189460.01 - 0.03*</a:t>
            </a:r>
            <a:r>
              <a:rPr lang="en-US" dirty="0" err="1"/>
              <a:t>Temperatur</a:t>
            </a:r>
            <a:r>
              <a:rPr lang="en-US" dirty="0"/>
              <a:t> - 0.08*</a:t>
            </a:r>
            <a:r>
              <a:rPr lang="en-US" dirty="0" err="1"/>
              <a:t>Bewoelkung</a:t>
            </a:r>
            <a:r>
              <a:rPr lang="en-US" dirty="0"/>
              <a:t> - 2890637335878.29*</a:t>
            </a:r>
            <a:r>
              <a:rPr lang="en-US" dirty="0" err="1"/>
              <a:t>is_holiday</a:t>
            </a:r>
            <a:r>
              <a:rPr lang="en-US" dirty="0"/>
              <a:t> + 15.78*</a:t>
            </a:r>
            <a:r>
              <a:rPr lang="en-US" dirty="0" err="1"/>
              <a:t>is_school_holiday</a:t>
            </a:r>
            <a:r>
              <a:rPr lang="en-US" dirty="0"/>
              <a:t> + 6.32*</a:t>
            </a:r>
            <a:r>
              <a:rPr lang="en-US" dirty="0" err="1"/>
              <a:t>KielerWoche</a:t>
            </a:r>
            <a:r>
              <a:rPr lang="en-US" dirty="0"/>
              <a:t> + 119.40*</a:t>
            </a:r>
            <a:r>
              <a:rPr lang="en-US" dirty="0" err="1"/>
              <a:t>is_nye</a:t>
            </a:r>
            <a:r>
              <a:rPr lang="en-US" dirty="0"/>
              <a:t> + 2890637335823.68*</a:t>
            </a:r>
            <a:r>
              <a:rPr lang="en-US" dirty="0" err="1"/>
              <a:t>is_pre_holiday</a:t>
            </a:r>
            <a:r>
              <a:rPr lang="en-US" dirty="0"/>
              <a:t> + 10.72*</a:t>
            </a:r>
            <a:r>
              <a:rPr lang="en-US" dirty="0" err="1"/>
              <a:t>is_weekend_holiday</a:t>
            </a:r>
            <a:r>
              <a:rPr lang="en-US" dirty="0"/>
              <a:t> + 4.21*</a:t>
            </a:r>
            <a:r>
              <a:rPr lang="en-US" dirty="0" err="1"/>
              <a:t>is_summer_weekend</a:t>
            </a:r>
            <a:r>
              <a:rPr lang="en-US" dirty="0"/>
              <a:t> + 5572025669903.93*</a:t>
            </a:r>
            <a:r>
              <a:rPr lang="en-US" dirty="0" err="1"/>
              <a:t>is_peak_summer</a:t>
            </a:r>
            <a:r>
              <a:rPr lang="en-US" dirty="0"/>
              <a:t> - 3.50*</a:t>
            </a:r>
            <a:r>
              <a:rPr lang="en-US" dirty="0" err="1"/>
              <a:t>is_peak_summer_weekend</a:t>
            </a:r>
            <a:r>
              <a:rPr lang="en-US" dirty="0"/>
              <a:t> + 4658973861827.29*</a:t>
            </a:r>
            <a:r>
              <a:rPr lang="en-US" dirty="0" err="1"/>
              <a:t>weekday_Monday</a:t>
            </a:r>
            <a:r>
              <a:rPr lang="en-US" dirty="0"/>
              <a:t> + 4658973861809.83*</a:t>
            </a:r>
            <a:r>
              <a:rPr lang="en-US" dirty="0" err="1"/>
              <a:t>weekday_Tuesday</a:t>
            </a:r>
            <a:r>
              <a:rPr lang="en-US" dirty="0"/>
              <a:t> + 4658973861809.34*</a:t>
            </a:r>
            <a:r>
              <a:rPr lang="en-US" dirty="0" err="1"/>
              <a:t>weekday_Wednesday</a:t>
            </a:r>
            <a:r>
              <a:rPr lang="en-US" dirty="0"/>
              <a:t> + 4658973861828.38*</a:t>
            </a:r>
            <a:r>
              <a:rPr lang="en-US" dirty="0" err="1"/>
              <a:t>weekday_Thursday</a:t>
            </a:r>
            <a:r>
              <a:rPr lang="en-US" dirty="0"/>
              <a:t> + 4658973861819.34*</a:t>
            </a:r>
            <a:r>
              <a:rPr lang="en-US" dirty="0" err="1"/>
              <a:t>weekday_Friday</a:t>
            </a:r>
            <a:r>
              <a:rPr lang="en-US" dirty="0"/>
              <a:t> + 786756375726.78*</a:t>
            </a:r>
            <a:r>
              <a:rPr lang="en-US" dirty="0" err="1"/>
              <a:t>weekday_Saturday</a:t>
            </a:r>
            <a:r>
              <a:rPr lang="en-US" dirty="0"/>
              <a:t> + 786756375655.07*</a:t>
            </a:r>
            <a:r>
              <a:rPr lang="en-US" dirty="0" err="1"/>
              <a:t>weekday_Sunday</a:t>
            </a:r>
            <a:r>
              <a:rPr lang="en-US" dirty="0"/>
              <a:t> - 3280119527288.84*</a:t>
            </a:r>
            <a:r>
              <a:rPr lang="en-US" dirty="0" err="1"/>
              <a:t>season_Winter</a:t>
            </a:r>
            <a:r>
              <a:rPr lang="en-US" dirty="0"/>
              <a:t> + 918883580901.01*</a:t>
            </a:r>
            <a:r>
              <a:rPr lang="en-US" dirty="0" err="1"/>
              <a:t>season_Spring</a:t>
            </a:r>
            <a:r>
              <a:rPr lang="en-US" dirty="0"/>
              <a:t> - 1151298595881.46*</a:t>
            </a:r>
            <a:r>
              <a:rPr lang="en-US" dirty="0" err="1"/>
              <a:t>season_Summer</a:t>
            </a:r>
            <a:r>
              <a:rPr lang="en-US" dirty="0"/>
              <a:t> + 90328798507.71*</a:t>
            </a:r>
            <a:r>
              <a:rPr lang="en-US" dirty="0" err="1"/>
              <a:t>season_Autumn</a:t>
            </a:r>
            <a:r>
              <a:rPr lang="en-US" dirty="0"/>
              <a:t> - 9688242949475.82*</a:t>
            </a:r>
            <a:r>
              <a:rPr lang="en-US" dirty="0" err="1"/>
              <a:t>is_Weekend</a:t>
            </a:r>
            <a:r>
              <a:rPr lang="en-US" dirty="0"/>
              <a:t> - 13560460435586.63*</a:t>
            </a:r>
            <a:r>
              <a:rPr lang="en-US" dirty="0" err="1"/>
              <a:t>is_Weekday</a:t>
            </a:r>
            <a:r>
              <a:rPr lang="en-US" dirty="0"/>
              <a:t> + 245833502679.59*</a:t>
            </a:r>
            <a:r>
              <a:rPr lang="en-US" dirty="0" err="1"/>
              <a:t>weather_clear</a:t>
            </a:r>
            <a:r>
              <a:rPr lang="en-US" dirty="0"/>
              <a:t> + 245833502685.84*</a:t>
            </a:r>
            <a:r>
              <a:rPr lang="en-US" dirty="0" err="1"/>
              <a:t>weather_no_precip</a:t>
            </a:r>
            <a:r>
              <a:rPr lang="en-US" dirty="0"/>
              <a:t> - 59643719184.43*</a:t>
            </a:r>
            <a:r>
              <a:rPr lang="en-US" dirty="0" err="1"/>
              <a:t>weather_dust_sand</a:t>
            </a:r>
            <a:r>
              <a:rPr lang="en-US" dirty="0"/>
              <a:t> + 245833502676.98*</a:t>
            </a:r>
            <a:r>
              <a:rPr lang="en-US" dirty="0" err="1"/>
              <a:t>weather_fog</a:t>
            </a:r>
            <a:r>
              <a:rPr lang="en-US" dirty="0"/>
              <a:t> + 245833502669.45*</a:t>
            </a:r>
            <a:r>
              <a:rPr lang="en-US" dirty="0" err="1"/>
              <a:t>weather_drizzle</a:t>
            </a:r>
            <a:r>
              <a:rPr lang="en-US" dirty="0"/>
              <a:t> + 245833502678.51*</a:t>
            </a:r>
            <a:r>
              <a:rPr lang="en-US" dirty="0" err="1"/>
              <a:t>weather_rain</a:t>
            </a:r>
            <a:r>
              <a:rPr lang="en-US" dirty="0"/>
              <a:t> + 245833502685.49*</a:t>
            </a:r>
            <a:r>
              <a:rPr lang="en-US" dirty="0" err="1"/>
              <a:t>weather_snow</a:t>
            </a:r>
            <a:r>
              <a:rPr lang="en-US" dirty="0"/>
              <a:t> + 245833502675.39*</a:t>
            </a:r>
            <a:r>
              <a:rPr lang="en-US" dirty="0" err="1"/>
              <a:t>weather_shower</a:t>
            </a:r>
            <a:r>
              <a:rPr lang="en-US" dirty="0"/>
              <a:t> + 245833502677.05*</a:t>
            </a:r>
            <a:r>
              <a:rPr lang="en-US" dirty="0" err="1"/>
              <a:t>weather_thunderstorm</a:t>
            </a:r>
            <a:r>
              <a:rPr lang="en-US" dirty="0"/>
              <a:t> + 4126507230315.42*</a:t>
            </a:r>
            <a:r>
              <a:rPr lang="en-US" dirty="0" err="1"/>
              <a:t>wind_calm</a:t>
            </a:r>
            <a:r>
              <a:rPr lang="en-US" dirty="0"/>
              <a:t> + 4126507230320.40*</a:t>
            </a:r>
            <a:r>
              <a:rPr lang="en-US" dirty="0" err="1"/>
              <a:t>wind_moderate</a:t>
            </a:r>
            <a:r>
              <a:rPr lang="en-US" dirty="0"/>
              <a:t> + 4126507230321.05*</a:t>
            </a:r>
            <a:r>
              <a:rPr lang="en-US" dirty="0" err="1"/>
              <a:t>wind_strong</a:t>
            </a:r>
            <a:r>
              <a:rPr lang="en-US" dirty="0"/>
              <a:t> + 2171475957773.99*month_1 + 3101821827188.76*month_2 + 411142711649.80*month_3 + 2093290631779.11*month_4 + 3498532302632.55*month_5 + 6320516530132.27*month_6 + 645408538441.60*month_7 - 284937330958.05*month_8 + 2537136951903.51*month_9 + 854989031777.46*month_10 - 550252639088.01*month_11 + 2068393635996.97*month_12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528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36269D-FE7A-623E-C9E4-514D1C8A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3925"/>
            <a:ext cx="11090275" cy="716226"/>
          </a:xfrm>
        </p:spPr>
        <p:txBody>
          <a:bodyPr/>
          <a:lstStyle/>
          <a:p>
            <a:r>
              <a:rPr lang="de-DE" dirty="0"/>
              <a:t>Ergebnisse für alle Produkte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ED94FAF-2027-A0D0-546E-8318D8265227}"/>
              </a:ext>
            </a:extLst>
          </p:cNvPr>
          <p:cNvSpPr txBox="1"/>
          <p:nvPr/>
        </p:nvSpPr>
        <p:spPr>
          <a:xfrm>
            <a:off x="955221" y="1583872"/>
            <a:ext cx="42780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Overall Model Performance:</a:t>
            </a:r>
          </a:p>
          <a:p>
            <a:r>
              <a:rPr lang="de-DE" dirty="0"/>
              <a:t>R-</a:t>
            </a:r>
            <a:r>
              <a:rPr lang="de-DE" dirty="0" err="1"/>
              <a:t>squared</a:t>
            </a:r>
            <a:r>
              <a:rPr lang="de-DE" dirty="0"/>
              <a:t> score: 0.860</a:t>
            </a:r>
          </a:p>
          <a:p>
            <a:r>
              <a:rPr lang="de-DE" dirty="0"/>
              <a:t>Root Mean </a:t>
            </a:r>
            <a:r>
              <a:rPr lang="de-DE" dirty="0" err="1"/>
              <a:t>Squared</a:t>
            </a:r>
            <a:r>
              <a:rPr lang="de-DE" dirty="0"/>
              <a:t> Error: 48.67</a:t>
            </a:r>
          </a:p>
          <a:p>
            <a:endParaRPr lang="de-DE" dirty="0"/>
          </a:p>
          <a:p>
            <a:r>
              <a:rPr lang="de-DE" dirty="0"/>
              <a:t>Model Performance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Category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 err="1"/>
              <a:t>Product</a:t>
            </a:r>
            <a:r>
              <a:rPr lang="de-DE" dirty="0"/>
              <a:t> 1:</a:t>
            </a:r>
          </a:p>
          <a:p>
            <a:r>
              <a:rPr lang="de-DE" dirty="0"/>
              <a:t>R-</a:t>
            </a:r>
            <a:r>
              <a:rPr lang="de-DE" dirty="0" err="1"/>
              <a:t>squared</a:t>
            </a:r>
            <a:r>
              <a:rPr lang="de-DE" dirty="0"/>
              <a:t>: 0.364</a:t>
            </a:r>
          </a:p>
          <a:p>
            <a:r>
              <a:rPr lang="de-DE" dirty="0"/>
              <a:t>RMSE: 33.78</a:t>
            </a:r>
          </a:p>
          <a:p>
            <a:endParaRPr lang="de-DE" dirty="0"/>
          </a:p>
          <a:p>
            <a:r>
              <a:rPr lang="de-DE" dirty="0" err="1"/>
              <a:t>Product</a:t>
            </a:r>
            <a:r>
              <a:rPr lang="de-DE" dirty="0"/>
              <a:t> 2:</a:t>
            </a:r>
          </a:p>
          <a:p>
            <a:r>
              <a:rPr lang="de-DE" dirty="0"/>
              <a:t>R-</a:t>
            </a:r>
            <a:r>
              <a:rPr lang="de-DE" dirty="0" err="1"/>
              <a:t>squared</a:t>
            </a:r>
            <a:r>
              <a:rPr lang="de-DE" dirty="0"/>
              <a:t>: 0.677</a:t>
            </a:r>
          </a:p>
          <a:p>
            <a:r>
              <a:rPr lang="de-DE" dirty="0"/>
              <a:t>RMSE: 72.09</a:t>
            </a:r>
          </a:p>
          <a:p>
            <a:endParaRPr lang="de-DE" dirty="0"/>
          </a:p>
          <a:p>
            <a:r>
              <a:rPr lang="de-DE" dirty="0" err="1"/>
              <a:t>Product</a:t>
            </a:r>
            <a:r>
              <a:rPr lang="de-DE" dirty="0"/>
              <a:t> 3:</a:t>
            </a:r>
          </a:p>
          <a:p>
            <a:r>
              <a:rPr lang="de-DE" dirty="0"/>
              <a:t>R-</a:t>
            </a:r>
            <a:r>
              <a:rPr lang="de-DE" dirty="0" err="1"/>
              <a:t>squared</a:t>
            </a:r>
            <a:r>
              <a:rPr lang="de-DE" dirty="0"/>
              <a:t>: 0.701</a:t>
            </a:r>
          </a:p>
          <a:p>
            <a:r>
              <a:rPr lang="de-DE" dirty="0"/>
              <a:t>RMSE: 41.41</a:t>
            </a:r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5EAE9AE-6E44-F46F-24C6-6C5BBE8B80C8}"/>
              </a:ext>
            </a:extLst>
          </p:cNvPr>
          <p:cNvSpPr txBox="1"/>
          <p:nvPr/>
        </p:nvSpPr>
        <p:spPr>
          <a:xfrm>
            <a:off x="3363686" y="3245865"/>
            <a:ext cx="4000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Product</a:t>
            </a:r>
            <a:r>
              <a:rPr lang="de-DE" dirty="0"/>
              <a:t> 4:</a:t>
            </a:r>
          </a:p>
          <a:p>
            <a:r>
              <a:rPr lang="de-DE" dirty="0"/>
              <a:t>R-</a:t>
            </a:r>
            <a:r>
              <a:rPr lang="de-DE" dirty="0" err="1"/>
              <a:t>squared</a:t>
            </a:r>
            <a:r>
              <a:rPr lang="de-DE" dirty="0"/>
              <a:t>: -0.045</a:t>
            </a:r>
          </a:p>
          <a:p>
            <a:r>
              <a:rPr lang="de-DE" dirty="0"/>
              <a:t>RMSE: 27.04</a:t>
            </a:r>
          </a:p>
          <a:p>
            <a:endParaRPr lang="de-DE" dirty="0"/>
          </a:p>
          <a:p>
            <a:r>
              <a:rPr lang="de-DE" dirty="0" err="1"/>
              <a:t>Product</a:t>
            </a:r>
            <a:r>
              <a:rPr lang="de-DE" dirty="0"/>
              <a:t> 5:</a:t>
            </a:r>
          </a:p>
          <a:p>
            <a:r>
              <a:rPr lang="de-DE" dirty="0"/>
              <a:t>R-</a:t>
            </a:r>
            <a:r>
              <a:rPr lang="de-DE" dirty="0" err="1"/>
              <a:t>squared</a:t>
            </a:r>
            <a:r>
              <a:rPr lang="de-DE" dirty="0"/>
              <a:t>: 0.572</a:t>
            </a:r>
          </a:p>
          <a:p>
            <a:r>
              <a:rPr lang="de-DE" dirty="0"/>
              <a:t>RMSE: 57.61</a:t>
            </a:r>
          </a:p>
          <a:p>
            <a:endParaRPr lang="de-DE" dirty="0"/>
          </a:p>
          <a:p>
            <a:r>
              <a:rPr lang="de-DE" dirty="0" err="1"/>
              <a:t>Product</a:t>
            </a:r>
            <a:r>
              <a:rPr lang="de-DE" dirty="0"/>
              <a:t> 6:</a:t>
            </a:r>
          </a:p>
          <a:p>
            <a:r>
              <a:rPr lang="de-DE" dirty="0"/>
              <a:t>R-</a:t>
            </a:r>
            <a:r>
              <a:rPr lang="de-DE" dirty="0" err="1"/>
              <a:t>squared</a:t>
            </a:r>
            <a:r>
              <a:rPr lang="de-DE" dirty="0"/>
              <a:t>: 0.256</a:t>
            </a:r>
          </a:p>
          <a:p>
            <a:r>
              <a:rPr lang="de-DE" dirty="0"/>
              <a:t>RMSE: 26.69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8991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FF96E-4D88-0D91-F35D-B7A938341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D92753C-F0AA-CE75-9816-8F4AF1B6F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4045464"/>
            <a:ext cx="11115355" cy="2286000"/>
          </a:xfrm>
          <a:noFill/>
        </p:spPr>
        <p:txBody>
          <a:bodyPr rtlCol="0" anchor="ctr"/>
          <a:lstStyle>
            <a:defPPr>
              <a:defRPr lang="de-DE"/>
            </a:defPPr>
          </a:lstStyle>
          <a:p>
            <a:pPr rtl="0"/>
            <a:r>
              <a:rPr lang="de-DE" dirty="0" err="1"/>
              <a:t>Missing</a:t>
            </a:r>
            <a:r>
              <a:rPr lang="de-DE" dirty="0"/>
              <a:t> Value Imputation</a:t>
            </a:r>
          </a:p>
        </p:txBody>
      </p:sp>
      <p:pic>
        <p:nvPicPr>
          <p:cNvPr id="11" name="Bildplatzhalter 15" descr="Digitaler Hintergrund für Datenpunkte">
            <a:extLst>
              <a:ext uri="{FF2B5EF4-FFF2-40B4-BE49-F238E27FC236}">
                <a16:creationId xmlns:a16="http://schemas.microsoft.com/office/drawing/2014/main" id="{F785BDFB-08F2-CE34-405F-5C1921C5C8D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0" y="4594"/>
            <a:ext cx="12192000" cy="3771878"/>
          </a:xfrm>
        </p:spPr>
      </p:pic>
    </p:spTree>
    <p:extLst>
      <p:ext uri="{BB962C8B-B14F-4D97-AF65-F5344CB8AC3E}">
        <p14:creationId xmlns:p14="http://schemas.microsoft.com/office/powerpoint/2010/main" val="295684632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6250_TF33713516_Win32" id="{FA432118-3671-4A9A-B6AE-C8E661E198BC}" vid="{CDB7179C-22AA-4A70-AACE-21A927A13D6D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{0DC63502-C70B-4D64-A9FB-33D52E29AE43}tf33713516_win32</Template>
  <TotalTime>0</TotalTime>
  <Words>971</Words>
  <Application>Microsoft Office PowerPoint</Application>
  <PresentationFormat>Breitbild</PresentationFormat>
  <Paragraphs>129</Paragraphs>
  <Slides>17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Gill Sans MT</vt:lpstr>
      <vt:lpstr>Walbaum Display</vt:lpstr>
      <vt:lpstr>Wingdings</vt:lpstr>
      <vt:lpstr>3DFloatVTI</vt:lpstr>
      <vt:lpstr>Introdcution to Data Science &amp; Machine Learning   Projektpräsentation von  Sebastian Wohner</vt:lpstr>
      <vt:lpstr>Features</vt:lpstr>
      <vt:lpstr>Features</vt:lpstr>
      <vt:lpstr>Umsatzvergleiche für selbsterstellte Variablen</vt:lpstr>
      <vt:lpstr>„Is_weekend“ und „peak_summer“ Auswirkungen auf den Umsatz im Vergleich zu Wochentagen / (alle Monate ausser Juli und August)</vt:lpstr>
      <vt:lpstr>Lineare Regression Modellgleichung und Ergebnisse</vt:lpstr>
      <vt:lpstr>Modellgleichung</vt:lpstr>
      <vt:lpstr>Ergebnisse für alle Produkte</vt:lpstr>
      <vt:lpstr>Missing Value Imputation</vt:lpstr>
      <vt:lpstr>Fehlende Werte</vt:lpstr>
      <vt:lpstr>Fehlende Werte</vt:lpstr>
      <vt:lpstr>Fehlende Werte Wettercode Imputation  Zufälliges einfügen unter Beibehaltung der relativen Häufigkeiten der häufigsten Wettercodes pro Monat </vt:lpstr>
      <vt:lpstr>Fehlende Werte Temperatur, Wind, Bewölkung  </vt:lpstr>
      <vt:lpstr>Neuronales Netz</vt:lpstr>
      <vt:lpstr>Neuronales Netz</vt:lpstr>
      <vt:lpstr>Training / Validation Loss, MAE, MAPE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Wohner</dc:creator>
  <cp:lastModifiedBy>Sebastian Wohner</cp:lastModifiedBy>
  <cp:revision>14</cp:revision>
  <dcterms:created xsi:type="dcterms:W3CDTF">2025-01-06T14:46:38Z</dcterms:created>
  <dcterms:modified xsi:type="dcterms:W3CDTF">2025-01-06T17:08:27Z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