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8"/>
  </p:notesMasterIdLst>
  <p:sldIdLst>
    <p:sldId id="257" r:id="rId2"/>
    <p:sldId id="270" r:id="rId3"/>
    <p:sldId id="271" r:id="rId4"/>
    <p:sldId id="272" r:id="rId5"/>
    <p:sldId id="273" r:id="rId6"/>
    <p:sldId id="274" r:id="rId7"/>
    <p:sldId id="275" r:id="rId8"/>
    <p:sldId id="276" r:id="rId9"/>
    <p:sldId id="277" r:id="rId10"/>
    <p:sldId id="278" r:id="rId11"/>
    <p:sldId id="279" r:id="rId12"/>
    <p:sldId id="280" r:id="rId13"/>
    <p:sldId id="259" r:id="rId14"/>
    <p:sldId id="260" r:id="rId15"/>
    <p:sldId id="281" r:id="rId16"/>
    <p:sldId id="282" r:id="rId17"/>
    <p:sldId id="261" r:id="rId18"/>
    <p:sldId id="283" r:id="rId19"/>
    <p:sldId id="262" r:id="rId20"/>
    <p:sldId id="284" r:id="rId21"/>
    <p:sldId id="285" r:id="rId22"/>
    <p:sldId id="286" r:id="rId23"/>
    <p:sldId id="287" r:id="rId24"/>
    <p:sldId id="288" r:id="rId25"/>
    <p:sldId id="263" r:id="rId26"/>
    <p:sldId id="289" r:id="rId27"/>
    <p:sldId id="264" r:id="rId28"/>
    <p:sldId id="266" r:id="rId29"/>
    <p:sldId id="265" r:id="rId30"/>
    <p:sldId id="290" r:id="rId31"/>
    <p:sldId id="291" r:id="rId32"/>
    <p:sldId id="267" r:id="rId33"/>
    <p:sldId id="268" r:id="rId34"/>
    <p:sldId id="269" r:id="rId35"/>
    <p:sldId id="294" r:id="rId36"/>
    <p:sldId id="295" r:id="rId37"/>
    <p:sldId id="296" r:id="rId38"/>
    <p:sldId id="309" r:id="rId39"/>
    <p:sldId id="358" r:id="rId40"/>
    <p:sldId id="311" r:id="rId41"/>
    <p:sldId id="297" r:id="rId42"/>
    <p:sldId id="298" r:id="rId43"/>
    <p:sldId id="299" r:id="rId44"/>
    <p:sldId id="300" r:id="rId45"/>
    <p:sldId id="314" r:id="rId46"/>
    <p:sldId id="315" r:id="rId47"/>
    <p:sldId id="301" r:id="rId48"/>
    <p:sldId id="302" r:id="rId49"/>
    <p:sldId id="316" r:id="rId50"/>
    <p:sldId id="317" r:id="rId51"/>
    <p:sldId id="303" r:id="rId52"/>
    <p:sldId id="318" r:id="rId53"/>
    <p:sldId id="320" r:id="rId54"/>
    <p:sldId id="321" r:id="rId55"/>
    <p:sldId id="323" r:id="rId56"/>
    <p:sldId id="324" r:id="rId57"/>
    <p:sldId id="325" r:id="rId58"/>
    <p:sldId id="326" r:id="rId59"/>
    <p:sldId id="327" r:id="rId60"/>
    <p:sldId id="328" r:id="rId61"/>
    <p:sldId id="304" r:id="rId62"/>
    <p:sldId id="305" r:id="rId63"/>
    <p:sldId id="306" r:id="rId64"/>
    <p:sldId id="329" r:id="rId65"/>
    <p:sldId id="330" r:id="rId66"/>
    <p:sldId id="331" r:id="rId67"/>
    <p:sldId id="332" r:id="rId68"/>
    <p:sldId id="333" r:id="rId69"/>
    <p:sldId id="334" r:id="rId70"/>
    <p:sldId id="336" r:id="rId71"/>
    <p:sldId id="360" r:id="rId72"/>
    <p:sldId id="339" r:id="rId73"/>
    <p:sldId id="340" r:id="rId74"/>
    <p:sldId id="341" r:id="rId75"/>
    <p:sldId id="342" r:id="rId76"/>
    <p:sldId id="343" r:id="rId77"/>
    <p:sldId id="344" r:id="rId78"/>
    <p:sldId id="345" r:id="rId79"/>
    <p:sldId id="346" r:id="rId80"/>
    <p:sldId id="347" r:id="rId81"/>
    <p:sldId id="348" r:id="rId82"/>
    <p:sldId id="350" r:id="rId83"/>
    <p:sldId id="354" r:id="rId84"/>
    <p:sldId id="355" r:id="rId85"/>
    <p:sldId id="353" r:id="rId86"/>
    <p:sldId id="357" r:id="rId87"/>
  </p:sldIdLst>
  <p:sldSz cx="9144000" cy="6858000" type="screen4x3"/>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n-ea"/>
        <a:cs typeface="Arial" pitchFamily="34" charset="0"/>
      </a:defRPr>
    </a:lvl1pPr>
    <a:lvl2pPr marL="457200" algn="l" defTabSz="457200" rtl="0" eaLnBrk="0" fontAlgn="base" hangingPunct="0">
      <a:spcBef>
        <a:spcPct val="0"/>
      </a:spcBef>
      <a:spcAft>
        <a:spcPct val="0"/>
      </a:spcAft>
      <a:defRPr kern="1200">
        <a:solidFill>
          <a:schemeClr val="tx1"/>
        </a:solidFill>
        <a:latin typeface="Calibri" pitchFamily="34" charset="0"/>
        <a:ea typeface="+mn-ea"/>
        <a:cs typeface="Arial" pitchFamily="34" charset="0"/>
      </a:defRPr>
    </a:lvl2pPr>
    <a:lvl3pPr marL="914400" algn="l" defTabSz="457200" rtl="0" eaLnBrk="0" fontAlgn="base" hangingPunct="0">
      <a:spcBef>
        <a:spcPct val="0"/>
      </a:spcBef>
      <a:spcAft>
        <a:spcPct val="0"/>
      </a:spcAft>
      <a:defRPr kern="1200">
        <a:solidFill>
          <a:schemeClr val="tx1"/>
        </a:solidFill>
        <a:latin typeface="Calibri" pitchFamily="34" charset="0"/>
        <a:ea typeface="+mn-ea"/>
        <a:cs typeface="Arial" pitchFamily="34" charset="0"/>
      </a:defRPr>
    </a:lvl3pPr>
    <a:lvl4pPr marL="1371600" algn="l" defTabSz="457200" rtl="0" eaLnBrk="0" fontAlgn="base" hangingPunct="0">
      <a:spcBef>
        <a:spcPct val="0"/>
      </a:spcBef>
      <a:spcAft>
        <a:spcPct val="0"/>
      </a:spcAft>
      <a:defRPr kern="1200">
        <a:solidFill>
          <a:schemeClr val="tx1"/>
        </a:solidFill>
        <a:latin typeface="Calibri" pitchFamily="34" charset="0"/>
        <a:ea typeface="+mn-ea"/>
        <a:cs typeface="Arial" pitchFamily="34" charset="0"/>
      </a:defRPr>
    </a:lvl4pPr>
    <a:lvl5pPr marL="1828800" algn="l" defTabSz="457200" rtl="0" eaLnBrk="0" fontAlgn="base" hangingPunct="0">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75F19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180" autoAdjust="0"/>
    <p:restoredTop sz="94434" autoAdjust="0"/>
  </p:normalViewPr>
  <p:slideViewPr>
    <p:cSldViewPr snapToGrid="0">
      <p:cViewPr varScale="1">
        <p:scale>
          <a:sx n="68" d="100"/>
          <a:sy n="68" d="100"/>
        </p:scale>
        <p:origin x="-1348" y="-60"/>
      </p:cViewPr>
      <p:guideLst>
        <p:guide orient="horz" pos="2160"/>
        <p:guide pos="2880"/>
      </p:guideLst>
    </p:cSldViewPr>
  </p:slideViewPr>
  <p:notesTextViewPr>
    <p:cViewPr>
      <p:scale>
        <a:sx n="1" d="1"/>
        <a:sy n="1" d="1"/>
      </p:scale>
      <p:origin x="0" y="0"/>
    </p:cViewPr>
  </p:notesTextViewPr>
  <p:sorterViewPr>
    <p:cViewPr>
      <p:scale>
        <a:sx n="100" d="100"/>
        <a:sy n="100" d="100"/>
      </p:scale>
      <p:origin x="0" y="-289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96DFB47A-C9A8-4310-B781-F6247B173FF5}" type="datetimeFigureOut">
              <a:rPr lang="en-US"/>
              <a:pPr>
                <a:defRPr/>
              </a:pPr>
              <a:t>12/12/2023</a:t>
            </a:fld>
            <a:endParaRPr lang="en-US"/>
          </a:p>
        </p:txBody>
      </p:sp>
      <p:sp>
        <p:nvSpPr>
          <p:cNvPr id="4" name="Slide Image Placeholder 3">
            <a:extLst>
              <a:ext uri="{FF2B5EF4-FFF2-40B4-BE49-F238E27FC236}"/>
            </a:extLst>
          </p:cNvPr>
          <p:cNvSpPr>
            <a:spLocks noGrp="1" noRot="1" noChangeAspect="1"/>
          </p:cNvSpPr>
          <p:nvPr>
            <p:ph type="sldImg" idx="2"/>
          </p:nvPr>
        </p:nvSpPr>
        <p:spPr>
          <a:xfrm>
            <a:off x="1384300" y="1163638"/>
            <a:ext cx="4186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BABAB11F-0AAA-49B9-B2A0-2A829698B04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96237"/>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7FAAED5A-47A9-4B2E-A0D1-A66785BE15F0}" type="datetime1">
              <a:rPr lang="en-US" smtClean="0"/>
              <a:pPr>
                <a:defRPr/>
              </a:pPr>
              <a:t>12/12/2023</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r>
              <a:rPr lang="en-US" smtClean="0"/>
              <a:t>BIG DATA ANALYTICS</a:t>
            </a:r>
            <a:endParaRPr lang="en-US"/>
          </a:p>
        </p:txBody>
      </p:sp>
      <p:sp>
        <p:nvSpPr>
          <p:cNvPr id="6" name="Slide Number Placeholder 5">
            <a:extLst>
              <a:ext uri="{FF2B5EF4-FFF2-40B4-BE49-F238E27FC236}"/>
            </a:extLst>
          </p:cNvPr>
          <p:cNvSpPr>
            <a:spLocks noGrp="1"/>
          </p:cNvSpPr>
          <p:nvPr>
            <p:ph type="sldNum" sz="quarter" idx="12"/>
          </p:nvPr>
        </p:nvSpPr>
        <p:spPr>
          <a:xfrm>
            <a:off x="7085013" y="6381750"/>
            <a:ext cx="2057400" cy="365125"/>
          </a:xfrm>
        </p:spPr>
        <p:txBody>
          <a:bodyPr/>
          <a:lstStyle>
            <a:lvl1pPr>
              <a:defRPr sz="1600" b="1">
                <a:solidFill>
                  <a:schemeClr val="bg1"/>
                </a:solidFill>
                <a:latin typeface="Cambria" pitchFamily="18" charset="0"/>
              </a:defRPr>
            </a:lvl1pPr>
          </a:lstStyle>
          <a:p>
            <a:pPr>
              <a:defRPr/>
            </a:pPr>
            <a:fld id="{CDC3A7C6-9A99-403E-826C-8CB84F5CA7E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A8B5EE9E-5C82-4063-A73D-4ECEE0318763}" type="datetime1">
              <a:rPr lang="en-US" smtClean="0"/>
              <a:pPr>
                <a:defRPr/>
              </a:pPr>
              <a:t>12/12/2023</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r>
              <a:rPr lang="en-US" smtClean="0"/>
              <a:t>BIG DATA ANALYTICS</a:t>
            </a:r>
            <a:endParaRPr 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8C5296A9-1706-4DC3-A1A7-C039C6D6095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CF6F3AE3-CF57-41BC-8DCC-83208530E36E}" type="datetime1">
              <a:rPr lang="en-US" smtClean="0"/>
              <a:pPr>
                <a:defRPr/>
              </a:pPr>
              <a:t>12/12/2023</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r>
              <a:rPr lang="en-US" smtClean="0"/>
              <a:t>BIG DATA ANALYTICS</a:t>
            </a:r>
            <a:endParaRPr 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B43ADD10-C6E8-4670-8BD6-CA218569B1B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832370"/>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306285"/>
            <a:ext cx="7886700" cy="38796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87BE638A-25C2-417C-BC5E-7C1607CBB580}" type="datetime1">
              <a:rPr lang="en-US" smtClean="0"/>
              <a:pPr>
                <a:defRPr/>
              </a:pPr>
              <a:t>12/12/2023</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r>
              <a:rPr lang="en-US" smtClean="0"/>
              <a:t>BIG DATA ANALYTICS</a:t>
            </a:r>
            <a:endParaRPr lang="en-US"/>
          </a:p>
        </p:txBody>
      </p:sp>
      <p:sp>
        <p:nvSpPr>
          <p:cNvPr id="6" name="Slide Number Placeholder 5">
            <a:extLst>
              <a:ext uri="{FF2B5EF4-FFF2-40B4-BE49-F238E27FC236}"/>
            </a:extLst>
          </p:cNvPr>
          <p:cNvSpPr>
            <a:spLocks noGrp="1"/>
          </p:cNvSpPr>
          <p:nvPr>
            <p:ph type="sldNum" sz="quarter" idx="12"/>
          </p:nvPr>
        </p:nvSpPr>
        <p:spPr>
          <a:xfrm>
            <a:off x="7061200" y="6429375"/>
            <a:ext cx="2057400" cy="365125"/>
          </a:xfrm>
        </p:spPr>
        <p:txBody>
          <a:bodyPr/>
          <a:lstStyle>
            <a:lvl1pPr>
              <a:defRPr sz="1400" b="1">
                <a:solidFill>
                  <a:schemeClr val="bg1"/>
                </a:solidFill>
              </a:defRPr>
            </a:lvl1pPr>
          </a:lstStyle>
          <a:p>
            <a:pPr>
              <a:defRPr/>
            </a:pPr>
            <a:fld id="{4004AD61-A09F-42CF-A0CF-8BB04D41EF8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730023"/>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3727315"/>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extLst>
          </p:cNvPr>
          <p:cNvSpPr>
            <a:spLocks noGrp="1"/>
          </p:cNvSpPr>
          <p:nvPr>
            <p:ph type="dt" sz="half" idx="10"/>
          </p:nvPr>
        </p:nvSpPr>
        <p:spPr/>
        <p:txBody>
          <a:bodyPr/>
          <a:lstStyle>
            <a:lvl1pPr>
              <a:defRPr/>
            </a:lvl1pPr>
          </a:lstStyle>
          <a:p>
            <a:pPr>
              <a:defRPr/>
            </a:pPr>
            <a:fld id="{FE03EFF7-E081-44F2-8ECB-658D1F90A21B}" type="datetime1">
              <a:rPr lang="en-US" smtClean="0"/>
              <a:pPr>
                <a:defRPr/>
              </a:pPr>
              <a:t>12/12/2023</a:t>
            </a:fld>
            <a:endParaRPr lang="en-US"/>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r>
              <a:rPr lang="en-US" smtClean="0"/>
              <a:t>BIG DATA ANALYTICS</a:t>
            </a:r>
            <a:endParaRPr lang="en-US"/>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35469180-7C58-4985-BB47-A71ED8098DA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extLst>
          </p:cNvPr>
          <p:cNvSpPr>
            <a:spLocks noGrp="1"/>
          </p:cNvSpPr>
          <p:nvPr>
            <p:ph type="dt" sz="half" idx="10"/>
          </p:nvPr>
        </p:nvSpPr>
        <p:spPr/>
        <p:txBody>
          <a:bodyPr/>
          <a:lstStyle>
            <a:lvl1pPr>
              <a:defRPr/>
            </a:lvl1pPr>
          </a:lstStyle>
          <a:p>
            <a:pPr>
              <a:defRPr/>
            </a:pPr>
            <a:fld id="{ECEBE121-884E-487C-A072-52D60DAD4CF4}" type="datetime1">
              <a:rPr lang="en-US" smtClean="0"/>
              <a:pPr>
                <a:defRPr/>
              </a:pPr>
              <a:t>12/12/2023</a:t>
            </a:fld>
            <a:endParaRPr 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r>
              <a:rPr lang="en-US" smtClean="0"/>
              <a:t>BIG DATA ANALYTICS</a:t>
            </a:r>
            <a:endParaRPr 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pPr>
              <a:defRPr/>
            </a:pPr>
            <a:fld id="{9A5D8E06-6547-447F-987F-1533B58BB6E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extLst>
          </p:cNvPr>
          <p:cNvSpPr>
            <a:spLocks noGrp="1"/>
          </p:cNvSpPr>
          <p:nvPr>
            <p:ph type="dt" sz="half" idx="10"/>
          </p:nvPr>
        </p:nvSpPr>
        <p:spPr/>
        <p:txBody>
          <a:bodyPr/>
          <a:lstStyle>
            <a:lvl1pPr>
              <a:defRPr/>
            </a:lvl1pPr>
          </a:lstStyle>
          <a:p>
            <a:pPr>
              <a:defRPr/>
            </a:pPr>
            <a:fld id="{DA83D8A3-8D9D-43FE-951B-791F3490A0D5}" type="datetime1">
              <a:rPr lang="en-US" smtClean="0"/>
              <a:pPr>
                <a:defRPr/>
              </a:pPr>
              <a:t>12/12/2023</a:t>
            </a:fld>
            <a:endParaRPr lang="en-US"/>
          </a:p>
        </p:txBody>
      </p:sp>
      <p:sp>
        <p:nvSpPr>
          <p:cNvPr id="8" name="Footer Placeholder 4">
            <a:extLst>
              <a:ext uri="{FF2B5EF4-FFF2-40B4-BE49-F238E27FC236}"/>
            </a:extLst>
          </p:cNvPr>
          <p:cNvSpPr>
            <a:spLocks noGrp="1"/>
          </p:cNvSpPr>
          <p:nvPr>
            <p:ph type="ftr" sz="quarter" idx="11"/>
          </p:nvPr>
        </p:nvSpPr>
        <p:spPr/>
        <p:txBody>
          <a:bodyPr/>
          <a:lstStyle>
            <a:lvl1pPr>
              <a:defRPr/>
            </a:lvl1pPr>
          </a:lstStyle>
          <a:p>
            <a:pPr>
              <a:defRPr/>
            </a:pPr>
            <a:r>
              <a:rPr lang="en-US" smtClean="0"/>
              <a:t>BIG DATA ANALYTICS</a:t>
            </a:r>
            <a:endParaRPr lang="en-US"/>
          </a:p>
        </p:txBody>
      </p:sp>
      <p:sp>
        <p:nvSpPr>
          <p:cNvPr id="9" name="Slide Number Placeholder 5">
            <a:extLst>
              <a:ext uri="{FF2B5EF4-FFF2-40B4-BE49-F238E27FC236}"/>
            </a:extLst>
          </p:cNvPr>
          <p:cNvSpPr>
            <a:spLocks noGrp="1"/>
          </p:cNvSpPr>
          <p:nvPr>
            <p:ph type="sldNum" sz="quarter" idx="12"/>
          </p:nvPr>
        </p:nvSpPr>
        <p:spPr/>
        <p:txBody>
          <a:bodyPr/>
          <a:lstStyle>
            <a:lvl1pPr>
              <a:defRPr/>
            </a:lvl1pPr>
          </a:lstStyle>
          <a:p>
            <a:pPr>
              <a:defRPr/>
            </a:pPr>
            <a:fld id="{DAA4C51C-BE29-4174-AAB8-C9D8983CB0F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extLst>
          </p:cNvPr>
          <p:cNvSpPr>
            <a:spLocks noGrp="1"/>
          </p:cNvSpPr>
          <p:nvPr>
            <p:ph type="dt" sz="half" idx="10"/>
          </p:nvPr>
        </p:nvSpPr>
        <p:spPr/>
        <p:txBody>
          <a:bodyPr/>
          <a:lstStyle>
            <a:lvl1pPr>
              <a:defRPr/>
            </a:lvl1pPr>
          </a:lstStyle>
          <a:p>
            <a:pPr>
              <a:defRPr/>
            </a:pPr>
            <a:fld id="{E603FE67-750C-46F9-AE4B-228C18EE5290}" type="datetime1">
              <a:rPr lang="en-US" smtClean="0"/>
              <a:pPr>
                <a:defRPr/>
              </a:pPr>
              <a:t>12/12/2023</a:t>
            </a:fld>
            <a:endParaRPr lang="en-US"/>
          </a:p>
        </p:txBody>
      </p:sp>
      <p:sp>
        <p:nvSpPr>
          <p:cNvPr id="4" name="Footer Placeholder 4">
            <a:extLst>
              <a:ext uri="{FF2B5EF4-FFF2-40B4-BE49-F238E27FC236}"/>
            </a:extLst>
          </p:cNvPr>
          <p:cNvSpPr>
            <a:spLocks noGrp="1"/>
          </p:cNvSpPr>
          <p:nvPr>
            <p:ph type="ftr" sz="quarter" idx="11"/>
          </p:nvPr>
        </p:nvSpPr>
        <p:spPr/>
        <p:txBody>
          <a:bodyPr/>
          <a:lstStyle>
            <a:lvl1pPr>
              <a:defRPr/>
            </a:lvl1pPr>
          </a:lstStyle>
          <a:p>
            <a:pPr>
              <a:defRPr/>
            </a:pPr>
            <a:r>
              <a:rPr lang="en-US" smtClean="0"/>
              <a:t>BIG DATA ANALYTICS</a:t>
            </a:r>
            <a:endParaRPr lang="en-US"/>
          </a:p>
        </p:txBody>
      </p:sp>
      <p:sp>
        <p:nvSpPr>
          <p:cNvPr id="5" name="Slide Number Placeholder 5">
            <a:extLst>
              <a:ext uri="{FF2B5EF4-FFF2-40B4-BE49-F238E27FC236}"/>
            </a:extLst>
          </p:cNvPr>
          <p:cNvSpPr>
            <a:spLocks noGrp="1"/>
          </p:cNvSpPr>
          <p:nvPr>
            <p:ph type="sldNum" sz="quarter" idx="12"/>
          </p:nvPr>
        </p:nvSpPr>
        <p:spPr/>
        <p:txBody>
          <a:bodyPr/>
          <a:lstStyle>
            <a:lvl1pPr>
              <a:defRPr/>
            </a:lvl1pPr>
          </a:lstStyle>
          <a:p>
            <a:pPr>
              <a:defRPr/>
            </a:pPr>
            <a:fld id="{27AFD675-4AFA-4FC2-AE10-03E0EB8554A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extLst>
          </p:cNvPr>
          <p:cNvSpPr>
            <a:spLocks noGrp="1"/>
          </p:cNvSpPr>
          <p:nvPr>
            <p:ph type="dt" sz="half" idx="10"/>
          </p:nvPr>
        </p:nvSpPr>
        <p:spPr/>
        <p:txBody>
          <a:bodyPr/>
          <a:lstStyle>
            <a:lvl1pPr>
              <a:defRPr/>
            </a:lvl1pPr>
          </a:lstStyle>
          <a:p>
            <a:pPr>
              <a:defRPr/>
            </a:pPr>
            <a:fld id="{DB82FC4A-623D-45CB-8AEC-5D42FA6B14FD}" type="datetime1">
              <a:rPr lang="en-US" smtClean="0"/>
              <a:pPr>
                <a:defRPr/>
              </a:pPr>
              <a:t>12/12/2023</a:t>
            </a:fld>
            <a:endParaRPr lang="en-US"/>
          </a:p>
        </p:txBody>
      </p:sp>
      <p:sp>
        <p:nvSpPr>
          <p:cNvPr id="3" name="Footer Placeholder 4">
            <a:extLst>
              <a:ext uri="{FF2B5EF4-FFF2-40B4-BE49-F238E27FC236}"/>
            </a:extLst>
          </p:cNvPr>
          <p:cNvSpPr>
            <a:spLocks noGrp="1"/>
          </p:cNvSpPr>
          <p:nvPr>
            <p:ph type="ftr" sz="quarter" idx="11"/>
          </p:nvPr>
        </p:nvSpPr>
        <p:spPr/>
        <p:txBody>
          <a:bodyPr/>
          <a:lstStyle>
            <a:lvl1pPr>
              <a:defRPr/>
            </a:lvl1pPr>
          </a:lstStyle>
          <a:p>
            <a:pPr>
              <a:defRPr/>
            </a:pPr>
            <a:r>
              <a:rPr lang="en-US" smtClean="0"/>
              <a:t>BIG DATA ANALYTICS</a:t>
            </a:r>
            <a:endParaRPr lang="en-US"/>
          </a:p>
        </p:txBody>
      </p:sp>
      <p:sp>
        <p:nvSpPr>
          <p:cNvPr id="4" name="Slide Number Placeholder 5">
            <a:extLst>
              <a:ext uri="{FF2B5EF4-FFF2-40B4-BE49-F238E27FC236}"/>
            </a:extLst>
          </p:cNvPr>
          <p:cNvSpPr>
            <a:spLocks noGrp="1"/>
          </p:cNvSpPr>
          <p:nvPr>
            <p:ph type="sldNum" sz="quarter" idx="12"/>
          </p:nvPr>
        </p:nvSpPr>
        <p:spPr/>
        <p:txBody>
          <a:bodyPr/>
          <a:lstStyle>
            <a:lvl1pPr>
              <a:defRPr/>
            </a:lvl1pPr>
          </a:lstStyle>
          <a:p>
            <a:pPr>
              <a:defRPr/>
            </a:pPr>
            <a:fld id="{2B75036B-A626-4766-8782-8BBEB404CCE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pPr>
              <a:defRPr/>
            </a:pPr>
            <a:fld id="{CFF2EF5D-6F45-4565-BD75-A0D8D52ED077}" type="datetime1">
              <a:rPr lang="en-US" smtClean="0"/>
              <a:pPr>
                <a:defRPr/>
              </a:pPr>
              <a:t>12/12/2023</a:t>
            </a:fld>
            <a:endParaRPr 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r>
              <a:rPr lang="en-US" smtClean="0"/>
              <a:t>BIG DATA ANALYTICS</a:t>
            </a:r>
            <a:endParaRPr 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pPr>
              <a:defRPr/>
            </a:pPr>
            <a:fld id="{F981EE07-CEDB-498A-98B1-D8CCD6E920D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extLst>
          </p:cNvPr>
          <p:cNvSpPr>
            <a:spLocks noGrp="1"/>
          </p:cNvSpPr>
          <p:nvPr>
            <p:ph type="dt" sz="half" idx="10"/>
          </p:nvPr>
        </p:nvSpPr>
        <p:spPr/>
        <p:txBody>
          <a:bodyPr/>
          <a:lstStyle>
            <a:lvl1pPr>
              <a:defRPr/>
            </a:lvl1pPr>
          </a:lstStyle>
          <a:p>
            <a:pPr>
              <a:defRPr/>
            </a:pPr>
            <a:fld id="{8BD09FDD-DC59-43CF-8A66-850C86AE44DD}" type="datetime1">
              <a:rPr lang="en-US" smtClean="0"/>
              <a:pPr>
                <a:defRPr/>
              </a:pPr>
              <a:t>12/12/2023</a:t>
            </a:fld>
            <a:endParaRPr lang="en-US"/>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r>
              <a:rPr lang="en-US" smtClean="0"/>
              <a:t>BIG DATA ANALYTICS</a:t>
            </a:r>
            <a:endParaRPr lang="en-US"/>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pPr>
              <a:defRPr/>
            </a:pPr>
            <a:fld id="{13627558-1255-48C6-8557-9E887F8D162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a:extLst>
              <a:ext uri="{FF2B5EF4-FFF2-40B4-BE49-F238E27FC236}"/>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0C868B32-9377-43EE-B4B0-1692A8DD6E61}" type="datetime1">
              <a:rPr lang="en-US" smtClean="0"/>
              <a:pPr>
                <a:defRPr/>
              </a:pPr>
              <a:t>12/12/2023</a:t>
            </a:fld>
            <a:endParaRPr lang="en-US"/>
          </a:p>
        </p:txBody>
      </p:sp>
      <p:sp>
        <p:nvSpPr>
          <p:cNvPr id="5" name="Footer Placeholder 4">
            <a:extLst>
              <a:ext uri="{FF2B5EF4-FFF2-40B4-BE49-F238E27FC236}"/>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smtClean="0"/>
              <a:t>BIG DATA ANALYTICS</a:t>
            </a:r>
            <a:endParaRPr lang="en-US"/>
          </a:p>
        </p:txBody>
      </p:sp>
      <p:sp>
        <p:nvSpPr>
          <p:cNvPr id="6" name="Slide Number Placeholder 5">
            <a:extLst>
              <a:ext uri="{FF2B5EF4-FFF2-40B4-BE49-F238E27FC236}"/>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E68ABBDC-4FDA-48D8-A59E-333EB93F3F7A}" type="slidenum">
              <a:rPr lang="en-US"/>
              <a:pPr>
                <a:defRPr/>
              </a:pPr>
              <a:t>‹#›</a:t>
            </a:fld>
            <a:endParaRPr lang="en-US"/>
          </a:p>
        </p:txBody>
      </p:sp>
      <p:pic>
        <p:nvPicPr>
          <p:cNvPr id="1031" name="Picture 7"/>
          <p:cNvPicPr>
            <a:picLocks noChangeAspect="1"/>
          </p:cNvPicPr>
          <p:nvPr userDrawn="1"/>
        </p:nvPicPr>
        <p:blipFill>
          <a:blip r:embed="rId13"/>
          <a:srcRect/>
          <a:stretch>
            <a:fillRect/>
          </a:stretch>
        </p:blipFill>
        <p:spPr bwMode="auto">
          <a:xfrm>
            <a:off x="0" y="5153025"/>
            <a:ext cx="9144000" cy="17049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618" r:id="rId1"/>
    <p:sldLayoutId id="2147484619" r:id="rId2"/>
    <p:sldLayoutId id="2147484609" r:id="rId3"/>
    <p:sldLayoutId id="2147484610" r:id="rId4"/>
    <p:sldLayoutId id="2147484611" r:id="rId5"/>
    <p:sldLayoutId id="2147484612" r:id="rId6"/>
    <p:sldLayoutId id="2147484613" r:id="rId7"/>
    <p:sldLayoutId id="2147484614" r:id="rId8"/>
    <p:sldLayoutId id="2147484615" r:id="rId9"/>
    <p:sldLayoutId id="2147484616" r:id="rId10"/>
    <p:sldLayoutId id="2147484617" r:id="rId11"/>
  </p:sldLayoutIdLst>
  <p:hf sldNum="0" hdr="0" dt="0"/>
  <p:txStyles>
    <p:title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intellipaat.com/blog/what-is-apache-spar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hyperlink" Target="https://www.tutorialspoint.com/scala/scala_do_while_loop.htm" TargetMode="External"/><Relationship Id="rId2" Type="http://schemas.openxmlformats.org/officeDocument/2006/relationships/hyperlink" Target="https://www.tutorialspoint.com/scala/scala_while_loop.htm" TargetMode="External"/><Relationship Id="rId1" Type="http://schemas.openxmlformats.org/officeDocument/2006/relationships/slideLayout" Target="../slideLayouts/slideLayout2.xml"/><Relationship Id="rId4" Type="http://schemas.openxmlformats.org/officeDocument/2006/relationships/hyperlink" Target="https://www.tutorialspoint.com/scala/scala_for_loop.htm"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hyperlink" Target="https://www.tutorialspoint.com/scala/scala_break_statement.htm" TargetMode="Externa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664473"/>
            <a:ext cx="8878887" cy="1066800"/>
          </a:xfrm>
        </p:spPr>
        <p:txBody>
          <a:bodyPr>
            <a:normAutofit/>
          </a:bodyPr>
          <a:lstStyle/>
          <a:p>
            <a:pPr>
              <a:defRPr/>
            </a:pPr>
            <a:r>
              <a:rPr lang="en-US" dirty="0" smtClean="0"/>
              <a:t>Apache SPARK</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Spark cont..</a:t>
            </a:r>
            <a:endParaRPr lang="en-US" dirty="0"/>
          </a:p>
        </p:txBody>
      </p:sp>
      <p:sp>
        <p:nvSpPr>
          <p:cNvPr id="3" name="Content Placeholder 2"/>
          <p:cNvSpPr>
            <a:spLocks noGrp="1"/>
          </p:cNvSpPr>
          <p:nvPr>
            <p:ph idx="1"/>
          </p:nvPr>
        </p:nvSpPr>
        <p:spPr>
          <a:xfrm>
            <a:off x="597159" y="1212981"/>
            <a:ext cx="7918191" cy="3972974"/>
          </a:xfrm>
        </p:spPr>
        <p:txBody>
          <a:bodyPr>
            <a:normAutofit fontScale="92500" lnSpcReduction="10000"/>
          </a:bodyPr>
          <a:lstStyle/>
          <a:p>
            <a:pPr>
              <a:buNone/>
            </a:pPr>
            <a:r>
              <a:rPr lang="en-US" b="1" dirty="0" smtClean="0"/>
              <a:t>Apache Spark Core</a:t>
            </a:r>
          </a:p>
          <a:p>
            <a:r>
              <a:rPr lang="en-US" dirty="0" smtClean="0"/>
              <a:t>General </a:t>
            </a:r>
            <a:r>
              <a:rPr lang="en-US" dirty="0"/>
              <a:t>execution engine for spark platform that all other functionality is built upon. It provides In-Memory computing and referencing datasets in external storage systems.</a:t>
            </a:r>
          </a:p>
          <a:p>
            <a:pPr>
              <a:buNone/>
            </a:pPr>
            <a:r>
              <a:rPr lang="en-US" b="1" dirty="0"/>
              <a:t>Spark SQL</a:t>
            </a:r>
          </a:p>
          <a:p>
            <a:r>
              <a:rPr lang="en-US" dirty="0"/>
              <a:t>Spark SQL is a component on top of Spark Core that introduces a new data abstraction called </a:t>
            </a:r>
            <a:r>
              <a:rPr lang="en-US" dirty="0" err="1"/>
              <a:t>SchemaRDD</a:t>
            </a:r>
            <a:r>
              <a:rPr lang="en-US" dirty="0"/>
              <a:t>, which provides support for structured and semi-structured data.</a:t>
            </a:r>
          </a:p>
          <a:p>
            <a:endParaRPr lang="en-US" dirty="0"/>
          </a:p>
        </p:txBody>
      </p:sp>
      <p:sp>
        <p:nvSpPr>
          <p:cNvPr id="4" name="Footer Placeholder 3"/>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Spark</a:t>
            </a:r>
            <a:endParaRPr lang="en-US" dirty="0"/>
          </a:p>
        </p:txBody>
      </p:sp>
      <p:sp>
        <p:nvSpPr>
          <p:cNvPr id="3" name="Content Placeholder 2"/>
          <p:cNvSpPr>
            <a:spLocks noGrp="1"/>
          </p:cNvSpPr>
          <p:nvPr>
            <p:ph idx="1"/>
          </p:nvPr>
        </p:nvSpPr>
        <p:spPr>
          <a:xfrm>
            <a:off x="457200" y="857232"/>
            <a:ext cx="8229600" cy="5715040"/>
          </a:xfrm>
        </p:spPr>
        <p:txBody>
          <a:bodyPr>
            <a:normAutofit fontScale="92500" lnSpcReduction="20000"/>
          </a:bodyPr>
          <a:lstStyle/>
          <a:p>
            <a:pPr>
              <a:buNone/>
            </a:pPr>
            <a:r>
              <a:rPr lang="en-US" b="1" dirty="0">
                <a:latin typeface="Times New Roman" pitchFamily="18" charset="0"/>
                <a:cs typeface="Times New Roman" pitchFamily="18" charset="0"/>
              </a:rPr>
              <a:t>Spark Streaming</a:t>
            </a:r>
          </a:p>
          <a:p>
            <a:r>
              <a:rPr lang="en-US" dirty="0">
                <a:latin typeface="Times New Roman" pitchFamily="18" charset="0"/>
                <a:cs typeface="Times New Roman" pitchFamily="18" charset="0"/>
              </a:rPr>
              <a:t>Spark Streaming leverages Spark Core's fast scheduling capability to perform streaming analytics.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ingests data in mini-batches and performs RDD (Resilient Distributed Datasets) transformations on those mini-batches of data.</a:t>
            </a:r>
          </a:p>
          <a:p>
            <a:pPr>
              <a:buNone/>
            </a:pPr>
            <a:r>
              <a:rPr lang="en-US" b="1" dirty="0" err="1">
                <a:latin typeface="Times New Roman" pitchFamily="18" charset="0"/>
                <a:cs typeface="Times New Roman" pitchFamily="18" charset="0"/>
              </a:rPr>
              <a:t>MLlib</a:t>
            </a:r>
            <a:r>
              <a:rPr lang="en-US" b="1" dirty="0">
                <a:latin typeface="Times New Roman" pitchFamily="18" charset="0"/>
                <a:cs typeface="Times New Roman" pitchFamily="18" charset="0"/>
              </a:rPr>
              <a:t> (Machine Learning Library)</a:t>
            </a:r>
          </a:p>
          <a:p>
            <a:r>
              <a:rPr lang="en-US" dirty="0" err="1">
                <a:latin typeface="Times New Roman" pitchFamily="18" charset="0"/>
                <a:cs typeface="Times New Roman" pitchFamily="18" charset="0"/>
              </a:rPr>
              <a:t>MLlib</a:t>
            </a:r>
            <a:r>
              <a:rPr lang="en-US" dirty="0">
                <a:latin typeface="Times New Roman" pitchFamily="18" charset="0"/>
                <a:cs typeface="Times New Roman" pitchFamily="18" charset="0"/>
              </a:rPr>
              <a:t> is a distributed machine learning framework above Spark because of the distributed memory-based Spark architecture.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according to benchmarks, done by the </a:t>
            </a:r>
            <a:r>
              <a:rPr lang="en-US" dirty="0" err="1">
                <a:latin typeface="Times New Roman" pitchFamily="18" charset="0"/>
                <a:cs typeface="Times New Roman" pitchFamily="18" charset="0"/>
              </a:rPr>
              <a:t>MLlib</a:t>
            </a:r>
            <a:r>
              <a:rPr lang="en-US" dirty="0">
                <a:latin typeface="Times New Roman" pitchFamily="18" charset="0"/>
                <a:cs typeface="Times New Roman" pitchFamily="18" charset="0"/>
              </a:rPr>
              <a:t> developers against the Alternating Least Squares (ALS) implementations.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Spark </a:t>
            </a:r>
            <a:r>
              <a:rPr lang="en-US" dirty="0" err="1">
                <a:latin typeface="Times New Roman" pitchFamily="18" charset="0"/>
                <a:cs typeface="Times New Roman" pitchFamily="18" charset="0"/>
              </a:rPr>
              <a:t>MLlib</a:t>
            </a:r>
            <a:r>
              <a:rPr lang="en-US" dirty="0">
                <a:latin typeface="Times New Roman" pitchFamily="18" charset="0"/>
                <a:cs typeface="Times New Roman" pitchFamily="18" charset="0"/>
              </a:rPr>
              <a:t> is nine times as fast as the </a:t>
            </a:r>
            <a:r>
              <a:rPr lang="en-US" dirty="0" err="1">
                <a:latin typeface="Times New Roman" pitchFamily="18" charset="0"/>
                <a:cs typeface="Times New Roman" pitchFamily="18" charset="0"/>
              </a:rPr>
              <a:t>Hadoop</a:t>
            </a:r>
            <a:r>
              <a:rPr lang="en-US" dirty="0">
                <a:latin typeface="Times New Roman" pitchFamily="18" charset="0"/>
                <a:cs typeface="Times New Roman" pitchFamily="18" charset="0"/>
              </a:rPr>
              <a:t> disk-based version of </a:t>
            </a:r>
            <a:r>
              <a:rPr lang="en-US" b="1" dirty="0">
                <a:latin typeface="Times New Roman" pitchFamily="18" charset="0"/>
                <a:cs typeface="Times New Roman" pitchFamily="18" charset="0"/>
              </a:rPr>
              <a:t>Apache Mahout</a:t>
            </a:r>
            <a:r>
              <a:rPr lang="en-US" dirty="0">
                <a:latin typeface="Times New Roman" pitchFamily="18" charset="0"/>
                <a:cs typeface="Times New Roman" pitchFamily="18" charset="0"/>
              </a:rPr>
              <a:t> (before Mahout gained a Spark interface).</a:t>
            </a:r>
          </a:p>
          <a:p>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err="1"/>
              <a:t>GraphX</a:t>
            </a:r>
            <a:endParaRPr lang="en-US" b="1" dirty="0"/>
          </a:p>
          <a:p>
            <a:r>
              <a:rPr lang="en-US" dirty="0" err="1"/>
              <a:t>GraphX</a:t>
            </a:r>
            <a:r>
              <a:rPr lang="en-US" dirty="0"/>
              <a:t> is a distributed graph-processing framework on top of Spark. </a:t>
            </a:r>
            <a:endParaRPr lang="en-US" dirty="0" smtClean="0"/>
          </a:p>
          <a:p>
            <a:r>
              <a:rPr lang="en-US" dirty="0" smtClean="0"/>
              <a:t>It </a:t>
            </a:r>
            <a:r>
              <a:rPr lang="en-US" dirty="0"/>
              <a:t>provides an API for expressing graph computation that can model the user-defined graphs by using </a:t>
            </a:r>
            <a:r>
              <a:rPr lang="en-US" dirty="0" err="1"/>
              <a:t>Pregel</a:t>
            </a:r>
            <a:r>
              <a:rPr lang="en-US" dirty="0"/>
              <a:t> abstraction API</a:t>
            </a:r>
            <a:r>
              <a:rPr lang="en-US" dirty="0" smtClean="0"/>
              <a:t>.</a:t>
            </a:r>
          </a:p>
          <a:p>
            <a:r>
              <a:rPr lang="en-US" dirty="0" smtClean="0"/>
              <a:t> </a:t>
            </a:r>
            <a:r>
              <a:rPr lang="en-US" dirty="0"/>
              <a:t>It also provides an optimized runtime for this abstraction.</a:t>
            </a:r>
          </a:p>
          <a:p>
            <a:endParaRPr lang="en-US" dirty="0"/>
          </a:p>
        </p:txBody>
      </p:sp>
      <p:sp>
        <p:nvSpPr>
          <p:cNvPr id="4" name="Footer Placeholder 3"/>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
            </a:r>
            <a:br>
              <a:rPr lang="en-US" sz="3600" b="1" dirty="0" smtClean="0"/>
            </a:br>
            <a:r>
              <a:rPr lang="en-US" sz="3600" b="1" dirty="0" smtClean="0"/>
              <a:t>Resilient Distributed Datasets (</a:t>
            </a:r>
            <a:r>
              <a:rPr lang="en-US" sz="2800" b="1" dirty="0" smtClean="0"/>
              <a:t>RDDs</a:t>
            </a:r>
            <a:r>
              <a:rPr lang="en-US" sz="3600" b="1" dirty="0" smtClean="0"/>
              <a:t>)</a:t>
            </a:r>
            <a:br>
              <a:rPr lang="en-US" sz="3600" b="1" dirty="0" smtClean="0"/>
            </a:br>
            <a:endParaRPr lang="en-US" sz="3600" dirty="0"/>
          </a:p>
        </p:txBody>
      </p:sp>
      <p:sp>
        <p:nvSpPr>
          <p:cNvPr id="3" name="Content Placeholder 2"/>
          <p:cNvSpPr>
            <a:spLocks noGrp="1"/>
          </p:cNvSpPr>
          <p:nvPr>
            <p:ph idx="1"/>
          </p:nvPr>
        </p:nvSpPr>
        <p:spPr/>
        <p:txBody>
          <a:bodyPr/>
          <a:lstStyle/>
          <a:p>
            <a:r>
              <a:rPr lang="en-US" dirty="0" smtClean="0"/>
              <a:t>RDDs are the main logical data units in </a:t>
            </a:r>
            <a:r>
              <a:rPr lang="en-US" dirty="0" smtClean="0">
                <a:hlinkClick r:id="rId2"/>
              </a:rPr>
              <a:t>Spark</a:t>
            </a:r>
            <a:r>
              <a:rPr lang="en-US" dirty="0" smtClean="0"/>
              <a:t>. </a:t>
            </a:r>
          </a:p>
          <a:p>
            <a:r>
              <a:rPr lang="en-US" dirty="0" smtClean="0"/>
              <a:t>A distributed collection of objects, which are stored in memory or on disks of different machines of a cluster.</a:t>
            </a:r>
          </a:p>
          <a:p>
            <a:r>
              <a:rPr lang="en-US" dirty="0" smtClean="0"/>
              <a:t> A single RDD can be divided into multiple logical partitions so that these partitions can be stored and processed on different machines of a cluster.</a:t>
            </a:r>
          </a:p>
          <a:p>
            <a:r>
              <a:rPr lang="en-US" dirty="0" smtClean="0"/>
              <a:t>RDDs are immutable (read-only) in nature. cannot change an original RDD, can create new RDDs by performing coarse-grain operations, like transformations, on an existing RDD.</a:t>
            </a:r>
          </a:p>
          <a:p>
            <a:endParaRPr lang="en-US" dirty="0"/>
          </a:p>
        </p:txBody>
      </p:sp>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0" y="959660"/>
            <a:ext cx="8189771" cy="3071164"/>
          </a:xfrm>
          <a:prstGeom prst="rect">
            <a:avLst/>
          </a:prstGeom>
          <a:noFill/>
          <a:ln w="9525">
            <a:noFill/>
            <a:miter lim="800000"/>
            <a:headEnd/>
            <a:tailEnd/>
          </a:ln>
          <a:effectLst/>
        </p:spPr>
      </p:pic>
      <p:sp>
        <p:nvSpPr>
          <p:cNvPr id="6" name="Rectangle 5"/>
          <p:cNvSpPr/>
          <p:nvPr/>
        </p:nvSpPr>
        <p:spPr>
          <a:xfrm>
            <a:off x="821094" y="4240679"/>
            <a:ext cx="7735078" cy="1323439"/>
          </a:xfrm>
          <a:prstGeom prst="rect">
            <a:avLst/>
          </a:prstGeom>
        </p:spPr>
        <p:txBody>
          <a:bodyPr wrap="square">
            <a:spAutoFit/>
          </a:bodyPr>
          <a:lstStyle/>
          <a:p>
            <a:r>
              <a:rPr lang="en-US" sz="2000" dirty="0" smtClean="0"/>
              <a:t>An RDD in Spark can be cached and used again for future transformations, which is a huge benefit for users. RDDs are said to be lazily evaluated, i.e., they delay the evaluation until it is really needed. This saves a lot of time and improves efficiency.</a:t>
            </a:r>
            <a:endParaRPr lang="en-US" sz="2000" dirty="0"/>
          </a:p>
        </p:txBody>
      </p:sp>
      <p:sp>
        <p:nvSpPr>
          <p:cNvPr id="7" name="Footer Placeholder 6"/>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an RDD in Spark</a:t>
            </a:r>
            <a:br>
              <a:rPr lang="en-US" b="1" dirty="0" smtClean="0"/>
            </a:br>
            <a:endParaRPr lang="en-US" dirty="0"/>
          </a:p>
        </p:txBody>
      </p:sp>
      <p:sp>
        <p:nvSpPr>
          <p:cNvPr id="3" name="Content Placeholder 2"/>
          <p:cNvSpPr>
            <a:spLocks noGrp="1"/>
          </p:cNvSpPr>
          <p:nvPr>
            <p:ph idx="1"/>
          </p:nvPr>
        </p:nvSpPr>
        <p:spPr>
          <a:xfrm>
            <a:off x="572667" y="914399"/>
            <a:ext cx="7886700" cy="3879669"/>
          </a:xfrm>
        </p:spPr>
        <p:txBody>
          <a:bodyPr/>
          <a:lstStyle/>
          <a:p>
            <a:r>
              <a:rPr lang="en-US" b="1" dirty="0" smtClean="0"/>
              <a:t>Resilience:</a:t>
            </a:r>
            <a:r>
              <a:rPr lang="en-US" dirty="0" smtClean="0"/>
              <a:t> RDDs track data lineage information to recover lost data, automatically on failure. It is also called fault tolerance.</a:t>
            </a:r>
          </a:p>
          <a:p>
            <a:r>
              <a:rPr lang="en-US" b="1" dirty="0" smtClean="0"/>
              <a:t>Distributed:</a:t>
            </a:r>
            <a:r>
              <a:rPr lang="en-US" dirty="0" smtClean="0"/>
              <a:t> Data present in an RDD resides on multiple nodes. It is distributed across different nodes of a cluster.</a:t>
            </a:r>
          </a:p>
          <a:p>
            <a:r>
              <a:rPr lang="en-US" b="1" dirty="0" smtClean="0"/>
              <a:t>Lazy evaluation:</a:t>
            </a:r>
            <a:r>
              <a:rPr lang="en-US" dirty="0" smtClean="0"/>
              <a:t> Data does not get loaded in an RDD even if you define it. Transformations are actually computed when you call action, such as count or collect, or save the output to a file system.</a:t>
            </a:r>
          </a:p>
          <a:p>
            <a:endParaRPr lang="en-US" dirty="0"/>
          </a:p>
        </p:txBody>
      </p:sp>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57200"/>
            <a:ext cx="7886700" cy="3879669"/>
          </a:xfrm>
        </p:spPr>
        <p:txBody>
          <a:bodyPr/>
          <a:lstStyle/>
          <a:p>
            <a:r>
              <a:rPr lang="en-US" b="1" dirty="0" smtClean="0"/>
              <a:t>Immutability:</a:t>
            </a:r>
            <a:r>
              <a:rPr lang="en-US" dirty="0" smtClean="0"/>
              <a:t> Data stored in an RDD is in the read-only mode. But, you can create new RDDs by performing transformations on the existing RDDs.</a:t>
            </a:r>
          </a:p>
          <a:p>
            <a:r>
              <a:rPr lang="en-US" b="1" dirty="0" smtClean="0"/>
              <a:t>In-memory computation:</a:t>
            </a:r>
            <a:r>
              <a:rPr lang="en-US" dirty="0" smtClean="0"/>
              <a:t> An RDD stores any immediate data that is generated in the memory (RAM) than on the disk so that it provides faster access.</a:t>
            </a:r>
          </a:p>
          <a:p>
            <a:r>
              <a:rPr lang="en-US" b="1" dirty="0" smtClean="0"/>
              <a:t>Partitioning:</a:t>
            </a:r>
            <a:r>
              <a:rPr lang="en-US" dirty="0" smtClean="0"/>
              <a:t> Partitions can be done on any existing RDD to create logical parts that are mutable. Applying transformations to the existing partitions.</a:t>
            </a:r>
          </a:p>
          <a:p>
            <a:endParaRPr lang="en-US" dirty="0"/>
          </a:p>
        </p:txBody>
      </p:sp>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892627" y="479975"/>
            <a:ext cx="7089176" cy="4623869"/>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973" y="620786"/>
            <a:ext cx="8272754" cy="832370"/>
          </a:xfrm>
        </p:spPr>
        <p:txBody>
          <a:bodyPr/>
          <a:lstStyle/>
          <a:p>
            <a:r>
              <a:rPr lang="en-US" b="1" dirty="0" smtClean="0"/>
              <a:t>Differentiation: RDD </a:t>
            </a:r>
            <a:r>
              <a:rPr lang="en-US" b="1" dirty="0" err="1" smtClean="0"/>
              <a:t>vs</a:t>
            </a:r>
            <a:r>
              <a:rPr lang="en-US" b="1" dirty="0" smtClean="0"/>
              <a:t> Datasets </a:t>
            </a:r>
            <a:r>
              <a:rPr lang="en-US" b="1" dirty="0" err="1" smtClean="0"/>
              <a:t>vs</a:t>
            </a:r>
            <a:r>
              <a:rPr lang="en-US" b="1" dirty="0" smtClean="0"/>
              <a:t> </a:t>
            </a:r>
            <a:r>
              <a:rPr lang="en-US" b="1" dirty="0" err="1" smtClean="0"/>
              <a:t>DataFrame</a:t>
            </a:r>
            <a:r>
              <a:rPr lang="en-US" b="1" dirty="0" smtClean="0"/>
              <a:t/>
            </a:r>
            <a:br>
              <a:rPr lang="en-US" b="1" dirty="0" smtClean="0"/>
            </a:b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783772" y="1611363"/>
            <a:ext cx="6624735" cy="4172485"/>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311" y="387520"/>
            <a:ext cx="7886700" cy="832370"/>
          </a:xfrm>
        </p:spPr>
        <p:txBody>
          <a:bodyPr/>
          <a:lstStyle/>
          <a:p>
            <a:r>
              <a:rPr lang="en-US" b="1" dirty="0" smtClean="0"/>
              <a:t>Operations on RDDs</a:t>
            </a:r>
            <a:br>
              <a:rPr lang="en-US" b="1" dirty="0" smtClean="0"/>
            </a:b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719589" y="1296955"/>
            <a:ext cx="7608495" cy="4133461"/>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APPLICATIONS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Industries are using </a:t>
            </a:r>
            <a:r>
              <a:rPr lang="en-US" dirty="0" err="1"/>
              <a:t>Hadoop</a:t>
            </a:r>
            <a:r>
              <a:rPr lang="en-US" dirty="0"/>
              <a:t> extensively to analyze their data sets. </a:t>
            </a:r>
            <a:endParaRPr lang="en-US" dirty="0" smtClean="0"/>
          </a:p>
          <a:p>
            <a:r>
              <a:rPr lang="en-US" dirty="0" smtClean="0"/>
              <a:t>The </a:t>
            </a:r>
            <a:r>
              <a:rPr lang="en-US" dirty="0"/>
              <a:t>reason is that </a:t>
            </a:r>
            <a:r>
              <a:rPr lang="en-US" dirty="0" err="1"/>
              <a:t>Hadoop</a:t>
            </a:r>
            <a:r>
              <a:rPr lang="en-US" dirty="0"/>
              <a:t> framework is based on a simple programming model (</a:t>
            </a:r>
            <a:r>
              <a:rPr lang="en-US" dirty="0" err="1"/>
              <a:t>MapReduce</a:t>
            </a:r>
            <a:r>
              <a:rPr lang="en-US" dirty="0"/>
              <a:t>) and it enables a computing solution that is scalable, flexible, fault-tolerant and cost effective. </a:t>
            </a:r>
            <a:endParaRPr lang="en-US" dirty="0" smtClean="0"/>
          </a:p>
          <a:p>
            <a:r>
              <a:rPr lang="en-US" dirty="0" smtClean="0"/>
              <a:t>Here</a:t>
            </a:r>
            <a:r>
              <a:rPr lang="en-US" dirty="0"/>
              <a:t>, the </a:t>
            </a:r>
            <a:r>
              <a:rPr lang="en-US" dirty="0">
                <a:solidFill>
                  <a:srgbClr val="FF0000"/>
                </a:solidFill>
              </a:rPr>
              <a:t>main concern </a:t>
            </a:r>
            <a:r>
              <a:rPr lang="en-US" dirty="0"/>
              <a:t>is to maintain </a:t>
            </a:r>
            <a:r>
              <a:rPr lang="en-US" dirty="0">
                <a:solidFill>
                  <a:srgbClr val="FF0000"/>
                </a:solidFill>
              </a:rPr>
              <a:t>speed in processing large datasets</a:t>
            </a:r>
            <a:r>
              <a:rPr lang="en-US" dirty="0"/>
              <a:t> in terms of waiting time between queries and waiting time to run the program.</a:t>
            </a:r>
          </a:p>
        </p:txBody>
      </p:sp>
      <p:sp>
        <p:nvSpPr>
          <p:cNvPr id="4" name="Footer Placeholder 3"/>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Transformations</a:t>
            </a:r>
            <a:br>
              <a:rPr lang="en-US" b="1" dirty="0" smtClean="0"/>
            </a:b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693964" y="1687826"/>
            <a:ext cx="7886700" cy="3714382"/>
          </a:xfrm>
          <a:prstGeom prst="rect">
            <a:avLst/>
          </a:prstGeom>
          <a:noFill/>
          <a:ln w="9525">
            <a:noFill/>
            <a:miter lim="800000"/>
            <a:headEnd/>
            <a:tailEnd/>
          </a:ln>
          <a:effectLst/>
        </p:spPr>
      </p:pic>
      <p:sp>
        <p:nvSpPr>
          <p:cNvPr id="6" name="Rectangle 5"/>
          <p:cNvSpPr/>
          <p:nvPr/>
        </p:nvSpPr>
        <p:spPr>
          <a:xfrm>
            <a:off x="3853543" y="570828"/>
            <a:ext cx="4572000" cy="1200329"/>
          </a:xfrm>
          <a:prstGeom prst="rect">
            <a:avLst/>
          </a:prstGeom>
        </p:spPr>
        <p:txBody>
          <a:bodyPr>
            <a:spAutoFit/>
          </a:bodyPr>
          <a:lstStyle/>
          <a:p>
            <a:r>
              <a:rPr lang="en-US" dirty="0" smtClean="0"/>
              <a:t>Functions accept the existing RDDs as input and output one or more RDDs. However, the data in the existing RDD in Spark does not change as it is immutable.</a:t>
            </a:r>
            <a:endParaRPr lang="en-US" dirty="0"/>
          </a:p>
        </p:txBody>
      </p:sp>
      <p:sp>
        <p:nvSpPr>
          <p:cNvPr id="7" name="Footer Placeholder 6"/>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
            </a:r>
            <a:br>
              <a:rPr lang="en-US" b="1" smtClean="0"/>
            </a:br>
            <a:r>
              <a:rPr lang="en-US" b="1" smtClean="0"/>
              <a:t>Actions</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dirty="0" smtClean="0"/>
              <a:t>Actions in Spark are functions that return the end result of RDD computations. </a:t>
            </a:r>
          </a:p>
          <a:p>
            <a:r>
              <a:rPr lang="en-US" dirty="0" smtClean="0"/>
              <a:t>It uses a lineage graph to load data onto the RDD in a particular order.</a:t>
            </a:r>
          </a:p>
          <a:p>
            <a:r>
              <a:rPr lang="en-US" dirty="0" smtClean="0"/>
              <a:t> After all of the transformations are done, actions return the final result to the Spark Driver. </a:t>
            </a:r>
          </a:p>
          <a:p>
            <a:r>
              <a:rPr lang="en-US" dirty="0" smtClean="0"/>
              <a:t>Actions are operations that provide non-RDD values.</a:t>
            </a:r>
            <a:endParaRPr lang="en-US" dirty="0"/>
          </a:p>
        </p:txBody>
      </p:sp>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117554" y="718685"/>
            <a:ext cx="9138414" cy="4926336"/>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Creating an RDD</a:t>
            </a:r>
            <a:br>
              <a:rPr lang="en-US" b="1" dirty="0" smtClean="0"/>
            </a:br>
            <a:endParaRPr lang="en-US" dirty="0"/>
          </a:p>
        </p:txBody>
      </p:sp>
      <p:sp>
        <p:nvSpPr>
          <p:cNvPr id="3" name="Content Placeholder 2"/>
          <p:cNvSpPr>
            <a:spLocks noGrp="1"/>
          </p:cNvSpPr>
          <p:nvPr>
            <p:ph idx="1"/>
          </p:nvPr>
        </p:nvSpPr>
        <p:spPr/>
        <p:txBody>
          <a:bodyPr/>
          <a:lstStyle/>
          <a:p>
            <a:r>
              <a:rPr lang="en-US" dirty="0" smtClean="0"/>
              <a:t>An RDD can be created in three ways. Let’s discuss them one by one.</a:t>
            </a:r>
          </a:p>
          <a:p>
            <a:r>
              <a:rPr lang="en-US" b="1" dirty="0" smtClean="0"/>
              <a:t>By Loading an External Dataset</a:t>
            </a:r>
          </a:p>
          <a:p>
            <a:r>
              <a:rPr lang="en-US" dirty="0" smtClean="0"/>
              <a:t>An external file can be loaded onto an RDD. </a:t>
            </a:r>
          </a:p>
          <a:p>
            <a:r>
              <a:rPr lang="en-US" dirty="0" smtClean="0"/>
              <a:t>Supported file types are </a:t>
            </a:r>
            <a:r>
              <a:rPr lang="en-US" dirty="0" err="1" smtClean="0"/>
              <a:t>csv</a:t>
            </a:r>
            <a:r>
              <a:rPr lang="en-US" dirty="0" smtClean="0"/>
              <a:t>, txt, JSON, etc. Example of loading a text file onto an RDD:</a:t>
            </a:r>
          </a:p>
          <a:p>
            <a:endParaRPr lang="en-US" dirty="0"/>
          </a:p>
        </p:txBody>
      </p:sp>
      <p:pic>
        <p:nvPicPr>
          <p:cNvPr id="7171" name="Picture 3"/>
          <p:cNvPicPr>
            <a:picLocks noChangeAspect="1" noChangeArrowheads="1"/>
          </p:cNvPicPr>
          <p:nvPr/>
        </p:nvPicPr>
        <p:blipFill>
          <a:blip r:embed="rId2"/>
          <a:srcRect/>
          <a:stretch>
            <a:fillRect/>
          </a:stretch>
        </p:blipFill>
        <p:spPr bwMode="auto">
          <a:xfrm>
            <a:off x="970741" y="4232696"/>
            <a:ext cx="8040687" cy="2162175"/>
          </a:xfrm>
          <a:prstGeom prst="rect">
            <a:avLst/>
          </a:prstGeom>
          <a:noFill/>
          <a:ln w="9525">
            <a:noFill/>
            <a:miter lim="800000"/>
            <a:headEnd/>
            <a:tailEnd/>
          </a:ln>
          <a:effectLst/>
        </p:spPr>
      </p:pic>
      <p:sp>
        <p:nvSpPr>
          <p:cNvPr id="6" name="Footer Placeholder 5"/>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973" y="737117"/>
            <a:ext cx="7886700" cy="1978091"/>
          </a:xfrm>
        </p:spPr>
        <p:txBody>
          <a:bodyPr/>
          <a:lstStyle/>
          <a:p>
            <a:pPr>
              <a:buNone/>
            </a:pPr>
            <a:r>
              <a:rPr lang="en-US" b="1" dirty="0" smtClean="0"/>
              <a:t>By Parallelizing the Collection of Objects</a:t>
            </a:r>
          </a:p>
          <a:p>
            <a:r>
              <a:rPr lang="en-US" dirty="0" smtClean="0"/>
              <a:t>When Spark’s parallelize method is applied to a group of elements, a new distributed dataset is created. This dataset is an RDD.</a:t>
            </a:r>
          </a:p>
          <a:p>
            <a:endParaRPr lang="en-US" dirty="0"/>
          </a:p>
        </p:txBody>
      </p:sp>
      <p:pic>
        <p:nvPicPr>
          <p:cNvPr id="8194" name="Picture 2"/>
          <p:cNvPicPr>
            <a:picLocks noChangeAspect="1" noChangeArrowheads="1"/>
          </p:cNvPicPr>
          <p:nvPr/>
        </p:nvPicPr>
        <p:blipFill>
          <a:blip r:embed="rId2"/>
          <a:srcRect/>
          <a:stretch>
            <a:fillRect/>
          </a:stretch>
        </p:blipFill>
        <p:spPr bwMode="auto">
          <a:xfrm>
            <a:off x="2099386" y="2636847"/>
            <a:ext cx="5276365" cy="2952482"/>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By Performing Transformations on the Existing RDDs</a:t>
            </a:r>
          </a:p>
          <a:p>
            <a:r>
              <a:rPr lang="en-US" dirty="0" smtClean="0"/>
              <a:t>One or more RDDs can be created by performing transformations on the existing RDDs as mentioned earlier in this tutorial page.</a:t>
            </a:r>
          </a:p>
          <a:p>
            <a:endParaRPr lang="en-US" dirty="0"/>
          </a:p>
        </p:txBody>
      </p:sp>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2091860" y="783998"/>
            <a:ext cx="5885814" cy="4586533"/>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Advantages of RDD</a:t>
            </a:r>
            <a:br>
              <a:rPr lang="en-US" b="1" dirty="0" smtClean="0"/>
            </a:br>
            <a:endParaRPr lang="en-US" dirty="0"/>
          </a:p>
        </p:txBody>
      </p:sp>
      <p:sp>
        <p:nvSpPr>
          <p:cNvPr id="3" name="Content Placeholder 2"/>
          <p:cNvSpPr>
            <a:spLocks noGrp="1"/>
          </p:cNvSpPr>
          <p:nvPr>
            <p:ph idx="1"/>
          </p:nvPr>
        </p:nvSpPr>
        <p:spPr>
          <a:xfrm>
            <a:off x="457200" y="1306285"/>
            <a:ext cx="8089641" cy="3879669"/>
          </a:xfrm>
        </p:spPr>
        <p:txBody>
          <a:bodyPr/>
          <a:lstStyle/>
          <a:p>
            <a:pPr>
              <a:buFont typeface="Arial"/>
              <a:buChar char="•"/>
            </a:pPr>
            <a:r>
              <a:rPr lang="en-US" dirty="0" smtClean="0">
                <a:solidFill>
                  <a:srgbClr val="3A3A3A"/>
                </a:solidFill>
                <a:latin typeface="Open Sans"/>
              </a:rPr>
              <a:t>RDD aids in increasing the execution speed of Spark.</a:t>
            </a:r>
          </a:p>
          <a:p>
            <a:pPr>
              <a:buFont typeface="Arial"/>
              <a:buChar char="•"/>
            </a:pPr>
            <a:r>
              <a:rPr lang="en-US" dirty="0" smtClean="0">
                <a:solidFill>
                  <a:srgbClr val="3A3A3A"/>
                </a:solidFill>
                <a:latin typeface="Open Sans"/>
              </a:rPr>
              <a:t>RDDs are the basic unit of parallelism and hence help in achieving the consistency of data.</a:t>
            </a:r>
          </a:p>
          <a:p>
            <a:pPr>
              <a:buFont typeface="Arial"/>
              <a:buChar char="•"/>
            </a:pPr>
            <a:r>
              <a:rPr lang="en-US" dirty="0" smtClean="0">
                <a:solidFill>
                  <a:srgbClr val="3A3A3A"/>
                </a:solidFill>
                <a:latin typeface="Open Sans"/>
              </a:rPr>
              <a:t>RDDs help in performing and saving the actions separately</a:t>
            </a:r>
          </a:p>
          <a:p>
            <a:pPr>
              <a:buFont typeface="Arial"/>
              <a:buChar char="•"/>
            </a:pPr>
            <a:r>
              <a:rPr lang="en-US" dirty="0" smtClean="0">
                <a:solidFill>
                  <a:srgbClr val="3A3A3A"/>
                </a:solidFill>
                <a:latin typeface="Open Sans"/>
              </a:rPr>
              <a:t>They are persistent as they can be used repeatedly.</a:t>
            </a:r>
          </a:p>
          <a:p>
            <a:pPr>
              <a:buNone/>
            </a:pPr>
            <a:r>
              <a:rPr lang="en-US" dirty="0" smtClean="0">
                <a:solidFill>
                  <a:srgbClr val="3A3A3A"/>
                </a:solidFill>
                <a:latin typeface="Open Sans"/>
              </a:rPr>
              <a:t/>
            </a:r>
            <a:br>
              <a:rPr lang="en-US" dirty="0" smtClean="0">
                <a:solidFill>
                  <a:srgbClr val="3A3A3A"/>
                </a:solidFill>
                <a:latin typeface="Open Sans"/>
              </a:rPr>
            </a:br>
            <a:endParaRPr lang="en-US" dirty="0"/>
          </a:p>
        </p:txBody>
      </p:sp>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692" y="294204"/>
            <a:ext cx="7886700" cy="293615"/>
          </a:xfrm>
        </p:spPr>
        <p:txBody>
          <a:bodyPr/>
          <a:lstStyle/>
          <a:p>
            <a:r>
              <a:rPr lang="en-US" sz="3600" b="1" dirty="0" smtClean="0"/>
              <a:t/>
            </a:r>
            <a:br>
              <a:rPr lang="en-US" sz="3600" b="1" dirty="0" smtClean="0"/>
            </a:br>
            <a:r>
              <a:rPr lang="en-US" sz="3600" b="1" dirty="0" smtClean="0"/>
              <a:t>RDD Persistence</a:t>
            </a:r>
            <a:r>
              <a:rPr lang="en-US" b="1" dirty="0" smtClean="0"/>
              <a:t/>
            </a:r>
            <a:br>
              <a:rPr lang="en-US" b="1" dirty="0" smtClean="0"/>
            </a:br>
            <a:endParaRPr lang="en-US" dirty="0"/>
          </a:p>
        </p:txBody>
      </p:sp>
      <p:sp>
        <p:nvSpPr>
          <p:cNvPr id="3" name="Content Placeholder 2"/>
          <p:cNvSpPr>
            <a:spLocks noGrp="1"/>
          </p:cNvSpPr>
          <p:nvPr>
            <p:ph idx="1"/>
          </p:nvPr>
        </p:nvSpPr>
        <p:spPr>
          <a:xfrm>
            <a:off x="681135" y="727788"/>
            <a:ext cx="8126963" cy="3879669"/>
          </a:xfrm>
        </p:spPr>
        <p:txBody>
          <a:bodyPr/>
          <a:lstStyle/>
          <a:p>
            <a:r>
              <a:rPr lang="en-US" sz="2400" b="1" i="1" dirty="0" smtClean="0">
                <a:latin typeface="Times New Roman" pitchFamily="18" charset="0"/>
                <a:cs typeface="Times New Roman" pitchFamily="18" charset="0"/>
              </a:rPr>
              <a:t>persisting</a:t>
            </a:r>
            <a:r>
              <a:rPr lang="en-US" sz="2400" dirty="0" smtClean="0">
                <a:latin typeface="Times New Roman" pitchFamily="18" charset="0"/>
                <a:cs typeface="Times New Roman" pitchFamily="18" charset="0"/>
              </a:rPr>
              <a:t> (or </a:t>
            </a:r>
            <a:r>
              <a:rPr lang="en-US" sz="2400" i="1" dirty="0" smtClean="0">
                <a:latin typeface="Times New Roman" pitchFamily="18" charset="0"/>
                <a:cs typeface="Times New Roman" pitchFamily="18" charset="0"/>
              </a:rPr>
              <a:t>caching</a:t>
            </a:r>
            <a:r>
              <a:rPr lang="en-US" sz="2400" dirty="0" smtClean="0">
                <a:latin typeface="Times New Roman" pitchFamily="18" charset="0"/>
                <a:cs typeface="Times New Roman" pitchFamily="18" charset="0"/>
              </a:rPr>
              <a:t>) a dataset in memory across operations. </a:t>
            </a:r>
          </a:p>
          <a:p>
            <a:r>
              <a:rPr lang="en-US" sz="2400" dirty="0" smtClean="0">
                <a:latin typeface="Times New Roman" pitchFamily="18" charset="0"/>
                <a:cs typeface="Times New Roman" pitchFamily="18" charset="0"/>
              </a:rPr>
              <a:t>Each node stores any partitions of it that it computes in memory and reuses them in other actions on that dataset </a:t>
            </a:r>
          </a:p>
          <a:p>
            <a:r>
              <a:rPr lang="en-US" sz="2400" dirty="0" smtClean="0">
                <a:latin typeface="Times New Roman" pitchFamily="18" charset="0"/>
                <a:cs typeface="Times New Roman" pitchFamily="18" charset="0"/>
              </a:rPr>
              <a:t>This allows future actions to be much faster (often by more than 10x). </a:t>
            </a:r>
          </a:p>
          <a:p>
            <a:r>
              <a:rPr lang="en-US" sz="2400" dirty="0" smtClean="0">
                <a:latin typeface="Times New Roman" pitchFamily="18" charset="0"/>
                <a:cs typeface="Times New Roman" pitchFamily="18" charset="0"/>
              </a:rPr>
              <a:t>Using the persist() or cache() methods on it. </a:t>
            </a:r>
          </a:p>
          <a:p>
            <a:r>
              <a:rPr lang="en-US" sz="2400" dirty="0" smtClean="0">
                <a:latin typeface="Times New Roman" pitchFamily="18" charset="0"/>
                <a:cs typeface="Times New Roman" pitchFamily="18" charset="0"/>
              </a:rPr>
              <a:t>The first time it is computed in an action, it will be kept in memory on the nodes. </a:t>
            </a:r>
          </a:p>
          <a:p>
            <a:r>
              <a:rPr lang="en-US" sz="2400" dirty="0" smtClean="0">
                <a:latin typeface="Times New Roman" pitchFamily="18" charset="0"/>
                <a:cs typeface="Times New Roman" pitchFamily="18" charset="0"/>
              </a:rPr>
              <a:t>Spark’s cache is fault-tolerant – if any partition of an RDD is lost, it will automatically be recomputed using the transformations that originally created it.</a:t>
            </a:r>
          </a:p>
          <a:p>
            <a:endParaRPr lang="en-US" sz="24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5" name="Content Placeholder 4"/>
          <p:cNvGraphicFramePr>
            <a:graphicFrameLocks noGrp="1"/>
          </p:cNvGraphicFramePr>
          <p:nvPr>
            <p:ph idx="1"/>
          </p:nvPr>
        </p:nvGraphicFramePr>
        <p:xfrm>
          <a:off x="242596" y="251928"/>
          <a:ext cx="8677470" cy="5052184"/>
        </p:xfrm>
        <a:graphic>
          <a:graphicData uri="http://schemas.openxmlformats.org/drawingml/2006/table">
            <a:tbl>
              <a:tblPr firstRow="1" bandRow="1">
                <a:tableStyleId>{5C22544A-7EE6-4342-B048-85BDC9FD1C3A}</a:tableStyleId>
              </a:tblPr>
              <a:tblGrid>
                <a:gridCol w="2136711"/>
                <a:gridCol w="6540759"/>
              </a:tblGrid>
              <a:tr h="473195">
                <a:tc>
                  <a:txBody>
                    <a:bodyPr/>
                    <a:lstStyle/>
                    <a:p>
                      <a:pPr marL="0" marR="0">
                        <a:lnSpc>
                          <a:spcPct val="115000"/>
                        </a:lnSpc>
                        <a:spcBef>
                          <a:spcPts val="0"/>
                        </a:spcBef>
                        <a:spcAft>
                          <a:spcPts val="1000"/>
                        </a:spcAft>
                      </a:pPr>
                      <a:r>
                        <a:rPr lang="en-US" sz="2000" b="1" dirty="0">
                          <a:latin typeface="Times New Roman"/>
                          <a:ea typeface="Calibri"/>
                          <a:cs typeface="Times New Roman"/>
                        </a:rPr>
                        <a:t>Storage Level</a:t>
                      </a:r>
                      <a:endParaRPr lang="en-US" sz="2000" dirty="0">
                        <a:latin typeface="Calibri"/>
                        <a:ea typeface="Calibri"/>
                        <a:cs typeface="Times New Roman"/>
                      </a:endParaRPr>
                    </a:p>
                  </a:txBody>
                  <a:tcPr marL="63500" marR="63500" marT="63500" marB="63500"/>
                </a:tc>
                <a:tc>
                  <a:txBody>
                    <a:bodyPr/>
                    <a:lstStyle/>
                    <a:p>
                      <a:pPr marL="0" marR="0">
                        <a:lnSpc>
                          <a:spcPct val="115000"/>
                        </a:lnSpc>
                        <a:spcBef>
                          <a:spcPts val="0"/>
                        </a:spcBef>
                        <a:spcAft>
                          <a:spcPts val="1000"/>
                        </a:spcAft>
                      </a:pPr>
                      <a:r>
                        <a:rPr lang="en-US" sz="2000" b="1">
                          <a:latin typeface="Times New Roman"/>
                          <a:ea typeface="Calibri"/>
                          <a:cs typeface="Times New Roman"/>
                        </a:rPr>
                        <a:t>Meaning</a:t>
                      </a:r>
                      <a:endParaRPr lang="en-US" sz="2000">
                        <a:latin typeface="Calibri"/>
                        <a:ea typeface="Calibri"/>
                        <a:cs typeface="Times New Roman"/>
                      </a:endParaRPr>
                    </a:p>
                  </a:txBody>
                  <a:tcPr marL="63500" marR="63500" marT="63500" marB="63500"/>
                </a:tc>
              </a:tr>
              <a:tr h="1589197">
                <a:tc>
                  <a:txBody>
                    <a:bodyPr/>
                    <a:lstStyle/>
                    <a:p>
                      <a:pPr marL="0" marR="0">
                        <a:lnSpc>
                          <a:spcPct val="115000"/>
                        </a:lnSpc>
                        <a:spcBef>
                          <a:spcPts val="0"/>
                        </a:spcBef>
                        <a:spcAft>
                          <a:spcPts val="1000"/>
                        </a:spcAft>
                      </a:pPr>
                      <a:r>
                        <a:rPr lang="en-US" sz="2000">
                          <a:latin typeface="Times New Roman"/>
                          <a:ea typeface="Calibri"/>
                          <a:cs typeface="Times New Roman"/>
                        </a:rPr>
                        <a:t>MEMORY_ONLY</a:t>
                      </a:r>
                      <a:endParaRPr lang="en-US" sz="2000">
                        <a:latin typeface="Calibri"/>
                        <a:ea typeface="Calibri"/>
                        <a:cs typeface="Times New Roman"/>
                      </a:endParaRPr>
                    </a:p>
                  </a:txBody>
                  <a:tcPr marL="63500" marR="63500" marT="63500" marB="63500"/>
                </a:tc>
                <a:tc>
                  <a:txBody>
                    <a:bodyPr/>
                    <a:lstStyle/>
                    <a:p>
                      <a:pPr marL="0" marR="0">
                        <a:lnSpc>
                          <a:spcPct val="115000"/>
                        </a:lnSpc>
                        <a:spcBef>
                          <a:spcPts val="0"/>
                        </a:spcBef>
                        <a:spcAft>
                          <a:spcPts val="1000"/>
                        </a:spcAft>
                      </a:pPr>
                      <a:r>
                        <a:rPr lang="en-US" sz="2000" dirty="0">
                          <a:latin typeface="Times New Roman"/>
                          <a:ea typeface="Calibri"/>
                          <a:cs typeface="Times New Roman"/>
                        </a:rPr>
                        <a:t>Store RDD as </a:t>
                      </a:r>
                      <a:r>
                        <a:rPr lang="en-US" sz="2000" dirty="0" err="1">
                          <a:latin typeface="Times New Roman"/>
                          <a:ea typeface="Calibri"/>
                          <a:cs typeface="Times New Roman"/>
                        </a:rPr>
                        <a:t>deserialized</a:t>
                      </a:r>
                      <a:r>
                        <a:rPr lang="en-US" sz="2000" dirty="0">
                          <a:latin typeface="Times New Roman"/>
                          <a:ea typeface="Calibri"/>
                          <a:cs typeface="Times New Roman"/>
                        </a:rPr>
                        <a:t> Java objects in the JVM. If the </a:t>
                      </a:r>
                      <a:r>
                        <a:rPr lang="en-US" sz="2000" dirty="0">
                          <a:solidFill>
                            <a:srgbClr val="FF0000"/>
                          </a:solidFill>
                          <a:latin typeface="Times New Roman"/>
                          <a:ea typeface="Calibri"/>
                          <a:cs typeface="Times New Roman"/>
                        </a:rPr>
                        <a:t>RDD does not fit in memory</a:t>
                      </a:r>
                      <a:r>
                        <a:rPr lang="en-US" sz="2000" dirty="0">
                          <a:latin typeface="Times New Roman"/>
                          <a:ea typeface="Calibri"/>
                          <a:cs typeface="Times New Roman"/>
                        </a:rPr>
                        <a:t>, </a:t>
                      </a:r>
                      <a:r>
                        <a:rPr lang="en-US" sz="2000" dirty="0">
                          <a:solidFill>
                            <a:srgbClr val="FF0000"/>
                          </a:solidFill>
                          <a:latin typeface="Times New Roman"/>
                          <a:ea typeface="Calibri"/>
                          <a:cs typeface="Times New Roman"/>
                        </a:rPr>
                        <a:t>some partitions will not be cached </a:t>
                      </a:r>
                      <a:r>
                        <a:rPr lang="en-US" sz="2000" dirty="0">
                          <a:latin typeface="Times New Roman"/>
                          <a:ea typeface="Calibri"/>
                          <a:cs typeface="Times New Roman"/>
                        </a:rPr>
                        <a:t>and will be </a:t>
                      </a:r>
                      <a:r>
                        <a:rPr lang="en-US" sz="2000" dirty="0">
                          <a:solidFill>
                            <a:srgbClr val="FF0000"/>
                          </a:solidFill>
                          <a:latin typeface="Times New Roman"/>
                          <a:ea typeface="Calibri"/>
                          <a:cs typeface="Times New Roman"/>
                        </a:rPr>
                        <a:t>recomputed on the fly each time they're needed</a:t>
                      </a:r>
                      <a:r>
                        <a:rPr lang="en-US" sz="2000" dirty="0">
                          <a:latin typeface="Times New Roman"/>
                          <a:ea typeface="Calibri"/>
                          <a:cs typeface="Times New Roman"/>
                        </a:rPr>
                        <a:t>. This is the default level.</a:t>
                      </a:r>
                      <a:endParaRPr lang="en-US" sz="2000" dirty="0">
                        <a:latin typeface="Calibri"/>
                        <a:ea typeface="Calibri"/>
                        <a:cs typeface="Times New Roman"/>
                      </a:endParaRPr>
                    </a:p>
                  </a:txBody>
                  <a:tcPr marL="63500" marR="63500" marT="63500" marB="63500"/>
                </a:tc>
              </a:tr>
              <a:tr h="1312679">
                <a:tc>
                  <a:txBody>
                    <a:bodyPr/>
                    <a:lstStyle/>
                    <a:p>
                      <a:pPr marL="0" marR="0">
                        <a:lnSpc>
                          <a:spcPct val="115000"/>
                        </a:lnSpc>
                        <a:spcBef>
                          <a:spcPts val="0"/>
                        </a:spcBef>
                        <a:spcAft>
                          <a:spcPts val="1000"/>
                        </a:spcAft>
                      </a:pPr>
                      <a:r>
                        <a:rPr lang="en-US" sz="2000">
                          <a:latin typeface="Times New Roman"/>
                          <a:ea typeface="Calibri"/>
                          <a:cs typeface="Times New Roman"/>
                        </a:rPr>
                        <a:t>MEMORY_AND_DISK</a:t>
                      </a:r>
                      <a:endParaRPr lang="en-US" sz="2000">
                        <a:latin typeface="Calibri"/>
                        <a:ea typeface="Calibri"/>
                        <a:cs typeface="Times New Roman"/>
                      </a:endParaRPr>
                    </a:p>
                  </a:txBody>
                  <a:tcPr marL="63500" marR="63500" marT="63500" marB="63500"/>
                </a:tc>
                <a:tc>
                  <a:txBody>
                    <a:bodyPr/>
                    <a:lstStyle/>
                    <a:p>
                      <a:pPr marL="0" marR="0">
                        <a:lnSpc>
                          <a:spcPct val="115000"/>
                        </a:lnSpc>
                        <a:spcBef>
                          <a:spcPts val="0"/>
                        </a:spcBef>
                        <a:spcAft>
                          <a:spcPts val="1000"/>
                        </a:spcAft>
                      </a:pPr>
                      <a:r>
                        <a:rPr lang="en-US" sz="2000" dirty="0">
                          <a:latin typeface="Times New Roman"/>
                          <a:ea typeface="Calibri"/>
                          <a:cs typeface="Times New Roman"/>
                        </a:rPr>
                        <a:t>Store RDD as </a:t>
                      </a:r>
                      <a:r>
                        <a:rPr lang="en-US" sz="2000" dirty="0" err="1">
                          <a:latin typeface="Times New Roman"/>
                          <a:ea typeface="Calibri"/>
                          <a:cs typeface="Times New Roman"/>
                        </a:rPr>
                        <a:t>deserialized</a:t>
                      </a:r>
                      <a:r>
                        <a:rPr lang="en-US" sz="2000" dirty="0">
                          <a:latin typeface="Times New Roman"/>
                          <a:ea typeface="Calibri"/>
                          <a:cs typeface="Times New Roman"/>
                        </a:rPr>
                        <a:t> Java objects in the JVM. If the </a:t>
                      </a:r>
                      <a:r>
                        <a:rPr lang="en-US" sz="2000" dirty="0">
                          <a:solidFill>
                            <a:srgbClr val="FF0000"/>
                          </a:solidFill>
                          <a:latin typeface="Times New Roman"/>
                          <a:ea typeface="Calibri"/>
                          <a:cs typeface="Times New Roman"/>
                        </a:rPr>
                        <a:t>RDD does not fit in memory</a:t>
                      </a:r>
                      <a:r>
                        <a:rPr lang="en-US" sz="2000" dirty="0">
                          <a:latin typeface="Times New Roman"/>
                          <a:ea typeface="Calibri"/>
                          <a:cs typeface="Times New Roman"/>
                        </a:rPr>
                        <a:t>, </a:t>
                      </a:r>
                      <a:r>
                        <a:rPr lang="en-US" sz="2000" dirty="0">
                          <a:solidFill>
                            <a:srgbClr val="FF0000"/>
                          </a:solidFill>
                          <a:latin typeface="Times New Roman"/>
                          <a:ea typeface="Calibri"/>
                          <a:cs typeface="Times New Roman"/>
                        </a:rPr>
                        <a:t>store the partitions </a:t>
                      </a:r>
                      <a:r>
                        <a:rPr lang="en-US" sz="2000" dirty="0">
                          <a:latin typeface="Times New Roman"/>
                          <a:ea typeface="Calibri"/>
                          <a:cs typeface="Times New Roman"/>
                        </a:rPr>
                        <a:t>that don't fit </a:t>
                      </a:r>
                      <a:r>
                        <a:rPr lang="en-US" sz="2000" dirty="0">
                          <a:solidFill>
                            <a:srgbClr val="FF0000"/>
                          </a:solidFill>
                          <a:latin typeface="Times New Roman"/>
                          <a:ea typeface="Calibri"/>
                          <a:cs typeface="Times New Roman"/>
                        </a:rPr>
                        <a:t>on disk</a:t>
                      </a:r>
                      <a:r>
                        <a:rPr lang="en-US" sz="2000" dirty="0">
                          <a:latin typeface="Times New Roman"/>
                          <a:ea typeface="Calibri"/>
                          <a:cs typeface="Times New Roman"/>
                        </a:rPr>
                        <a:t>, and read them from there when they're needed.</a:t>
                      </a:r>
                      <a:endParaRPr lang="en-US" sz="2000" dirty="0">
                        <a:latin typeface="Calibri"/>
                        <a:ea typeface="Calibri"/>
                        <a:cs typeface="Times New Roman"/>
                      </a:endParaRPr>
                    </a:p>
                  </a:txBody>
                  <a:tcPr marL="63500" marR="63500" marT="63500" marB="63500"/>
                </a:tc>
              </a:tr>
              <a:tr h="1672788">
                <a:tc>
                  <a:txBody>
                    <a:bodyPr/>
                    <a:lstStyle/>
                    <a:p>
                      <a:pPr marL="0" marR="0">
                        <a:lnSpc>
                          <a:spcPct val="115000"/>
                        </a:lnSpc>
                        <a:spcBef>
                          <a:spcPts val="0"/>
                        </a:spcBef>
                        <a:spcAft>
                          <a:spcPts val="1000"/>
                        </a:spcAft>
                      </a:pPr>
                      <a:r>
                        <a:rPr lang="en-US" sz="2000">
                          <a:latin typeface="Times New Roman"/>
                          <a:ea typeface="Calibri"/>
                          <a:cs typeface="Times New Roman"/>
                        </a:rPr>
                        <a:t>MEMORY_ONLY_SER</a:t>
                      </a:r>
                      <a:br>
                        <a:rPr lang="en-US" sz="2000">
                          <a:latin typeface="Times New Roman"/>
                          <a:ea typeface="Calibri"/>
                          <a:cs typeface="Times New Roman"/>
                        </a:rPr>
                      </a:br>
                      <a:r>
                        <a:rPr lang="en-US" sz="2000">
                          <a:latin typeface="Times New Roman"/>
                          <a:ea typeface="Calibri"/>
                          <a:cs typeface="Times New Roman"/>
                        </a:rPr>
                        <a:t>(Java and Scala)</a:t>
                      </a:r>
                      <a:endParaRPr lang="en-US" sz="2000">
                        <a:latin typeface="Calibri"/>
                        <a:ea typeface="Calibri"/>
                        <a:cs typeface="Times New Roman"/>
                      </a:endParaRPr>
                    </a:p>
                  </a:txBody>
                  <a:tcPr marL="63500" marR="63500" marT="63500" marB="63500"/>
                </a:tc>
                <a:tc>
                  <a:txBody>
                    <a:bodyPr/>
                    <a:lstStyle/>
                    <a:p>
                      <a:pPr marL="0" marR="0">
                        <a:lnSpc>
                          <a:spcPct val="115000"/>
                        </a:lnSpc>
                        <a:spcBef>
                          <a:spcPts val="0"/>
                        </a:spcBef>
                        <a:spcAft>
                          <a:spcPts val="1000"/>
                        </a:spcAft>
                      </a:pPr>
                      <a:r>
                        <a:rPr lang="en-US" sz="2000" dirty="0">
                          <a:latin typeface="Times New Roman"/>
                          <a:ea typeface="Calibri"/>
                          <a:cs typeface="Times New Roman"/>
                        </a:rPr>
                        <a:t>Store RDD as </a:t>
                      </a:r>
                      <a:r>
                        <a:rPr lang="en-US" sz="2000" i="1" dirty="0">
                          <a:latin typeface="Times New Roman"/>
                          <a:ea typeface="Calibri"/>
                          <a:cs typeface="Times New Roman"/>
                        </a:rPr>
                        <a:t>serialized</a:t>
                      </a:r>
                      <a:r>
                        <a:rPr lang="en-US" sz="2000" dirty="0">
                          <a:latin typeface="Times New Roman"/>
                          <a:ea typeface="Calibri"/>
                          <a:cs typeface="Times New Roman"/>
                        </a:rPr>
                        <a:t> Java objects (one byte array per partition). This is generally more space-efficient than </a:t>
                      </a:r>
                      <a:r>
                        <a:rPr lang="en-US" sz="2000" dirty="0" err="1">
                          <a:latin typeface="Times New Roman"/>
                          <a:ea typeface="Calibri"/>
                          <a:cs typeface="Times New Roman"/>
                        </a:rPr>
                        <a:t>deserialized</a:t>
                      </a:r>
                      <a:r>
                        <a:rPr lang="en-US" sz="2000" dirty="0">
                          <a:latin typeface="Times New Roman"/>
                          <a:ea typeface="Calibri"/>
                          <a:cs typeface="Times New Roman"/>
                        </a:rPr>
                        <a:t> objects, especially when using a </a:t>
                      </a:r>
                      <a:r>
                        <a:rPr lang="en-US" sz="2000" u="none" dirty="0">
                          <a:solidFill>
                            <a:srgbClr val="0000FF"/>
                          </a:solidFill>
                          <a:latin typeface="Times New Roman"/>
                          <a:ea typeface="Calibri"/>
                          <a:cs typeface="Times New Roman"/>
                        </a:rPr>
                        <a:t>fast </a:t>
                      </a:r>
                      <a:r>
                        <a:rPr lang="en-US" sz="2000" u="none" dirty="0" err="1">
                          <a:solidFill>
                            <a:srgbClr val="0000FF"/>
                          </a:solidFill>
                          <a:latin typeface="Times New Roman"/>
                          <a:ea typeface="Calibri"/>
                          <a:cs typeface="Times New Roman"/>
                        </a:rPr>
                        <a:t>serializer</a:t>
                      </a:r>
                      <a:r>
                        <a:rPr lang="en-US" sz="2000" dirty="0">
                          <a:latin typeface="Times New Roman"/>
                          <a:ea typeface="Calibri"/>
                          <a:cs typeface="Times New Roman"/>
                        </a:rPr>
                        <a:t>, but more CPU-intensive to read.</a:t>
                      </a:r>
                      <a:endParaRPr lang="en-US" sz="2000" dirty="0">
                        <a:latin typeface="Calibri"/>
                        <a:ea typeface="Calibri"/>
                        <a:cs typeface="Times New Roman"/>
                      </a:endParaRPr>
                    </a:p>
                  </a:txBody>
                  <a:tcPr marL="63500" marR="63500" marT="63500" marB="63500"/>
                </a:tc>
              </a:tr>
            </a:tbl>
          </a:graphicData>
        </a:graphic>
      </p:graphicFrame>
      <p:sp>
        <p:nvSpPr>
          <p:cNvPr id="6" name="Footer Placeholder 5"/>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a:t>
            </a:r>
            <a:endParaRPr lang="en-US" dirty="0"/>
          </a:p>
        </p:txBody>
      </p:sp>
      <p:sp>
        <p:nvSpPr>
          <p:cNvPr id="3" name="Content Placeholder 2"/>
          <p:cNvSpPr>
            <a:spLocks noGrp="1"/>
          </p:cNvSpPr>
          <p:nvPr>
            <p:ph idx="1"/>
          </p:nvPr>
        </p:nvSpPr>
        <p:spPr>
          <a:xfrm>
            <a:off x="628650" y="1054359"/>
            <a:ext cx="7886700" cy="4627984"/>
          </a:xfrm>
        </p:spPr>
        <p:txBody>
          <a:bodyPr>
            <a:normAutofit/>
          </a:bodyPr>
          <a:lstStyle/>
          <a:p>
            <a:pPr algn="just"/>
            <a:r>
              <a:rPr lang="en-US" dirty="0">
                <a:latin typeface="Times New Roman" pitchFamily="18" charset="0"/>
                <a:cs typeface="Times New Roman" pitchFamily="18" charset="0"/>
              </a:rPr>
              <a:t>Spark was introduced by </a:t>
            </a:r>
            <a:r>
              <a:rPr lang="en-US" dirty="0">
                <a:solidFill>
                  <a:srgbClr val="FF0000"/>
                </a:solidFill>
                <a:latin typeface="Times New Roman" pitchFamily="18" charset="0"/>
                <a:cs typeface="Times New Roman" pitchFamily="18" charset="0"/>
              </a:rPr>
              <a:t>Apache Software Foundation</a:t>
            </a:r>
            <a:r>
              <a:rPr lang="en-US" dirty="0">
                <a:latin typeface="Times New Roman" pitchFamily="18" charset="0"/>
                <a:cs typeface="Times New Roman" pitchFamily="18" charset="0"/>
              </a:rPr>
              <a:t> for speeding up the </a:t>
            </a:r>
            <a:r>
              <a:rPr lang="en-US" dirty="0" err="1">
                <a:latin typeface="Times New Roman" pitchFamily="18" charset="0"/>
                <a:cs typeface="Times New Roman" pitchFamily="18" charset="0"/>
              </a:rPr>
              <a:t>Hadoop</a:t>
            </a:r>
            <a:r>
              <a:rPr lang="en-US" dirty="0">
                <a:latin typeface="Times New Roman" pitchFamily="18" charset="0"/>
                <a:cs typeface="Times New Roman" pitchFamily="18" charset="0"/>
              </a:rPr>
              <a:t> computational computing software process.</a:t>
            </a:r>
          </a:p>
          <a:p>
            <a:pPr algn="just"/>
            <a:r>
              <a:rPr lang="en-US" dirty="0">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Spark is not a modified version of </a:t>
            </a:r>
            <a:r>
              <a:rPr lang="en-US" b="1" dirty="0" err="1">
                <a:solidFill>
                  <a:srgbClr val="FF0000"/>
                </a:solidFill>
                <a:latin typeface="Times New Roman" pitchFamily="18" charset="0"/>
                <a:cs typeface="Times New Roman" pitchFamily="18" charset="0"/>
              </a:rPr>
              <a:t>Hadoop</a:t>
            </a:r>
            <a:r>
              <a:rPr lang="en-US" dirty="0">
                <a:latin typeface="Times New Roman" pitchFamily="18" charset="0"/>
                <a:cs typeface="Times New Roman" pitchFamily="18" charset="0"/>
              </a:rPr>
              <a:t> and is not, really, dependent on </a:t>
            </a:r>
            <a:r>
              <a:rPr lang="en-US" dirty="0" err="1">
                <a:latin typeface="Times New Roman" pitchFamily="18" charset="0"/>
                <a:cs typeface="Times New Roman" pitchFamily="18" charset="0"/>
              </a:rPr>
              <a:t>Hadoop</a:t>
            </a:r>
            <a:r>
              <a:rPr lang="en-US" dirty="0">
                <a:latin typeface="Times New Roman" pitchFamily="18" charset="0"/>
                <a:cs typeface="Times New Roman" pitchFamily="18" charset="0"/>
              </a:rPr>
              <a:t> because it has its </a:t>
            </a:r>
            <a:r>
              <a:rPr lang="en-US" dirty="0">
                <a:solidFill>
                  <a:srgbClr val="FF0000"/>
                </a:solidFill>
                <a:latin typeface="Times New Roman" pitchFamily="18" charset="0"/>
                <a:cs typeface="Times New Roman" pitchFamily="18" charset="0"/>
              </a:rPr>
              <a:t>own cluster management</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Hadoop</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is just one of the ways to implement Spark.</a:t>
            </a:r>
          </a:p>
          <a:p>
            <a:pPr algn="just"/>
            <a:r>
              <a:rPr lang="en-US" dirty="0">
                <a:solidFill>
                  <a:srgbClr val="FF0000"/>
                </a:solidFill>
                <a:latin typeface="Times New Roman" pitchFamily="18" charset="0"/>
                <a:cs typeface="Times New Roman" pitchFamily="18" charset="0"/>
              </a:rPr>
              <a:t>Spark uses </a:t>
            </a:r>
            <a:r>
              <a:rPr lang="en-US" dirty="0" err="1">
                <a:solidFill>
                  <a:srgbClr val="FF0000"/>
                </a:solidFill>
                <a:latin typeface="Times New Roman" pitchFamily="18" charset="0"/>
                <a:cs typeface="Times New Roman" pitchFamily="18" charset="0"/>
              </a:rPr>
              <a:t>Hadoop</a:t>
            </a:r>
            <a:r>
              <a:rPr lang="en-US" dirty="0">
                <a:solidFill>
                  <a:srgbClr val="FF0000"/>
                </a:solidFill>
                <a:latin typeface="Times New Roman" pitchFamily="18" charset="0"/>
                <a:cs typeface="Times New Roman" pitchFamily="18" charset="0"/>
              </a:rPr>
              <a:t> </a:t>
            </a:r>
            <a:r>
              <a:rPr lang="en-US" dirty="0">
                <a:latin typeface="Times New Roman" pitchFamily="18" charset="0"/>
                <a:cs typeface="Times New Roman" pitchFamily="18" charset="0"/>
              </a:rPr>
              <a:t>in two ways – one is </a:t>
            </a:r>
            <a:r>
              <a:rPr lang="en-US" b="1" dirty="0">
                <a:solidFill>
                  <a:srgbClr val="FF0000"/>
                </a:solidFill>
                <a:latin typeface="Times New Roman" pitchFamily="18" charset="0"/>
                <a:cs typeface="Times New Roman" pitchFamily="18" charset="0"/>
              </a:rPr>
              <a:t>storage</a:t>
            </a:r>
            <a:r>
              <a:rPr lang="en-US" dirty="0">
                <a:latin typeface="Times New Roman" pitchFamily="18" charset="0"/>
                <a:cs typeface="Times New Roman" pitchFamily="18" charset="0"/>
              </a:rPr>
              <a:t> and second is </a:t>
            </a:r>
            <a:r>
              <a:rPr lang="en-US" b="1" dirty="0">
                <a:solidFill>
                  <a:srgbClr val="FF0000"/>
                </a:solidFill>
                <a:latin typeface="Times New Roman" pitchFamily="18" charset="0"/>
                <a:cs typeface="Times New Roman" pitchFamily="18" charset="0"/>
              </a:rPr>
              <a:t>processing</a:t>
            </a:r>
            <a:r>
              <a:rPr lang="en-US" dirty="0">
                <a:latin typeface="Times New Roman" pitchFamily="18" charset="0"/>
                <a:cs typeface="Times New Roman" pitchFamily="18" charset="0"/>
              </a:rPr>
              <a:t>. </a:t>
            </a:r>
          </a:p>
          <a:p>
            <a:pPr algn="just"/>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5" name="Content Placeholder 4"/>
          <p:cNvGraphicFramePr>
            <a:graphicFrameLocks noGrp="1"/>
          </p:cNvGraphicFramePr>
          <p:nvPr>
            <p:ph idx="1"/>
          </p:nvPr>
        </p:nvGraphicFramePr>
        <p:xfrm>
          <a:off x="581996" y="504080"/>
          <a:ext cx="7964844" cy="5116238"/>
        </p:xfrm>
        <a:graphic>
          <a:graphicData uri="http://schemas.openxmlformats.org/drawingml/2006/table">
            <a:tbl>
              <a:tblPr firstRow="1" bandRow="1">
                <a:tableStyleId>{5C22544A-7EE6-4342-B048-85BDC9FD1C3A}</a:tableStyleId>
              </a:tblPr>
              <a:tblGrid>
                <a:gridCol w="2683718"/>
                <a:gridCol w="5281126"/>
              </a:tblGrid>
              <a:tr h="382328">
                <a:tc>
                  <a:txBody>
                    <a:bodyPr/>
                    <a:lstStyle/>
                    <a:p>
                      <a:pPr marL="0" marR="0">
                        <a:lnSpc>
                          <a:spcPct val="115000"/>
                        </a:lnSpc>
                        <a:spcBef>
                          <a:spcPts val="0"/>
                        </a:spcBef>
                        <a:spcAft>
                          <a:spcPts val="1000"/>
                        </a:spcAft>
                      </a:pPr>
                      <a:r>
                        <a:rPr lang="en-US" sz="1600" b="1" dirty="0">
                          <a:latin typeface="Times New Roman"/>
                          <a:ea typeface="Calibri"/>
                          <a:cs typeface="Times New Roman"/>
                        </a:rPr>
                        <a:t>Storage Level</a:t>
                      </a:r>
                      <a:endParaRPr lang="en-US" sz="1600" dirty="0">
                        <a:latin typeface="Calibri"/>
                        <a:ea typeface="Calibri"/>
                        <a:cs typeface="Times New Roman"/>
                      </a:endParaRPr>
                    </a:p>
                  </a:txBody>
                  <a:tcPr marL="63500" marR="63500" marT="63500" marB="63500"/>
                </a:tc>
                <a:tc>
                  <a:txBody>
                    <a:bodyPr/>
                    <a:lstStyle/>
                    <a:p>
                      <a:pPr marL="0" marR="0">
                        <a:lnSpc>
                          <a:spcPct val="115000"/>
                        </a:lnSpc>
                        <a:spcBef>
                          <a:spcPts val="0"/>
                        </a:spcBef>
                        <a:spcAft>
                          <a:spcPts val="1000"/>
                        </a:spcAft>
                      </a:pPr>
                      <a:r>
                        <a:rPr lang="en-US" sz="1600" b="1">
                          <a:latin typeface="Times New Roman"/>
                          <a:ea typeface="Calibri"/>
                          <a:cs typeface="Times New Roman"/>
                        </a:rPr>
                        <a:t>Meaning</a:t>
                      </a:r>
                      <a:endParaRPr lang="en-US" sz="1600">
                        <a:latin typeface="Calibri"/>
                        <a:ea typeface="Calibri"/>
                        <a:cs typeface="Times New Roman"/>
                      </a:endParaRPr>
                    </a:p>
                  </a:txBody>
                  <a:tcPr marL="63500" marR="63500" marT="63500" marB="63500"/>
                </a:tc>
              </a:tr>
              <a:tr h="1059401">
                <a:tc>
                  <a:txBody>
                    <a:bodyPr/>
                    <a:lstStyle/>
                    <a:p>
                      <a:pPr marL="0" marR="0">
                        <a:lnSpc>
                          <a:spcPct val="115000"/>
                        </a:lnSpc>
                        <a:spcBef>
                          <a:spcPts val="0"/>
                        </a:spcBef>
                        <a:spcAft>
                          <a:spcPts val="1000"/>
                        </a:spcAft>
                      </a:pPr>
                      <a:r>
                        <a:rPr lang="en-US" sz="1600" dirty="0">
                          <a:latin typeface="Times New Roman"/>
                          <a:ea typeface="Calibri"/>
                          <a:cs typeface="Times New Roman"/>
                        </a:rPr>
                        <a:t>MEMORY_AND_DISK_SER</a:t>
                      </a:r>
                      <a:br>
                        <a:rPr lang="en-US" sz="1600" dirty="0">
                          <a:latin typeface="Times New Roman"/>
                          <a:ea typeface="Calibri"/>
                          <a:cs typeface="Times New Roman"/>
                        </a:rPr>
                      </a:br>
                      <a:r>
                        <a:rPr lang="en-US" sz="1600" dirty="0">
                          <a:latin typeface="Times New Roman"/>
                          <a:ea typeface="Calibri"/>
                          <a:cs typeface="Times New Roman"/>
                        </a:rPr>
                        <a:t>(Java and </a:t>
                      </a:r>
                      <a:r>
                        <a:rPr lang="en-US" sz="1600" dirty="0" err="1">
                          <a:latin typeface="Times New Roman"/>
                          <a:ea typeface="Calibri"/>
                          <a:cs typeface="Times New Roman"/>
                        </a:rPr>
                        <a:t>Scala</a:t>
                      </a:r>
                      <a:r>
                        <a:rPr lang="en-US" sz="1600" dirty="0">
                          <a:latin typeface="Times New Roman"/>
                          <a:ea typeface="Calibri"/>
                          <a:cs typeface="Times New Roman"/>
                        </a:rPr>
                        <a:t>)</a:t>
                      </a:r>
                      <a:endParaRPr lang="en-US" sz="1600" dirty="0">
                        <a:latin typeface="Calibri"/>
                        <a:ea typeface="Calibri"/>
                        <a:cs typeface="Times New Roman"/>
                      </a:endParaRPr>
                    </a:p>
                  </a:txBody>
                  <a:tcPr marL="63500" marR="63500" marT="63500" marB="63500"/>
                </a:tc>
                <a:tc>
                  <a:txBody>
                    <a:bodyPr/>
                    <a:lstStyle/>
                    <a:p>
                      <a:pPr marL="0" marR="0">
                        <a:lnSpc>
                          <a:spcPct val="115000"/>
                        </a:lnSpc>
                        <a:spcBef>
                          <a:spcPts val="0"/>
                        </a:spcBef>
                        <a:spcAft>
                          <a:spcPts val="1000"/>
                        </a:spcAft>
                      </a:pPr>
                      <a:r>
                        <a:rPr lang="en-US" sz="1600">
                          <a:latin typeface="Times New Roman"/>
                          <a:ea typeface="Calibri"/>
                          <a:cs typeface="Times New Roman"/>
                        </a:rPr>
                        <a:t>Similar to MEMORY_ONLY_SER, but spill partitions that don't fit in memory to disk instead of recomputing them on the fly each time they're needed.</a:t>
                      </a:r>
                      <a:endParaRPr lang="en-US" sz="1600">
                        <a:latin typeface="Calibri"/>
                        <a:ea typeface="Calibri"/>
                        <a:cs typeface="Times New Roman"/>
                      </a:endParaRPr>
                    </a:p>
                  </a:txBody>
                  <a:tcPr marL="63500" marR="63500" marT="63500" marB="63500"/>
                </a:tc>
              </a:tr>
              <a:tr h="548368">
                <a:tc>
                  <a:txBody>
                    <a:bodyPr/>
                    <a:lstStyle/>
                    <a:p>
                      <a:pPr marL="0" marR="0">
                        <a:lnSpc>
                          <a:spcPct val="115000"/>
                        </a:lnSpc>
                        <a:spcBef>
                          <a:spcPts val="0"/>
                        </a:spcBef>
                        <a:spcAft>
                          <a:spcPts val="1000"/>
                        </a:spcAft>
                      </a:pPr>
                      <a:r>
                        <a:rPr lang="en-US" sz="1600" dirty="0">
                          <a:latin typeface="Times New Roman"/>
                          <a:ea typeface="Calibri"/>
                          <a:cs typeface="Times New Roman"/>
                        </a:rPr>
                        <a:t>DISK_ONLY</a:t>
                      </a:r>
                      <a:endParaRPr lang="en-US" sz="1600" dirty="0">
                        <a:latin typeface="Calibri"/>
                        <a:ea typeface="Calibri"/>
                        <a:cs typeface="Times New Roman"/>
                      </a:endParaRPr>
                    </a:p>
                  </a:txBody>
                  <a:tcPr marL="63500" marR="63500" marT="63500" marB="63500"/>
                </a:tc>
                <a:tc>
                  <a:txBody>
                    <a:bodyPr/>
                    <a:lstStyle/>
                    <a:p>
                      <a:pPr marL="0" marR="0">
                        <a:lnSpc>
                          <a:spcPct val="115000"/>
                        </a:lnSpc>
                        <a:spcBef>
                          <a:spcPts val="0"/>
                        </a:spcBef>
                        <a:spcAft>
                          <a:spcPts val="1000"/>
                        </a:spcAft>
                      </a:pPr>
                      <a:r>
                        <a:rPr lang="en-US" sz="1600" dirty="0">
                          <a:latin typeface="Times New Roman"/>
                          <a:ea typeface="Calibri"/>
                          <a:cs typeface="Times New Roman"/>
                        </a:rPr>
                        <a:t>Store the RDD partitions only on disk.</a:t>
                      </a:r>
                      <a:endParaRPr lang="en-US" sz="1600" dirty="0">
                        <a:latin typeface="Calibri"/>
                        <a:ea typeface="Calibri"/>
                        <a:cs typeface="Times New Roman"/>
                      </a:endParaRPr>
                    </a:p>
                  </a:txBody>
                  <a:tcPr marL="63500" marR="63500" marT="63500" marB="63500"/>
                </a:tc>
              </a:tr>
              <a:tr h="1059401">
                <a:tc>
                  <a:txBody>
                    <a:bodyPr/>
                    <a:lstStyle/>
                    <a:p>
                      <a:pPr marL="0" marR="0">
                        <a:lnSpc>
                          <a:spcPct val="115000"/>
                        </a:lnSpc>
                        <a:spcBef>
                          <a:spcPts val="0"/>
                        </a:spcBef>
                        <a:spcAft>
                          <a:spcPts val="1000"/>
                        </a:spcAft>
                      </a:pPr>
                      <a:r>
                        <a:rPr lang="en-US" sz="1600" dirty="0">
                          <a:latin typeface="Times New Roman"/>
                          <a:ea typeface="Calibri"/>
                          <a:cs typeface="Times New Roman"/>
                        </a:rPr>
                        <a:t>MEMORY_ONLY_2, MEMORY_AND_DISK_2, etc.</a:t>
                      </a:r>
                      <a:endParaRPr lang="en-US" sz="1600" dirty="0">
                        <a:latin typeface="Calibri"/>
                        <a:ea typeface="Calibri"/>
                        <a:cs typeface="Times New Roman"/>
                      </a:endParaRPr>
                    </a:p>
                  </a:txBody>
                  <a:tcPr marL="63500" marR="63500" marT="63500" marB="63500"/>
                </a:tc>
                <a:tc>
                  <a:txBody>
                    <a:bodyPr/>
                    <a:lstStyle/>
                    <a:p>
                      <a:pPr marL="0" marR="0">
                        <a:lnSpc>
                          <a:spcPct val="115000"/>
                        </a:lnSpc>
                        <a:spcBef>
                          <a:spcPts val="0"/>
                        </a:spcBef>
                        <a:spcAft>
                          <a:spcPts val="1000"/>
                        </a:spcAft>
                      </a:pPr>
                      <a:r>
                        <a:rPr lang="en-US" sz="1600" dirty="0">
                          <a:latin typeface="Times New Roman"/>
                          <a:ea typeface="Calibri"/>
                          <a:cs typeface="Times New Roman"/>
                        </a:rPr>
                        <a:t>Same as the levels above, but replicate each partition on two cluster nodes.</a:t>
                      </a:r>
                      <a:endParaRPr lang="en-US" sz="1600" dirty="0">
                        <a:latin typeface="Calibri"/>
                        <a:ea typeface="Calibri"/>
                        <a:cs typeface="Times New Roman"/>
                      </a:endParaRPr>
                    </a:p>
                  </a:txBody>
                  <a:tcPr marL="63500" marR="63500" marT="63500" marB="63500"/>
                </a:tc>
              </a:tr>
              <a:tr h="1059401">
                <a:tc>
                  <a:txBody>
                    <a:bodyPr/>
                    <a:lstStyle/>
                    <a:p>
                      <a:pPr marL="0" marR="0">
                        <a:lnSpc>
                          <a:spcPct val="115000"/>
                        </a:lnSpc>
                        <a:spcBef>
                          <a:spcPts val="0"/>
                        </a:spcBef>
                        <a:spcAft>
                          <a:spcPts val="1000"/>
                        </a:spcAft>
                      </a:pPr>
                      <a:r>
                        <a:rPr lang="en-US" sz="1600" dirty="0">
                          <a:latin typeface="Times New Roman"/>
                          <a:ea typeface="Calibri"/>
                          <a:cs typeface="Times New Roman"/>
                        </a:rPr>
                        <a:t>OFF_HEAP (experimental)</a:t>
                      </a:r>
                      <a:endParaRPr lang="en-US" sz="1600" dirty="0">
                        <a:latin typeface="Calibri"/>
                        <a:ea typeface="Calibri"/>
                        <a:cs typeface="Times New Roman"/>
                      </a:endParaRPr>
                    </a:p>
                  </a:txBody>
                  <a:tcPr marL="63500" marR="63500" marT="63500" marB="63500"/>
                </a:tc>
                <a:tc>
                  <a:txBody>
                    <a:bodyPr/>
                    <a:lstStyle/>
                    <a:p>
                      <a:pPr marL="0" marR="0">
                        <a:lnSpc>
                          <a:spcPct val="115000"/>
                        </a:lnSpc>
                        <a:spcBef>
                          <a:spcPts val="0"/>
                        </a:spcBef>
                        <a:spcAft>
                          <a:spcPts val="1000"/>
                        </a:spcAft>
                      </a:pPr>
                      <a:r>
                        <a:rPr lang="en-US" sz="1600" dirty="0">
                          <a:latin typeface="Times New Roman"/>
                          <a:ea typeface="Calibri"/>
                          <a:cs typeface="Times New Roman"/>
                        </a:rPr>
                        <a:t>Similar to MEMORY_ONLY_SER, but store the data in </a:t>
                      </a:r>
                      <a:r>
                        <a:rPr lang="en-US" sz="1600" u="sng" dirty="0">
                          <a:solidFill>
                            <a:schemeClr val="tx1"/>
                          </a:solidFill>
                          <a:latin typeface="Times New Roman"/>
                          <a:ea typeface="Calibri"/>
                          <a:cs typeface="Times New Roman"/>
                        </a:rPr>
                        <a:t>off-heap memory</a:t>
                      </a:r>
                      <a:r>
                        <a:rPr lang="en-US" sz="1600" dirty="0">
                          <a:latin typeface="Times New Roman"/>
                          <a:ea typeface="Calibri"/>
                          <a:cs typeface="Times New Roman"/>
                        </a:rPr>
                        <a:t>. </a:t>
                      </a:r>
                      <a:r>
                        <a:rPr lang="en-US" sz="1600" dirty="0" err="1" smtClean="0">
                          <a:latin typeface="Times New Roman"/>
                          <a:ea typeface="Calibri"/>
                          <a:cs typeface="Times New Roman"/>
                        </a:rPr>
                        <a:t>Th</a:t>
                      </a:r>
                      <a:endParaRPr lang="en-US" sz="1600" dirty="0" smtClean="0">
                        <a:latin typeface="Times New Roman"/>
                        <a:ea typeface="Calibri"/>
                        <a:cs typeface="Times New Roman"/>
                      </a:endParaRPr>
                    </a:p>
                    <a:p>
                      <a:pPr marL="0" marR="0">
                        <a:lnSpc>
                          <a:spcPct val="115000"/>
                        </a:lnSpc>
                        <a:spcBef>
                          <a:spcPts val="0"/>
                        </a:spcBef>
                        <a:spcAft>
                          <a:spcPts val="1000"/>
                        </a:spcAft>
                      </a:pPr>
                      <a:r>
                        <a:rPr lang="en-US" sz="1800" b="1" i="0" kern="1200" dirty="0" smtClean="0">
                          <a:solidFill>
                            <a:schemeClr val="dk1"/>
                          </a:solidFill>
                          <a:latin typeface="+mn-lt"/>
                          <a:ea typeface="+mn-ea"/>
                          <a:cs typeface="+mn-cs"/>
                        </a:rPr>
                        <a:t>Off</a:t>
                      </a:r>
                      <a:r>
                        <a:rPr lang="en-US" sz="1800" b="0" i="0" kern="1200" dirty="0" smtClean="0">
                          <a:solidFill>
                            <a:schemeClr val="dk1"/>
                          </a:solidFill>
                          <a:latin typeface="+mn-lt"/>
                          <a:ea typeface="+mn-ea"/>
                          <a:cs typeface="+mn-cs"/>
                        </a:rPr>
                        <a:t>-</a:t>
                      </a:r>
                      <a:r>
                        <a:rPr lang="en-US" sz="1800" b="1" i="0" kern="1200" dirty="0" smtClean="0">
                          <a:solidFill>
                            <a:schemeClr val="dk1"/>
                          </a:solidFill>
                          <a:latin typeface="+mn-lt"/>
                          <a:ea typeface="+mn-ea"/>
                          <a:cs typeface="+mn-cs"/>
                        </a:rPr>
                        <a:t>Heap Memory</a:t>
                      </a:r>
                      <a:r>
                        <a:rPr lang="en-US" sz="1800" b="0" i="0" kern="1200" dirty="0" smtClean="0">
                          <a:solidFill>
                            <a:schemeClr val="dk1"/>
                          </a:solidFill>
                          <a:latin typeface="+mn-lt"/>
                          <a:ea typeface="+mn-ea"/>
                          <a:cs typeface="+mn-cs"/>
                        </a:rPr>
                        <a:t> — This segment of </a:t>
                      </a:r>
                      <a:r>
                        <a:rPr lang="en-US" sz="1800" b="1" i="0" kern="1200" dirty="0" smtClean="0">
                          <a:solidFill>
                            <a:schemeClr val="dk1"/>
                          </a:solidFill>
                          <a:latin typeface="+mn-lt"/>
                          <a:ea typeface="+mn-ea"/>
                          <a:cs typeface="+mn-cs"/>
                        </a:rPr>
                        <a:t>memory</a:t>
                      </a:r>
                      <a:r>
                        <a:rPr lang="en-US" sz="1800" b="0" i="0" kern="1200" dirty="0" smtClean="0">
                          <a:solidFill>
                            <a:schemeClr val="dk1"/>
                          </a:solidFill>
                          <a:latin typeface="+mn-lt"/>
                          <a:ea typeface="+mn-ea"/>
                          <a:cs typeface="+mn-cs"/>
                        </a:rPr>
                        <a:t> lies outside the JVM, but is used by JVM for certain use-cases (e.g. interning of Strings)</a:t>
                      </a:r>
                      <a:r>
                        <a:rPr lang="en-US" sz="1600" dirty="0" smtClean="0">
                          <a:latin typeface="Times New Roman"/>
                          <a:ea typeface="Calibri"/>
                          <a:cs typeface="Times New Roman"/>
                        </a:rPr>
                        <a:t>is </a:t>
                      </a:r>
                      <a:r>
                        <a:rPr lang="en-US" sz="1600" dirty="0">
                          <a:latin typeface="Times New Roman"/>
                          <a:ea typeface="Calibri"/>
                          <a:cs typeface="Times New Roman"/>
                        </a:rPr>
                        <a:t>requires off-heap memory to be enabled.</a:t>
                      </a:r>
                      <a:endParaRPr lang="en-US" sz="1600" dirty="0">
                        <a:latin typeface="Calibri"/>
                        <a:ea typeface="Calibri"/>
                        <a:cs typeface="Times New Roman"/>
                      </a:endParaRPr>
                    </a:p>
                  </a:txBody>
                  <a:tcPr marL="63500" marR="63500" marT="63500" marB="63500"/>
                </a:tc>
              </a:tr>
            </a:tbl>
          </a:graphicData>
        </a:graphic>
      </p:graphicFrame>
      <p:sp>
        <p:nvSpPr>
          <p:cNvPr id="6" name="Footer Placeholder 5"/>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functions to SPARK</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Spark’s API relies heavily on passing functions in the driver program to run on the cluster. There are two recommended ways to do this:</a:t>
            </a:r>
          </a:p>
          <a:p>
            <a:r>
              <a:rPr lang="en-US" dirty="0" smtClean="0">
                <a:latin typeface="Times New Roman" pitchFamily="18" charset="0"/>
                <a:cs typeface="Times New Roman" pitchFamily="18" charset="0"/>
              </a:rPr>
              <a:t>Anonymous function syntax, which can be used for short pieces of code.</a:t>
            </a:r>
          </a:p>
          <a:p>
            <a:r>
              <a:rPr lang="en-US" dirty="0" smtClean="0">
                <a:latin typeface="Times New Roman" pitchFamily="18" charset="0"/>
                <a:cs typeface="Times New Roman" pitchFamily="18" charset="0"/>
              </a:rPr>
              <a:t>Static methods in a global singleton object. </a:t>
            </a:r>
          </a:p>
          <a:p>
            <a:r>
              <a:rPr lang="en-US" dirty="0" smtClean="0">
                <a:latin typeface="Times New Roman" pitchFamily="18" charset="0"/>
                <a:cs typeface="Times New Roman" pitchFamily="18" charset="0"/>
              </a:rPr>
              <a:t>For example, you can define object </a:t>
            </a:r>
            <a:r>
              <a:rPr lang="en-US" dirty="0" err="1" smtClean="0">
                <a:latin typeface="Times New Roman" pitchFamily="18" charset="0"/>
                <a:cs typeface="Times New Roman" pitchFamily="18" charset="0"/>
              </a:rPr>
              <a:t>MyFunctions</a:t>
            </a:r>
            <a:r>
              <a:rPr lang="en-US" dirty="0" smtClean="0">
                <a:latin typeface="Times New Roman" pitchFamily="18" charset="0"/>
                <a:cs typeface="Times New Roman" pitchFamily="18" charset="0"/>
              </a:rPr>
              <a:t> and then pass MyFunctions.func1, as follows:</a:t>
            </a:r>
          </a:p>
          <a:p>
            <a:r>
              <a:rPr lang="en-US" b="1" dirty="0" smtClean="0">
                <a:latin typeface="Times New Roman" pitchFamily="18" charset="0"/>
                <a:cs typeface="Times New Roman" pitchFamily="18" charset="0"/>
              </a:rPr>
              <a:t>object</a:t>
            </a:r>
            <a:r>
              <a:rPr lang="en-US"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MyFunctions</a:t>
            </a:r>
            <a:r>
              <a:rPr lang="en-US" dirty="0" smtClean="0">
                <a:latin typeface="Times New Roman" pitchFamily="18" charset="0"/>
                <a:cs typeface="Times New Roman" pitchFamily="18" charset="0"/>
              </a:rPr>
              <a:t> { </a:t>
            </a:r>
            <a:r>
              <a:rPr lang="en-US" b="1" dirty="0" smtClean="0">
                <a:latin typeface="Times New Roman" pitchFamily="18" charset="0"/>
                <a:cs typeface="Times New Roman" pitchFamily="18" charset="0"/>
              </a:rPr>
              <a:t>def</a:t>
            </a:r>
            <a:r>
              <a:rPr lang="en-US" dirty="0" smtClean="0">
                <a:latin typeface="Times New Roman" pitchFamily="18" charset="0"/>
                <a:cs typeface="Times New Roman" pitchFamily="18" charset="0"/>
              </a:rPr>
              <a:t> func1(s</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String)</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String = { ... } } myRdd.map(MyFunctions.func1)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013" y="938026"/>
            <a:ext cx="7886700" cy="832370"/>
          </a:xfrm>
        </p:spPr>
        <p:txBody>
          <a:bodyPr/>
          <a:lstStyle/>
          <a:p>
            <a:r>
              <a:rPr lang="en-US" sz="2400" dirty="0" smtClean="0"/>
              <a:t>Sending the object that contains that class along with the method</a:t>
            </a:r>
            <a:endParaRPr lang="en-US" sz="2400" dirty="0"/>
          </a:p>
        </p:txBody>
      </p:sp>
      <p:sp>
        <p:nvSpPr>
          <p:cNvPr id="3" name="Content Placeholder 2"/>
          <p:cNvSpPr>
            <a:spLocks noGrp="1"/>
          </p:cNvSpPr>
          <p:nvPr>
            <p:ph idx="1"/>
          </p:nvPr>
        </p:nvSpPr>
        <p:spPr>
          <a:xfrm>
            <a:off x="684634" y="2136709"/>
            <a:ext cx="7886700" cy="2407299"/>
          </a:xfrm>
        </p:spPr>
        <p:txBody>
          <a:bodyPr/>
          <a:lstStyle/>
          <a:p>
            <a:pPr>
              <a:buNone/>
            </a:pPr>
            <a:r>
              <a:rPr lang="en-US" b="1" dirty="0" smtClean="0">
                <a:solidFill>
                  <a:srgbClr val="007020"/>
                </a:solidFill>
              </a:rPr>
              <a:t>object</a:t>
            </a:r>
            <a:r>
              <a:rPr lang="en-US" dirty="0" smtClean="0"/>
              <a:t> </a:t>
            </a:r>
            <a:r>
              <a:rPr lang="en-US" b="1" dirty="0" err="1" smtClean="0">
                <a:solidFill>
                  <a:srgbClr val="0E84B5"/>
                </a:solidFill>
              </a:rPr>
              <a:t>MyFunctions</a:t>
            </a:r>
            <a:r>
              <a:rPr lang="en-US" dirty="0" smtClean="0">
                <a:solidFill>
                  <a:srgbClr val="666666"/>
                </a:solidFill>
              </a:rPr>
              <a:t>{</a:t>
            </a:r>
          </a:p>
          <a:p>
            <a:pPr>
              <a:buNone/>
            </a:pPr>
            <a:r>
              <a:rPr lang="en-US" dirty="0" smtClean="0">
                <a:solidFill>
                  <a:srgbClr val="666666"/>
                </a:solidFill>
              </a:rPr>
              <a:t>	</a:t>
            </a:r>
            <a:r>
              <a:rPr lang="en-US" dirty="0" smtClean="0"/>
              <a:t> </a:t>
            </a:r>
            <a:r>
              <a:rPr lang="en-US" b="1" dirty="0" smtClean="0">
                <a:solidFill>
                  <a:srgbClr val="007020"/>
                </a:solidFill>
              </a:rPr>
              <a:t>def</a:t>
            </a:r>
            <a:r>
              <a:rPr lang="en-US" dirty="0" smtClean="0"/>
              <a:t> </a:t>
            </a:r>
            <a:r>
              <a:rPr lang="en-US" dirty="0" smtClean="0">
                <a:solidFill>
                  <a:srgbClr val="06287E"/>
                </a:solidFill>
              </a:rPr>
              <a:t>func1</a:t>
            </a:r>
            <a:r>
              <a:rPr lang="en-US" dirty="0" smtClean="0">
                <a:solidFill>
                  <a:srgbClr val="666666"/>
                </a:solidFill>
              </a:rPr>
              <a:t>(</a:t>
            </a:r>
            <a:r>
              <a:rPr lang="en-US" dirty="0" smtClean="0"/>
              <a:t>s</a:t>
            </a:r>
            <a:r>
              <a:rPr lang="en-US" b="1" dirty="0" smtClean="0">
                <a:solidFill>
                  <a:srgbClr val="007020"/>
                </a:solidFill>
              </a:rPr>
              <a:t>:</a:t>
            </a:r>
            <a:r>
              <a:rPr lang="en-US" dirty="0" smtClean="0"/>
              <a:t> </a:t>
            </a:r>
            <a:r>
              <a:rPr lang="en-US" dirty="0" smtClean="0">
                <a:solidFill>
                  <a:srgbClr val="902000"/>
                </a:solidFill>
              </a:rPr>
              <a:t>String</a:t>
            </a:r>
            <a:r>
              <a:rPr lang="en-US" dirty="0" smtClean="0">
                <a:solidFill>
                  <a:srgbClr val="666666"/>
                </a:solidFill>
              </a:rPr>
              <a:t>)</a:t>
            </a:r>
            <a:r>
              <a:rPr lang="en-US" b="1" dirty="0" smtClean="0">
                <a:solidFill>
                  <a:srgbClr val="007020"/>
                </a:solidFill>
              </a:rPr>
              <a:t>:</a:t>
            </a:r>
            <a:r>
              <a:rPr lang="en-US" dirty="0" smtClean="0"/>
              <a:t> </a:t>
            </a:r>
            <a:r>
              <a:rPr lang="en-US" dirty="0" smtClean="0">
                <a:solidFill>
                  <a:srgbClr val="902000"/>
                </a:solidFill>
              </a:rPr>
              <a:t>String</a:t>
            </a:r>
            <a:r>
              <a:rPr lang="en-US" dirty="0" smtClean="0"/>
              <a:t> </a:t>
            </a:r>
            <a:r>
              <a:rPr lang="en-US" dirty="0" smtClean="0">
                <a:solidFill>
                  <a:srgbClr val="666666"/>
                </a:solidFill>
              </a:rPr>
              <a:t>=</a:t>
            </a:r>
            <a:r>
              <a:rPr lang="en-US" dirty="0" smtClean="0"/>
              <a:t> </a:t>
            </a:r>
            <a:r>
              <a:rPr lang="en-US" dirty="0" smtClean="0">
                <a:solidFill>
                  <a:srgbClr val="666666"/>
                </a:solidFill>
              </a:rPr>
              <a:t>{</a:t>
            </a:r>
            <a:r>
              <a:rPr lang="en-US" dirty="0" smtClean="0"/>
              <a:t> </a:t>
            </a:r>
            <a:r>
              <a:rPr lang="en-US" dirty="0" smtClean="0">
                <a:solidFill>
                  <a:srgbClr val="666666"/>
                </a:solidFill>
              </a:rPr>
              <a:t>...</a:t>
            </a:r>
            <a:r>
              <a:rPr lang="en-US" dirty="0" smtClean="0"/>
              <a:t> </a:t>
            </a:r>
            <a:r>
              <a:rPr lang="en-US" dirty="0" smtClean="0">
                <a:solidFill>
                  <a:srgbClr val="666666"/>
                </a:solidFill>
              </a:rPr>
              <a:t>}</a:t>
            </a:r>
            <a:r>
              <a:rPr lang="en-US" dirty="0" smtClean="0"/>
              <a:t> </a:t>
            </a:r>
          </a:p>
          <a:p>
            <a:pPr>
              <a:buNone/>
            </a:pPr>
            <a:r>
              <a:rPr lang="en-US" dirty="0" smtClean="0">
                <a:solidFill>
                  <a:srgbClr val="666666"/>
                </a:solidFill>
              </a:rPr>
              <a:t>}</a:t>
            </a:r>
          </a:p>
          <a:p>
            <a:pPr>
              <a:buNone/>
            </a:pPr>
            <a:r>
              <a:rPr lang="en-US" dirty="0" smtClean="0">
                <a:solidFill>
                  <a:srgbClr val="BB60D5"/>
                </a:solidFill>
              </a:rPr>
              <a:t>myRdd</a:t>
            </a:r>
            <a:r>
              <a:rPr lang="en-US" dirty="0" smtClean="0">
                <a:solidFill>
                  <a:srgbClr val="666666"/>
                </a:solidFill>
              </a:rPr>
              <a:t>.</a:t>
            </a:r>
            <a:r>
              <a:rPr lang="en-US" dirty="0" smtClean="0"/>
              <a:t>map</a:t>
            </a:r>
            <a:r>
              <a:rPr lang="en-US" dirty="0" smtClean="0">
                <a:solidFill>
                  <a:srgbClr val="666666"/>
                </a:solidFill>
              </a:rPr>
              <a:t>(</a:t>
            </a:r>
            <a:r>
              <a:rPr lang="en-US" dirty="0" smtClean="0">
                <a:solidFill>
                  <a:srgbClr val="BB60D5"/>
                </a:solidFill>
              </a:rPr>
              <a:t>MyFunctions</a:t>
            </a:r>
            <a:r>
              <a:rPr lang="en-US" dirty="0" smtClean="0">
                <a:solidFill>
                  <a:srgbClr val="666666"/>
                </a:solidFill>
              </a:rPr>
              <a:t>.</a:t>
            </a:r>
            <a:r>
              <a:rPr lang="en-US" dirty="0" smtClean="0"/>
              <a:t>func1</a:t>
            </a:r>
            <a:r>
              <a:rPr lang="en-US" dirty="0" smtClean="0">
                <a:solidFill>
                  <a:srgbClr val="666666"/>
                </a:solidFill>
              </a:rPr>
              <a:t>)</a:t>
            </a:r>
            <a:endParaRPr lang="en-US" dirty="0"/>
          </a:p>
        </p:txBody>
      </p:sp>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982" y="3681226"/>
            <a:ext cx="7886700" cy="832370"/>
          </a:xfrm>
        </p:spPr>
        <p:txBody>
          <a:bodyPr/>
          <a:lstStyle/>
          <a:p>
            <a:r>
              <a:rPr lang="en-US" sz="2800" dirty="0" smtClean="0">
                <a:solidFill>
                  <a:schemeClr val="tx1"/>
                </a:solidFill>
              </a:rPr>
              <a:t>Create a new </a:t>
            </a:r>
            <a:r>
              <a:rPr lang="en-US" sz="2800" dirty="0" err="1" smtClean="0">
                <a:solidFill>
                  <a:schemeClr val="tx1"/>
                </a:solidFill>
              </a:rPr>
              <a:t>MyClass</a:t>
            </a:r>
            <a:r>
              <a:rPr lang="en-US" sz="2800" dirty="0" smtClean="0">
                <a:solidFill>
                  <a:schemeClr val="tx1"/>
                </a:solidFill>
              </a:rPr>
              <a:t> instance and call </a:t>
            </a:r>
            <a:r>
              <a:rPr lang="en-US" sz="2800" dirty="0" err="1" smtClean="0">
                <a:solidFill>
                  <a:schemeClr val="tx1"/>
                </a:solidFill>
              </a:rPr>
              <a:t>doStuff</a:t>
            </a:r>
            <a:r>
              <a:rPr lang="en-US" sz="2800" dirty="0" smtClean="0">
                <a:solidFill>
                  <a:schemeClr val="tx1"/>
                </a:solidFill>
              </a:rPr>
              <a:t> on it, the map inside references the func1 method </a:t>
            </a:r>
            <a:r>
              <a:rPr lang="en-US" sz="2800" i="1" dirty="0" smtClean="0">
                <a:solidFill>
                  <a:schemeClr val="tx1"/>
                </a:solidFill>
              </a:rPr>
              <a:t>of that </a:t>
            </a:r>
            <a:r>
              <a:rPr lang="en-US" sz="2800" i="1" dirty="0" err="1" smtClean="0">
                <a:solidFill>
                  <a:schemeClr val="tx1"/>
                </a:solidFill>
              </a:rPr>
              <a:t>MyClass</a:t>
            </a:r>
            <a:r>
              <a:rPr lang="en-US" sz="2800" i="1" dirty="0" smtClean="0">
                <a:solidFill>
                  <a:schemeClr val="tx1"/>
                </a:solidFill>
              </a:rPr>
              <a:t> instance</a:t>
            </a:r>
            <a:r>
              <a:rPr lang="en-US" sz="2800" dirty="0" smtClean="0">
                <a:solidFill>
                  <a:schemeClr val="tx1"/>
                </a:solidFill>
              </a:rPr>
              <a:t>, so the whole object needs to be sent to the cluster. </a:t>
            </a:r>
            <a:br>
              <a:rPr lang="en-US" sz="2800" dirty="0" smtClean="0">
                <a:solidFill>
                  <a:schemeClr val="tx1"/>
                </a:solidFill>
              </a:rPr>
            </a:br>
            <a:r>
              <a:rPr lang="en-US" sz="2800" dirty="0" smtClean="0">
                <a:solidFill>
                  <a:schemeClr val="tx1"/>
                </a:solidFill>
              </a:rPr>
              <a:t>It is similar to writing rdd.map(x =&gt; this.func1(x)).</a:t>
            </a:r>
            <a:endParaRPr lang="en-US" sz="2800" dirty="0">
              <a:solidFill>
                <a:schemeClr val="tx1"/>
              </a:solidFill>
            </a:endParaRPr>
          </a:p>
        </p:txBody>
      </p:sp>
      <p:sp>
        <p:nvSpPr>
          <p:cNvPr id="3" name="Content Placeholder 2"/>
          <p:cNvSpPr>
            <a:spLocks noGrp="1"/>
          </p:cNvSpPr>
          <p:nvPr>
            <p:ph idx="1"/>
          </p:nvPr>
        </p:nvSpPr>
        <p:spPr>
          <a:xfrm>
            <a:off x="451368" y="662474"/>
            <a:ext cx="7886700" cy="2509935"/>
          </a:xfrm>
        </p:spPr>
        <p:txBody>
          <a:bodyPr/>
          <a:lstStyle/>
          <a:p>
            <a:pPr>
              <a:buNone/>
            </a:pPr>
            <a:r>
              <a:rPr lang="en-US" b="1" dirty="0" smtClean="0">
                <a:solidFill>
                  <a:srgbClr val="007020"/>
                </a:solidFill>
              </a:rPr>
              <a:t>class</a:t>
            </a:r>
            <a:r>
              <a:rPr lang="en-US" dirty="0" smtClean="0"/>
              <a:t> </a:t>
            </a:r>
            <a:r>
              <a:rPr lang="en-US" b="1" dirty="0" err="1" smtClean="0">
                <a:solidFill>
                  <a:srgbClr val="0E84B5"/>
                </a:solidFill>
              </a:rPr>
              <a:t>MyClass</a:t>
            </a:r>
            <a:r>
              <a:rPr lang="en-US" dirty="0" smtClean="0"/>
              <a:t> </a:t>
            </a:r>
            <a:r>
              <a:rPr lang="en-US" dirty="0" smtClean="0">
                <a:solidFill>
                  <a:srgbClr val="666666"/>
                </a:solidFill>
              </a:rPr>
              <a:t>{</a:t>
            </a:r>
            <a:r>
              <a:rPr lang="en-US" dirty="0" smtClean="0"/>
              <a:t> </a:t>
            </a:r>
          </a:p>
          <a:p>
            <a:pPr>
              <a:buNone/>
            </a:pPr>
            <a:r>
              <a:rPr lang="en-US" b="1" dirty="0" smtClean="0">
                <a:solidFill>
                  <a:srgbClr val="007020"/>
                </a:solidFill>
              </a:rPr>
              <a:t>	def</a:t>
            </a:r>
            <a:r>
              <a:rPr lang="en-US" dirty="0" smtClean="0"/>
              <a:t> </a:t>
            </a:r>
            <a:r>
              <a:rPr lang="en-US" dirty="0" smtClean="0">
                <a:solidFill>
                  <a:srgbClr val="06287E"/>
                </a:solidFill>
              </a:rPr>
              <a:t>func1</a:t>
            </a:r>
            <a:r>
              <a:rPr lang="en-US" dirty="0" smtClean="0">
                <a:solidFill>
                  <a:srgbClr val="666666"/>
                </a:solidFill>
              </a:rPr>
              <a:t>(</a:t>
            </a:r>
            <a:r>
              <a:rPr lang="en-US" dirty="0" smtClean="0"/>
              <a:t>s</a:t>
            </a:r>
            <a:r>
              <a:rPr lang="en-US" b="1" dirty="0" smtClean="0">
                <a:solidFill>
                  <a:srgbClr val="007020"/>
                </a:solidFill>
              </a:rPr>
              <a:t>:</a:t>
            </a:r>
            <a:r>
              <a:rPr lang="en-US" dirty="0" smtClean="0"/>
              <a:t> </a:t>
            </a:r>
            <a:r>
              <a:rPr lang="en-US" dirty="0" smtClean="0">
                <a:solidFill>
                  <a:srgbClr val="902000"/>
                </a:solidFill>
              </a:rPr>
              <a:t>String</a:t>
            </a:r>
            <a:r>
              <a:rPr lang="en-US" dirty="0" smtClean="0">
                <a:solidFill>
                  <a:srgbClr val="666666"/>
                </a:solidFill>
              </a:rPr>
              <a:t>)</a:t>
            </a:r>
            <a:r>
              <a:rPr lang="en-US" b="1" dirty="0" smtClean="0">
                <a:solidFill>
                  <a:srgbClr val="007020"/>
                </a:solidFill>
              </a:rPr>
              <a:t>:</a:t>
            </a:r>
            <a:r>
              <a:rPr lang="en-US" dirty="0" smtClean="0"/>
              <a:t> </a:t>
            </a:r>
            <a:r>
              <a:rPr lang="en-US" dirty="0" smtClean="0">
                <a:solidFill>
                  <a:srgbClr val="902000"/>
                </a:solidFill>
              </a:rPr>
              <a:t>String</a:t>
            </a:r>
            <a:r>
              <a:rPr lang="en-US" dirty="0" smtClean="0"/>
              <a:t> </a:t>
            </a:r>
            <a:r>
              <a:rPr lang="en-US" dirty="0" smtClean="0">
                <a:solidFill>
                  <a:srgbClr val="666666"/>
                </a:solidFill>
              </a:rPr>
              <a:t>=</a:t>
            </a:r>
            <a:r>
              <a:rPr lang="en-US" dirty="0" smtClean="0"/>
              <a:t> </a:t>
            </a:r>
            <a:r>
              <a:rPr lang="en-US" dirty="0" smtClean="0">
                <a:solidFill>
                  <a:srgbClr val="666666"/>
                </a:solidFill>
              </a:rPr>
              <a:t>{</a:t>
            </a:r>
            <a:r>
              <a:rPr lang="en-US" dirty="0" smtClean="0"/>
              <a:t> </a:t>
            </a:r>
            <a:r>
              <a:rPr lang="en-US" dirty="0" smtClean="0">
                <a:solidFill>
                  <a:srgbClr val="666666"/>
                </a:solidFill>
              </a:rPr>
              <a:t>...</a:t>
            </a:r>
            <a:r>
              <a:rPr lang="en-US" dirty="0" smtClean="0"/>
              <a:t> </a:t>
            </a:r>
            <a:r>
              <a:rPr lang="en-US" dirty="0" smtClean="0">
                <a:solidFill>
                  <a:srgbClr val="666666"/>
                </a:solidFill>
              </a:rPr>
              <a:t>}</a:t>
            </a:r>
          </a:p>
          <a:p>
            <a:pPr>
              <a:buNone/>
            </a:pPr>
            <a:r>
              <a:rPr lang="en-US" dirty="0" smtClean="0">
                <a:solidFill>
                  <a:srgbClr val="666666"/>
                </a:solidFill>
              </a:rPr>
              <a:t>	</a:t>
            </a:r>
            <a:r>
              <a:rPr lang="en-US" dirty="0" smtClean="0"/>
              <a:t> </a:t>
            </a:r>
            <a:r>
              <a:rPr lang="en-US" b="1" dirty="0" smtClean="0">
                <a:solidFill>
                  <a:srgbClr val="007020"/>
                </a:solidFill>
              </a:rPr>
              <a:t>def</a:t>
            </a:r>
            <a:r>
              <a:rPr lang="en-US" dirty="0" smtClean="0"/>
              <a:t> </a:t>
            </a:r>
            <a:r>
              <a:rPr lang="en-US" dirty="0" err="1" smtClean="0">
                <a:solidFill>
                  <a:srgbClr val="06287E"/>
                </a:solidFill>
              </a:rPr>
              <a:t>doStuff</a:t>
            </a:r>
            <a:r>
              <a:rPr lang="en-US" dirty="0" smtClean="0">
                <a:solidFill>
                  <a:srgbClr val="666666"/>
                </a:solidFill>
              </a:rPr>
              <a:t>(</a:t>
            </a:r>
            <a:r>
              <a:rPr lang="en-US" dirty="0" err="1" smtClean="0"/>
              <a:t>rdd</a:t>
            </a:r>
            <a:r>
              <a:rPr lang="en-US" b="1" dirty="0" smtClean="0">
                <a:solidFill>
                  <a:srgbClr val="007020"/>
                </a:solidFill>
              </a:rPr>
              <a:t>:</a:t>
            </a:r>
            <a:r>
              <a:rPr lang="en-US" dirty="0" smtClean="0"/>
              <a:t> </a:t>
            </a:r>
            <a:r>
              <a:rPr lang="en-US" dirty="0" smtClean="0">
                <a:solidFill>
                  <a:srgbClr val="902000"/>
                </a:solidFill>
              </a:rPr>
              <a:t>RDD</a:t>
            </a:r>
            <a:r>
              <a:rPr lang="en-US" dirty="0" smtClean="0">
                <a:solidFill>
                  <a:srgbClr val="666666"/>
                </a:solidFill>
              </a:rPr>
              <a:t>[</a:t>
            </a:r>
            <a:r>
              <a:rPr lang="en-US" dirty="0" smtClean="0">
                <a:solidFill>
                  <a:srgbClr val="902000"/>
                </a:solidFill>
              </a:rPr>
              <a:t>String</a:t>
            </a:r>
            <a:r>
              <a:rPr lang="en-US" dirty="0" smtClean="0">
                <a:solidFill>
                  <a:srgbClr val="666666"/>
                </a:solidFill>
              </a:rPr>
              <a:t>])</a:t>
            </a:r>
            <a:r>
              <a:rPr lang="en-US" b="1" dirty="0" smtClean="0">
                <a:solidFill>
                  <a:srgbClr val="007020"/>
                </a:solidFill>
              </a:rPr>
              <a:t>:</a:t>
            </a:r>
            <a:r>
              <a:rPr lang="en-US" dirty="0" smtClean="0"/>
              <a:t> </a:t>
            </a:r>
            <a:r>
              <a:rPr lang="en-US" dirty="0" smtClean="0">
                <a:solidFill>
                  <a:srgbClr val="902000"/>
                </a:solidFill>
              </a:rPr>
              <a:t>RDD</a:t>
            </a:r>
            <a:r>
              <a:rPr lang="en-US" dirty="0" smtClean="0">
                <a:solidFill>
                  <a:srgbClr val="666666"/>
                </a:solidFill>
              </a:rPr>
              <a:t>[</a:t>
            </a:r>
            <a:r>
              <a:rPr lang="en-US" dirty="0" smtClean="0">
                <a:solidFill>
                  <a:srgbClr val="902000"/>
                </a:solidFill>
              </a:rPr>
              <a:t>String</a:t>
            </a:r>
            <a:r>
              <a:rPr lang="en-US" dirty="0" smtClean="0">
                <a:solidFill>
                  <a:srgbClr val="666666"/>
                </a:solidFill>
              </a:rPr>
              <a:t>]</a:t>
            </a:r>
            <a:r>
              <a:rPr lang="en-US" dirty="0" smtClean="0"/>
              <a:t> </a:t>
            </a:r>
            <a:r>
              <a:rPr lang="en-US" b="1" dirty="0" smtClean="0">
                <a:solidFill>
                  <a:srgbClr val="007020"/>
                </a:solidFill>
              </a:rPr>
              <a:t>=</a:t>
            </a:r>
            <a:r>
              <a:rPr lang="en-US" dirty="0" smtClean="0"/>
              <a:t> </a:t>
            </a:r>
            <a:r>
              <a:rPr lang="en-US" dirty="0" smtClean="0">
                <a:solidFill>
                  <a:srgbClr val="666666"/>
                </a:solidFill>
              </a:rPr>
              <a:t>{</a:t>
            </a:r>
            <a:r>
              <a:rPr lang="en-US" dirty="0" smtClean="0"/>
              <a:t> </a:t>
            </a:r>
            <a:r>
              <a:rPr lang="en-US" dirty="0" smtClean="0">
                <a:solidFill>
                  <a:srgbClr val="BB60D5"/>
                </a:solidFill>
              </a:rPr>
              <a:t>rdd</a:t>
            </a:r>
            <a:r>
              <a:rPr lang="en-US" dirty="0" smtClean="0">
                <a:solidFill>
                  <a:srgbClr val="666666"/>
                </a:solidFill>
              </a:rPr>
              <a:t>.</a:t>
            </a:r>
            <a:r>
              <a:rPr lang="en-US" dirty="0" smtClean="0"/>
              <a:t>map</a:t>
            </a:r>
            <a:r>
              <a:rPr lang="en-US" dirty="0" smtClean="0">
                <a:solidFill>
                  <a:srgbClr val="666666"/>
                </a:solidFill>
              </a:rPr>
              <a:t>(</a:t>
            </a:r>
            <a:r>
              <a:rPr lang="en-US" dirty="0" smtClean="0"/>
              <a:t>func1</a:t>
            </a:r>
            <a:r>
              <a:rPr lang="en-US" dirty="0" smtClean="0">
                <a:solidFill>
                  <a:srgbClr val="666666"/>
                </a:solidFill>
              </a:rPr>
              <a:t>)</a:t>
            </a:r>
            <a:r>
              <a:rPr lang="en-US" dirty="0" smtClean="0"/>
              <a:t> </a:t>
            </a:r>
            <a:r>
              <a:rPr lang="en-US" dirty="0" smtClean="0">
                <a:solidFill>
                  <a:srgbClr val="666666"/>
                </a:solidFill>
              </a:rPr>
              <a:t>}</a:t>
            </a:r>
            <a:r>
              <a:rPr lang="en-US" dirty="0" smtClean="0"/>
              <a:t> </a:t>
            </a:r>
          </a:p>
          <a:p>
            <a:pPr>
              <a:buNone/>
            </a:pPr>
            <a:r>
              <a:rPr lang="en-US" dirty="0" smtClean="0">
                <a:solidFill>
                  <a:srgbClr val="666666"/>
                </a:solidFill>
              </a:rPr>
              <a:t>}</a:t>
            </a:r>
            <a:endParaRPr lang="en-US" dirty="0"/>
          </a:p>
        </p:txBody>
      </p:sp>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Basics</a:t>
            </a:r>
            <a:endParaRPr lang="en-US" dirty="0"/>
          </a:p>
        </p:txBody>
      </p:sp>
      <p:sp>
        <p:nvSpPr>
          <p:cNvPr id="3" name="Content Placeholder 2"/>
          <p:cNvSpPr>
            <a:spLocks noGrp="1"/>
          </p:cNvSpPr>
          <p:nvPr>
            <p:ph idx="1"/>
          </p:nvPr>
        </p:nvSpPr>
        <p:spPr/>
        <p:txBody>
          <a:bodyPr/>
          <a:lstStyle/>
          <a:p>
            <a:r>
              <a:rPr lang="en-US" dirty="0" err="1" smtClean="0"/>
              <a:t>Scala</a:t>
            </a:r>
            <a:r>
              <a:rPr lang="en-US" dirty="0" smtClean="0"/>
              <a:t> program, it can be defined as a collection of objects that communicate via invoking each other’s methods</a:t>
            </a:r>
            <a:endParaRPr lang="en-US" dirty="0"/>
          </a:p>
        </p:txBody>
      </p:sp>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022" y="0"/>
            <a:ext cx="7886700" cy="832370"/>
          </a:xfrm>
        </p:spPr>
        <p:txBody>
          <a:bodyPr/>
          <a:lstStyle/>
          <a:p>
            <a:r>
              <a:rPr lang="en-US" sz="4000" dirty="0" smtClean="0"/>
              <a:t>Components of a </a:t>
            </a:r>
            <a:r>
              <a:rPr lang="en-US" sz="4000" dirty="0" err="1" smtClean="0"/>
              <a:t>Scala</a:t>
            </a:r>
            <a:r>
              <a:rPr lang="en-US" sz="4000" dirty="0" smtClean="0"/>
              <a:t> Program</a:t>
            </a:r>
            <a:endParaRPr lang="en-US" sz="4000" dirty="0"/>
          </a:p>
        </p:txBody>
      </p:sp>
      <p:sp>
        <p:nvSpPr>
          <p:cNvPr id="3" name="Content Placeholder 2"/>
          <p:cNvSpPr>
            <a:spLocks noGrp="1"/>
          </p:cNvSpPr>
          <p:nvPr>
            <p:ph idx="1"/>
          </p:nvPr>
        </p:nvSpPr>
        <p:spPr>
          <a:xfrm>
            <a:off x="749949" y="979713"/>
            <a:ext cx="7886700" cy="3879669"/>
          </a:xfrm>
        </p:spPr>
        <p:txBody>
          <a:bodyPr/>
          <a:lstStyle/>
          <a:p>
            <a:pPr lvl="0"/>
            <a:r>
              <a:rPr lang="en-US" b="1" dirty="0" smtClean="0"/>
              <a:t>Object</a:t>
            </a:r>
            <a:r>
              <a:rPr lang="en-US" dirty="0" smtClean="0"/>
              <a:t> − Objects have states and behaviors. An object is an instance of a class. Example − A dog has states - color, name, breed as well as behaviors - wagging, barking, and eating.</a:t>
            </a:r>
          </a:p>
          <a:p>
            <a:pPr lvl="0"/>
            <a:r>
              <a:rPr lang="en-US" b="1" dirty="0" smtClean="0"/>
              <a:t>Class </a:t>
            </a:r>
            <a:r>
              <a:rPr lang="en-US" dirty="0" smtClean="0"/>
              <a:t>− A class can be defined as a template/blueprint that describes the behaviors/states that are related to the class.</a:t>
            </a:r>
          </a:p>
          <a:p>
            <a:pPr lvl="0"/>
            <a:r>
              <a:rPr lang="en-US" b="1" dirty="0" smtClean="0"/>
              <a:t>Methods</a:t>
            </a:r>
            <a:r>
              <a:rPr lang="en-US" dirty="0" smtClean="0"/>
              <a:t> − A method is basically a behavior. A class can contain many methods. It is in methods where the logics are written, data is manipulated and all the actions are executed.</a:t>
            </a:r>
          </a:p>
          <a:p>
            <a:endParaRPr lang="en-US" dirty="0"/>
          </a:p>
        </p:txBody>
      </p:sp>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41" y="247561"/>
            <a:ext cx="8515351" cy="832370"/>
          </a:xfrm>
        </p:spPr>
        <p:txBody>
          <a:bodyPr/>
          <a:lstStyle/>
          <a:p>
            <a:r>
              <a:rPr lang="en-US" sz="4000" dirty="0" smtClean="0"/>
              <a:t>Components of a </a:t>
            </a:r>
            <a:r>
              <a:rPr lang="en-US" sz="4000" dirty="0" err="1" smtClean="0"/>
              <a:t>Scala</a:t>
            </a:r>
            <a:r>
              <a:rPr lang="en-US" sz="4000" dirty="0" smtClean="0"/>
              <a:t> Program Cont..</a:t>
            </a:r>
            <a:endParaRPr lang="en-US" sz="4000" dirty="0"/>
          </a:p>
        </p:txBody>
      </p:sp>
      <p:sp>
        <p:nvSpPr>
          <p:cNvPr id="3" name="Content Placeholder 2"/>
          <p:cNvSpPr>
            <a:spLocks noGrp="1"/>
          </p:cNvSpPr>
          <p:nvPr>
            <p:ph idx="1"/>
          </p:nvPr>
        </p:nvSpPr>
        <p:spPr>
          <a:xfrm>
            <a:off x="684633" y="1156996"/>
            <a:ext cx="7886700" cy="3879669"/>
          </a:xfrm>
        </p:spPr>
        <p:txBody>
          <a:bodyPr/>
          <a:lstStyle/>
          <a:p>
            <a:pPr lvl="0"/>
            <a:r>
              <a:rPr lang="en-US" sz="2400" b="1" dirty="0" smtClean="0"/>
              <a:t>Fields</a:t>
            </a:r>
            <a:r>
              <a:rPr lang="en-US" sz="2400" dirty="0" smtClean="0"/>
              <a:t> − Each object has its unique set of instance variables, which are called fields. An object's state is created by the values assigned to these fields.</a:t>
            </a:r>
          </a:p>
          <a:p>
            <a:pPr lvl="0"/>
            <a:r>
              <a:rPr lang="en-US" sz="2400" b="1" dirty="0" smtClean="0"/>
              <a:t>Closure</a:t>
            </a:r>
            <a:r>
              <a:rPr lang="en-US" sz="2400" dirty="0" smtClean="0"/>
              <a:t> − A </a:t>
            </a:r>
            <a:r>
              <a:rPr lang="en-US" sz="2400" b="1" dirty="0" smtClean="0"/>
              <a:t>closure</a:t>
            </a:r>
            <a:r>
              <a:rPr lang="en-US" sz="2400" dirty="0" smtClean="0"/>
              <a:t> is a function, whose return value depends on the value of one or more variables declared outside this function.</a:t>
            </a:r>
          </a:p>
          <a:p>
            <a:pPr lvl="0"/>
            <a:r>
              <a:rPr lang="en-US" sz="2400" b="1" dirty="0" smtClean="0"/>
              <a:t>Traits</a:t>
            </a:r>
            <a:r>
              <a:rPr lang="en-US" sz="2400" dirty="0" smtClean="0"/>
              <a:t> − A trait encapsulates method and field definitions, which can then be reused by mixing them into classes. Traits are used to define object types by specifying the signature of the supported methods.</a:t>
            </a:r>
          </a:p>
          <a:p>
            <a:endParaRPr lang="en-US" sz="2400" dirty="0"/>
          </a:p>
        </p:txBody>
      </p:sp>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Program</a:t>
            </a:r>
            <a:endParaRPr lang="en-US" dirty="0"/>
          </a:p>
        </p:txBody>
      </p:sp>
      <p:sp>
        <p:nvSpPr>
          <p:cNvPr id="3" name="Content Placeholder 2"/>
          <p:cNvSpPr>
            <a:spLocks noGrp="1"/>
          </p:cNvSpPr>
          <p:nvPr>
            <p:ph idx="1"/>
          </p:nvPr>
        </p:nvSpPr>
        <p:spPr/>
        <p:txBody>
          <a:bodyPr/>
          <a:lstStyle/>
          <a:p>
            <a:pPr>
              <a:buNone/>
            </a:pPr>
            <a:r>
              <a:rPr lang="en-US" b="1" dirty="0" err="1" smtClean="0"/>
              <a:t>scala</a:t>
            </a:r>
            <a:r>
              <a:rPr lang="en-US" b="1" dirty="0" smtClean="0"/>
              <a:t>&gt; </a:t>
            </a:r>
            <a:r>
              <a:rPr lang="en-US" b="1" dirty="0" err="1" smtClean="0"/>
              <a:t>println</a:t>
            </a:r>
            <a:r>
              <a:rPr lang="en-US" b="1" dirty="0" smtClean="0"/>
              <a:t>("Hello, </a:t>
            </a:r>
            <a:r>
              <a:rPr lang="en-US" b="1" dirty="0" err="1" smtClean="0"/>
              <a:t>Scala</a:t>
            </a:r>
            <a:r>
              <a:rPr lang="en-US" b="1" dirty="0" smtClean="0"/>
              <a:t>!");</a:t>
            </a:r>
          </a:p>
          <a:p>
            <a:pPr>
              <a:buNone/>
            </a:pPr>
            <a:r>
              <a:rPr lang="en-US" dirty="0" smtClean="0"/>
              <a:t>It will produce the following result −</a:t>
            </a:r>
          </a:p>
          <a:p>
            <a:pPr>
              <a:buNone/>
            </a:pPr>
            <a:r>
              <a:rPr lang="en-US" dirty="0" smtClean="0"/>
              <a:t>		Hello, </a:t>
            </a:r>
            <a:r>
              <a:rPr lang="en-US" dirty="0" err="1" smtClean="0"/>
              <a:t>Scala</a:t>
            </a:r>
            <a:r>
              <a:rPr lang="en-US" dirty="0" smtClean="0"/>
              <a:t>!</a:t>
            </a:r>
          </a:p>
          <a:p>
            <a:endParaRPr lang="en-US" dirty="0"/>
          </a:p>
        </p:txBody>
      </p:sp>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65" y="373224"/>
            <a:ext cx="5533053" cy="475862"/>
          </a:xfrm>
          <a:ln>
            <a:solidFill>
              <a:srgbClr val="0070C0"/>
            </a:solidFill>
          </a:ln>
        </p:spPr>
        <p:txBody>
          <a:bodyPr/>
          <a:lstStyle/>
          <a:p>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b="1" dirty="0" smtClean="0"/>
              <a:t/>
            </a:r>
            <a:br>
              <a:rPr lang="en-US" sz="2800" b="1" dirty="0" smtClean="0"/>
            </a:br>
            <a:r>
              <a:rPr lang="en-US" sz="2800" b="1" dirty="0" err="1" smtClean="0"/>
              <a:t>Scala</a:t>
            </a:r>
            <a:r>
              <a:rPr lang="en-US" sz="2800" b="1" dirty="0" smtClean="0"/>
              <a:t> Variables and Data Types</a:t>
            </a:r>
            <a:endParaRPr lang="en-US" sz="2800" b="1" dirty="0"/>
          </a:p>
        </p:txBody>
      </p:sp>
      <p:sp>
        <p:nvSpPr>
          <p:cNvPr id="3" name="Content Placeholder 2"/>
          <p:cNvSpPr>
            <a:spLocks noGrp="1"/>
          </p:cNvSpPr>
          <p:nvPr>
            <p:ph idx="1"/>
          </p:nvPr>
        </p:nvSpPr>
        <p:spPr>
          <a:xfrm>
            <a:off x="5337109" y="821095"/>
            <a:ext cx="3431357" cy="5357198"/>
          </a:xfrm>
          <a:ln>
            <a:solidFill>
              <a:schemeClr val="accent5">
                <a:lumMod val="75000"/>
              </a:schemeClr>
            </a:solidFill>
          </a:ln>
        </p:spPr>
        <p:txBody>
          <a:bodyPr/>
          <a:lstStyle/>
          <a:p>
            <a:pPr>
              <a:buNone/>
            </a:pPr>
            <a:r>
              <a:rPr lang="en-US" sz="2400" dirty="0" smtClean="0">
                <a:solidFill>
                  <a:srgbClr val="FF0000"/>
                </a:solidFill>
              </a:rPr>
              <a:t>Example of variable 1</a:t>
            </a:r>
          </a:p>
          <a:p>
            <a:pPr>
              <a:buNone/>
            </a:pPr>
            <a:r>
              <a:rPr lang="en-US" sz="2800" b="1" dirty="0" err="1" smtClean="0"/>
              <a:t>var</a:t>
            </a:r>
            <a:r>
              <a:rPr lang="en-US" sz="2800" dirty="0" smtClean="0"/>
              <a:t> data = 100  </a:t>
            </a:r>
          </a:p>
          <a:p>
            <a:pPr>
              <a:buNone/>
            </a:pPr>
            <a:r>
              <a:rPr lang="en-US" sz="2000" dirty="0" smtClean="0"/>
              <a:t>&gt;data = 101  </a:t>
            </a:r>
          </a:p>
          <a:p>
            <a:pPr>
              <a:buNone/>
            </a:pPr>
            <a:r>
              <a:rPr lang="en-US" sz="2000" dirty="0" smtClean="0"/>
              <a:t> </a:t>
            </a:r>
            <a:r>
              <a:rPr lang="en-US" sz="2000" b="1" dirty="0" err="1" smtClean="0"/>
              <a:t>var</a:t>
            </a:r>
            <a:r>
              <a:rPr lang="en-US" sz="2000" b="1" dirty="0" smtClean="0"/>
              <a:t> </a:t>
            </a:r>
            <a:r>
              <a:rPr lang="en-US" sz="2000" b="1" dirty="0" smtClean="0">
                <a:sym typeface="Wingdings" pitchFamily="2" charset="2"/>
              </a:rPr>
              <a:t></a:t>
            </a:r>
            <a:r>
              <a:rPr lang="en-US" sz="2000" dirty="0" smtClean="0"/>
              <a:t>keyword </a:t>
            </a:r>
          </a:p>
          <a:p>
            <a:pPr>
              <a:buNone/>
            </a:pPr>
            <a:r>
              <a:rPr lang="en-US" sz="2000" b="1" dirty="0" smtClean="0"/>
              <a:t> data </a:t>
            </a:r>
            <a:r>
              <a:rPr lang="en-US" sz="2000" dirty="0" smtClean="0">
                <a:sym typeface="Wingdings" pitchFamily="2" charset="2"/>
              </a:rPr>
              <a:t></a:t>
            </a:r>
            <a:r>
              <a:rPr lang="en-US" sz="2000" dirty="0" smtClean="0"/>
              <a:t>variable name. </a:t>
            </a:r>
          </a:p>
          <a:p>
            <a:pPr>
              <a:buNone/>
            </a:pPr>
            <a:r>
              <a:rPr lang="en-US" sz="2000" dirty="0" smtClean="0"/>
              <a:t> It contains an integer value 100. </a:t>
            </a:r>
          </a:p>
          <a:p>
            <a:pPr>
              <a:buNone/>
            </a:pPr>
            <a:r>
              <a:rPr lang="en-US" sz="2400" dirty="0" smtClean="0">
                <a:solidFill>
                  <a:srgbClr val="FF0000"/>
                </a:solidFill>
              </a:rPr>
              <a:t>Example of variable 2</a:t>
            </a:r>
          </a:p>
          <a:p>
            <a:pPr>
              <a:buNone/>
            </a:pPr>
            <a:r>
              <a:rPr lang="en-US" sz="2800" b="1" dirty="0" err="1" smtClean="0"/>
              <a:t>var</a:t>
            </a:r>
            <a:r>
              <a:rPr lang="en-US" sz="2800" dirty="0" smtClean="0"/>
              <a:t> </a:t>
            </a:r>
            <a:r>
              <a:rPr lang="en-US" sz="2800" dirty="0" err="1" smtClean="0"/>
              <a:t>data:</a:t>
            </a:r>
            <a:r>
              <a:rPr lang="en-US" sz="2800" b="1" dirty="0" err="1" smtClean="0"/>
              <a:t>Int</a:t>
            </a:r>
            <a:r>
              <a:rPr lang="en-US" sz="2800" dirty="0" smtClean="0"/>
              <a:t> = 100 </a:t>
            </a:r>
          </a:p>
          <a:p>
            <a:pPr>
              <a:buNone/>
            </a:pPr>
            <a:r>
              <a:rPr lang="en-US" sz="2400" dirty="0" smtClean="0"/>
              <a:t> </a:t>
            </a:r>
            <a:r>
              <a:rPr lang="en-US" sz="2000" dirty="0" smtClean="0"/>
              <a:t>// Here, </a:t>
            </a:r>
          </a:p>
          <a:p>
            <a:pPr>
              <a:buNone/>
            </a:pPr>
            <a:r>
              <a:rPr lang="en-US" sz="2000" dirty="0" err="1" smtClean="0"/>
              <a:t>Int</a:t>
            </a:r>
            <a:r>
              <a:rPr lang="en-US" sz="2000" dirty="0" smtClean="0"/>
              <a:t> followed by : (colon)  </a:t>
            </a:r>
          </a:p>
          <a:p>
            <a:pPr>
              <a:buNone/>
            </a:pPr>
            <a:r>
              <a:rPr lang="en-US" sz="2400" dirty="0" smtClean="0"/>
              <a:t/>
            </a:r>
            <a:br>
              <a:rPr lang="en-US" sz="2400" dirty="0" smtClean="0"/>
            </a:br>
            <a:endParaRPr lang="en-US" sz="2400" dirty="0"/>
          </a:p>
        </p:txBody>
      </p:sp>
      <p:sp>
        <p:nvSpPr>
          <p:cNvPr id="5" name="Text Placeholder 4"/>
          <p:cNvSpPr>
            <a:spLocks noGrp="1"/>
          </p:cNvSpPr>
          <p:nvPr>
            <p:ph type="body" sz="half" idx="2"/>
          </p:nvPr>
        </p:nvSpPr>
        <p:spPr>
          <a:xfrm>
            <a:off x="279918" y="1250302"/>
            <a:ext cx="4739951" cy="4198809"/>
          </a:xfrm>
        </p:spPr>
        <p:txBody>
          <a:bodyPr/>
          <a:lstStyle/>
          <a:p>
            <a:r>
              <a:rPr lang="en-US" sz="2400" dirty="0" smtClean="0"/>
              <a:t>Variable is a name which is used to refer memory location. </a:t>
            </a:r>
          </a:p>
          <a:p>
            <a:r>
              <a:rPr lang="en-US" sz="2400" dirty="0" smtClean="0"/>
              <a:t>Two types of </a:t>
            </a:r>
            <a:r>
              <a:rPr lang="en-US" sz="2400" dirty="0" err="1" smtClean="0"/>
              <a:t>varibale</a:t>
            </a:r>
            <a:r>
              <a:rPr lang="en-US" sz="2400" dirty="0" smtClean="0"/>
              <a:t> in </a:t>
            </a:r>
            <a:r>
              <a:rPr lang="en-US" sz="2400" dirty="0" err="1" smtClean="0"/>
              <a:t>Scala</a:t>
            </a:r>
            <a:r>
              <a:rPr lang="en-US" sz="2400" dirty="0" smtClean="0"/>
              <a:t>:</a:t>
            </a:r>
          </a:p>
          <a:p>
            <a:pPr lvl="2"/>
            <a:r>
              <a:rPr lang="en-US" sz="1800" dirty="0" smtClean="0"/>
              <a:t>Mutable</a:t>
            </a:r>
          </a:p>
          <a:p>
            <a:pPr lvl="2"/>
            <a:r>
              <a:rPr lang="en-US" sz="1800" dirty="0" smtClean="0"/>
              <a:t>Immutable variable</a:t>
            </a:r>
          </a:p>
          <a:p>
            <a:r>
              <a:rPr lang="en-US" sz="2400" b="1" dirty="0" smtClean="0"/>
              <a:t>Mutable Variable (</a:t>
            </a:r>
            <a:r>
              <a:rPr lang="en-US" sz="2400" b="1" dirty="0" err="1" smtClean="0"/>
              <a:t>var</a:t>
            </a:r>
            <a:r>
              <a:rPr lang="en-US" sz="2400" b="1" dirty="0" smtClean="0"/>
              <a:t>)</a:t>
            </a:r>
          </a:p>
          <a:p>
            <a:r>
              <a:rPr lang="en-US" sz="2400" dirty="0" smtClean="0"/>
              <a:t>create mutable variable using </a:t>
            </a:r>
            <a:r>
              <a:rPr lang="en-US" sz="2400" b="1" dirty="0" err="1" smtClean="0"/>
              <a:t>var</a:t>
            </a:r>
            <a:r>
              <a:rPr lang="en-US" sz="2400" dirty="0" smtClean="0"/>
              <a:t> keyword.</a:t>
            </a:r>
          </a:p>
          <a:p>
            <a:r>
              <a:rPr lang="en-US" sz="2400" dirty="0" smtClean="0"/>
              <a:t>It changes value after declaration of variable.</a:t>
            </a:r>
          </a:p>
          <a:p>
            <a:endParaRPr lang="en-US" dirty="0"/>
          </a:p>
        </p:txBody>
      </p:sp>
      <p:sp>
        <p:nvSpPr>
          <p:cNvPr id="6" name="Footer Placeholder 5"/>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65" y="298580"/>
            <a:ext cx="5533053" cy="550506"/>
          </a:xfrm>
          <a:ln>
            <a:solidFill>
              <a:srgbClr val="0070C0"/>
            </a:solidFill>
          </a:ln>
        </p:spPr>
        <p:txBody>
          <a:bodyPr/>
          <a:lstStyle/>
          <a:p>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b="1" dirty="0" smtClean="0"/>
              <a:t/>
            </a:r>
            <a:br>
              <a:rPr lang="en-US" sz="2800" b="1" dirty="0" smtClean="0"/>
            </a:br>
            <a:r>
              <a:rPr lang="en-US" sz="2800" b="1" dirty="0" err="1" smtClean="0"/>
              <a:t>Scala</a:t>
            </a:r>
            <a:r>
              <a:rPr lang="en-US" sz="2800" b="1" dirty="0" smtClean="0"/>
              <a:t> Variables and Data Types</a:t>
            </a:r>
            <a:endParaRPr lang="en-US" sz="2800" b="1" dirty="0"/>
          </a:p>
        </p:txBody>
      </p:sp>
      <p:sp>
        <p:nvSpPr>
          <p:cNvPr id="3" name="Content Placeholder 2"/>
          <p:cNvSpPr>
            <a:spLocks noGrp="1"/>
          </p:cNvSpPr>
          <p:nvPr>
            <p:ph idx="1"/>
          </p:nvPr>
        </p:nvSpPr>
        <p:spPr>
          <a:xfrm>
            <a:off x="5337109" y="1483567"/>
            <a:ext cx="3431357" cy="4694726"/>
          </a:xfrm>
          <a:ln>
            <a:solidFill>
              <a:schemeClr val="accent5">
                <a:lumMod val="75000"/>
              </a:schemeClr>
            </a:solidFill>
          </a:ln>
        </p:spPr>
        <p:txBody>
          <a:bodyPr/>
          <a:lstStyle/>
          <a:p>
            <a:pPr>
              <a:buNone/>
            </a:pPr>
            <a:r>
              <a:rPr lang="en-US" sz="2400" dirty="0" smtClean="0">
                <a:solidFill>
                  <a:srgbClr val="FF0000"/>
                </a:solidFill>
              </a:rPr>
              <a:t>Example Immutable variable </a:t>
            </a:r>
          </a:p>
          <a:p>
            <a:pPr>
              <a:buNone/>
            </a:pPr>
            <a:r>
              <a:rPr lang="en-US" sz="2800" dirty="0" err="1" smtClean="0"/>
              <a:t>val</a:t>
            </a:r>
            <a:r>
              <a:rPr lang="en-US" sz="2800" dirty="0" smtClean="0"/>
              <a:t> data = 100  </a:t>
            </a:r>
          </a:p>
          <a:p>
            <a:pPr>
              <a:buNone/>
            </a:pPr>
            <a:r>
              <a:rPr lang="en-US" sz="2800" dirty="0" smtClean="0">
                <a:solidFill>
                  <a:srgbClr val="FF0000"/>
                </a:solidFill>
              </a:rPr>
              <a:t>data = 101 </a:t>
            </a:r>
          </a:p>
          <a:p>
            <a:pPr>
              <a:buNone/>
            </a:pPr>
            <a:r>
              <a:rPr lang="en-US" sz="2800" dirty="0" smtClean="0"/>
              <a:t>// Error: reassignment to </a:t>
            </a:r>
            <a:r>
              <a:rPr lang="en-US" sz="2800" dirty="0" err="1" smtClean="0"/>
              <a:t>val</a:t>
            </a:r>
            <a:r>
              <a:rPr lang="en-US" sz="2800" dirty="0" smtClean="0"/>
              <a:t> </a:t>
            </a:r>
            <a:r>
              <a:rPr lang="en-US" sz="2400" dirty="0" smtClean="0"/>
              <a:t/>
            </a:r>
            <a:br>
              <a:rPr lang="en-US" sz="2400" dirty="0" smtClean="0"/>
            </a:br>
            <a:endParaRPr lang="en-US" sz="2400" dirty="0"/>
          </a:p>
        </p:txBody>
      </p:sp>
      <p:sp>
        <p:nvSpPr>
          <p:cNvPr id="5" name="Text Placeholder 4"/>
          <p:cNvSpPr>
            <a:spLocks noGrp="1"/>
          </p:cNvSpPr>
          <p:nvPr>
            <p:ph type="body" sz="half" idx="2"/>
          </p:nvPr>
        </p:nvSpPr>
        <p:spPr>
          <a:xfrm>
            <a:off x="279918" y="1250302"/>
            <a:ext cx="4739951" cy="4198809"/>
          </a:xfrm>
        </p:spPr>
        <p:txBody>
          <a:bodyPr/>
          <a:lstStyle/>
          <a:p>
            <a:r>
              <a:rPr lang="en-US" sz="2400" b="1" dirty="0" smtClean="0"/>
              <a:t>Immutable Variable (</a:t>
            </a:r>
            <a:r>
              <a:rPr lang="en-US" sz="2400" b="1" dirty="0" err="1" smtClean="0"/>
              <a:t>val</a:t>
            </a:r>
            <a:r>
              <a:rPr lang="en-US" sz="2400" b="1" dirty="0" smtClean="0"/>
              <a:t>)</a:t>
            </a:r>
          </a:p>
          <a:p>
            <a:r>
              <a:rPr lang="en-US" sz="2400" dirty="0" smtClean="0"/>
              <a:t>Code throws an error</a:t>
            </a:r>
          </a:p>
          <a:p>
            <a:r>
              <a:rPr lang="en-US" sz="2400" dirty="0" smtClean="0"/>
              <a:t>Because content of immutable variable (data), has been changed  </a:t>
            </a:r>
          </a:p>
          <a:p>
            <a:r>
              <a:rPr lang="en-US" sz="2400" dirty="0" smtClean="0"/>
              <a:t>So to change value use </a:t>
            </a:r>
            <a:r>
              <a:rPr lang="en-US" sz="2400" b="1" dirty="0" err="1" smtClean="0"/>
              <a:t>var</a:t>
            </a:r>
            <a:r>
              <a:rPr lang="en-US" sz="2400" dirty="0" smtClean="0"/>
              <a:t> instead of </a:t>
            </a:r>
            <a:r>
              <a:rPr lang="en-US" sz="2400" b="1" dirty="0" smtClean="0"/>
              <a:t>val</a:t>
            </a:r>
            <a:r>
              <a:rPr lang="en-US" sz="2400" dirty="0" smtClean="0"/>
              <a:t>.</a:t>
            </a:r>
          </a:p>
          <a:p>
            <a:r>
              <a:rPr lang="en-US" sz="2400" dirty="0" smtClean="0"/>
              <a:t>.</a:t>
            </a:r>
          </a:p>
          <a:p>
            <a:endParaRPr lang="en-US" dirty="0"/>
          </a:p>
        </p:txBody>
      </p:sp>
      <p:sp>
        <p:nvSpPr>
          <p:cNvPr id="6" name="Footer Placeholder 5"/>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Apache Spark</a:t>
            </a:r>
            <a:br>
              <a:rPr lang="en-US" dirty="0"/>
            </a:br>
            <a:endParaRPr lang="en-US" dirty="0"/>
          </a:p>
        </p:txBody>
      </p:sp>
      <p:sp>
        <p:nvSpPr>
          <p:cNvPr id="3" name="Content Placeholder 2"/>
          <p:cNvSpPr>
            <a:spLocks noGrp="1"/>
          </p:cNvSpPr>
          <p:nvPr>
            <p:ph idx="1"/>
          </p:nvPr>
        </p:nvSpPr>
        <p:spPr>
          <a:xfrm>
            <a:off x="457200" y="860143"/>
            <a:ext cx="8229600" cy="5126055"/>
          </a:xfrm>
        </p:spPr>
        <p:txBody>
          <a:bodyPr>
            <a:normAutofit fontScale="92500" lnSpcReduction="10000"/>
          </a:bodyPr>
          <a:lstStyle/>
          <a:p>
            <a:r>
              <a:rPr lang="en-US" dirty="0"/>
              <a:t>Apache Spark is a lightning-fast cluster computing technology, designed for fast computation. </a:t>
            </a:r>
            <a:endParaRPr lang="en-US" dirty="0" smtClean="0"/>
          </a:p>
          <a:p>
            <a:r>
              <a:rPr lang="en-US" dirty="0" smtClean="0"/>
              <a:t>It </a:t>
            </a:r>
            <a:r>
              <a:rPr lang="en-US" dirty="0"/>
              <a:t>is based on </a:t>
            </a:r>
            <a:r>
              <a:rPr lang="en-US" dirty="0" err="1"/>
              <a:t>Hadoop</a:t>
            </a:r>
            <a:r>
              <a:rPr lang="en-US" dirty="0"/>
              <a:t> </a:t>
            </a:r>
            <a:r>
              <a:rPr lang="en-US" dirty="0" err="1"/>
              <a:t>MapReduce</a:t>
            </a:r>
            <a:r>
              <a:rPr lang="en-US" dirty="0"/>
              <a:t> </a:t>
            </a:r>
            <a:endParaRPr lang="en-US" dirty="0" smtClean="0"/>
          </a:p>
          <a:p>
            <a:r>
              <a:rPr lang="en-US" dirty="0" smtClean="0"/>
              <a:t>It </a:t>
            </a:r>
            <a:r>
              <a:rPr lang="en-US" dirty="0"/>
              <a:t>extends the </a:t>
            </a:r>
            <a:r>
              <a:rPr lang="en-US" dirty="0" err="1"/>
              <a:t>MapReduce</a:t>
            </a:r>
            <a:r>
              <a:rPr lang="en-US" dirty="0"/>
              <a:t> model to efficiently use it for </a:t>
            </a:r>
            <a:r>
              <a:rPr lang="en-US" dirty="0" smtClean="0"/>
              <a:t>interactive </a:t>
            </a:r>
            <a:r>
              <a:rPr lang="en-US" dirty="0"/>
              <a:t>queries and stream processing. </a:t>
            </a:r>
            <a:endParaRPr lang="en-US" dirty="0" smtClean="0"/>
          </a:p>
          <a:p>
            <a:r>
              <a:rPr lang="en-US" dirty="0" smtClean="0"/>
              <a:t>The </a:t>
            </a:r>
            <a:r>
              <a:rPr lang="en-US" dirty="0"/>
              <a:t>main feature of Spark is its </a:t>
            </a:r>
            <a:r>
              <a:rPr lang="en-US" b="1" dirty="0">
                <a:solidFill>
                  <a:srgbClr val="FF0000"/>
                </a:solidFill>
              </a:rPr>
              <a:t>in-memory cluster computing</a:t>
            </a:r>
            <a:r>
              <a:rPr lang="en-US" dirty="0"/>
              <a:t> that </a:t>
            </a:r>
            <a:r>
              <a:rPr lang="en-US" dirty="0">
                <a:solidFill>
                  <a:srgbClr val="FF0000"/>
                </a:solidFill>
              </a:rPr>
              <a:t>increases the processing speed </a:t>
            </a:r>
            <a:r>
              <a:rPr lang="en-US" dirty="0"/>
              <a:t>of an application.</a:t>
            </a:r>
          </a:p>
          <a:p>
            <a:r>
              <a:rPr lang="en-US" dirty="0"/>
              <a:t>Spark is designed to cover a wide range of workloads such as </a:t>
            </a:r>
            <a:r>
              <a:rPr lang="en-US" dirty="0">
                <a:solidFill>
                  <a:srgbClr val="FF0000"/>
                </a:solidFill>
              </a:rPr>
              <a:t>batch applications, iterative algorithms, interactive queries and streaming</a:t>
            </a:r>
            <a:r>
              <a:rPr lang="en-US" dirty="0"/>
              <a:t>. </a:t>
            </a:r>
            <a:endParaRPr lang="en-US" dirty="0" smtClean="0"/>
          </a:p>
          <a:p>
            <a:r>
              <a:rPr lang="en-US" dirty="0" smtClean="0"/>
              <a:t>It </a:t>
            </a:r>
            <a:r>
              <a:rPr lang="en-US" dirty="0"/>
              <a:t>reduces the management burden of maintaining separate tools.</a:t>
            </a:r>
          </a:p>
          <a:p>
            <a:endParaRPr lang="en-US" dirty="0"/>
          </a:p>
        </p:txBody>
      </p:sp>
      <p:sp>
        <p:nvSpPr>
          <p:cNvPr id="4" name="Footer Placeholder 3"/>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0" y="457200"/>
            <a:ext cx="3886175" cy="522514"/>
          </a:xfrm>
          <a:ln>
            <a:solidFill>
              <a:srgbClr val="0070C0"/>
            </a:solidFill>
          </a:ln>
        </p:spPr>
        <p:txBody>
          <a:bodyPr/>
          <a:lstStyle/>
          <a:p>
            <a:r>
              <a:rPr lang="en-US" dirty="0" smtClean="0"/>
              <a:t>Data Types in </a:t>
            </a:r>
            <a:r>
              <a:rPr lang="en-US" dirty="0" err="1" smtClean="0"/>
              <a:t>Scala</a:t>
            </a:r>
            <a:endParaRPr lang="en-US" dirty="0"/>
          </a:p>
        </p:txBody>
      </p:sp>
      <p:sp>
        <p:nvSpPr>
          <p:cNvPr id="3" name="Content Placeholder 2"/>
          <p:cNvSpPr>
            <a:spLocks noGrp="1"/>
          </p:cNvSpPr>
          <p:nvPr>
            <p:ph idx="1"/>
          </p:nvPr>
        </p:nvSpPr>
        <p:spPr>
          <a:xfrm>
            <a:off x="4907901" y="793104"/>
            <a:ext cx="2750223" cy="4702627"/>
          </a:xfrm>
          <a:ln>
            <a:solidFill>
              <a:srgbClr val="0070C0"/>
            </a:solidFill>
          </a:ln>
        </p:spPr>
        <p:txBody>
          <a:bodyPr/>
          <a:lstStyle/>
          <a:p>
            <a:pPr marL="342900" indent="-342900">
              <a:buFont typeface="+mj-lt"/>
              <a:buAutoNum type="arabicPeriod"/>
            </a:pPr>
            <a:r>
              <a:rPr lang="en-US" sz="2800" dirty="0" smtClean="0"/>
              <a:t>Boolean	</a:t>
            </a:r>
          </a:p>
          <a:p>
            <a:pPr marL="342900" indent="-342900">
              <a:buFont typeface="+mj-lt"/>
              <a:buAutoNum type="arabicPeriod"/>
            </a:pPr>
            <a:r>
              <a:rPr lang="en-US" sz="2800" dirty="0" smtClean="0"/>
              <a:t>Byte	</a:t>
            </a:r>
          </a:p>
          <a:p>
            <a:pPr marL="342900" indent="-342900">
              <a:buFont typeface="+mj-lt"/>
              <a:buAutoNum type="arabicPeriod"/>
            </a:pPr>
            <a:r>
              <a:rPr lang="en-US" sz="2800" dirty="0" smtClean="0"/>
              <a:t>Short	</a:t>
            </a:r>
          </a:p>
          <a:p>
            <a:pPr marL="342900" indent="-342900">
              <a:buFont typeface="+mj-lt"/>
              <a:buAutoNum type="arabicPeriod"/>
            </a:pPr>
            <a:r>
              <a:rPr lang="en-US" sz="2800" dirty="0" smtClean="0"/>
              <a:t>Char</a:t>
            </a:r>
          </a:p>
          <a:p>
            <a:pPr marL="342900" indent="-342900">
              <a:buFont typeface="+mj-lt"/>
              <a:buAutoNum type="arabicPeriod"/>
            </a:pPr>
            <a:r>
              <a:rPr lang="en-US" sz="2800" dirty="0" err="1" smtClean="0"/>
              <a:t>Int</a:t>
            </a:r>
            <a:r>
              <a:rPr lang="en-US" sz="2800" dirty="0" smtClean="0"/>
              <a:t>	</a:t>
            </a:r>
          </a:p>
          <a:p>
            <a:pPr marL="342900" indent="-342900">
              <a:buFont typeface="+mj-lt"/>
              <a:buAutoNum type="arabicPeriod"/>
            </a:pPr>
            <a:r>
              <a:rPr lang="en-US" sz="2800" dirty="0" smtClean="0"/>
              <a:t>Long	</a:t>
            </a:r>
          </a:p>
          <a:p>
            <a:pPr marL="342900" indent="-342900">
              <a:buFont typeface="+mj-lt"/>
              <a:buAutoNum type="arabicPeriod"/>
            </a:pPr>
            <a:r>
              <a:rPr lang="en-US" sz="2800" dirty="0" smtClean="0"/>
              <a:t>Float	</a:t>
            </a:r>
          </a:p>
          <a:p>
            <a:pPr marL="342900" indent="-342900">
              <a:buFont typeface="+mj-lt"/>
              <a:buAutoNum type="arabicPeriod"/>
            </a:pPr>
            <a:r>
              <a:rPr lang="en-US" sz="2800" dirty="0" smtClean="0"/>
              <a:t>Double</a:t>
            </a:r>
          </a:p>
          <a:p>
            <a:pPr marL="342900" indent="-342900">
              <a:buFont typeface="+mj-lt"/>
              <a:buAutoNum type="arabicPeriod"/>
            </a:pPr>
            <a:r>
              <a:rPr lang="en-US" sz="2800" dirty="0" smtClean="0"/>
              <a:t>String	</a:t>
            </a:r>
          </a:p>
          <a:p>
            <a:pPr marL="342900" indent="-342900">
              <a:buFont typeface="+mj-lt"/>
              <a:buAutoNum type="arabicPeriod"/>
            </a:pPr>
            <a:endParaRPr lang="en-US" sz="2800" dirty="0" smtClean="0"/>
          </a:p>
        </p:txBody>
      </p:sp>
      <p:sp>
        <p:nvSpPr>
          <p:cNvPr id="5" name="Text Placeholder 4"/>
          <p:cNvSpPr>
            <a:spLocks noGrp="1"/>
          </p:cNvSpPr>
          <p:nvPr>
            <p:ph type="body" sz="half" idx="2"/>
          </p:nvPr>
        </p:nvSpPr>
        <p:spPr>
          <a:xfrm>
            <a:off x="662473" y="1166327"/>
            <a:ext cx="3588351" cy="3788227"/>
          </a:xfrm>
        </p:spPr>
        <p:txBody>
          <a:bodyPr/>
          <a:lstStyle/>
          <a:p>
            <a:r>
              <a:rPr lang="en-US" sz="2800" dirty="0" smtClean="0"/>
              <a:t>Similar to java in terms of their storage, length</a:t>
            </a:r>
          </a:p>
          <a:p>
            <a:r>
              <a:rPr lang="en-US" sz="2800" dirty="0" smtClean="0"/>
              <a:t>In </a:t>
            </a:r>
            <a:r>
              <a:rPr lang="en-US" sz="2800" dirty="0" err="1" smtClean="0"/>
              <a:t>scala</a:t>
            </a:r>
            <a:r>
              <a:rPr lang="en-US" sz="2800" dirty="0" smtClean="0"/>
              <a:t> there is no concept of primitive data types</a:t>
            </a:r>
          </a:p>
          <a:p>
            <a:r>
              <a:rPr lang="en-US" sz="2800" b="1" dirty="0" smtClean="0"/>
              <a:t>Every type is an object and starts with capital letter</a:t>
            </a:r>
            <a:r>
              <a:rPr lang="en-US" sz="2800" dirty="0" smtClean="0"/>
              <a:t>. </a:t>
            </a:r>
          </a:p>
          <a:p>
            <a:endParaRPr lang="en-US" sz="2800" dirty="0"/>
          </a:p>
        </p:txBody>
      </p:sp>
      <p:sp>
        <p:nvSpPr>
          <p:cNvPr id="6" name="Footer Placeholder 5"/>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 Mode</a:t>
            </a:r>
            <a:br>
              <a:rPr lang="en-US" dirty="0" smtClean="0"/>
            </a:br>
            <a:endParaRPr lang="en-US" dirty="0"/>
          </a:p>
        </p:txBody>
      </p:sp>
      <p:sp>
        <p:nvSpPr>
          <p:cNvPr id="3" name="Content Placeholder 2"/>
          <p:cNvSpPr>
            <a:spLocks noGrp="1"/>
          </p:cNvSpPr>
          <p:nvPr>
            <p:ph idx="1"/>
          </p:nvPr>
        </p:nvSpPr>
        <p:spPr>
          <a:xfrm>
            <a:off x="423377" y="793101"/>
            <a:ext cx="7886700" cy="3879669"/>
          </a:xfrm>
        </p:spPr>
        <p:txBody>
          <a:bodyPr/>
          <a:lstStyle/>
          <a:p>
            <a:pPr>
              <a:buNone/>
            </a:pPr>
            <a:r>
              <a:rPr lang="en-US" sz="1800" dirty="0" smtClean="0"/>
              <a:t>Open notepad and add the following code into it.</a:t>
            </a:r>
          </a:p>
          <a:p>
            <a:pPr>
              <a:buNone/>
            </a:pPr>
            <a:r>
              <a:rPr lang="en-US" sz="1800" dirty="0" smtClean="0"/>
              <a:t>Example</a:t>
            </a:r>
          </a:p>
          <a:p>
            <a:pPr>
              <a:buNone/>
            </a:pPr>
            <a:r>
              <a:rPr lang="en-US" sz="1800" dirty="0" smtClean="0"/>
              <a:t>object </a:t>
            </a:r>
            <a:r>
              <a:rPr lang="en-US" sz="1800" dirty="0" err="1" smtClean="0"/>
              <a:t>HelloWorld</a:t>
            </a:r>
            <a:r>
              <a:rPr lang="en-US" sz="1800" dirty="0" smtClean="0"/>
              <a:t> {</a:t>
            </a:r>
          </a:p>
          <a:p>
            <a:pPr>
              <a:buNone/>
            </a:pPr>
            <a:r>
              <a:rPr lang="en-US" sz="1800" dirty="0" smtClean="0"/>
              <a:t>def main(</a:t>
            </a:r>
            <a:r>
              <a:rPr lang="en-US" sz="1800" dirty="0" err="1" smtClean="0"/>
              <a:t>args</a:t>
            </a:r>
            <a:r>
              <a:rPr lang="en-US" sz="1800" dirty="0" smtClean="0"/>
              <a:t>: Array[String]) {</a:t>
            </a:r>
          </a:p>
          <a:p>
            <a:pPr>
              <a:buNone/>
            </a:pPr>
            <a:r>
              <a:rPr lang="en-US" sz="1800" dirty="0" smtClean="0"/>
              <a:t>      </a:t>
            </a:r>
            <a:r>
              <a:rPr lang="en-US" sz="1800" dirty="0" err="1" smtClean="0"/>
              <a:t>println</a:t>
            </a:r>
            <a:r>
              <a:rPr lang="en-US" sz="1800" dirty="0" smtClean="0"/>
              <a:t>("Hello, world!") // prints Hello World</a:t>
            </a:r>
          </a:p>
          <a:p>
            <a:pPr>
              <a:buNone/>
            </a:pPr>
            <a:r>
              <a:rPr lang="en-US" sz="1800" dirty="0" smtClean="0"/>
              <a:t>   }</a:t>
            </a:r>
          </a:p>
          <a:p>
            <a:pPr>
              <a:buNone/>
            </a:pPr>
            <a:r>
              <a:rPr lang="en-US" sz="1800" dirty="0" smtClean="0"/>
              <a:t>}</a:t>
            </a:r>
            <a:endParaRPr lang="en-US" dirty="0" smtClean="0"/>
          </a:p>
          <a:p>
            <a:r>
              <a:rPr lang="en-US" sz="1800" dirty="0" smtClean="0"/>
              <a:t>Save the file as − </a:t>
            </a:r>
            <a:r>
              <a:rPr lang="en-US" sz="1800" b="1" dirty="0" err="1" smtClean="0"/>
              <a:t>HelloWorld.scala</a:t>
            </a:r>
            <a:endParaRPr lang="en-US" sz="1800" b="1" dirty="0" smtClean="0"/>
          </a:p>
          <a:p>
            <a:r>
              <a:rPr lang="en-US" sz="1200" dirty="0" smtClean="0"/>
              <a:t>Use the following command to compile and execute your </a:t>
            </a:r>
            <a:r>
              <a:rPr lang="en-US" sz="1200" dirty="0" err="1" smtClean="0"/>
              <a:t>Scala</a:t>
            </a:r>
            <a:r>
              <a:rPr lang="en-US" sz="1200" dirty="0" smtClean="0"/>
              <a:t> program.</a:t>
            </a:r>
          </a:p>
          <a:p>
            <a:pPr>
              <a:buNone/>
            </a:pPr>
            <a:r>
              <a:rPr lang="en-US" sz="1800" dirty="0" smtClean="0"/>
              <a:t>\&gt; </a:t>
            </a:r>
            <a:r>
              <a:rPr lang="en-US" sz="1800" dirty="0" err="1" smtClean="0"/>
              <a:t>scalac</a:t>
            </a:r>
            <a:r>
              <a:rPr lang="en-US" sz="1800" dirty="0" smtClean="0"/>
              <a:t> </a:t>
            </a:r>
            <a:r>
              <a:rPr lang="en-US" sz="1800" dirty="0" err="1" smtClean="0"/>
              <a:t>HelloWorld.scala</a:t>
            </a:r>
            <a:endParaRPr lang="en-US" sz="1800" dirty="0" smtClean="0"/>
          </a:p>
          <a:p>
            <a:pPr>
              <a:buNone/>
            </a:pPr>
            <a:r>
              <a:rPr lang="en-US" sz="1800" dirty="0" smtClean="0"/>
              <a:t>\&gt; </a:t>
            </a:r>
            <a:r>
              <a:rPr lang="en-US" sz="1800" dirty="0" err="1" smtClean="0"/>
              <a:t>scala</a:t>
            </a:r>
            <a:r>
              <a:rPr lang="en-US" sz="1800" dirty="0" smtClean="0"/>
              <a:t> </a:t>
            </a:r>
            <a:r>
              <a:rPr lang="en-US" sz="1800" dirty="0" err="1" smtClean="0"/>
              <a:t>HelloWorld</a:t>
            </a:r>
            <a:endParaRPr lang="en-US" sz="1800" dirty="0" smtClean="0"/>
          </a:p>
          <a:p>
            <a:pPr>
              <a:buNone/>
            </a:pPr>
            <a:r>
              <a:rPr lang="en-US" sz="1800" dirty="0" smtClean="0"/>
              <a:t>                            Output</a:t>
            </a:r>
            <a:endParaRPr lang="en-US" sz="1800" b="1" dirty="0" smtClean="0"/>
          </a:p>
          <a:p>
            <a:pPr>
              <a:buNone/>
            </a:pPr>
            <a:r>
              <a:rPr lang="en-US" sz="1800" dirty="0" smtClean="0"/>
              <a:t>                                            Hello, World!</a:t>
            </a:r>
            <a:endParaRPr lang="en-US" sz="1800" dirty="0"/>
          </a:p>
        </p:txBody>
      </p:sp>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Keywords</a:t>
            </a:r>
            <a:br>
              <a:rPr lang="en-US" dirty="0" smtClean="0"/>
            </a:br>
            <a:endParaRPr lang="en-US" dirty="0"/>
          </a:p>
        </p:txBody>
      </p:sp>
      <p:sp>
        <p:nvSpPr>
          <p:cNvPr id="3" name="Content Placeholder 2"/>
          <p:cNvSpPr>
            <a:spLocks noGrp="1"/>
          </p:cNvSpPr>
          <p:nvPr>
            <p:ph idx="1"/>
          </p:nvPr>
        </p:nvSpPr>
        <p:spPr>
          <a:xfrm>
            <a:off x="1906944" y="1007705"/>
            <a:ext cx="4045987" cy="3879669"/>
          </a:xfrm>
        </p:spPr>
        <p:txBody>
          <a:bodyPr/>
          <a:lstStyle/>
          <a:p>
            <a:pPr>
              <a:buNone/>
            </a:pPr>
            <a:r>
              <a:rPr lang="en-US" sz="1400" dirty="0" smtClean="0">
                <a:latin typeface="Times New Roman"/>
              </a:rPr>
              <a:t>abstract	case	catch	class	</a:t>
            </a:r>
            <a:endParaRPr lang="en-US" sz="1200" dirty="0" smtClean="0">
              <a:latin typeface="Times New Roman"/>
            </a:endParaRPr>
          </a:p>
          <a:p>
            <a:pPr>
              <a:buNone/>
            </a:pPr>
            <a:r>
              <a:rPr lang="en-US" sz="1400" dirty="0" smtClean="0">
                <a:latin typeface="Times New Roman"/>
              </a:rPr>
              <a:t>def	do	else	extends	</a:t>
            </a:r>
            <a:endParaRPr lang="en-US" sz="1200" dirty="0" smtClean="0">
              <a:latin typeface="Times New Roman"/>
            </a:endParaRPr>
          </a:p>
          <a:p>
            <a:pPr>
              <a:buNone/>
            </a:pPr>
            <a:r>
              <a:rPr lang="en-US" sz="1400" dirty="0" smtClean="0">
                <a:latin typeface="Times New Roman"/>
              </a:rPr>
              <a:t>false	final	finally	for	</a:t>
            </a:r>
            <a:endParaRPr lang="en-US" sz="1200" dirty="0" smtClean="0">
              <a:latin typeface="Times New Roman"/>
            </a:endParaRPr>
          </a:p>
          <a:p>
            <a:pPr>
              <a:buNone/>
            </a:pPr>
            <a:r>
              <a:rPr lang="en-US" sz="1400" dirty="0" err="1" smtClean="0">
                <a:latin typeface="Times New Roman"/>
              </a:rPr>
              <a:t>forSome</a:t>
            </a:r>
            <a:r>
              <a:rPr lang="en-US" sz="1400" dirty="0" smtClean="0">
                <a:latin typeface="Times New Roman"/>
              </a:rPr>
              <a:t>	if	implicit	import	</a:t>
            </a:r>
            <a:endParaRPr lang="en-US" sz="1200" dirty="0" smtClean="0">
              <a:latin typeface="Times New Roman"/>
            </a:endParaRPr>
          </a:p>
          <a:p>
            <a:pPr>
              <a:buNone/>
            </a:pPr>
            <a:r>
              <a:rPr lang="en-US" sz="1400" dirty="0" smtClean="0">
                <a:latin typeface="Times New Roman"/>
              </a:rPr>
              <a:t>lazy	match	new	Null	</a:t>
            </a:r>
            <a:endParaRPr lang="en-US" sz="1200" dirty="0" smtClean="0">
              <a:latin typeface="Times New Roman"/>
            </a:endParaRPr>
          </a:p>
          <a:p>
            <a:pPr>
              <a:buNone/>
            </a:pPr>
            <a:r>
              <a:rPr lang="en-US" sz="1400" dirty="0" smtClean="0">
                <a:latin typeface="Times New Roman"/>
              </a:rPr>
              <a:t>object	override	package	private	</a:t>
            </a:r>
            <a:endParaRPr lang="en-US" sz="1200" dirty="0" smtClean="0">
              <a:latin typeface="Times New Roman"/>
            </a:endParaRPr>
          </a:p>
          <a:p>
            <a:pPr>
              <a:buNone/>
            </a:pPr>
            <a:r>
              <a:rPr lang="en-US" sz="1400" dirty="0" smtClean="0">
                <a:latin typeface="Times New Roman"/>
              </a:rPr>
              <a:t>protected	return	sealed	super	</a:t>
            </a:r>
            <a:endParaRPr lang="en-US" sz="1200" dirty="0" smtClean="0">
              <a:latin typeface="Times New Roman"/>
            </a:endParaRPr>
          </a:p>
          <a:p>
            <a:pPr>
              <a:buNone/>
            </a:pPr>
            <a:r>
              <a:rPr lang="en-US" sz="1400" dirty="0" smtClean="0">
                <a:latin typeface="Times New Roman"/>
              </a:rPr>
              <a:t>this	throw	trait	Try	</a:t>
            </a:r>
            <a:endParaRPr lang="en-US" sz="1200" dirty="0" smtClean="0">
              <a:latin typeface="Times New Roman"/>
            </a:endParaRPr>
          </a:p>
          <a:p>
            <a:pPr>
              <a:buNone/>
            </a:pPr>
            <a:r>
              <a:rPr lang="en-US" sz="1400" dirty="0" smtClean="0">
                <a:latin typeface="Times New Roman"/>
              </a:rPr>
              <a:t>true	type	</a:t>
            </a:r>
            <a:r>
              <a:rPr lang="en-US" sz="1400" dirty="0" err="1" smtClean="0">
                <a:latin typeface="Times New Roman"/>
              </a:rPr>
              <a:t>val</a:t>
            </a:r>
            <a:r>
              <a:rPr lang="en-US" sz="1400" dirty="0" smtClean="0">
                <a:latin typeface="Times New Roman"/>
              </a:rPr>
              <a:t>	</a:t>
            </a:r>
            <a:r>
              <a:rPr lang="en-US" sz="1400" dirty="0" err="1" smtClean="0">
                <a:latin typeface="Times New Roman"/>
              </a:rPr>
              <a:t>Var</a:t>
            </a:r>
            <a:r>
              <a:rPr lang="en-US" sz="1400" dirty="0" smtClean="0">
                <a:latin typeface="Times New Roman"/>
              </a:rPr>
              <a:t>	</a:t>
            </a:r>
            <a:endParaRPr lang="en-US" sz="1200" dirty="0" smtClean="0">
              <a:latin typeface="Times New Roman"/>
            </a:endParaRPr>
          </a:p>
          <a:p>
            <a:pPr>
              <a:buNone/>
            </a:pPr>
            <a:r>
              <a:rPr lang="en-US" sz="1400" dirty="0" smtClean="0">
                <a:latin typeface="Times New Roman"/>
              </a:rPr>
              <a:t>while	with	yield	 	</a:t>
            </a:r>
            <a:endParaRPr lang="en-US" sz="1200" dirty="0" smtClean="0">
              <a:latin typeface="Times New Roman"/>
            </a:endParaRPr>
          </a:p>
          <a:p>
            <a:pPr>
              <a:buNone/>
            </a:pPr>
            <a:r>
              <a:rPr lang="en-US" sz="1400" dirty="0" smtClean="0">
                <a:latin typeface="Times New Roman"/>
              </a:rPr>
              <a:t>-	:	=	=&gt;	</a:t>
            </a:r>
            <a:endParaRPr lang="en-US" sz="1200" dirty="0" smtClean="0">
              <a:latin typeface="Times New Roman"/>
            </a:endParaRPr>
          </a:p>
          <a:p>
            <a:pPr>
              <a:buNone/>
            </a:pPr>
            <a:r>
              <a:rPr lang="en-US" sz="1400" dirty="0" smtClean="0">
                <a:latin typeface="Times New Roman"/>
              </a:rPr>
              <a:t>&lt;-	&lt;:	&lt;%	&gt;:	</a:t>
            </a:r>
            <a:endParaRPr lang="en-US" sz="1200" dirty="0" smtClean="0">
              <a:latin typeface="Times New Roman"/>
            </a:endParaRPr>
          </a:p>
          <a:p>
            <a:pPr>
              <a:buNone/>
            </a:pPr>
            <a:r>
              <a:rPr lang="en-US" sz="1400" dirty="0" smtClean="0">
                <a:latin typeface="Times New Roman"/>
              </a:rPr>
              <a:t>#	@	</a:t>
            </a:r>
            <a:r>
              <a:rPr lang="en-US" sz="1050" dirty="0" smtClean="0">
                <a:latin typeface="Times New Roman"/>
              </a:rPr>
              <a:t>		</a:t>
            </a:r>
            <a:endParaRPr lang="en-US" sz="1200" dirty="0" smtClean="0">
              <a:latin typeface="Times New Roman"/>
            </a:endParaRPr>
          </a:p>
          <a:p>
            <a:pPr>
              <a:buNone/>
            </a:pPr>
            <a:endParaRPr lang="en-US" sz="1400" dirty="0"/>
          </a:p>
        </p:txBody>
      </p:sp>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Basic syntaxes and coding conventions in </a:t>
            </a:r>
            <a:r>
              <a:rPr lang="en-US" sz="3200" dirty="0" err="1" smtClean="0"/>
              <a:t>Scala</a:t>
            </a:r>
            <a:r>
              <a:rPr lang="en-US" sz="3200" dirty="0" smtClean="0"/>
              <a:t> programming</a:t>
            </a:r>
            <a:endParaRPr lang="en-US" sz="3200" dirty="0"/>
          </a:p>
        </p:txBody>
      </p:sp>
      <p:sp>
        <p:nvSpPr>
          <p:cNvPr id="3" name="Content Placeholder 2"/>
          <p:cNvSpPr>
            <a:spLocks noGrp="1"/>
          </p:cNvSpPr>
          <p:nvPr>
            <p:ph idx="1"/>
          </p:nvPr>
        </p:nvSpPr>
        <p:spPr>
          <a:xfrm>
            <a:off x="628650" y="1306285"/>
            <a:ext cx="7886700" cy="4040156"/>
          </a:xfrm>
        </p:spPr>
        <p:txBody>
          <a:bodyPr/>
          <a:lstStyle/>
          <a:p>
            <a:pPr lvl="0"/>
            <a:r>
              <a:rPr lang="en-US" sz="2400" b="1" dirty="0" smtClean="0"/>
              <a:t>Case Sensitivity</a:t>
            </a:r>
            <a:r>
              <a:rPr lang="en-US" sz="2400" dirty="0" smtClean="0"/>
              <a:t> − </a:t>
            </a:r>
            <a:r>
              <a:rPr lang="en-US" sz="2400" dirty="0" err="1" smtClean="0"/>
              <a:t>Scala</a:t>
            </a:r>
            <a:r>
              <a:rPr lang="en-US" sz="2400" dirty="0" smtClean="0"/>
              <a:t> is case-sensitive, for example identifier </a:t>
            </a:r>
            <a:r>
              <a:rPr lang="en-US" sz="2400" b="1" dirty="0" smtClean="0"/>
              <a:t>Hello</a:t>
            </a:r>
            <a:r>
              <a:rPr lang="en-US" sz="2400" dirty="0" smtClean="0"/>
              <a:t> and </a:t>
            </a:r>
            <a:r>
              <a:rPr lang="en-US" sz="2400" b="1" dirty="0" smtClean="0"/>
              <a:t>hello</a:t>
            </a:r>
            <a:r>
              <a:rPr lang="en-US" sz="2400" dirty="0" smtClean="0"/>
              <a:t> would have different meaning in </a:t>
            </a:r>
            <a:r>
              <a:rPr lang="en-US" sz="2400" dirty="0" err="1" smtClean="0"/>
              <a:t>Scala</a:t>
            </a:r>
            <a:r>
              <a:rPr lang="en-US" sz="2400" dirty="0" smtClean="0"/>
              <a:t>.</a:t>
            </a:r>
          </a:p>
          <a:p>
            <a:pPr lvl="0"/>
            <a:r>
              <a:rPr lang="en-US" sz="2400" b="1" dirty="0" smtClean="0"/>
              <a:t>Class Names</a:t>
            </a:r>
            <a:r>
              <a:rPr lang="en-US" sz="2400" dirty="0" smtClean="0"/>
              <a:t> − For all class names, the first letter should be in Upper Case.  </a:t>
            </a:r>
          </a:p>
          <a:p>
            <a:pPr>
              <a:buNone/>
            </a:pPr>
            <a:r>
              <a:rPr lang="en-US" sz="2400" b="1" dirty="0" smtClean="0"/>
              <a:t>			Example</a:t>
            </a:r>
            <a:r>
              <a:rPr lang="en-US" sz="2400" dirty="0" smtClean="0"/>
              <a:t> − class </a:t>
            </a:r>
            <a:r>
              <a:rPr lang="en-US" sz="2400" dirty="0" err="1" smtClean="0"/>
              <a:t>MyFirstScalaClass</a:t>
            </a:r>
            <a:r>
              <a:rPr lang="en-US" sz="2400" dirty="0" smtClean="0"/>
              <a:t>.</a:t>
            </a:r>
          </a:p>
          <a:p>
            <a:pPr lvl="0"/>
            <a:r>
              <a:rPr lang="en-US" sz="2400" b="1" dirty="0" smtClean="0"/>
              <a:t>Method Names</a:t>
            </a:r>
            <a:r>
              <a:rPr lang="en-US" sz="2400" dirty="0" smtClean="0"/>
              <a:t> − All method names should start with a Lower Case letter.  </a:t>
            </a:r>
          </a:p>
          <a:p>
            <a:pPr>
              <a:buNone/>
            </a:pPr>
            <a:r>
              <a:rPr lang="en-US" sz="2400" b="1" dirty="0" smtClean="0"/>
              <a:t>			Example</a:t>
            </a:r>
            <a:r>
              <a:rPr lang="en-US" sz="2400" dirty="0" smtClean="0"/>
              <a:t> − def </a:t>
            </a:r>
            <a:r>
              <a:rPr lang="en-US" sz="2400" dirty="0" err="1" smtClean="0"/>
              <a:t>myMethodName</a:t>
            </a:r>
            <a:r>
              <a:rPr lang="en-US" sz="2400" dirty="0" smtClean="0"/>
              <a:t>()</a:t>
            </a:r>
          </a:p>
          <a:p>
            <a:endParaRPr lang="en-US" sz="2000" dirty="0"/>
          </a:p>
        </p:txBody>
      </p:sp>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998" y="867746"/>
            <a:ext cx="7886700" cy="4553340"/>
          </a:xfrm>
        </p:spPr>
        <p:txBody>
          <a:bodyPr/>
          <a:lstStyle/>
          <a:p>
            <a:pPr lvl="0"/>
            <a:r>
              <a:rPr lang="en-US" sz="2400" b="1" dirty="0" smtClean="0"/>
              <a:t>Program File Name</a:t>
            </a:r>
            <a:r>
              <a:rPr lang="en-US" sz="2400" dirty="0" smtClean="0"/>
              <a:t> − Name of the program file should exactly match the object name. </a:t>
            </a:r>
          </a:p>
          <a:p>
            <a:pPr lvl="0"/>
            <a:r>
              <a:rPr lang="en-US" sz="2400" dirty="0" smtClean="0"/>
              <a:t>Saving the file  using the object name and append ‘</a:t>
            </a:r>
            <a:r>
              <a:rPr lang="en-US" sz="2400" b="1" dirty="0" smtClean="0"/>
              <a:t>.</a:t>
            </a:r>
            <a:r>
              <a:rPr lang="en-US" sz="2400" b="1" dirty="0" err="1" smtClean="0"/>
              <a:t>scala</a:t>
            </a:r>
            <a:r>
              <a:rPr lang="en-US" sz="2400" dirty="0" smtClean="0"/>
              <a:t>’ to the end of the name.  </a:t>
            </a:r>
          </a:p>
          <a:p>
            <a:pPr>
              <a:buNone/>
            </a:pPr>
            <a:r>
              <a:rPr lang="en-US" sz="2400" b="1" dirty="0" smtClean="0"/>
              <a:t>		Example</a:t>
            </a:r>
            <a:r>
              <a:rPr lang="en-US" sz="2400" dirty="0" smtClean="0"/>
              <a:t> − '</a:t>
            </a:r>
            <a:r>
              <a:rPr lang="en-US" sz="2400" dirty="0" err="1" smtClean="0"/>
              <a:t>HelloWorld</a:t>
            </a:r>
            <a:r>
              <a:rPr lang="en-US" sz="2400" dirty="0" smtClean="0"/>
              <a:t>'  object is   saved as '</a:t>
            </a:r>
            <a:r>
              <a:rPr lang="en-US" sz="2400" dirty="0" err="1" smtClean="0"/>
              <a:t>HelloWorld.scala</a:t>
            </a:r>
            <a:r>
              <a:rPr lang="en-US" sz="2400" dirty="0" smtClean="0"/>
              <a:t>'.</a:t>
            </a:r>
          </a:p>
          <a:p>
            <a:pPr lvl="0"/>
            <a:r>
              <a:rPr lang="en-US" sz="2400" b="1" dirty="0" smtClean="0"/>
              <a:t>def main(</a:t>
            </a:r>
            <a:r>
              <a:rPr lang="en-US" sz="2400" b="1" dirty="0" err="1" smtClean="0"/>
              <a:t>args</a:t>
            </a:r>
            <a:r>
              <a:rPr lang="en-US" sz="2400" b="1" dirty="0" smtClean="0"/>
              <a:t>: Array[String])</a:t>
            </a:r>
            <a:r>
              <a:rPr lang="en-US" sz="2400" dirty="0" smtClean="0"/>
              <a:t> − </a:t>
            </a:r>
            <a:r>
              <a:rPr lang="en-US" sz="2400" dirty="0" err="1" smtClean="0"/>
              <a:t>Scala</a:t>
            </a:r>
            <a:r>
              <a:rPr lang="en-US" sz="2400" dirty="0" smtClean="0"/>
              <a:t> program processing starts from the main() method which is a mandatory part of every </a:t>
            </a:r>
            <a:r>
              <a:rPr lang="en-US" sz="2400" dirty="0" err="1" smtClean="0"/>
              <a:t>Scala</a:t>
            </a:r>
            <a:r>
              <a:rPr lang="en-US" sz="2400" dirty="0" smtClean="0"/>
              <a:t> Program.</a:t>
            </a:r>
          </a:p>
          <a:p>
            <a:endParaRPr lang="en-US" sz="2400" dirty="0"/>
          </a:p>
        </p:txBody>
      </p:sp>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a:t>
            </a:r>
            <a:endParaRPr lang="en-US" dirty="0"/>
          </a:p>
        </p:txBody>
      </p:sp>
      <p:sp>
        <p:nvSpPr>
          <p:cNvPr id="3" name="Content Placeholder 2"/>
          <p:cNvSpPr>
            <a:spLocks noGrp="1"/>
          </p:cNvSpPr>
          <p:nvPr>
            <p:ph idx="1"/>
          </p:nvPr>
        </p:nvSpPr>
        <p:spPr/>
        <p:txBody>
          <a:bodyPr/>
          <a:lstStyle/>
          <a:p>
            <a:r>
              <a:rPr lang="en-US" dirty="0" smtClean="0"/>
              <a:t>If statement</a:t>
            </a:r>
          </a:p>
          <a:p>
            <a:r>
              <a:rPr lang="en-US" dirty="0" smtClean="0"/>
              <a:t>If-else statement</a:t>
            </a:r>
          </a:p>
          <a:p>
            <a:r>
              <a:rPr lang="en-US" dirty="0" smtClean="0"/>
              <a:t>Nested if-else statement</a:t>
            </a:r>
          </a:p>
          <a:p>
            <a:r>
              <a:rPr lang="en-US" dirty="0" smtClean="0"/>
              <a:t>If-else-if ladder statement</a:t>
            </a:r>
          </a:p>
          <a:p>
            <a:endParaRPr lang="en-US" dirty="0"/>
          </a:p>
        </p:txBody>
      </p:sp>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285" y="615821"/>
            <a:ext cx="3447637" cy="671804"/>
          </a:xfrm>
          <a:ln>
            <a:solidFill>
              <a:srgbClr val="0070C0"/>
            </a:solidFill>
          </a:ln>
        </p:spPr>
        <p:txBody>
          <a:bodyPr/>
          <a:lstStyle/>
          <a:p>
            <a:r>
              <a:rPr lang="en-US" dirty="0" err="1" smtClean="0"/>
              <a:t>Scala</a:t>
            </a:r>
            <a:r>
              <a:rPr lang="en-US" dirty="0" smtClean="0"/>
              <a:t> if statement</a:t>
            </a:r>
            <a:endParaRPr lang="en-US" dirty="0"/>
          </a:p>
        </p:txBody>
      </p:sp>
      <p:sp>
        <p:nvSpPr>
          <p:cNvPr id="3" name="Content Placeholder 2"/>
          <p:cNvSpPr>
            <a:spLocks noGrp="1"/>
          </p:cNvSpPr>
          <p:nvPr>
            <p:ph idx="1"/>
          </p:nvPr>
        </p:nvSpPr>
        <p:spPr>
          <a:ln>
            <a:solidFill>
              <a:srgbClr val="0070C0"/>
            </a:solidFill>
          </a:ln>
        </p:spPr>
        <p:txBody>
          <a:bodyPr/>
          <a:lstStyle/>
          <a:p>
            <a:pPr>
              <a:buNone/>
            </a:pPr>
            <a:r>
              <a:rPr lang="en-US" sz="2400" b="1" dirty="0" smtClean="0"/>
              <a:t>Syntax</a:t>
            </a:r>
            <a:endParaRPr lang="en-US" sz="2400" dirty="0" smtClean="0"/>
          </a:p>
          <a:p>
            <a:pPr>
              <a:buNone/>
            </a:pPr>
            <a:r>
              <a:rPr lang="en-US" sz="2400" b="1" dirty="0" smtClean="0"/>
              <a:t>if</a:t>
            </a:r>
            <a:r>
              <a:rPr lang="en-US" sz="2400" dirty="0" smtClean="0"/>
              <a:t>(condition){  </a:t>
            </a:r>
          </a:p>
          <a:p>
            <a:pPr>
              <a:buNone/>
            </a:pPr>
            <a:r>
              <a:rPr lang="en-US" sz="2400" dirty="0" smtClean="0"/>
              <a:t>    // Statements to be executed  </a:t>
            </a:r>
          </a:p>
          <a:p>
            <a:pPr>
              <a:buNone/>
            </a:pPr>
            <a:r>
              <a:rPr lang="en-US" sz="2400" dirty="0" smtClean="0"/>
              <a:t>}  </a:t>
            </a:r>
          </a:p>
          <a:p>
            <a:pPr>
              <a:buNone/>
            </a:pPr>
            <a:r>
              <a:rPr lang="en-US" sz="2400" dirty="0" smtClean="0">
                <a:solidFill>
                  <a:srgbClr val="FF0000"/>
                </a:solidFill>
              </a:rPr>
              <a:t>Example</a:t>
            </a:r>
          </a:p>
          <a:p>
            <a:pPr>
              <a:buNone/>
            </a:pPr>
            <a:r>
              <a:rPr lang="en-US" sz="2400" b="1" dirty="0" err="1" smtClean="0"/>
              <a:t>var</a:t>
            </a:r>
            <a:r>
              <a:rPr lang="en-US" sz="2400" dirty="0" smtClean="0"/>
              <a:t> </a:t>
            </a:r>
            <a:r>
              <a:rPr lang="en-US" sz="2400" dirty="0" err="1" smtClean="0"/>
              <a:t>age:</a:t>
            </a:r>
            <a:r>
              <a:rPr lang="en-US" sz="2400" b="1" dirty="0" err="1" smtClean="0"/>
              <a:t>Int</a:t>
            </a:r>
            <a:r>
              <a:rPr lang="en-US" sz="2400" dirty="0" smtClean="0"/>
              <a:t> = 20;  </a:t>
            </a:r>
          </a:p>
          <a:p>
            <a:pPr>
              <a:buNone/>
            </a:pPr>
            <a:r>
              <a:rPr lang="en-US" sz="2400" b="1" dirty="0" smtClean="0"/>
              <a:t>if</a:t>
            </a:r>
            <a:r>
              <a:rPr lang="en-US" sz="2400" dirty="0" smtClean="0"/>
              <a:t>(age &gt; 18){  </a:t>
            </a:r>
          </a:p>
          <a:p>
            <a:pPr>
              <a:buNone/>
            </a:pPr>
            <a:r>
              <a:rPr lang="en-US" sz="2400" dirty="0" smtClean="0"/>
              <a:t>    </a:t>
            </a:r>
            <a:r>
              <a:rPr lang="en-US" sz="2400" dirty="0" err="1" smtClean="0"/>
              <a:t>println</a:t>
            </a:r>
            <a:r>
              <a:rPr lang="en-US" sz="2400" dirty="0" smtClean="0"/>
              <a:t> ("Age is </a:t>
            </a:r>
            <a:r>
              <a:rPr lang="en-US" sz="2400" dirty="0" err="1" smtClean="0"/>
              <a:t>greate</a:t>
            </a:r>
            <a:r>
              <a:rPr lang="en-US" sz="2400" dirty="0" smtClean="0"/>
              <a:t> than 18")  </a:t>
            </a:r>
          </a:p>
          <a:p>
            <a:pPr>
              <a:buNone/>
            </a:pPr>
            <a:r>
              <a:rPr lang="en-US" sz="2400" dirty="0" smtClean="0"/>
              <a:t>}  </a:t>
            </a:r>
          </a:p>
          <a:p>
            <a:pPr>
              <a:buNone/>
            </a:pPr>
            <a:endParaRPr lang="en-US" sz="2400" dirty="0"/>
          </a:p>
        </p:txBody>
      </p:sp>
      <p:sp>
        <p:nvSpPr>
          <p:cNvPr id="5" name="Text Placeholder 4"/>
          <p:cNvSpPr>
            <a:spLocks noGrp="1"/>
          </p:cNvSpPr>
          <p:nvPr>
            <p:ph type="body" sz="half" idx="2"/>
          </p:nvPr>
        </p:nvSpPr>
        <p:spPr>
          <a:xfrm>
            <a:off x="517873" y="1511559"/>
            <a:ext cx="2949178" cy="3368351"/>
          </a:xfrm>
        </p:spPr>
        <p:txBody>
          <a:bodyPr/>
          <a:lstStyle/>
          <a:p>
            <a:r>
              <a:rPr lang="en-US" sz="2400" dirty="0" smtClean="0"/>
              <a:t>Statement is used to test condition in </a:t>
            </a:r>
            <a:r>
              <a:rPr lang="en-US" sz="2400" dirty="0" err="1" smtClean="0"/>
              <a:t>scala</a:t>
            </a:r>
            <a:r>
              <a:rPr lang="en-US" sz="2400" dirty="0" smtClean="0"/>
              <a:t>. </a:t>
            </a:r>
          </a:p>
          <a:p>
            <a:r>
              <a:rPr lang="en-US" sz="2400" dirty="0" smtClean="0"/>
              <a:t>“If” block executes only when condition is true otherwise execution of “if” block is skipped.</a:t>
            </a:r>
          </a:p>
          <a:p>
            <a:endParaRPr lang="en-US" sz="2400" dirty="0"/>
          </a:p>
        </p:txBody>
      </p:sp>
      <p:sp>
        <p:nvSpPr>
          <p:cNvPr id="6" name="Footer Placeholder 5"/>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959" y="569167"/>
            <a:ext cx="3327093" cy="597160"/>
          </a:xfrm>
          <a:ln>
            <a:solidFill>
              <a:srgbClr val="0070C0"/>
            </a:solidFill>
          </a:ln>
        </p:spPr>
        <p:txBody>
          <a:bodyPr/>
          <a:lstStyle/>
          <a:p>
            <a:r>
              <a:rPr lang="en-US" dirty="0" smtClean="0"/>
              <a:t>If-else Statement</a:t>
            </a:r>
            <a:endParaRPr lang="en-US" dirty="0"/>
          </a:p>
        </p:txBody>
      </p:sp>
      <p:sp>
        <p:nvSpPr>
          <p:cNvPr id="3" name="Content Placeholder 2"/>
          <p:cNvSpPr>
            <a:spLocks noGrp="1"/>
          </p:cNvSpPr>
          <p:nvPr>
            <p:ph idx="1"/>
          </p:nvPr>
        </p:nvSpPr>
        <p:spPr>
          <a:ln>
            <a:solidFill>
              <a:srgbClr val="0070C0"/>
            </a:solidFill>
          </a:ln>
        </p:spPr>
        <p:txBody>
          <a:bodyPr/>
          <a:lstStyle/>
          <a:p>
            <a:pPr>
              <a:buNone/>
            </a:pPr>
            <a:r>
              <a:rPr lang="en-US" sz="2800" dirty="0" smtClean="0">
                <a:latin typeface="Times New Roman" pitchFamily="18" charset="0"/>
                <a:cs typeface="Times New Roman" pitchFamily="18" charset="0"/>
              </a:rPr>
              <a:t>Syntax</a:t>
            </a:r>
            <a:endParaRPr lang="en-US" sz="2800" b="1"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if(</a:t>
            </a:r>
            <a:r>
              <a:rPr lang="en-US" sz="2800" dirty="0" err="1" smtClean="0">
                <a:latin typeface="Times New Roman" pitchFamily="18" charset="0"/>
                <a:cs typeface="Times New Roman" pitchFamily="18" charset="0"/>
              </a:rPr>
              <a:t>Boolean_expression</a:t>
            </a:r>
            <a:r>
              <a:rPr lang="en-US" sz="2800" dirty="0" smtClean="0">
                <a:latin typeface="Times New Roman" pitchFamily="18" charset="0"/>
                <a:cs typeface="Times New Roman" pitchFamily="18" charset="0"/>
              </a:rPr>
              <a:t>)</a:t>
            </a:r>
          </a:p>
          <a:p>
            <a:pPr>
              <a:buNone/>
            </a:pPr>
            <a:r>
              <a:rPr lang="en-US" sz="2800" dirty="0" smtClean="0">
                <a:latin typeface="Times New Roman" pitchFamily="18" charset="0"/>
                <a:cs typeface="Times New Roman" pitchFamily="18" charset="0"/>
              </a:rPr>
              <a:t>{   </a:t>
            </a:r>
            <a:r>
              <a:rPr lang="en-US" sz="2000" b="1" i="1" dirty="0" smtClean="0">
                <a:latin typeface="Times New Roman" pitchFamily="18" charset="0"/>
                <a:cs typeface="Times New Roman" pitchFamily="18" charset="0"/>
              </a:rPr>
              <a:t>//Executes when the Boolean expression is true</a:t>
            </a:r>
          </a:p>
          <a:p>
            <a:pPr>
              <a:buNone/>
            </a:pPr>
            <a:r>
              <a:rPr lang="en-US" sz="2800" dirty="0" smtClean="0">
                <a:latin typeface="Times New Roman" pitchFamily="18" charset="0"/>
                <a:cs typeface="Times New Roman" pitchFamily="18" charset="0"/>
              </a:rPr>
              <a:t>}</a:t>
            </a:r>
          </a:p>
          <a:p>
            <a:pPr>
              <a:buNone/>
            </a:pPr>
            <a:r>
              <a:rPr lang="en-US" sz="2800" dirty="0" smtClean="0">
                <a:latin typeface="Times New Roman" pitchFamily="18" charset="0"/>
                <a:cs typeface="Times New Roman" pitchFamily="18" charset="0"/>
              </a:rPr>
              <a:t> else</a:t>
            </a:r>
          </a:p>
          <a:p>
            <a:pPr>
              <a:buNone/>
            </a:pPr>
            <a:r>
              <a:rPr lang="en-US" sz="2800" dirty="0" smtClean="0">
                <a:latin typeface="Times New Roman" pitchFamily="18" charset="0"/>
                <a:cs typeface="Times New Roman" pitchFamily="18" charset="0"/>
              </a:rPr>
              <a:t>{   </a:t>
            </a:r>
            <a:r>
              <a:rPr lang="en-US" sz="2000" b="1" i="1" dirty="0" smtClean="0">
                <a:latin typeface="Times New Roman" pitchFamily="18" charset="0"/>
                <a:cs typeface="Times New Roman" pitchFamily="18" charset="0"/>
              </a:rPr>
              <a:t>//Executes when the Boolean expression is false</a:t>
            </a:r>
          </a:p>
          <a:p>
            <a:pPr>
              <a:buNone/>
            </a:pPr>
            <a:r>
              <a:rPr lang="en-US" sz="2800" dirty="0" smtClean="0">
                <a:latin typeface="Times New Roman" pitchFamily="18" charset="0"/>
                <a:cs typeface="Times New Roman" pitchFamily="18" charset="0"/>
              </a:rPr>
              <a:t>}  </a:t>
            </a:r>
          </a:p>
          <a:p>
            <a:pPr>
              <a:buNone/>
            </a:pPr>
            <a:endParaRPr lang="en-US" sz="2800" dirty="0"/>
          </a:p>
        </p:txBody>
      </p:sp>
      <p:sp>
        <p:nvSpPr>
          <p:cNvPr id="5" name="Text Placeholder 4"/>
          <p:cNvSpPr>
            <a:spLocks noGrp="1"/>
          </p:cNvSpPr>
          <p:nvPr>
            <p:ph type="body" sz="half" idx="2"/>
          </p:nvPr>
        </p:nvSpPr>
        <p:spPr>
          <a:xfrm>
            <a:off x="223935" y="1450910"/>
            <a:ext cx="3131149" cy="3811588"/>
          </a:xfrm>
        </p:spPr>
        <p:txBody>
          <a:bodyPr/>
          <a:lstStyle/>
          <a:p>
            <a:r>
              <a:rPr lang="en-US" sz="2800" dirty="0" smtClean="0">
                <a:latin typeface="Times New Roman" pitchFamily="18" charset="0"/>
                <a:cs typeface="Times New Roman" pitchFamily="18" charset="0"/>
              </a:rPr>
              <a:t>An ‘if’ statement can be followed by an optional </a:t>
            </a:r>
            <a:r>
              <a:rPr lang="en-US" sz="2800" i="1" dirty="0" smtClean="0">
                <a:latin typeface="Times New Roman" pitchFamily="18" charset="0"/>
                <a:cs typeface="Times New Roman" pitchFamily="18" charset="0"/>
              </a:rPr>
              <a:t>else</a:t>
            </a:r>
            <a:r>
              <a:rPr lang="en-US" sz="2800" dirty="0" smtClean="0">
                <a:latin typeface="Times New Roman" pitchFamily="18" charset="0"/>
                <a:cs typeface="Times New Roman" pitchFamily="18" charset="0"/>
              </a:rPr>
              <a:t> </a:t>
            </a:r>
          </a:p>
          <a:p>
            <a:r>
              <a:rPr lang="en-US" sz="2800" dirty="0" smtClean="0">
                <a:latin typeface="Times New Roman" pitchFamily="18" charset="0"/>
                <a:cs typeface="Times New Roman" pitchFamily="18" charset="0"/>
              </a:rPr>
              <a:t>statement, which executes when the Boolean expression is false.</a:t>
            </a:r>
          </a:p>
          <a:p>
            <a:endParaRPr lang="en-US" sz="2800" dirty="0"/>
          </a:p>
        </p:txBody>
      </p:sp>
      <p:sp>
        <p:nvSpPr>
          <p:cNvPr id="6" name="Footer Placeholder 5"/>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658" y="195943"/>
            <a:ext cx="7886700" cy="3879669"/>
          </a:xfrm>
        </p:spPr>
        <p:txBody>
          <a:bodyPr/>
          <a:lstStyle/>
          <a:p>
            <a:pPr>
              <a:buNone/>
            </a:pPr>
            <a:r>
              <a:rPr lang="en-US" sz="1600" i="1" u="sng" dirty="0" smtClean="0"/>
              <a:t>Example</a:t>
            </a:r>
            <a:endParaRPr lang="en-US" sz="1600" b="1" i="1" u="sng" dirty="0" smtClean="0"/>
          </a:p>
          <a:p>
            <a:pPr>
              <a:lnSpc>
                <a:spcPct val="100000"/>
              </a:lnSpc>
              <a:spcBef>
                <a:spcPts val="600"/>
              </a:spcBef>
              <a:buNone/>
            </a:pPr>
            <a:r>
              <a:rPr lang="en-US" sz="1800" dirty="0" smtClean="0"/>
              <a:t>object </a:t>
            </a:r>
            <a:r>
              <a:rPr lang="en-US" sz="1800" dirty="0" err="1" smtClean="0"/>
              <a:t>TestIf</a:t>
            </a:r>
            <a:endParaRPr lang="en-US" sz="1800" dirty="0" smtClean="0"/>
          </a:p>
          <a:p>
            <a:pPr>
              <a:lnSpc>
                <a:spcPct val="100000"/>
              </a:lnSpc>
              <a:spcBef>
                <a:spcPts val="600"/>
              </a:spcBef>
              <a:buNone/>
            </a:pPr>
            <a:r>
              <a:rPr lang="en-US" sz="1800" dirty="0" smtClean="0"/>
              <a:t>{   </a:t>
            </a:r>
          </a:p>
          <a:p>
            <a:pPr>
              <a:lnSpc>
                <a:spcPct val="100000"/>
              </a:lnSpc>
              <a:spcBef>
                <a:spcPts val="600"/>
              </a:spcBef>
              <a:buNone/>
            </a:pPr>
            <a:r>
              <a:rPr lang="en-US" sz="1800" dirty="0" smtClean="0"/>
              <a:t>	def main(</a:t>
            </a:r>
            <a:r>
              <a:rPr lang="en-US" sz="1800" dirty="0" err="1" smtClean="0"/>
              <a:t>args</a:t>
            </a:r>
            <a:r>
              <a:rPr lang="en-US" sz="1800" dirty="0" smtClean="0"/>
              <a:t>: Array[String]) </a:t>
            </a:r>
          </a:p>
          <a:p>
            <a:pPr>
              <a:lnSpc>
                <a:spcPct val="100000"/>
              </a:lnSpc>
              <a:spcBef>
                <a:spcPts val="600"/>
              </a:spcBef>
              <a:buNone/>
            </a:pPr>
            <a:r>
              <a:rPr lang="en-US" sz="1800" dirty="0" smtClean="0"/>
              <a:t>	{      </a:t>
            </a:r>
            <a:r>
              <a:rPr lang="en-US" sz="1800" dirty="0" err="1" smtClean="0"/>
              <a:t>var</a:t>
            </a:r>
            <a:r>
              <a:rPr lang="en-US" sz="1800" dirty="0" smtClean="0"/>
              <a:t> x = 30;     </a:t>
            </a:r>
          </a:p>
          <a:p>
            <a:pPr>
              <a:lnSpc>
                <a:spcPct val="100000"/>
              </a:lnSpc>
              <a:spcBef>
                <a:spcPts val="600"/>
              </a:spcBef>
              <a:buNone/>
            </a:pPr>
            <a:r>
              <a:rPr lang="en-US" sz="1800" dirty="0" smtClean="0"/>
              <a:t> 		 if( x &lt; 20 )</a:t>
            </a:r>
          </a:p>
          <a:p>
            <a:pPr>
              <a:lnSpc>
                <a:spcPct val="100000"/>
              </a:lnSpc>
              <a:spcBef>
                <a:spcPts val="600"/>
              </a:spcBef>
              <a:buNone/>
            </a:pPr>
            <a:r>
              <a:rPr lang="en-US" sz="1800" dirty="0" smtClean="0"/>
              <a:t>		{   </a:t>
            </a:r>
          </a:p>
          <a:p>
            <a:pPr>
              <a:lnSpc>
                <a:spcPct val="100000"/>
              </a:lnSpc>
              <a:spcBef>
                <a:spcPts val="600"/>
              </a:spcBef>
              <a:buNone/>
            </a:pPr>
            <a:r>
              <a:rPr lang="en-US" sz="1800" dirty="0" smtClean="0"/>
              <a:t>			</a:t>
            </a:r>
            <a:r>
              <a:rPr lang="en-US" sz="1800" dirty="0" err="1" smtClean="0"/>
              <a:t>println</a:t>
            </a:r>
            <a:r>
              <a:rPr lang="en-US" sz="1800" dirty="0" smtClean="0"/>
              <a:t>("This is if statement");    </a:t>
            </a:r>
          </a:p>
          <a:p>
            <a:pPr>
              <a:lnSpc>
                <a:spcPct val="100000"/>
              </a:lnSpc>
              <a:spcBef>
                <a:spcPts val="600"/>
              </a:spcBef>
              <a:buNone/>
            </a:pPr>
            <a:r>
              <a:rPr lang="en-US" sz="1800" dirty="0" smtClean="0"/>
              <a:t>              	} </a:t>
            </a:r>
          </a:p>
          <a:p>
            <a:pPr>
              <a:lnSpc>
                <a:spcPct val="100000"/>
              </a:lnSpc>
              <a:spcBef>
                <a:spcPts val="600"/>
              </a:spcBef>
              <a:buNone/>
            </a:pPr>
            <a:r>
              <a:rPr lang="en-US" sz="1800" dirty="0" smtClean="0"/>
              <a:t>             	else </a:t>
            </a:r>
          </a:p>
          <a:p>
            <a:pPr>
              <a:lnSpc>
                <a:spcPct val="100000"/>
              </a:lnSpc>
              <a:spcBef>
                <a:spcPts val="600"/>
              </a:spcBef>
              <a:buNone/>
            </a:pPr>
            <a:r>
              <a:rPr lang="en-US" sz="1800" dirty="0" smtClean="0"/>
              <a:t>	      	{       </a:t>
            </a:r>
          </a:p>
          <a:p>
            <a:pPr>
              <a:lnSpc>
                <a:spcPct val="100000"/>
              </a:lnSpc>
              <a:spcBef>
                <a:spcPts val="600"/>
              </a:spcBef>
              <a:buNone/>
            </a:pPr>
            <a:r>
              <a:rPr lang="en-US" sz="1800" dirty="0" smtClean="0"/>
              <a:t>		  </a:t>
            </a:r>
            <a:r>
              <a:rPr lang="en-US" sz="1800" dirty="0" err="1" smtClean="0"/>
              <a:t>println</a:t>
            </a:r>
            <a:r>
              <a:rPr lang="en-US" sz="1800" dirty="0" smtClean="0"/>
              <a:t>("This is else statement");     </a:t>
            </a:r>
          </a:p>
          <a:p>
            <a:pPr>
              <a:lnSpc>
                <a:spcPct val="100000"/>
              </a:lnSpc>
              <a:spcBef>
                <a:spcPts val="600"/>
              </a:spcBef>
              <a:buNone/>
            </a:pPr>
            <a:r>
              <a:rPr lang="en-US" sz="1800" dirty="0" smtClean="0"/>
              <a:t>		 }  </a:t>
            </a:r>
          </a:p>
          <a:p>
            <a:pPr>
              <a:lnSpc>
                <a:spcPct val="100000"/>
              </a:lnSpc>
              <a:spcBef>
                <a:spcPts val="600"/>
              </a:spcBef>
              <a:buNone/>
            </a:pPr>
            <a:r>
              <a:rPr lang="en-US" sz="1800" dirty="0" smtClean="0"/>
              <a:t>	 }</a:t>
            </a:r>
          </a:p>
          <a:p>
            <a:pPr>
              <a:lnSpc>
                <a:spcPct val="100000"/>
              </a:lnSpc>
              <a:spcBef>
                <a:spcPts val="600"/>
              </a:spcBef>
              <a:buNone/>
            </a:pPr>
            <a:r>
              <a:rPr lang="en-US" sz="1800" dirty="0" smtClean="0"/>
              <a:t>}</a:t>
            </a:r>
          </a:p>
          <a:p>
            <a:endParaRPr lang="en-US" sz="1600" dirty="0"/>
          </a:p>
        </p:txBody>
      </p:sp>
      <p:sp>
        <p:nvSpPr>
          <p:cNvPr id="1025" name="Rectangle 1"/>
          <p:cNvSpPr>
            <a:spLocks noChangeArrowheads="1"/>
          </p:cNvSpPr>
          <p:nvPr/>
        </p:nvSpPr>
        <p:spPr bwMode="auto">
          <a:xfrm>
            <a:off x="5253135" y="429209"/>
            <a:ext cx="3890865" cy="1908215"/>
          </a:xfrm>
          <a:prstGeom prst="rect">
            <a:avLst/>
          </a:prstGeom>
          <a:noFill/>
          <a:ln w="9525">
            <a:solidFill>
              <a:srgbClr val="0070C0"/>
            </a:solidFill>
            <a:miter lim="800000"/>
            <a:headEnd/>
            <a:tailEnd/>
          </a:ln>
          <a:effectLst/>
        </p:spPr>
        <p:txBody>
          <a:bodyPr vert="horz" wrap="square" lIns="0" tIns="0" rIns="0" bIns="0" numCol="1" anchor="ctr" anchorCtr="0" compatLnSpc="1">
            <a:prstTxWarp prst="textNoShape">
              <a:avLst/>
            </a:prstTxWarp>
            <a:spAutoFit/>
          </a:bodyPr>
          <a:lstStyle/>
          <a:p>
            <a:pPr lvl="0" defTabSz="914400" eaLnBrk="1" hangingPunct="1"/>
            <a:r>
              <a:rPr kumimoji="0" lang="en-US" b="0" i="0" u="none" strike="noStrike" cap="none" normalizeH="0" baseline="0" dirty="0" smtClean="0">
                <a:ln>
                  <a:noFill/>
                </a:ln>
                <a:solidFill>
                  <a:srgbClr val="000000"/>
                </a:solidFill>
                <a:effectLst/>
                <a:latin typeface="Arial" pitchFamily="34" charset="0"/>
                <a:ea typeface="Times New Roman" pitchFamily="18" charset="0"/>
              </a:rPr>
              <a:t>Save the above program in </a:t>
            </a:r>
            <a:r>
              <a:rPr lang="en-US" dirty="0" smtClean="0">
                <a:latin typeface="Arial" pitchFamily="34" charset="0"/>
              </a:rPr>
              <a:t> </a:t>
            </a:r>
            <a:r>
              <a:rPr lang="en-US" b="1" dirty="0" err="1" smtClean="0">
                <a:latin typeface="Arial" pitchFamily="34" charset="0"/>
              </a:rPr>
              <a:t>TestIf</a:t>
            </a:r>
            <a:r>
              <a:rPr kumimoji="0" lang="en-US" b="1" i="0" u="none" strike="noStrike" cap="none" normalizeH="0" baseline="0" dirty="0" err="1" smtClean="0">
                <a:ln>
                  <a:noFill/>
                </a:ln>
                <a:solidFill>
                  <a:srgbClr val="000000"/>
                </a:solidFill>
                <a:effectLst/>
                <a:latin typeface="Arial" pitchFamily="34" charset="0"/>
                <a:ea typeface="Times New Roman" pitchFamily="18" charset="0"/>
              </a:rPr>
              <a:t>.scala</a:t>
            </a:r>
            <a:r>
              <a:rPr kumimoji="0" lang="en-US" b="0" i="0" u="none" strike="noStrike" cap="none" normalizeH="0" baseline="0" dirty="0" smtClean="0">
                <a:ln>
                  <a:noFill/>
                </a:ln>
                <a:solidFill>
                  <a:srgbClr val="000000"/>
                </a:solidFill>
                <a:effectLst/>
                <a:latin typeface="Arial" pitchFamily="34" charset="0"/>
                <a:ea typeface="Times New Roman" pitchFamily="18" charset="0"/>
              </a:rPr>
              <a:t>. </a:t>
            </a:r>
            <a:endParaRPr kumimoji="0" lang="en-US" b="1" i="0" u="none" strike="noStrike" cap="none" normalizeH="0" baseline="0" dirty="0" smtClean="0">
              <a:ln>
                <a:noFill/>
              </a:ln>
              <a:solidFill>
                <a:schemeClr val="tx1"/>
              </a:solidFill>
              <a:effectLst/>
              <a:latin typeface="Arial" pitchFamily="34"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rPr>
              <a:t>Command</a:t>
            </a:r>
            <a:endParaRPr kumimoji="0" lang="en-US" b="1" i="0" u="none" strike="noStrike" cap="none" normalizeH="0" baseline="0" dirty="0" smtClean="0">
              <a:ln>
                <a:noFill/>
              </a:ln>
              <a:solidFill>
                <a:schemeClr val="tx1"/>
              </a:solidFill>
              <a:effectLst/>
              <a:latin typeface="Arial" pitchFamily="34" charset="0"/>
              <a:ea typeface="Times New Roman" pitchFamily="18" charset="0"/>
            </a:endParaRPr>
          </a:p>
          <a:p>
            <a:pPr lvl="0" defTabSz="914400"/>
            <a:r>
              <a:rPr kumimoji="0" lang="en-US" sz="2000" b="1" i="0" u="none" strike="noStrike" cap="none" normalizeH="0" baseline="0" dirty="0" smtClean="0">
                <a:ln>
                  <a:noFill/>
                </a:ln>
                <a:solidFill>
                  <a:srgbClr val="000000"/>
                </a:solidFill>
                <a:effectLst/>
                <a:latin typeface="Arial" pitchFamily="34" charset="0"/>
                <a:ea typeface="Times New Roman" pitchFamily="18" charset="0"/>
              </a:rPr>
              <a:t>\&gt;</a:t>
            </a:r>
            <a:r>
              <a:rPr kumimoji="0" lang="en-US" sz="2000" b="1" i="0" u="none" strike="noStrike" cap="none" normalizeH="0" baseline="0" dirty="0" err="1" smtClean="0">
                <a:ln>
                  <a:noFill/>
                </a:ln>
                <a:solidFill>
                  <a:srgbClr val="000000"/>
                </a:solidFill>
                <a:effectLst/>
                <a:latin typeface="Arial" pitchFamily="34" charset="0"/>
                <a:ea typeface="Times New Roman" pitchFamily="18" charset="0"/>
              </a:rPr>
              <a:t>scalac</a:t>
            </a:r>
            <a:r>
              <a:rPr kumimoji="0" lang="en-US" sz="2000" b="1" i="0" u="none" strike="noStrike" cap="none" normalizeH="0" baseline="0" dirty="0" smtClean="0">
                <a:ln>
                  <a:noFill/>
                </a:ln>
                <a:solidFill>
                  <a:srgbClr val="000000"/>
                </a:solidFill>
                <a:effectLst/>
                <a:latin typeface="Arial" pitchFamily="34" charset="0"/>
                <a:ea typeface="Times New Roman" pitchFamily="18" charset="0"/>
              </a:rPr>
              <a:t> </a:t>
            </a:r>
            <a:r>
              <a:rPr lang="en-US" sz="2000" b="1" dirty="0" err="1" smtClean="0">
                <a:latin typeface="Arial" pitchFamily="34" charset="0"/>
              </a:rPr>
              <a:t>TestIf</a:t>
            </a:r>
            <a:r>
              <a:rPr kumimoji="0" lang="en-US" sz="2000" b="1" i="0" u="none" strike="noStrike" cap="none" normalizeH="0" baseline="0" dirty="0" err="1" smtClean="0">
                <a:ln>
                  <a:noFill/>
                </a:ln>
                <a:solidFill>
                  <a:srgbClr val="000000"/>
                </a:solidFill>
                <a:effectLst/>
                <a:latin typeface="Arial" pitchFamily="34" charset="0"/>
                <a:ea typeface="Times New Roman" pitchFamily="18" charset="0"/>
              </a:rPr>
              <a:t>.scala</a:t>
            </a:r>
            <a:endParaRPr kumimoji="0" lang="en-US" sz="2000" b="1" i="0" u="none" strike="noStrike" cap="none" normalizeH="0" baseline="0" dirty="0" smtClean="0">
              <a:ln>
                <a:noFill/>
              </a:ln>
              <a:solidFill>
                <a:srgbClr val="000000"/>
              </a:solidFill>
              <a:effectLst/>
              <a:latin typeface="Arial" pitchFamily="34" charset="0"/>
              <a:ea typeface="Times New Roman" pitchFamily="18" charset="0"/>
            </a:endParaRPr>
          </a:p>
          <a:p>
            <a:pPr lvl="0" defTabSz="914400"/>
            <a:r>
              <a:rPr kumimoji="0" lang="en-US" sz="2000" b="1" i="0" u="none" strike="noStrike" cap="none" normalizeH="0" baseline="0" dirty="0" smtClean="0">
                <a:ln>
                  <a:noFill/>
                </a:ln>
                <a:solidFill>
                  <a:srgbClr val="000000"/>
                </a:solidFill>
                <a:effectLst/>
                <a:latin typeface="Arial" pitchFamily="34" charset="0"/>
                <a:ea typeface="Times New Roman" pitchFamily="18" charset="0"/>
              </a:rPr>
              <a:t>\&gt;</a:t>
            </a:r>
            <a:r>
              <a:rPr kumimoji="0" lang="en-US" sz="2000" i="0" u="none" strike="noStrike" cap="none" normalizeH="0" baseline="0" dirty="0" err="1" smtClean="0">
                <a:ln>
                  <a:noFill/>
                </a:ln>
                <a:solidFill>
                  <a:srgbClr val="000000"/>
                </a:solidFill>
                <a:effectLst/>
                <a:latin typeface="Arial" pitchFamily="34" charset="0"/>
                <a:ea typeface="Times New Roman" pitchFamily="18" charset="0"/>
              </a:rPr>
              <a:t>scala</a:t>
            </a:r>
            <a:r>
              <a:rPr kumimoji="0" lang="en-US" sz="2000" i="0" u="none" strike="noStrike" cap="none" normalizeH="0" baseline="0" dirty="0" smtClean="0">
                <a:ln>
                  <a:noFill/>
                </a:ln>
                <a:solidFill>
                  <a:srgbClr val="000000"/>
                </a:solidFill>
                <a:effectLst/>
                <a:latin typeface="Arial" pitchFamily="34" charset="0"/>
                <a:ea typeface="Times New Roman" pitchFamily="18" charset="0"/>
              </a:rPr>
              <a:t> </a:t>
            </a:r>
            <a:r>
              <a:rPr lang="en-US" sz="2000" dirty="0" err="1" smtClean="0">
                <a:latin typeface="Arial" pitchFamily="34" charset="0"/>
              </a:rPr>
              <a:t>TestIf</a:t>
            </a:r>
            <a:r>
              <a:rPr kumimoji="0" lang="en-US" sz="900" i="0" u="none" strike="noStrike" cap="none" normalizeH="0" baseline="0" dirty="0" smtClean="0">
                <a:ln>
                  <a:noFill/>
                </a:ln>
                <a:solidFill>
                  <a:schemeClr val="tx1"/>
                </a:solidFill>
                <a:effectLst/>
                <a:latin typeface="Arial" pitchFamily="34" charset="0"/>
              </a:rPr>
              <a:t> </a:t>
            </a:r>
            <a:endParaRPr kumimoji="0" lang="en-US" i="0" u="none" strike="noStrike" cap="none" normalizeH="0" baseline="0" dirty="0" smtClean="0">
              <a:ln>
                <a:noFill/>
              </a:ln>
              <a:solidFill>
                <a:schemeClr val="tx1"/>
              </a:solidFill>
              <a:effectLst/>
              <a:latin typeface="Arial" pitchFamily="34"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rPr>
              <a:t>Output</a:t>
            </a:r>
            <a:endParaRPr kumimoji="0" lang="en-US" b="1" i="0" u="none" strike="noStrike" cap="none" normalizeH="0" baseline="0" dirty="0" smtClean="0">
              <a:ln>
                <a:noFill/>
              </a:ln>
              <a:solidFill>
                <a:schemeClr val="tx1"/>
              </a:solidFill>
              <a:effectLst/>
              <a:latin typeface="Arial" pitchFamily="34"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pitchFamily="34" charset="0"/>
                <a:ea typeface="Times New Roman" pitchFamily="18" charset="0"/>
              </a:rPr>
              <a:t>This is else statement</a:t>
            </a:r>
            <a:r>
              <a:rPr kumimoji="0" lang="en-US" sz="900" b="0" i="0" u="none" strike="noStrike" cap="none" normalizeH="0" baseline="0" dirty="0" smtClean="0">
                <a:ln>
                  <a:noFill/>
                </a:ln>
                <a:solidFill>
                  <a:schemeClr val="tx1"/>
                </a:solidFill>
                <a:effectLst/>
                <a:latin typeface="Arial" pitchFamily="34" charset="0"/>
              </a:rPr>
              <a:t> </a:t>
            </a:r>
            <a:endParaRPr kumimoji="0" lang="en-US" sz="2800" b="0" i="0" u="none" strike="noStrike" cap="none" normalizeH="0" baseline="0" dirty="0" smtClean="0">
              <a:ln>
                <a:noFill/>
              </a:ln>
              <a:solidFill>
                <a:schemeClr val="tx1"/>
              </a:solidFill>
              <a:effectLst/>
              <a:latin typeface="Arial" pitchFamily="34" charset="0"/>
            </a:endParaRPr>
          </a:p>
        </p:txBody>
      </p:sp>
      <p:sp>
        <p:nvSpPr>
          <p:cNvPr id="6" name="Footer Placeholder 5"/>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261258"/>
            <a:ext cx="2949178" cy="1007706"/>
          </a:xfrm>
          <a:ln>
            <a:solidFill>
              <a:srgbClr val="0070C0"/>
            </a:solidFill>
          </a:ln>
        </p:spPr>
        <p:txBody>
          <a:bodyPr/>
          <a:lstStyle/>
          <a:p>
            <a:r>
              <a:rPr lang="en-US" dirty="0" err="1" smtClean="0"/>
              <a:t>Scala</a:t>
            </a:r>
            <a:r>
              <a:rPr lang="en-US" dirty="0" smtClean="0"/>
              <a:t> Pattern Matching</a:t>
            </a:r>
            <a:endParaRPr lang="en-US" dirty="0"/>
          </a:p>
        </p:txBody>
      </p:sp>
      <p:sp>
        <p:nvSpPr>
          <p:cNvPr id="3" name="Content Placeholder 2"/>
          <p:cNvSpPr>
            <a:spLocks noGrp="1"/>
          </p:cNvSpPr>
          <p:nvPr>
            <p:ph idx="1"/>
          </p:nvPr>
        </p:nvSpPr>
        <p:spPr>
          <a:xfrm>
            <a:off x="3822075" y="268969"/>
            <a:ext cx="5042005" cy="5544003"/>
          </a:xfrm>
          <a:ln>
            <a:solidFill>
              <a:srgbClr val="002060"/>
            </a:solidFill>
          </a:ln>
        </p:spPr>
        <p:txBody>
          <a:bodyPr/>
          <a:lstStyle/>
          <a:p>
            <a:pPr>
              <a:buNone/>
            </a:pPr>
            <a:r>
              <a:rPr lang="en-US" sz="2400" b="1" u="sng" dirty="0" smtClean="0"/>
              <a:t>Example 1 code snippet</a:t>
            </a:r>
          </a:p>
          <a:p>
            <a:pPr>
              <a:buNone/>
            </a:pPr>
            <a:r>
              <a:rPr lang="en-US" sz="2400" b="1" dirty="0" smtClean="0"/>
              <a:t>object</a:t>
            </a:r>
            <a:r>
              <a:rPr lang="en-US" sz="2400" dirty="0" smtClean="0"/>
              <a:t> </a:t>
            </a:r>
            <a:r>
              <a:rPr lang="en-US" sz="2400" dirty="0" err="1" smtClean="0"/>
              <a:t>MainObject</a:t>
            </a:r>
            <a:r>
              <a:rPr lang="en-US" sz="2400" dirty="0" smtClean="0"/>
              <a:t> {  </a:t>
            </a:r>
          </a:p>
          <a:p>
            <a:pPr>
              <a:buNone/>
            </a:pPr>
            <a:r>
              <a:rPr lang="en-US" sz="2400" dirty="0" smtClean="0"/>
              <a:t>   </a:t>
            </a:r>
            <a:r>
              <a:rPr lang="en-US" sz="2400" b="1" dirty="0" smtClean="0"/>
              <a:t>def</a:t>
            </a:r>
            <a:r>
              <a:rPr lang="en-US" sz="2400" dirty="0" smtClean="0"/>
              <a:t> main(</a:t>
            </a:r>
            <a:r>
              <a:rPr lang="en-US" sz="2400" dirty="0" err="1" smtClean="0"/>
              <a:t>args</a:t>
            </a:r>
            <a:r>
              <a:rPr lang="en-US" sz="2400" dirty="0" smtClean="0"/>
              <a:t>: Array[String]) {  </a:t>
            </a:r>
          </a:p>
          <a:p>
            <a:pPr>
              <a:buNone/>
            </a:pPr>
            <a:r>
              <a:rPr lang="en-US" sz="2400" dirty="0" smtClean="0"/>
              <a:t>        </a:t>
            </a:r>
            <a:r>
              <a:rPr lang="en-US" sz="2400" b="1" dirty="0" err="1" smtClean="0"/>
              <a:t>var</a:t>
            </a:r>
            <a:r>
              <a:rPr lang="en-US" sz="2400" dirty="0" smtClean="0"/>
              <a:t> x = 1  </a:t>
            </a:r>
          </a:p>
          <a:p>
            <a:pPr>
              <a:buNone/>
            </a:pPr>
            <a:r>
              <a:rPr lang="en-US" sz="2400" dirty="0" smtClean="0"/>
              <a:t>        x </a:t>
            </a:r>
            <a:r>
              <a:rPr lang="en-US" sz="2400" b="1" dirty="0" smtClean="0"/>
              <a:t>match</a:t>
            </a:r>
            <a:r>
              <a:rPr lang="en-US" sz="2400" dirty="0" smtClean="0"/>
              <a:t>{  </a:t>
            </a:r>
          </a:p>
          <a:p>
            <a:pPr>
              <a:buNone/>
            </a:pPr>
            <a:r>
              <a:rPr lang="en-US" sz="2400" dirty="0" smtClean="0"/>
              <a:t>            </a:t>
            </a:r>
            <a:r>
              <a:rPr lang="en-US" sz="2400" b="1" dirty="0" smtClean="0"/>
              <a:t>case</a:t>
            </a:r>
            <a:r>
              <a:rPr lang="en-US" sz="2400" dirty="0" smtClean="0"/>
              <a:t> 1 =&gt; </a:t>
            </a:r>
            <a:r>
              <a:rPr lang="en-US" sz="2400" dirty="0" err="1" smtClean="0"/>
              <a:t>println</a:t>
            </a:r>
            <a:r>
              <a:rPr lang="en-US" sz="2400" dirty="0" smtClean="0"/>
              <a:t>(“Good")  </a:t>
            </a:r>
          </a:p>
          <a:p>
            <a:pPr>
              <a:buNone/>
            </a:pPr>
            <a:r>
              <a:rPr lang="en-US" sz="2400" dirty="0" smtClean="0"/>
              <a:t>            </a:t>
            </a:r>
            <a:r>
              <a:rPr lang="en-US" sz="2400" b="1" dirty="0" smtClean="0"/>
              <a:t>case</a:t>
            </a:r>
            <a:r>
              <a:rPr lang="en-US" sz="2400" dirty="0" smtClean="0"/>
              <a:t> 2 =&gt; </a:t>
            </a:r>
            <a:r>
              <a:rPr lang="en-US" sz="2400" dirty="0" err="1" smtClean="0"/>
              <a:t>println</a:t>
            </a:r>
            <a:r>
              <a:rPr lang="en-US" sz="2400" dirty="0" smtClean="0"/>
              <a:t>(“Excellent”)  </a:t>
            </a:r>
          </a:p>
          <a:p>
            <a:pPr>
              <a:buNone/>
            </a:pPr>
            <a:r>
              <a:rPr lang="en-US" sz="2400" dirty="0" smtClean="0"/>
              <a:t>            </a:t>
            </a:r>
            <a:r>
              <a:rPr lang="en-US" sz="2400" b="1" dirty="0" smtClean="0"/>
              <a:t>case</a:t>
            </a:r>
            <a:r>
              <a:rPr lang="en-US" sz="2400" dirty="0" smtClean="0"/>
              <a:t> _ =&gt; </a:t>
            </a:r>
            <a:r>
              <a:rPr lang="en-US" sz="2400" dirty="0" err="1" smtClean="0"/>
              <a:t>println</a:t>
            </a:r>
            <a:r>
              <a:rPr lang="en-US" sz="2400" dirty="0" smtClean="0"/>
              <a:t>(“Average")  </a:t>
            </a:r>
          </a:p>
          <a:p>
            <a:pPr>
              <a:buNone/>
            </a:pPr>
            <a:r>
              <a:rPr lang="en-US" sz="2400" dirty="0" smtClean="0"/>
              <a:t>        }  </a:t>
            </a:r>
          </a:p>
          <a:p>
            <a:pPr>
              <a:buNone/>
            </a:pPr>
            <a:r>
              <a:rPr lang="en-US" sz="2400" dirty="0" smtClean="0"/>
              <a:t>        }</a:t>
            </a:r>
          </a:p>
          <a:p>
            <a:pPr>
              <a:buNone/>
            </a:pPr>
            <a:r>
              <a:rPr lang="en-US" sz="2400" u="sng" dirty="0" smtClean="0"/>
              <a:t>Output:</a:t>
            </a:r>
          </a:p>
          <a:p>
            <a:pPr>
              <a:buNone/>
            </a:pPr>
            <a:r>
              <a:rPr lang="en-US" sz="2400" dirty="0" smtClean="0"/>
              <a:t>  </a:t>
            </a:r>
            <a:r>
              <a:rPr lang="en-US" sz="2400" dirty="0" smtClean="0">
                <a:solidFill>
                  <a:srgbClr val="002060"/>
                </a:solidFill>
              </a:rPr>
              <a:t>Good</a:t>
            </a:r>
          </a:p>
          <a:p>
            <a:pPr>
              <a:buNone/>
            </a:pPr>
            <a:r>
              <a:rPr lang="en-US" sz="2400" dirty="0" smtClean="0"/>
              <a:t>  </a:t>
            </a:r>
            <a:endParaRPr lang="en-US" sz="2400" dirty="0"/>
          </a:p>
        </p:txBody>
      </p:sp>
      <p:sp>
        <p:nvSpPr>
          <p:cNvPr id="5" name="Text Placeholder 4"/>
          <p:cNvSpPr>
            <a:spLocks noGrp="1"/>
          </p:cNvSpPr>
          <p:nvPr>
            <p:ph type="body" sz="half" idx="2"/>
          </p:nvPr>
        </p:nvSpPr>
        <p:spPr>
          <a:xfrm>
            <a:off x="419878" y="1432249"/>
            <a:ext cx="3093827" cy="3811588"/>
          </a:xfrm>
        </p:spPr>
        <p:txBody>
          <a:bodyPr/>
          <a:lstStyle/>
          <a:p>
            <a:endParaRPr lang="en-US" sz="2400" dirty="0" smtClean="0"/>
          </a:p>
          <a:p>
            <a:r>
              <a:rPr lang="en-US" sz="2400" b="1" dirty="0" smtClean="0"/>
              <a:t>match</a:t>
            </a:r>
            <a:r>
              <a:rPr lang="en-US" sz="2400" dirty="0" smtClean="0"/>
              <a:t> using a variable  </a:t>
            </a:r>
            <a:r>
              <a:rPr lang="en-US" sz="2400" b="1" i="1" dirty="0" smtClean="0"/>
              <a:t>x</a:t>
            </a:r>
            <a:r>
              <a:rPr lang="en-US" sz="2400" dirty="0" smtClean="0"/>
              <a:t>. </a:t>
            </a:r>
          </a:p>
          <a:p>
            <a:r>
              <a:rPr lang="en-US" sz="2400" dirty="0" smtClean="0"/>
              <a:t>variable x matches with best available case and prints output. </a:t>
            </a:r>
          </a:p>
          <a:p>
            <a:r>
              <a:rPr lang="en-US" sz="2400" dirty="0" smtClean="0"/>
              <a:t>Underscore (_) is used in the last case for making it default case.</a:t>
            </a:r>
          </a:p>
          <a:p>
            <a:endParaRPr lang="en-US" sz="2400" dirty="0" smtClean="0"/>
          </a:p>
          <a:p>
            <a:endParaRPr lang="en-US" sz="2400" dirty="0" smtClean="0"/>
          </a:p>
          <a:p>
            <a:endParaRPr lang="en-US" sz="2400" dirty="0"/>
          </a:p>
        </p:txBody>
      </p:sp>
      <p:sp>
        <p:nvSpPr>
          <p:cNvPr id="6" name="Footer Placeholder 5"/>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 of Apache Spark</a:t>
            </a:r>
            <a:br>
              <a:rPr lang="en-US" dirty="0" smtClean="0"/>
            </a:br>
            <a:endParaRPr lang="en-US" dirty="0"/>
          </a:p>
        </p:txBody>
      </p:sp>
      <p:sp>
        <p:nvSpPr>
          <p:cNvPr id="3" name="Content Placeholder 2"/>
          <p:cNvSpPr>
            <a:spLocks noGrp="1"/>
          </p:cNvSpPr>
          <p:nvPr>
            <p:ph idx="1"/>
          </p:nvPr>
        </p:nvSpPr>
        <p:spPr>
          <a:xfrm>
            <a:off x="628650" y="951722"/>
            <a:ext cx="7886700" cy="3879669"/>
          </a:xfrm>
        </p:spPr>
        <p:txBody>
          <a:bodyPr/>
          <a:lstStyle/>
          <a:p>
            <a:r>
              <a:rPr lang="en-US" dirty="0" smtClean="0"/>
              <a:t>Spark </a:t>
            </a:r>
            <a:r>
              <a:rPr lang="en-US" dirty="0"/>
              <a:t>is one of </a:t>
            </a:r>
            <a:r>
              <a:rPr lang="en-US" dirty="0" err="1"/>
              <a:t>Hadoop’s</a:t>
            </a:r>
            <a:r>
              <a:rPr lang="en-US" dirty="0"/>
              <a:t> sub project developed in 2009 in UC Berkeley’s </a:t>
            </a:r>
            <a:r>
              <a:rPr lang="en-US" dirty="0" err="1"/>
              <a:t>AMPLab</a:t>
            </a:r>
            <a:r>
              <a:rPr lang="en-US" dirty="0"/>
              <a:t> by </a:t>
            </a:r>
            <a:r>
              <a:rPr lang="en-US" dirty="0" err="1"/>
              <a:t>Matei</a:t>
            </a:r>
            <a:r>
              <a:rPr lang="en-US" dirty="0"/>
              <a:t> </a:t>
            </a:r>
            <a:r>
              <a:rPr lang="en-US" dirty="0" err="1"/>
              <a:t>Zaharia</a:t>
            </a:r>
            <a:r>
              <a:rPr lang="en-US" dirty="0"/>
              <a:t>. </a:t>
            </a:r>
            <a:endParaRPr lang="en-US" dirty="0" smtClean="0"/>
          </a:p>
          <a:p>
            <a:r>
              <a:rPr lang="en-US" dirty="0" smtClean="0"/>
              <a:t>It </a:t>
            </a:r>
            <a:r>
              <a:rPr lang="en-US" dirty="0"/>
              <a:t>was Open Sourced in 2010 under a BSD license. </a:t>
            </a:r>
            <a:endParaRPr lang="en-US" dirty="0" smtClean="0"/>
          </a:p>
          <a:p>
            <a:r>
              <a:rPr lang="en-US" dirty="0" smtClean="0"/>
              <a:t>It </a:t>
            </a:r>
            <a:r>
              <a:rPr lang="en-US" dirty="0"/>
              <a:t>was donated to Apache software foundation in 2013, and now Apache Spark has become a top level Apache project from Feb-2014.</a:t>
            </a:r>
          </a:p>
          <a:p>
            <a:r>
              <a:rPr lang="en-US" dirty="0" smtClean="0"/>
              <a:t> Latest version of Apache Spark is 3.5.0, released on September 13, 2023.</a:t>
            </a:r>
            <a:endParaRPr lang="en-US" dirty="0"/>
          </a:p>
        </p:txBody>
      </p:sp>
      <p:sp>
        <p:nvSpPr>
          <p:cNvPr id="4" name="Footer Placeholder 3"/>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535" y="438539"/>
            <a:ext cx="2949178" cy="1063690"/>
          </a:xfrm>
          <a:ln>
            <a:solidFill>
              <a:srgbClr val="0070C0"/>
            </a:solidFill>
          </a:ln>
        </p:spPr>
        <p:txBody>
          <a:bodyPr/>
          <a:lstStyle/>
          <a:p>
            <a:r>
              <a:rPr lang="en-US" dirty="0" err="1" smtClean="0"/>
              <a:t>Scala</a:t>
            </a:r>
            <a:r>
              <a:rPr lang="en-US" dirty="0" smtClean="0"/>
              <a:t> Pattern Matching </a:t>
            </a:r>
            <a:endParaRPr lang="en-US" dirty="0"/>
          </a:p>
        </p:txBody>
      </p:sp>
      <p:sp>
        <p:nvSpPr>
          <p:cNvPr id="3" name="Content Placeholder 2"/>
          <p:cNvSpPr>
            <a:spLocks noGrp="1"/>
          </p:cNvSpPr>
          <p:nvPr>
            <p:ph idx="1"/>
          </p:nvPr>
        </p:nvSpPr>
        <p:spPr>
          <a:xfrm>
            <a:off x="4036681" y="212985"/>
            <a:ext cx="4629150" cy="5618648"/>
          </a:xfrm>
          <a:ln>
            <a:solidFill>
              <a:srgbClr val="002060"/>
            </a:solidFill>
          </a:ln>
        </p:spPr>
        <p:txBody>
          <a:bodyPr/>
          <a:lstStyle/>
          <a:p>
            <a:pPr>
              <a:buNone/>
            </a:pPr>
            <a:r>
              <a:rPr lang="en-US" sz="1600" b="1" u="sng" dirty="0" smtClean="0"/>
              <a:t>Example 1 code snippet</a:t>
            </a:r>
          </a:p>
          <a:p>
            <a:pPr>
              <a:buNone/>
            </a:pPr>
            <a:r>
              <a:rPr lang="en-US" sz="1600" b="1" dirty="0" smtClean="0"/>
              <a:t>object</a:t>
            </a:r>
            <a:r>
              <a:rPr lang="en-US" sz="1600" dirty="0" smtClean="0"/>
              <a:t> </a:t>
            </a:r>
            <a:r>
              <a:rPr lang="en-US" sz="1600" dirty="0" err="1" smtClean="0"/>
              <a:t>MainObject</a:t>
            </a:r>
            <a:r>
              <a:rPr lang="en-US" sz="1600" dirty="0" smtClean="0"/>
              <a:t> {  </a:t>
            </a:r>
          </a:p>
          <a:p>
            <a:pPr>
              <a:buNone/>
            </a:pPr>
            <a:r>
              <a:rPr lang="en-US" sz="1600" dirty="0" smtClean="0"/>
              <a:t>   </a:t>
            </a:r>
            <a:r>
              <a:rPr lang="en-US" sz="1600" b="1" dirty="0" smtClean="0"/>
              <a:t>def</a:t>
            </a:r>
            <a:r>
              <a:rPr lang="en-US" sz="1600" dirty="0" smtClean="0"/>
              <a:t> main(</a:t>
            </a:r>
            <a:r>
              <a:rPr lang="en-US" sz="1600" dirty="0" err="1" smtClean="0"/>
              <a:t>args</a:t>
            </a:r>
            <a:r>
              <a:rPr lang="en-US" sz="1600" dirty="0" smtClean="0"/>
              <a:t>: Array[String]) {  </a:t>
            </a:r>
          </a:p>
          <a:p>
            <a:pPr>
              <a:buNone/>
            </a:pPr>
            <a:r>
              <a:rPr lang="en-US" sz="1600" dirty="0" smtClean="0"/>
              <a:t>        </a:t>
            </a:r>
            <a:r>
              <a:rPr lang="en-US" sz="1600" b="1" dirty="0" err="1" smtClean="0"/>
              <a:t>var</a:t>
            </a:r>
            <a:r>
              <a:rPr lang="en-US" sz="1600" dirty="0" smtClean="0"/>
              <a:t>  x = search (“Excellent")  </a:t>
            </a:r>
          </a:p>
          <a:p>
            <a:pPr>
              <a:buNone/>
            </a:pPr>
            <a:r>
              <a:rPr lang="en-US" sz="1600" dirty="0" smtClean="0"/>
              <a:t>        print(x)  </a:t>
            </a:r>
          </a:p>
          <a:p>
            <a:pPr>
              <a:buNone/>
            </a:pPr>
            <a:r>
              <a:rPr lang="en-US" sz="1600" dirty="0" smtClean="0"/>
              <a:t>    }  </a:t>
            </a:r>
          </a:p>
          <a:p>
            <a:pPr>
              <a:buNone/>
            </a:pPr>
            <a:r>
              <a:rPr lang="en-US" sz="1600" dirty="0" smtClean="0"/>
              <a:t>    </a:t>
            </a:r>
            <a:r>
              <a:rPr lang="en-US" sz="1600" b="1" dirty="0" smtClean="0"/>
              <a:t>def</a:t>
            </a:r>
            <a:r>
              <a:rPr lang="en-US" sz="1600" dirty="0" smtClean="0"/>
              <a:t> search (y:Any):Any = y </a:t>
            </a:r>
            <a:r>
              <a:rPr lang="en-US" sz="1600" b="1" dirty="0" smtClean="0"/>
              <a:t>match</a:t>
            </a:r>
            <a:r>
              <a:rPr lang="en-US" sz="1600" dirty="0" smtClean="0"/>
              <a:t>{  </a:t>
            </a:r>
          </a:p>
          <a:p>
            <a:pPr>
              <a:buNone/>
            </a:pPr>
            <a:r>
              <a:rPr lang="en-US" sz="1600" dirty="0" smtClean="0"/>
              <a:t>        </a:t>
            </a:r>
            <a:r>
              <a:rPr lang="en-US" sz="1600" b="1" dirty="0" smtClean="0"/>
              <a:t>case</a:t>
            </a:r>
            <a:r>
              <a:rPr lang="en-US" sz="1600" dirty="0" smtClean="0"/>
              <a:t> 1  =&gt; </a:t>
            </a:r>
            <a:r>
              <a:rPr lang="en-US" sz="1600" dirty="0" err="1" smtClean="0"/>
              <a:t>println</a:t>
            </a:r>
            <a:r>
              <a:rPr lang="en-US" sz="1600" dirty="0" smtClean="0"/>
              <a:t>(“Good")  </a:t>
            </a:r>
          </a:p>
          <a:p>
            <a:pPr>
              <a:buNone/>
            </a:pPr>
            <a:r>
              <a:rPr lang="en-US" sz="1600" dirty="0" smtClean="0"/>
              <a:t>        </a:t>
            </a:r>
            <a:r>
              <a:rPr lang="en-US" sz="1600" b="1" dirty="0" smtClean="0"/>
              <a:t>case</a:t>
            </a:r>
            <a:r>
              <a:rPr lang="en-US" sz="1600" dirty="0" smtClean="0"/>
              <a:t> "Two" =&gt; </a:t>
            </a:r>
            <a:r>
              <a:rPr lang="en-US" sz="1600" dirty="0" err="1" smtClean="0"/>
              <a:t>println</a:t>
            </a:r>
            <a:r>
              <a:rPr lang="en-US" sz="1600" dirty="0" smtClean="0"/>
              <a:t>(“Excellent")  </a:t>
            </a:r>
          </a:p>
          <a:p>
            <a:pPr>
              <a:buNone/>
            </a:pPr>
            <a:r>
              <a:rPr lang="en-US" sz="1600" dirty="0" smtClean="0"/>
              <a:t>        </a:t>
            </a:r>
            <a:r>
              <a:rPr lang="en-US" sz="1600" b="1" dirty="0" smtClean="0"/>
              <a:t>case</a:t>
            </a:r>
            <a:r>
              <a:rPr lang="en-US" sz="1600" dirty="0" smtClean="0"/>
              <a:t> "Hello" =&gt; </a:t>
            </a:r>
            <a:r>
              <a:rPr lang="en-US" sz="1600" dirty="0" err="1" smtClean="0"/>
              <a:t>println</a:t>
            </a:r>
            <a:r>
              <a:rPr lang="en-US" sz="1600" dirty="0" smtClean="0"/>
              <a:t>(“Average")  </a:t>
            </a:r>
          </a:p>
          <a:p>
            <a:pPr>
              <a:buNone/>
            </a:pPr>
            <a:r>
              <a:rPr lang="en-US" sz="1600" dirty="0" smtClean="0"/>
              <a:t>        </a:t>
            </a:r>
            <a:r>
              <a:rPr lang="en-US" sz="1600" b="1" dirty="0" smtClean="0"/>
              <a:t>case</a:t>
            </a:r>
            <a:r>
              <a:rPr lang="en-US" sz="1600" dirty="0" smtClean="0"/>
              <a:t> _ =&gt; </a:t>
            </a:r>
            <a:r>
              <a:rPr lang="en-US" sz="1600" dirty="0" err="1" smtClean="0"/>
              <a:t>println</a:t>
            </a:r>
            <a:r>
              <a:rPr lang="en-US" sz="1600" dirty="0" smtClean="0"/>
              <a:t>(“Redo")  </a:t>
            </a:r>
          </a:p>
          <a:p>
            <a:pPr>
              <a:buNone/>
            </a:pPr>
            <a:r>
              <a:rPr lang="en-US" sz="1600" dirty="0" smtClean="0"/>
              <a:t>              </a:t>
            </a:r>
          </a:p>
          <a:p>
            <a:pPr>
              <a:buNone/>
            </a:pPr>
            <a:r>
              <a:rPr lang="en-US" sz="1600" dirty="0" smtClean="0"/>
              <a:t>        }  </a:t>
            </a:r>
          </a:p>
          <a:p>
            <a:pPr>
              <a:buNone/>
            </a:pPr>
            <a:r>
              <a:rPr lang="en-US" sz="1600" dirty="0" smtClean="0"/>
              <a:t>}  </a:t>
            </a:r>
          </a:p>
          <a:p>
            <a:pPr>
              <a:buNone/>
            </a:pPr>
            <a:r>
              <a:rPr lang="en-US" sz="1600" b="1" u="sng" dirty="0" smtClean="0"/>
              <a:t>Output:</a:t>
            </a:r>
          </a:p>
          <a:p>
            <a:pPr>
              <a:buNone/>
            </a:pPr>
            <a:r>
              <a:rPr lang="en-US" sz="1600" dirty="0" smtClean="0"/>
              <a:t>                  Excellent</a:t>
            </a:r>
          </a:p>
          <a:p>
            <a:pPr>
              <a:buNone/>
            </a:pPr>
            <a:endParaRPr lang="en-US" sz="1600" dirty="0" smtClean="0"/>
          </a:p>
          <a:p>
            <a:pPr>
              <a:buNone/>
            </a:pPr>
            <a:endParaRPr lang="en-US" sz="1600" dirty="0"/>
          </a:p>
        </p:txBody>
      </p:sp>
      <p:sp>
        <p:nvSpPr>
          <p:cNvPr id="5" name="Text Placeholder 4"/>
          <p:cNvSpPr>
            <a:spLocks noGrp="1"/>
          </p:cNvSpPr>
          <p:nvPr>
            <p:ph type="body" sz="half" idx="2"/>
          </p:nvPr>
        </p:nvSpPr>
        <p:spPr>
          <a:xfrm>
            <a:off x="555196" y="1758820"/>
            <a:ext cx="2949178" cy="3811588"/>
          </a:xfrm>
        </p:spPr>
        <p:txBody>
          <a:bodyPr/>
          <a:lstStyle/>
          <a:p>
            <a:r>
              <a:rPr lang="en-US" sz="2400" dirty="0" smtClean="0"/>
              <a:t>Defining method having a match with cases for any type of data. </a:t>
            </a:r>
          </a:p>
          <a:p>
            <a:r>
              <a:rPr lang="en-US" sz="2400" b="1" dirty="0" smtClean="0"/>
              <a:t>Any</a:t>
            </a:r>
            <a:r>
              <a:rPr lang="en-US" sz="2400" dirty="0" smtClean="0"/>
              <a:t> is a class in </a:t>
            </a:r>
            <a:r>
              <a:rPr lang="en-US" sz="2400" dirty="0" err="1" smtClean="0"/>
              <a:t>scala</a:t>
            </a:r>
            <a:r>
              <a:rPr lang="en-US" sz="2400" dirty="0" smtClean="0"/>
              <a:t> </a:t>
            </a:r>
          </a:p>
          <a:p>
            <a:r>
              <a:rPr lang="en-US" sz="2400" dirty="0" smtClean="0"/>
              <a:t>It is a super class of all data types </a:t>
            </a:r>
          </a:p>
          <a:p>
            <a:r>
              <a:rPr lang="en-US" sz="2400" dirty="0" smtClean="0"/>
              <a:t>It deals with all type of data.</a:t>
            </a:r>
            <a:endParaRPr lang="en-US" sz="2400" dirty="0"/>
          </a:p>
        </p:txBody>
      </p:sp>
      <p:sp>
        <p:nvSpPr>
          <p:cNvPr id="6" name="Footer Placeholder 5"/>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Loop Type &amp; Description</a:t>
            </a:r>
            <a:r>
              <a:rPr lang="en-US" dirty="0" smtClean="0"/>
              <a:t/>
            </a:r>
            <a:br>
              <a:rPr lang="en-US" dirty="0" smtClean="0"/>
            </a:br>
            <a:endParaRPr lang="en-US" dirty="0"/>
          </a:p>
        </p:txBody>
      </p:sp>
      <p:sp>
        <p:nvSpPr>
          <p:cNvPr id="3" name="Content Placeholder 2"/>
          <p:cNvSpPr>
            <a:spLocks noGrp="1"/>
          </p:cNvSpPr>
          <p:nvPr>
            <p:ph idx="1"/>
          </p:nvPr>
        </p:nvSpPr>
        <p:spPr>
          <a:xfrm>
            <a:off x="554005" y="802432"/>
            <a:ext cx="7886700" cy="3879669"/>
          </a:xfrm>
        </p:spPr>
        <p:txBody>
          <a:bodyPr/>
          <a:lstStyle/>
          <a:p>
            <a:pPr>
              <a:buNone/>
            </a:pPr>
            <a:r>
              <a:rPr lang="en-US" sz="2400" dirty="0" smtClean="0"/>
              <a:t>1 </a:t>
            </a:r>
            <a:r>
              <a:rPr lang="en-US" sz="2400" b="1" dirty="0" smtClean="0">
                <a:hlinkClick r:id="rId2" tooltip="Scala while loop"/>
              </a:rPr>
              <a:t>while loop</a:t>
            </a:r>
            <a:endParaRPr lang="en-US" sz="2400" dirty="0" smtClean="0"/>
          </a:p>
          <a:p>
            <a:pPr>
              <a:buNone/>
            </a:pPr>
            <a:r>
              <a:rPr lang="en-US" sz="2400" dirty="0" smtClean="0"/>
              <a:t>Repeats a statement or group of statements while a given condition is true. It tests the condition before executing the loop body.</a:t>
            </a:r>
          </a:p>
          <a:p>
            <a:pPr>
              <a:buNone/>
            </a:pPr>
            <a:r>
              <a:rPr lang="en-US" sz="2400" dirty="0" smtClean="0"/>
              <a:t>2 </a:t>
            </a:r>
            <a:r>
              <a:rPr lang="en-US" sz="2400" b="1" dirty="0" smtClean="0">
                <a:hlinkClick r:id="rId3" tooltip="CScala+ do...while loop"/>
              </a:rPr>
              <a:t>do-while loop</a:t>
            </a:r>
            <a:endParaRPr lang="en-US" sz="2400" dirty="0" smtClean="0"/>
          </a:p>
          <a:p>
            <a:pPr>
              <a:buNone/>
            </a:pPr>
            <a:r>
              <a:rPr lang="en-US" sz="2400" dirty="0" smtClean="0"/>
              <a:t>Like a while statement, except that it tests the condition at the end of the loop body.</a:t>
            </a:r>
          </a:p>
          <a:p>
            <a:pPr>
              <a:buNone/>
            </a:pPr>
            <a:r>
              <a:rPr lang="en-US" sz="2400" dirty="0" smtClean="0"/>
              <a:t>3 </a:t>
            </a:r>
            <a:r>
              <a:rPr lang="en-US" sz="2400" b="1" dirty="0" smtClean="0">
                <a:hlinkClick r:id="rId4" tooltip="CScala+ for loop"/>
              </a:rPr>
              <a:t>for loop</a:t>
            </a:r>
            <a:endParaRPr lang="en-US" sz="2400" dirty="0" smtClean="0"/>
          </a:p>
          <a:p>
            <a:pPr>
              <a:buNone/>
            </a:pPr>
            <a:r>
              <a:rPr lang="en-US" sz="2400" dirty="0" smtClean="0"/>
              <a:t>Executes a sequence of statements multiple times and abbreviates the code that manages the loop variable.</a:t>
            </a:r>
          </a:p>
          <a:p>
            <a:pPr>
              <a:buNone/>
            </a:pPr>
            <a:endParaRPr lang="en-US" sz="2400" dirty="0"/>
          </a:p>
        </p:txBody>
      </p:sp>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609" y="307911"/>
            <a:ext cx="3111734" cy="690465"/>
          </a:xfrm>
          <a:ln>
            <a:solidFill>
              <a:srgbClr val="0070C0"/>
            </a:solidFill>
          </a:ln>
        </p:spPr>
        <p:txBody>
          <a:bodyPr/>
          <a:lstStyle/>
          <a:p>
            <a:r>
              <a:rPr lang="en-US" dirty="0" err="1" smtClean="0"/>
              <a:t>Scala</a:t>
            </a:r>
            <a:r>
              <a:rPr lang="en-US" dirty="0" smtClean="0"/>
              <a:t> while loop</a:t>
            </a:r>
            <a:endParaRPr lang="en-US" dirty="0"/>
          </a:p>
        </p:txBody>
      </p:sp>
      <p:sp>
        <p:nvSpPr>
          <p:cNvPr id="3" name="Content Placeholder 2"/>
          <p:cNvSpPr>
            <a:spLocks noGrp="1"/>
          </p:cNvSpPr>
          <p:nvPr>
            <p:ph idx="1"/>
          </p:nvPr>
        </p:nvSpPr>
        <p:spPr>
          <a:xfrm>
            <a:off x="4683967" y="233265"/>
            <a:ext cx="3739268" cy="5607698"/>
          </a:xfrm>
          <a:ln>
            <a:solidFill>
              <a:srgbClr val="002060"/>
            </a:solidFill>
          </a:ln>
        </p:spPr>
        <p:txBody>
          <a:bodyPr/>
          <a:lstStyle/>
          <a:p>
            <a:pPr>
              <a:buNone/>
            </a:pPr>
            <a:r>
              <a:rPr lang="en-US" sz="2000" b="1" i="1" u="sng" dirty="0" smtClean="0"/>
              <a:t>Example code snippet</a:t>
            </a:r>
          </a:p>
          <a:p>
            <a:pPr>
              <a:buNone/>
            </a:pPr>
            <a:r>
              <a:rPr lang="en-US" sz="2000" b="1" dirty="0" smtClean="0"/>
              <a:t>object</a:t>
            </a:r>
            <a:r>
              <a:rPr lang="en-US" sz="2000" dirty="0" smtClean="0"/>
              <a:t> </a:t>
            </a:r>
            <a:r>
              <a:rPr lang="en-US" sz="2000" dirty="0" err="1" smtClean="0"/>
              <a:t>MainObject</a:t>
            </a:r>
            <a:r>
              <a:rPr lang="en-US" sz="2000" dirty="0" smtClean="0"/>
              <a:t> {  </a:t>
            </a:r>
          </a:p>
          <a:p>
            <a:pPr>
              <a:buNone/>
            </a:pPr>
            <a:r>
              <a:rPr lang="en-US" sz="2000" dirty="0" smtClean="0"/>
              <a:t>   </a:t>
            </a:r>
            <a:r>
              <a:rPr lang="en-US" sz="2000" b="1" dirty="0" smtClean="0"/>
              <a:t>def</a:t>
            </a:r>
            <a:r>
              <a:rPr lang="en-US" sz="2000" dirty="0" smtClean="0"/>
              <a:t> main(</a:t>
            </a:r>
            <a:r>
              <a:rPr lang="en-US" sz="2000" dirty="0" err="1" smtClean="0"/>
              <a:t>args</a:t>
            </a:r>
            <a:r>
              <a:rPr lang="en-US" sz="2000" dirty="0" smtClean="0"/>
              <a:t>: Array[String]) {  </a:t>
            </a:r>
            <a:r>
              <a:rPr lang="en-US" sz="2000" b="1" dirty="0" err="1" smtClean="0"/>
              <a:t>var</a:t>
            </a:r>
            <a:r>
              <a:rPr lang="en-US" sz="2000" dirty="0" smtClean="0"/>
              <a:t> x = 10;                     </a:t>
            </a:r>
          </a:p>
          <a:p>
            <a:pPr>
              <a:buNone/>
            </a:pPr>
            <a:r>
              <a:rPr lang="en-US" sz="2000" dirty="0" smtClean="0"/>
              <a:t>      </a:t>
            </a:r>
            <a:r>
              <a:rPr lang="en-US" sz="2000" b="1" dirty="0" smtClean="0"/>
              <a:t>while</a:t>
            </a:r>
            <a:r>
              <a:rPr lang="en-US" sz="2000" dirty="0" smtClean="0"/>
              <a:t>( x&lt;=20 ){              </a:t>
            </a:r>
          </a:p>
          <a:p>
            <a:pPr>
              <a:buNone/>
            </a:pPr>
            <a:r>
              <a:rPr lang="en-US" sz="2000" dirty="0" smtClean="0"/>
              <a:t>         </a:t>
            </a:r>
            <a:r>
              <a:rPr lang="en-US" sz="2000" dirty="0" err="1" smtClean="0"/>
              <a:t>println</a:t>
            </a:r>
            <a:r>
              <a:rPr lang="en-US" sz="2000" dirty="0" smtClean="0"/>
              <a:t>(x);  </a:t>
            </a:r>
          </a:p>
          <a:p>
            <a:pPr>
              <a:buNone/>
            </a:pPr>
            <a:r>
              <a:rPr lang="en-US" sz="2000" dirty="0" smtClean="0"/>
              <a:t>         x = x+2                       </a:t>
            </a:r>
          </a:p>
          <a:p>
            <a:pPr>
              <a:buNone/>
            </a:pPr>
            <a:r>
              <a:rPr lang="en-US" sz="2000" dirty="0" smtClean="0"/>
              <a:t>      }  </a:t>
            </a:r>
          </a:p>
          <a:p>
            <a:pPr>
              <a:buNone/>
            </a:pPr>
            <a:r>
              <a:rPr lang="en-US" sz="2000" dirty="0" smtClean="0"/>
              <a:t>   }  </a:t>
            </a:r>
          </a:p>
          <a:p>
            <a:pPr>
              <a:buNone/>
            </a:pPr>
            <a:r>
              <a:rPr lang="en-US" sz="2000" dirty="0" smtClean="0"/>
              <a:t>}  </a:t>
            </a:r>
          </a:p>
          <a:p>
            <a:pPr>
              <a:buNone/>
            </a:pPr>
            <a:r>
              <a:rPr lang="en-US" sz="1400" b="1" i="1" u="sng" dirty="0" smtClean="0"/>
              <a:t>Output:</a:t>
            </a:r>
          </a:p>
          <a:p>
            <a:pPr>
              <a:lnSpc>
                <a:spcPct val="100000"/>
              </a:lnSpc>
              <a:spcBef>
                <a:spcPts val="0"/>
              </a:spcBef>
              <a:buNone/>
            </a:pPr>
            <a:r>
              <a:rPr lang="en-US" sz="1100" dirty="0" smtClean="0"/>
              <a:t>10</a:t>
            </a:r>
          </a:p>
          <a:p>
            <a:pPr>
              <a:lnSpc>
                <a:spcPct val="100000"/>
              </a:lnSpc>
              <a:spcBef>
                <a:spcPts val="0"/>
              </a:spcBef>
              <a:buNone/>
            </a:pPr>
            <a:r>
              <a:rPr lang="en-US" sz="1100" dirty="0" smtClean="0"/>
              <a:t> 12 </a:t>
            </a:r>
          </a:p>
          <a:p>
            <a:pPr>
              <a:lnSpc>
                <a:spcPct val="100000"/>
              </a:lnSpc>
              <a:spcBef>
                <a:spcPts val="0"/>
              </a:spcBef>
              <a:buNone/>
            </a:pPr>
            <a:r>
              <a:rPr lang="en-US" sz="1100" dirty="0" smtClean="0"/>
              <a:t>14 </a:t>
            </a:r>
          </a:p>
          <a:p>
            <a:pPr>
              <a:lnSpc>
                <a:spcPct val="100000"/>
              </a:lnSpc>
              <a:spcBef>
                <a:spcPts val="0"/>
              </a:spcBef>
              <a:buNone/>
            </a:pPr>
            <a:r>
              <a:rPr lang="en-US" sz="1100" dirty="0" smtClean="0"/>
              <a:t>16 </a:t>
            </a:r>
          </a:p>
          <a:p>
            <a:pPr>
              <a:lnSpc>
                <a:spcPct val="100000"/>
              </a:lnSpc>
              <a:spcBef>
                <a:spcPts val="0"/>
              </a:spcBef>
              <a:buNone/>
            </a:pPr>
            <a:r>
              <a:rPr lang="en-US" sz="1100" dirty="0" smtClean="0"/>
              <a:t>18 </a:t>
            </a:r>
          </a:p>
          <a:p>
            <a:pPr>
              <a:lnSpc>
                <a:spcPct val="100000"/>
              </a:lnSpc>
              <a:spcBef>
                <a:spcPts val="0"/>
              </a:spcBef>
              <a:buNone/>
            </a:pPr>
            <a:r>
              <a:rPr lang="en-US" sz="1100" dirty="0" smtClean="0"/>
              <a:t>20</a:t>
            </a:r>
            <a:endParaRPr lang="en-US" sz="800" dirty="0" smtClean="0"/>
          </a:p>
          <a:p>
            <a:pPr>
              <a:buNone/>
            </a:pPr>
            <a:endParaRPr lang="en-US" sz="2000" dirty="0" smtClean="0"/>
          </a:p>
          <a:p>
            <a:pPr>
              <a:buNone/>
            </a:pPr>
            <a:r>
              <a:rPr lang="en-US" sz="2000" dirty="0" smtClean="0"/>
              <a:t> </a:t>
            </a:r>
          </a:p>
          <a:p>
            <a:pPr>
              <a:buNone/>
            </a:pPr>
            <a:endParaRPr lang="en-US" sz="2000" dirty="0"/>
          </a:p>
        </p:txBody>
      </p:sp>
      <p:sp>
        <p:nvSpPr>
          <p:cNvPr id="6" name="Text Placeholder 5"/>
          <p:cNvSpPr>
            <a:spLocks noGrp="1"/>
          </p:cNvSpPr>
          <p:nvPr>
            <p:ph type="body" sz="half" idx="2"/>
          </p:nvPr>
        </p:nvSpPr>
        <p:spPr>
          <a:xfrm>
            <a:off x="331261" y="1110344"/>
            <a:ext cx="3998144" cy="4805264"/>
          </a:xfrm>
        </p:spPr>
        <p:txBody>
          <a:bodyPr/>
          <a:lstStyle/>
          <a:p>
            <a:r>
              <a:rPr lang="en-US" sz="2000" dirty="0" smtClean="0"/>
              <a:t>Used to iterate code till the specified condition. </a:t>
            </a:r>
          </a:p>
          <a:p>
            <a:r>
              <a:rPr lang="en-US" sz="2000" dirty="0" smtClean="0"/>
              <a:t>It tests </a:t>
            </a:r>
            <a:r>
              <a:rPr lang="en-US" sz="2000" dirty="0" err="1" smtClean="0"/>
              <a:t>boolean</a:t>
            </a:r>
            <a:r>
              <a:rPr lang="en-US" sz="2000" dirty="0" smtClean="0"/>
              <a:t> expression and iterates again and again. </a:t>
            </a:r>
          </a:p>
          <a:p>
            <a:r>
              <a:rPr lang="en-US" sz="2000" dirty="0" smtClean="0"/>
              <a:t>It is used when the number of iterations are not known prior.</a:t>
            </a:r>
          </a:p>
          <a:p>
            <a:r>
              <a:rPr lang="en-US" sz="2000" b="1" dirty="0" smtClean="0"/>
              <a:t>Syntax</a:t>
            </a:r>
            <a:endParaRPr lang="en-US" sz="2000" dirty="0" smtClean="0"/>
          </a:p>
          <a:p>
            <a:r>
              <a:rPr lang="en-US" sz="2000" b="1" dirty="0" smtClean="0"/>
              <a:t>while</a:t>
            </a:r>
            <a:r>
              <a:rPr lang="en-US" sz="2000" dirty="0" smtClean="0"/>
              <a:t>(</a:t>
            </a:r>
            <a:r>
              <a:rPr lang="en-US" sz="2000" dirty="0" err="1" smtClean="0"/>
              <a:t>boolean</a:t>
            </a:r>
            <a:r>
              <a:rPr lang="en-US" sz="2000" dirty="0" smtClean="0"/>
              <a:t> expression){  </a:t>
            </a:r>
          </a:p>
          <a:p>
            <a:r>
              <a:rPr lang="en-US" sz="2000" dirty="0" smtClean="0"/>
              <a:t>    // Statements to be executed  </a:t>
            </a:r>
          </a:p>
          <a:p>
            <a:r>
              <a:rPr lang="en-US" sz="2000" dirty="0" smtClean="0"/>
              <a:t>} </a:t>
            </a:r>
          </a:p>
          <a:p>
            <a:endParaRPr lang="en-US" sz="2000" dirty="0" smtClean="0"/>
          </a:p>
          <a:p>
            <a:endParaRPr lang="en-US" sz="2000" dirty="0"/>
          </a:p>
        </p:txBody>
      </p:sp>
      <p:sp>
        <p:nvSpPr>
          <p:cNvPr id="7" name="Footer Placeholder 6"/>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do-while loop example</a:t>
            </a:r>
            <a:br>
              <a:rPr lang="en-US" dirty="0" smtClean="0"/>
            </a:br>
            <a:endParaRPr lang="en-US" dirty="0"/>
          </a:p>
        </p:txBody>
      </p:sp>
      <p:sp>
        <p:nvSpPr>
          <p:cNvPr id="3" name="Content Placeholder 2"/>
          <p:cNvSpPr>
            <a:spLocks noGrp="1"/>
          </p:cNvSpPr>
          <p:nvPr>
            <p:ph idx="1"/>
          </p:nvPr>
        </p:nvSpPr>
        <p:spPr>
          <a:xfrm>
            <a:off x="647311" y="1017036"/>
            <a:ext cx="7886700" cy="3879669"/>
          </a:xfrm>
        </p:spPr>
        <p:txBody>
          <a:bodyPr/>
          <a:lstStyle/>
          <a:p>
            <a:pPr>
              <a:buNone/>
            </a:pPr>
            <a:r>
              <a:rPr lang="en-US" sz="1600" b="1" dirty="0" smtClean="0"/>
              <a:t>object</a:t>
            </a:r>
            <a:r>
              <a:rPr lang="en-US" sz="1600" dirty="0" smtClean="0"/>
              <a:t> </a:t>
            </a:r>
            <a:r>
              <a:rPr lang="en-US" sz="1600" dirty="0" err="1" smtClean="0"/>
              <a:t>MainObject</a:t>
            </a:r>
            <a:r>
              <a:rPr lang="en-US" sz="1600" dirty="0" smtClean="0"/>
              <a:t> {  </a:t>
            </a:r>
          </a:p>
          <a:p>
            <a:pPr>
              <a:buNone/>
            </a:pPr>
            <a:r>
              <a:rPr lang="en-US" sz="1600" dirty="0" smtClean="0"/>
              <a:t>   </a:t>
            </a:r>
            <a:r>
              <a:rPr lang="en-US" sz="1600" b="1" dirty="0" smtClean="0"/>
              <a:t>def</a:t>
            </a:r>
            <a:r>
              <a:rPr lang="en-US" sz="1600" dirty="0" smtClean="0"/>
              <a:t> main(</a:t>
            </a:r>
            <a:r>
              <a:rPr lang="en-US" sz="1600" dirty="0" err="1" smtClean="0"/>
              <a:t>args</a:t>
            </a:r>
            <a:r>
              <a:rPr lang="en-US" sz="1600" dirty="0" smtClean="0"/>
              <a:t>: Array[String]) {  </a:t>
            </a:r>
          </a:p>
          <a:p>
            <a:pPr>
              <a:buNone/>
            </a:pPr>
            <a:r>
              <a:rPr lang="en-US" sz="1600" dirty="0" smtClean="0"/>
              <a:t>        </a:t>
            </a:r>
            <a:r>
              <a:rPr lang="en-US" sz="1600" b="1" dirty="0" err="1" smtClean="0"/>
              <a:t>var</a:t>
            </a:r>
            <a:r>
              <a:rPr lang="en-US" sz="1600" dirty="0" smtClean="0"/>
              <a:t> a = 10;           </a:t>
            </a:r>
          </a:p>
          <a:p>
            <a:pPr>
              <a:buNone/>
            </a:pPr>
            <a:r>
              <a:rPr lang="en-US" sz="1600" dirty="0" smtClean="0"/>
              <a:t>        </a:t>
            </a:r>
            <a:r>
              <a:rPr lang="en-US" sz="1600" b="1" dirty="0" smtClean="0"/>
              <a:t>do</a:t>
            </a:r>
            <a:r>
              <a:rPr lang="en-US" sz="1600" dirty="0" smtClean="0"/>
              <a:t> {  </a:t>
            </a:r>
          </a:p>
          <a:p>
            <a:pPr>
              <a:buNone/>
            </a:pPr>
            <a:r>
              <a:rPr lang="en-US" sz="1600" dirty="0" smtClean="0"/>
              <a:t>            </a:t>
            </a:r>
            <a:r>
              <a:rPr lang="en-US" sz="1600" dirty="0" err="1" smtClean="0"/>
              <a:t>println</a:t>
            </a:r>
            <a:r>
              <a:rPr lang="en-US" sz="1600" dirty="0" smtClean="0"/>
              <a:t>( a );  </a:t>
            </a:r>
          </a:p>
          <a:p>
            <a:pPr>
              <a:buNone/>
            </a:pPr>
            <a:r>
              <a:rPr lang="en-US" sz="1600" dirty="0" smtClean="0"/>
              <a:t>            a = a + 2;   </a:t>
            </a:r>
          </a:p>
          <a:p>
            <a:pPr>
              <a:buNone/>
            </a:pPr>
            <a:r>
              <a:rPr lang="en-US" sz="1600" dirty="0" smtClean="0"/>
              <a:t>        }  </a:t>
            </a:r>
          </a:p>
          <a:p>
            <a:pPr>
              <a:buNone/>
            </a:pPr>
            <a:r>
              <a:rPr lang="en-US" sz="1600" dirty="0" smtClean="0"/>
              <a:t>        </a:t>
            </a:r>
            <a:r>
              <a:rPr lang="en-US" sz="1600" b="1" dirty="0" smtClean="0"/>
              <a:t>while</a:t>
            </a:r>
            <a:r>
              <a:rPr lang="en-US" sz="1600" dirty="0" smtClean="0"/>
              <a:t>( a &lt;= 20 )    </a:t>
            </a:r>
          </a:p>
          <a:p>
            <a:pPr>
              <a:buNone/>
            </a:pPr>
            <a:r>
              <a:rPr lang="en-US" sz="1600" dirty="0" smtClean="0"/>
              <a:t>   }  </a:t>
            </a:r>
          </a:p>
          <a:p>
            <a:pPr>
              <a:buNone/>
            </a:pPr>
            <a:r>
              <a:rPr lang="en-US" sz="1600" dirty="0" smtClean="0"/>
              <a:t>}  </a:t>
            </a:r>
          </a:p>
          <a:p>
            <a:pPr>
              <a:buNone/>
            </a:pPr>
            <a:r>
              <a:rPr lang="en-US" sz="1600" dirty="0" smtClean="0"/>
              <a:t>Output:</a:t>
            </a:r>
          </a:p>
          <a:p>
            <a:pPr>
              <a:buNone/>
            </a:pPr>
            <a:r>
              <a:rPr lang="en-US" sz="1600" dirty="0" smtClean="0"/>
              <a:t>10 12 14 16 18 20</a:t>
            </a:r>
          </a:p>
          <a:p>
            <a:pPr>
              <a:buNone/>
            </a:pPr>
            <a:endParaRPr lang="en-US" sz="1600" dirty="0"/>
          </a:p>
        </p:txBody>
      </p:sp>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285" y="158620"/>
            <a:ext cx="4903213" cy="513184"/>
          </a:xfrm>
          <a:ln>
            <a:solidFill>
              <a:srgbClr val="0070C0"/>
            </a:solidFill>
          </a:ln>
        </p:spPr>
        <p:txBody>
          <a:bodyPr/>
          <a:lstStyle/>
          <a:p>
            <a:r>
              <a:rPr lang="en-US" sz="2400" dirty="0" err="1" smtClean="0"/>
              <a:t>Scala</a:t>
            </a:r>
            <a:r>
              <a:rPr lang="en-US" sz="2400" dirty="0" smtClean="0"/>
              <a:t> for loop (for-comprehensions)</a:t>
            </a:r>
            <a:endParaRPr lang="en-US" sz="2400" dirty="0"/>
          </a:p>
        </p:txBody>
      </p:sp>
      <p:sp>
        <p:nvSpPr>
          <p:cNvPr id="3" name="Content Placeholder 2"/>
          <p:cNvSpPr>
            <a:spLocks noGrp="1"/>
          </p:cNvSpPr>
          <p:nvPr>
            <p:ph idx="1"/>
          </p:nvPr>
        </p:nvSpPr>
        <p:spPr>
          <a:xfrm>
            <a:off x="3887391" y="746450"/>
            <a:ext cx="4629150" cy="5114602"/>
          </a:xfrm>
          <a:ln>
            <a:solidFill>
              <a:srgbClr val="0070C0"/>
            </a:solidFill>
          </a:ln>
        </p:spPr>
        <p:txBody>
          <a:bodyPr/>
          <a:lstStyle/>
          <a:p>
            <a:pPr>
              <a:buNone/>
            </a:pPr>
            <a:r>
              <a:rPr lang="en-US" sz="2000" b="1" u="sng" dirty="0" smtClean="0"/>
              <a:t>Syntax</a:t>
            </a:r>
            <a:endParaRPr lang="en-US" sz="2000" u="sng" dirty="0" smtClean="0"/>
          </a:p>
          <a:p>
            <a:pPr>
              <a:buNone/>
            </a:pPr>
            <a:r>
              <a:rPr lang="en-US" sz="2400" b="1" dirty="0" smtClean="0"/>
              <a:t>for</a:t>
            </a:r>
            <a:r>
              <a:rPr lang="en-US" sz="2400" dirty="0" smtClean="0"/>
              <a:t>( </a:t>
            </a:r>
            <a:r>
              <a:rPr lang="en-US" sz="2400" dirty="0" err="1" smtClean="0"/>
              <a:t>i</a:t>
            </a:r>
            <a:r>
              <a:rPr lang="en-US" sz="2400" dirty="0" smtClean="0"/>
              <a:t> &lt;- range){  </a:t>
            </a:r>
          </a:p>
          <a:p>
            <a:pPr>
              <a:buNone/>
            </a:pPr>
            <a:r>
              <a:rPr lang="en-US" sz="2400" dirty="0" smtClean="0"/>
              <a:t>    // statements to be executed  </a:t>
            </a:r>
          </a:p>
          <a:p>
            <a:pPr>
              <a:buNone/>
            </a:pPr>
            <a:r>
              <a:rPr lang="en-US" sz="2400" dirty="0" smtClean="0"/>
              <a:t>}  </a:t>
            </a:r>
          </a:p>
          <a:p>
            <a:pPr>
              <a:buNone/>
            </a:pPr>
            <a:r>
              <a:rPr lang="en-US" sz="1800" dirty="0" smtClean="0"/>
              <a:t> range is a value which has s</a:t>
            </a:r>
            <a:r>
              <a:rPr lang="en-US" sz="1800" i="1" dirty="0" smtClean="0"/>
              <a:t>tart</a:t>
            </a:r>
            <a:r>
              <a:rPr lang="en-US" sz="1800" dirty="0" smtClean="0"/>
              <a:t> and </a:t>
            </a:r>
            <a:r>
              <a:rPr lang="en-US" sz="1800" i="1" dirty="0" smtClean="0"/>
              <a:t>end</a:t>
            </a:r>
            <a:r>
              <a:rPr lang="en-US" sz="1800" dirty="0" smtClean="0"/>
              <a:t> point. </a:t>
            </a:r>
          </a:p>
          <a:p>
            <a:pPr>
              <a:buNone/>
            </a:pPr>
            <a:r>
              <a:rPr lang="en-US" sz="1800" dirty="0" smtClean="0"/>
              <a:t>pass range by using </a:t>
            </a:r>
            <a:r>
              <a:rPr lang="en-US" sz="1800" b="1" dirty="0" smtClean="0"/>
              <a:t>to</a:t>
            </a:r>
            <a:r>
              <a:rPr lang="en-US" sz="1800" dirty="0" smtClean="0"/>
              <a:t> or </a:t>
            </a:r>
            <a:r>
              <a:rPr lang="en-US" sz="1800" b="1" dirty="0" smtClean="0"/>
              <a:t>until</a:t>
            </a:r>
            <a:r>
              <a:rPr lang="en-US" sz="1800" dirty="0" smtClean="0"/>
              <a:t> keyword.</a:t>
            </a:r>
          </a:p>
          <a:p>
            <a:pPr>
              <a:buNone/>
            </a:pPr>
            <a:r>
              <a:rPr lang="en-US" sz="1800" b="1" u="sng" dirty="0" smtClean="0"/>
              <a:t>Example</a:t>
            </a:r>
          </a:p>
          <a:p>
            <a:pPr>
              <a:buNone/>
            </a:pPr>
            <a:r>
              <a:rPr lang="en-US" sz="1600" b="1" dirty="0" smtClean="0"/>
              <a:t>object</a:t>
            </a:r>
            <a:r>
              <a:rPr lang="en-US" sz="1600" dirty="0" smtClean="0"/>
              <a:t> </a:t>
            </a:r>
            <a:r>
              <a:rPr lang="en-US" sz="1600" dirty="0" err="1" smtClean="0"/>
              <a:t>MainObject</a:t>
            </a:r>
            <a:r>
              <a:rPr lang="en-US" sz="1600" dirty="0" smtClean="0"/>
              <a:t> {  </a:t>
            </a:r>
          </a:p>
          <a:p>
            <a:pPr>
              <a:buNone/>
            </a:pPr>
            <a:r>
              <a:rPr lang="en-US" sz="1600" dirty="0" smtClean="0"/>
              <a:t>   </a:t>
            </a:r>
            <a:r>
              <a:rPr lang="en-US" sz="1600" b="1" dirty="0" smtClean="0"/>
              <a:t>def</a:t>
            </a:r>
            <a:r>
              <a:rPr lang="en-US" sz="1600" dirty="0" smtClean="0"/>
              <a:t> main(</a:t>
            </a:r>
            <a:r>
              <a:rPr lang="en-US" sz="1600" dirty="0" err="1" smtClean="0"/>
              <a:t>args</a:t>
            </a:r>
            <a:r>
              <a:rPr lang="en-US" sz="1600" dirty="0" smtClean="0"/>
              <a:t>: Array[String]) {  </a:t>
            </a:r>
          </a:p>
          <a:p>
            <a:pPr>
              <a:buNone/>
            </a:pPr>
            <a:r>
              <a:rPr lang="en-US" sz="1600" dirty="0" smtClean="0"/>
              <a:t>        </a:t>
            </a:r>
            <a:r>
              <a:rPr lang="en-US" sz="1600" b="1" dirty="0" smtClean="0"/>
              <a:t>for</a:t>
            </a:r>
            <a:r>
              <a:rPr lang="en-US" sz="1600" dirty="0" smtClean="0"/>
              <a:t>( a &lt;- 1 </a:t>
            </a:r>
            <a:r>
              <a:rPr lang="en-US" sz="1600" b="1" dirty="0" smtClean="0"/>
              <a:t>to</a:t>
            </a:r>
            <a:r>
              <a:rPr lang="en-US" sz="1600" dirty="0" smtClean="0"/>
              <a:t> 10 ){  </a:t>
            </a:r>
          </a:p>
          <a:p>
            <a:pPr>
              <a:buNone/>
            </a:pPr>
            <a:r>
              <a:rPr lang="en-US" sz="1600" dirty="0" smtClean="0"/>
              <a:t>         </a:t>
            </a:r>
            <a:r>
              <a:rPr lang="en-US" sz="1600" dirty="0" err="1" smtClean="0"/>
              <a:t>println</a:t>
            </a:r>
            <a:r>
              <a:rPr lang="en-US" sz="1600" dirty="0" smtClean="0"/>
              <a:t>(a);  </a:t>
            </a:r>
          </a:p>
          <a:p>
            <a:pPr>
              <a:buNone/>
            </a:pPr>
            <a:r>
              <a:rPr lang="en-US" sz="1600" dirty="0" smtClean="0"/>
              <a:t>      }  </a:t>
            </a:r>
          </a:p>
          <a:p>
            <a:pPr>
              <a:buNone/>
            </a:pPr>
            <a:r>
              <a:rPr lang="en-US" sz="1600" dirty="0" smtClean="0"/>
              <a:t>   }  </a:t>
            </a:r>
          </a:p>
          <a:p>
            <a:pPr>
              <a:buNone/>
            </a:pPr>
            <a:r>
              <a:rPr lang="en-US" sz="1600" dirty="0" smtClean="0"/>
              <a:t>}  </a:t>
            </a:r>
          </a:p>
          <a:p>
            <a:pPr>
              <a:buNone/>
            </a:pPr>
            <a:endParaRPr lang="en-US" sz="2400" dirty="0" smtClean="0"/>
          </a:p>
        </p:txBody>
      </p:sp>
      <p:sp>
        <p:nvSpPr>
          <p:cNvPr id="5" name="Text Placeholder 4"/>
          <p:cNvSpPr>
            <a:spLocks noGrp="1"/>
          </p:cNvSpPr>
          <p:nvPr>
            <p:ph type="body" sz="half" idx="2"/>
          </p:nvPr>
        </p:nvSpPr>
        <p:spPr>
          <a:xfrm>
            <a:off x="205273" y="867748"/>
            <a:ext cx="3243118" cy="4730653"/>
          </a:xfrm>
        </p:spPr>
        <p:txBody>
          <a:bodyPr/>
          <a:lstStyle/>
          <a:p>
            <a:r>
              <a:rPr lang="en-US" dirty="0" smtClean="0"/>
              <a:t>In </a:t>
            </a:r>
            <a:r>
              <a:rPr lang="en-US" dirty="0" err="1" smtClean="0"/>
              <a:t>scala</a:t>
            </a:r>
            <a:r>
              <a:rPr lang="en-US" dirty="0" smtClean="0"/>
              <a:t>, </a:t>
            </a:r>
            <a:r>
              <a:rPr lang="en-US" i="1" dirty="0" smtClean="0"/>
              <a:t>for loop</a:t>
            </a:r>
            <a:r>
              <a:rPr lang="en-US" dirty="0" smtClean="0"/>
              <a:t> is known as for-comprehensions.</a:t>
            </a:r>
          </a:p>
          <a:p>
            <a:r>
              <a:rPr lang="en-US" dirty="0" smtClean="0"/>
              <a:t> It can be used to iterate, filter and return an iterated collection. </a:t>
            </a:r>
          </a:p>
          <a:p>
            <a:r>
              <a:rPr lang="en-US" dirty="0" smtClean="0"/>
              <a:t>The for-comprehension looks a bit like a for-loop in imperative languages, except that it constructs a list of the results of all iterations.</a:t>
            </a:r>
          </a:p>
          <a:p>
            <a:r>
              <a:rPr lang="en-US" b="1" i="1" u="sng" dirty="0" smtClean="0"/>
              <a:t>Types of for loop (loops using)</a:t>
            </a:r>
          </a:p>
          <a:p>
            <a:pPr lvl="2">
              <a:buFont typeface="Arial" pitchFamily="34" charset="0"/>
              <a:buChar char="•"/>
            </a:pPr>
            <a:r>
              <a:rPr lang="en-US" sz="1800" dirty="0" smtClean="0"/>
              <a:t>  To</a:t>
            </a:r>
          </a:p>
          <a:p>
            <a:pPr lvl="2">
              <a:buFont typeface="Arial" pitchFamily="34" charset="0"/>
              <a:buChar char="•"/>
            </a:pPr>
            <a:r>
              <a:rPr lang="en-US" sz="1800" dirty="0" smtClean="0"/>
              <a:t>   Until</a:t>
            </a:r>
          </a:p>
          <a:p>
            <a:pPr lvl="2">
              <a:buFont typeface="Arial" pitchFamily="34" charset="0"/>
              <a:buChar char="•"/>
            </a:pPr>
            <a:r>
              <a:rPr lang="en-US" sz="1800" dirty="0" smtClean="0"/>
              <a:t>   By</a:t>
            </a:r>
          </a:p>
          <a:p>
            <a:pPr lvl="2">
              <a:buFont typeface="Arial" pitchFamily="34" charset="0"/>
              <a:buChar char="•"/>
            </a:pPr>
            <a:r>
              <a:rPr lang="en-US" sz="1800" dirty="0" smtClean="0"/>
              <a:t>    Filter</a:t>
            </a:r>
          </a:p>
          <a:p>
            <a:pPr lvl="2">
              <a:buFont typeface="Arial" pitchFamily="34" charset="0"/>
              <a:buChar char="•"/>
            </a:pPr>
            <a:r>
              <a:rPr lang="en-US" sz="1800" dirty="0" smtClean="0"/>
              <a:t>    Yield</a:t>
            </a:r>
          </a:p>
          <a:p>
            <a:pPr lvl="2">
              <a:buFont typeface="Arial" pitchFamily="34" charset="0"/>
              <a:buChar char="•"/>
            </a:pPr>
            <a:r>
              <a:rPr lang="en-US" sz="1800" dirty="0" smtClean="0"/>
              <a:t>    Collection</a:t>
            </a:r>
          </a:p>
          <a:p>
            <a:endParaRPr lang="en-US" dirty="0"/>
          </a:p>
        </p:txBody>
      </p:sp>
      <p:sp>
        <p:nvSpPr>
          <p:cNvPr id="6" name="Footer Placeholder 5"/>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648178"/>
          </a:xfrm>
          <a:ln>
            <a:solidFill>
              <a:srgbClr val="0070C0"/>
            </a:solidFill>
          </a:ln>
        </p:spPr>
        <p:txBody>
          <a:bodyPr/>
          <a:lstStyle/>
          <a:p>
            <a:r>
              <a:rPr lang="en-US" sz="2800" dirty="0" err="1" smtClean="0"/>
              <a:t>Scala</a:t>
            </a:r>
            <a:r>
              <a:rPr lang="en-US" sz="2800" dirty="0" smtClean="0"/>
              <a:t> for-loop Example by using </a:t>
            </a:r>
            <a:r>
              <a:rPr lang="en-US" sz="2800" i="1" dirty="0" smtClean="0"/>
              <a:t>until</a:t>
            </a:r>
            <a:r>
              <a:rPr lang="en-US" sz="2800" dirty="0" smtClean="0"/>
              <a:t> keyword</a:t>
            </a:r>
            <a:endParaRPr lang="en-US" sz="2800" dirty="0"/>
          </a:p>
        </p:txBody>
      </p:sp>
      <p:sp>
        <p:nvSpPr>
          <p:cNvPr id="3" name="Content Placeholder 2"/>
          <p:cNvSpPr>
            <a:spLocks noGrp="1"/>
          </p:cNvSpPr>
          <p:nvPr>
            <p:ph idx="1"/>
          </p:nvPr>
        </p:nvSpPr>
        <p:spPr/>
        <p:txBody>
          <a:bodyPr/>
          <a:lstStyle/>
          <a:p>
            <a:pPr>
              <a:buNone/>
            </a:pPr>
            <a:r>
              <a:rPr lang="en-US" sz="2000" b="1" dirty="0" smtClean="0"/>
              <a:t>object</a:t>
            </a:r>
            <a:r>
              <a:rPr lang="en-US" sz="2000" dirty="0" smtClean="0"/>
              <a:t> </a:t>
            </a:r>
            <a:r>
              <a:rPr lang="en-US" sz="2000" dirty="0" err="1" smtClean="0"/>
              <a:t>MainObject</a:t>
            </a:r>
            <a:r>
              <a:rPr lang="en-US" sz="2000" dirty="0" smtClean="0"/>
              <a:t> {  </a:t>
            </a:r>
          </a:p>
          <a:p>
            <a:pPr>
              <a:buNone/>
            </a:pPr>
            <a:r>
              <a:rPr lang="en-US" sz="2000" dirty="0" smtClean="0"/>
              <a:t>   </a:t>
            </a:r>
            <a:r>
              <a:rPr lang="en-US" sz="2000" b="1" dirty="0" smtClean="0"/>
              <a:t>def</a:t>
            </a:r>
            <a:r>
              <a:rPr lang="en-US" sz="2000" dirty="0" smtClean="0"/>
              <a:t> main(</a:t>
            </a:r>
            <a:r>
              <a:rPr lang="en-US" sz="2000" dirty="0" err="1" smtClean="0"/>
              <a:t>args</a:t>
            </a:r>
            <a:r>
              <a:rPr lang="en-US" sz="2000" dirty="0" smtClean="0"/>
              <a:t>: Array[String]) {  </a:t>
            </a:r>
          </a:p>
          <a:p>
            <a:pPr>
              <a:buNone/>
            </a:pPr>
            <a:r>
              <a:rPr lang="en-US" sz="2000" dirty="0" smtClean="0"/>
              <a:t>        </a:t>
            </a:r>
            <a:r>
              <a:rPr lang="en-US" sz="2000" b="1" dirty="0" smtClean="0"/>
              <a:t>for</a:t>
            </a:r>
            <a:r>
              <a:rPr lang="en-US" sz="2000" dirty="0" smtClean="0"/>
              <a:t>( a &lt;- 1 </a:t>
            </a:r>
            <a:r>
              <a:rPr lang="en-US" sz="2000" b="1" dirty="0" smtClean="0"/>
              <a:t>until</a:t>
            </a:r>
            <a:r>
              <a:rPr lang="en-US" sz="2000" dirty="0" smtClean="0"/>
              <a:t> 10 ){  </a:t>
            </a:r>
          </a:p>
          <a:p>
            <a:pPr>
              <a:buNone/>
            </a:pPr>
            <a:r>
              <a:rPr lang="en-US" sz="2000" dirty="0" smtClean="0"/>
              <a:t>         </a:t>
            </a:r>
            <a:r>
              <a:rPr lang="en-US" sz="2000" dirty="0" err="1" smtClean="0"/>
              <a:t>println</a:t>
            </a:r>
            <a:r>
              <a:rPr lang="en-US" sz="2000" dirty="0" smtClean="0"/>
              <a:t>(a);  </a:t>
            </a:r>
          </a:p>
          <a:p>
            <a:pPr>
              <a:buNone/>
            </a:pPr>
            <a:r>
              <a:rPr lang="en-US" sz="2000" dirty="0" smtClean="0"/>
              <a:t>      }  </a:t>
            </a:r>
          </a:p>
          <a:p>
            <a:pPr>
              <a:buNone/>
            </a:pPr>
            <a:r>
              <a:rPr lang="en-US" sz="2000" dirty="0" smtClean="0"/>
              <a:t>   }  </a:t>
            </a:r>
          </a:p>
          <a:p>
            <a:pPr>
              <a:buNone/>
            </a:pPr>
            <a:r>
              <a:rPr lang="en-US" sz="2000" dirty="0" smtClean="0"/>
              <a:t>}  </a:t>
            </a:r>
          </a:p>
          <a:p>
            <a:pPr>
              <a:buNone/>
            </a:pPr>
            <a:endParaRPr lang="en-US" sz="2000" dirty="0"/>
          </a:p>
        </p:txBody>
      </p:sp>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02" y="419878"/>
            <a:ext cx="3168472" cy="1082351"/>
          </a:xfrm>
          <a:ln>
            <a:solidFill>
              <a:srgbClr val="0070C0"/>
            </a:solidFill>
          </a:ln>
        </p:spPr>
        <p:txBody>
          <a:bodyPr/>
          <a:lstStyle/>
          <a:p>
            <a:r>
              <a:rPr lang="en-US" dirty="0" err="1" smtClean="0"/>
              <a:t>Scala</a:t>
            </a:r>
            <a:r>
              <a:rPr lang="en-US" dirty="0" smtClean="0"/>
              <a:t> for-loop filtering Example</a:t>
            </a:r>
            <a:endParaRPr lang="en-US" dirty="0"/>
          </a:p>
        </p:txBody>
      </p:sp>
      <p:sp>
        <p:nvSpPr>
          <p:cNvPr id="3" name="Content Placeholder 2"/>
          <p:cNvSpPr>
            <a:spLocks noGrp="1"/>
          </p:cNvSpPr>
          <p:nvPr>
            <p:ph idx="1"/>
          </p:nvPr>
        </p:nvSpPr>
        <p:spPr>
          <a:xfrm>
            <a:off x="3887391" y="987427"/>
            <a:ext cx="4629150" cy="4004452"/>
          </a:xfrm>
          <a:ln>
            <a:solidFill>
              <a:srgbClr val="0070C0"/>
            </a:solidFill>
          </a:ln>
        </p:spPr>
        <p:txBody>
          <a:bodyPr/>
          <a:lstStyle/>
          <a:p>
            <a:pPr>
              <a:buNone/>
            </a:pPr>
            <a:r>
              <a:rPr lang="en-US" sz="2400" b="1" i="1" u="sng" dirty="0" smtClean="0"/>
              <a:t>Example </a:t>
            </a:r>
          </a:p>
          <a:p>
            <a:pPr>
              <a:buNone/>
            </a:pPr>
            <a:r>
              <a:rPr lang="en-US" sz="2400" b="1" dirty="0" smtClean="0"/>
              <a:t>object</a:t>
            </a:r>
            <a:r>
              <a:rPr lang="en-US" sz="2400" dirty="0" smtClean="0"/>
              <a:t> </a:t>
            </a:r>
            <a:r>
              <a:rPr lang="en-US" sz="2400" dirty="0" err="1" smtClean="0"/>
              <a:t>MainObject</a:t>
            </a:r>
            <a:r>
              <a:rPr lang="en-US" sz="2400" dirty="0" smtClean="0"/>
              <a:t> {  </a:t>
            </a:r>
          </a:p>
          <a:p>
            <a:pPr>
              <a:buNone/>
            </a:pPr>
            <a:r>
              <a:rPr lang="en-US" sz="2400" dirty="0" smtClean="0"/>
              <a:t>   </a:t>
            </a:r>
            <a:r>
              <a:rPr lang="en-US" sz="2400" b="1" dirty="0" smtClean="0"/>
              <a:t>def</a:t>
            </a:r>
            <a:r>
              <a:rPr lang="en-US" sz="2400" dirty="0" smtClean="0"/>
              <a:t> main(</a:t>
            </a:r>
            <a:r>
              <a:rPr lang="en-US" sz="2400" dirty="0" err="1" smtClean="0"/>
              <a:t>args</a:t>
            </a:r>
            <a:r>
              <a:rPr lang="en-US" sz="2400" dirty="0" smtClean="0"/>
              <a:t>: Array[String]) {  </a:t>
            </a:r>
          </a:p>
          <a:p>
            <a:pPr>
              <a:buNone/>
            </a:pPr>
            <a:r>
              <a:rPr lang="en-US" sz="2400" dirty="0" smtClean="0"/>
              <a:t>        </a:t>
            </a:r>
            <a:r>
              <a:rPr lang="en-US" sz="2400" b="1" dirty="0" smtClean="0"/>
              <a:t>for</a:t>
            </a:r>
            <a:r>
              <a:rPr lang="en-US" sz="2400" dirty="0" smtClean="0"/>
              <a:t>( a &lt;-1 </a:t>
            </a:r>
            <a:r>
              <a:rPr lang="en-US" sz="2400" b="1" dirty="0" smtClean="0"/>
              <a:t>to</a:t>
            </a:r>
            <a:r>
              <a:rPr lang="en-US" sz="2400" dirty="0" smtClean="0"/>
              <a:t> 10 </a:t>
            </a:r>
            <a:r>
              <a:rPr lang="en-US" sz="2400" b="1" dirty="0" smtClean="0"/>
              <a:t>if</a:t>
            </a:r>
            <a:r>
              <a:rPr lang="en-US" sz="2400" dirty="0" smtClean="0"/>
              <a:t> a%2==0 ){  </a:t>
            </a:r>
          </a:p>
          <a:p>
            <a:pPr>
              <a:buNone/>
            </a:pPr>
            <a:r>
              <a:rPr lang="en-US" sz="2400" dirty="0" smtClean="0"/>
              <a:t>         </a:t>
            </a:r>
            <a:r>
              <a:rPr lang="en-US" sz="2400" dirty="0" err="1" smtClean="0"/>
              <a:t>println</a:t>
            </a:r>
            <a:r>
              <a:rPr lang="en-US" sz="2400" dirty="0" smtClean="0"/>
              <a:t>(a);  </a:t>
            </a:r>
          </a:p>
          <a:p>
            <a:pPr>
              <a:buNone/>
            </a:pPr>
            <a:r>
              <a:rPr lang="en-US" sz="2400" dirty="0" smtClean="0"/>
              <a:t>      }  </a:t>
            </a:r>
          </a:p>
          <a:p>
            <a:pPr>
              <a:buNone/>
            </a:pPr>
            <a:r>
              <a:rPr lang="en-US" sz="2400" dirty="0" smtClean="0"/>
              <a:t>   }  </a:t>
            </a:r>
          </a:p>
          <a:p>
            <a:pPr>
              <a:buNone/>
            </a:pPr>
            <a:r>
              <a:rPr lang="en-US" sz="2400" dirty="0" smtClean="0"/>
              <a:t>}  </a:t>
            </a:r>
            <a:endParaRPr lang="en-US" sz="2400" dirty="0"/>
          </a:p>
        </p:txBody>
      </p:sp>
      <p:sp>
        <p:nvSpPr>
          <p:cNvPr id="5" name="Text Placeholder 4"/>
          <p:cNvSpPr>
            <a:spLocks noGrp="1"/>
          </p:cNvSpPr>
          <p:nvPr>
            <p:ph type="body" sz="half" idx="2"/>
          </p:nvPr>
        </p:nvSpPr>
        <p:spPr/>
        <p:txBody>
          <a:bodyPr/>
          <a:lstStyle/>
          <a:p>
            <a:r>
              <a:rPr lang="en-US" sz="2000" dirty="0" smtClean="0"/>
              <a:t>Use </a:t>
            </a:r>
            <a:r>
              <a:rPr lang="en-US" sz="2000" i="1" dirty="0" smtClean="0"/>
              <a:t>for</a:t>
            </a:r>
            <a:r>
              <a:rPr lang="en-US" sz="2000" dirty="0" smtClean="0"/>
              <a:t> to filter the data. </a:t>
            </a:r>
          </a:p>
          <a:p>
            <a:r>
              <a:rPr lang="en-US" sz="2000" dirty="0" smtClean="0"/>
              <a:t>Filter the data by passing a conditional expression. </a:t>
            </a:r>
          </a:p>
          <a:p>
            <a:r>
              <a:rPr lang="en-US" sz="2000" dirty="0" smtClean="0"/>
              <a:t>This program prints only even values in the given range.</a:t>
            </a:r>
          </a:p>
          <a:p>
            <a:endParaRPr lang="en-US" sz="2000" dirty="0"/>
          </a:p>
        </p:txBody>
      </p:sp>
      <p:sp>
        <p:nvSpPr>
          <p:cNvPr id="6" name="Footer Placeholder 5"/>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3923498" cy="634482"/>
          </a:xfrm>
        </p:spPr>
        <p:txBody>
          <a:bodyPr/>
          <a:lstStyle/>
          <a:p>
            <a:r>
              <a:rPr lang="en-US" sz="2800" dirty="0" err="1" smtClean="0"/>
              <a:t>Scala</a:t>
            </a:r>
            <a:r>
              <a:rPr lang="en-US" sz="2800" dirty="0" smtClean="0"/>
              <a:t> for-loop Example by using </a:t>
            </a:r>
            <a:r>
              <a:rPr lang="en-US" sz="2800" b="1" i="1" dirty="0" smtClean="0"/>
              <a:t>yield</a:t>
            </a:r>
            <a:r>
              <a:rPr lang="en-US" sz="2800" dirty="0" smtClean="0"/>
              <a:t> keyword</a:t>
            </a:r>
            <a:endParaRPr lang="en-US" sz="2800" dirty="0"/>
          </a:p>
        </p:txBody>
      </p:sp>
      <p:sp>
        <p:nvSpPr>
          <p:cNvPr id="3" name="Content Placeholder 2"/>
          <p:cNvSpPr>
            <a:spLocks noGrp="1"/>
          </p:cNvSpPr>
          <p:nvPr>
            <p:ph idx="1"/>
          </p:nvPr>
        </p:nvSpPr>
        <p:spPr>
          <a:xfrm>
            <a:off x="4310744" y="716838"/>
            <a:ext cx="4637314" cy="4873625"/>
          </a:xfrm>
          <a:ln>
            <a:solidFill>
              <a:srgbClr val="0070C0"/>
            </a:solidFill>
          </a:ln>
        </p:spPr>
        <p:txBody>
          <a:bodyPr/>
          <a:lstStyle/>
          <a:p>
            <a:pPr>
              <a:buNone/>
            </a:pPr>
            <a:r>
              <a:rPr lang="en-US" sz="2000" b="1" i="1" u="sng" dirty="0" smtClean="0"/>
              <a:t>Example</a:t>
            </a:r>
          </a:p>
          <a:p>
            <a:pPr>
              <a:buNone/>
            </a:pPr>
            <a:r>
              <a:rPr lang="en-US" sz="2000" b="1" dirty="0" smtClean="0"/>
              <a:t>object</a:t>
            </a:r>
            <a:r>
              <a:rPr lang="en-US" sz="2000" dirty="0" smtClean="0"/>
              <a:t> </a:t>
            </a:r>
            <a:r>
              <a:rPr lang="en-US" sz="2000" dirty="0" err="1" smtClean="0"/>
              <a:t>MainObject</a:t>
            </a:r>
            <a:r>
              <a:rPr lang="en-US" sz="2000" dirty="0" smtClean="0"/>
              <a:t> {  </a:t>
            </a:r>
          </a:p>
          <a:p>
            <a:pPr>
              <a:buNone/>
            </a:pPr>
            <a:r>
              <a:rPr lang="en-US" sz="2000" dirty="0" smtClean="0"/>
              <a:t>   </a:t>
            </a:r>
            <a:r>
              <a:rPr lang="en-US" sz="2000" b="1" dirty="0" smtClean="0"/>
              <a:t>def</a:t>
            </a:r>
            <a:r>
              <a:rPr lang="en-US" sz="2000" dirty="0" smtClean="0"/>
              <a:t> main(</a:t>
            </a:r>
            <a:r>
              <a:rPr lang="en-US" sz="2000" dirty="0" err="1" smtClean="0"/>
              <a:t>args</a:t>
            </a:r>
            <a:r>
              <a:rPr lang="en-US" sz="2000" dirty="0" smtClean="0"/>
              <a:t>: Array[String]) {  </a:t>
            </a:r>
          </a:p>
          <a:p>
            <a:pPr>
              <a:buNone/>
            </a:pPr>
            <a:r>
              <a:rPr lang="en-US" sz="2000" dirty="0" smtClean="0"/>
              <a:t>        </a:t>
            </a:r>
            <a:r>
              <a:rPr lang="en-US" sz="2000" b="1" dirty="0" err="1" smtClean="0"/>
              <a:t>var</a:t>
            </a:r>
            <a:r>
              <a:rPr lang="en-US" sz="2000" dirty="0" smtClean="0"/>
              <a:t> result = </a:t>
            </a:r>
            <a:r>
              <a:rPr lang="en-US" sz="2000" b="1" dirty="0" smtClean="0"/>
              <a:t>for</a:t>
            </a:r>
            <a:r>
              <a:rPr lang="en-US" sz="2000" dirty="0" smtClean="0"/>
              <a:t>( a &lt;-1 </a:t>
            </a:r>
            <a:r>
              <a:rPr lang="en-US" sz="2000" b="1" dirty="0" smtClean="0"/>
              <a:t>to</a:t>
            </a:r>
            <a:r>
              <a:rPr lang="en-US" sz="2000" dirty="0" smtClean="0"/>
              <a:t> 10) yield</a:t>
            </a:r>
            <a:r>
              <a:rPr lang="en-US" sz="2000" b="1" dirty="0" smtClean="0"/>
              <a:t> </a:t>
            </a:r>
            <a:r>
              <a:rPr lang="en-US" sz="2000" b="1" dirty="0" smtClean="0">
                <a:solidFill>
                  <a:srgbClr val="002060"/>
                </a:solidFill>
              </a:rPr>
              <a:t>a</a:t>
            </a:r>
            <a:r>
              <a:rPr lang="en-US" sz="2000" b="1" dirty="0" smtClean="0"/>
              <a:t> </a:t>
            </a:r>
            <a:r>
              <a:rPr lang="en-US" sz="2000" dirty="0" smtClean="0"/>
              <a:t> </a:t>
            </a:r>
          </a:p>
          <a:p>
            <a:pPr>
              <a:buNone/>
            </a:pPr>
            <a:r>
              <a:rPr lang="en-US" sz="2000" dirty="0" smtClean="0"/>
              <a:t>        </a:t>
            </a:r>
            <a:r>
              <a:rPr lang="en-US" sz="2000" b="1" dirty="0" smtClean="0"/>
              <a:t>for</a:t>
            </a:r>
            <a:r>
              <a:rPr lang="en-US" sz="2000" dirty="0" smtClean="0"/>
              <a:t>(</a:t>
            </a:r>
            <a:r>
              <a:rPr lang="en-US" sz="2000" dirty="0" err="1" smtClean="0"/>
              <a:t>i</a:t>
            </a:r>
            <a:r>
              <a:rPr lang="en-US" sz="2000" dirty="0" smtClean="0"/>
              <a:t>&lt;-result){  </a:t>
            </a:r>
          </a:p>
          <a:p>
            <a:pPr>
              <a:buNone/>
            </a:pPr>
            <a:r>
              <a:rPr lang="en-US" sz="2000" dirty="0" smtClean="0"/>
              <a:t>            </a:t>
            </a:r>
            <a:r>
              <a:rPr lang="en-US" sz="2000" dirty="0" err="1" smtClean="0"/>
              <a:t>println</a:t>
            </a:r>
            <a:r>
              <a:rPr lang="en-US" sz="2000" dirty="0" smtClean="0"/>
              <a:t>(</a:t>
            </a:r>
            <a:r>
              <a:rPr lang="en-US" sz="2000" dirty="0" err="1" smtClean="0"/>
              <a:t>i</a:t>
            </a:r>
            <a:r>
              <a:rPr lang="en-US" sz="2000" dirty="0" smtClean="0"/>
              <a:t>)  </a:t>
            </a:r>
          </a:p>
          <a:p>
            <a:pPr>
              <a:buNone/>
            </a:pPr>
            <a:r>
              <a:rPr lang="en-US" sz="2000" dirty="0" smtClean="0"/>
              <a:t>        }  </a:t>
            </a:r>
          </a:p>
          <a:p>
            <a:pPr>
              <a:buNone/>
            </a:pPr>
            <a:r>
              <a:rPr lang="en-US" sz="2000" dirty="0" smtClean="0"/>
              <a:t>   }  </a:t>
            </a:r>
          </a:p>
          <a:p>
            <a:pPr>
              <a:buNone/>
            </a:pPr>
            <a:r>
              <a:rPr lang="en-US" sz="2000" dirty="0" smtClean="0"/>
              <a:t>}  </a:t>
            </a:r>
          </a:p>
          <a:p>
            <a:pPr>
              <a:buNone/>
            </a:pPr>
            <a:endParaRPr lang="en-US" sz="2000" dirty="0"/>
          </a:p>
        </p:txBody>
      </p:sp>
      <p:sp>
        <p:nvSpPr>
          <p:cNvPr id="5" name="Text Placeholder 4"/>
          <p:cNvSpPr>
            <a:spLocks noGrp="1"/>
          </p:cNvSpPr>
          <p:nvPr>
            <p:ph type="body" sz="half" idx="2"/>
          </p:nvPr>
        </p:nvSpPr>
        <p:spPr>
          <a:xfrm>
            <a:off x="489881" y="1334278"/>
            <a:ext cx="3820861" cy="4450735"/>
          </a:xfrm>
        </p:spPr>
        <p:txBody>
          <a:bodyPr/>
          <a:lstStyle/>
          <a:p>
            <a:r>
              <a:rPr lang="en-US" sz="2000" dirty="0" smtClean="0"/>
              <a:t>Use </a:t>
            </a:r>
            <a:r>
              <a:rPr lang="en-US" sz="2000" i="1" dirty="0" smtClean="0"/>
              <a:t>yield</a:t>
            </a:r>
            <a:r>
              <a:rPr lang="en-US" sz="2000" dirty="0" smtClean="0"/>
              <a:t> keyword to return a result after completing of loop iterations. </a:t>
            </a:r>
          </a:p>
          <a:p>
            <a:r>
              <a:rPr lang="en-US" sz="2000" dirty="0" smtClean="0"/>
              <a:t>The for use buffer internally to store iterated result and after finishing all iterations it yields the final result from that buffer.</a:t>
            </a:r>
          </a:p>
          <a:p>
            <a:r>
              <a:rPr lang="en-US" sz="2000" dirty="0" smtClean="0"/>
              <a:t> It does not work like imperative loop</a:t>
            </a:r>
            <a:endParaRPr lang="en-US" sz="2000" dirty="0"/>
          </a:p>
        </p:txBody>
      </p:sp>
      <p:sp>
        <p:nvSpPr>
          <p:cNvPr id="6" name="Footer Placeholder 5"/>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73" y="410547"/>
            <a:ext cx="2949178" cy="1105678"/>
          </a:xfrm>
          <a:ln>
            <a:solidFill>
              <a:srgbClr val="0070C0"/>
            </a:solidFill>
          </a:ln>
        </p:spPr>
        <p:txBody>
          <a:bodyPr/>
          <a:lstStyle/>
          <a:p>
            <a:r>
              <a:rPr lang="en-US" dirty="0" err="1" smtClean="0"/>
              <a:t>Scala</a:t>
            </a:r>
            <a:r>
              <a:rPr lang="en-US" dirty="0" smtClean="0"/>
              <a:t> for-loop in Collection</a:t>
            </a:r>
            <a:endParaRPr lang="en-US" dirty="0"/>
          </a:p>
        </p:txBody>
      </p:sp>
      <p:sp>
        <p:nvSpPr>
          <p:cNvPr id="3" name="Content Placeholder 2"/>
          <p:cNvSpPr>
            <a:spLocks noGrp="1"/>
          </p:cNvSpPr>
          <p:nvPr>
            <p:ph idx="1"/>
          </p:nvPr>
        </p:nvSpPr>
        <p:spPr>
          <a:xfrm>
            <a:off x="3887391" y="306292"/>
            <a:ext cx="4629150" cy="6141161"/>
          </a:xfrm>
          <a:ln>
            <a:solidFill>
              <a:srgbClr val="0070C0"/>
            </a:solidFill>
          </a:ln>
        </p:spPr>
        <p:txBody>
          <a:bodyPr/>
          <a:lstStyle/>
          <a:p>
            <a:pPr>
              <a:buNone/>
            </a:pPr>
            <a:r>
              <a:rPr lang="en-US" sz="2000" b="1" i="1" u="sng" dirty="0" smtClean="0"/>
              <a:t>Example Code Snippet</a:t>
            </a:r>
          </a:p>
          <a:p>
            <a:pPr>
              <a:buNone/>
            </a:pPr>
            <a:r>
              <a:rPr lang="en-US" sz="2000" b="1" dirty="0" smtClean="0"/>
              <a:t>object</a:t>
            </a:r>
            <a:r>
              <a:rPr lang="en-US" sz="2000" dirty="0" smtClean="0"/>
              <a:t> </a:t>
            </a:r>
            <a:r>
              <a:rPr lang="en-US" sz="2000" dirty="0" err="1" smtClean="0"/>
              <a:t>MainObject</a:t>
            </a:r>
            <a:r>
              <a:rPr lang="en-US" sz="2000" dirty="0" smtClean="0"/>
              <a:t> {  </a:t>
            </a:r>
          </a:p>
          <a:p>
            <a:pPr>
              <a:buNone/>
            </a:pPr>
            <a:r>
              <a:rPr lang="en-US" sz="2000" dirty="0" smtClean="0"/>
              <a:t>   </a:t>
            </a:r>
            <a:r>
              <a:rPr lang="en-US" sz="2000" b="1" dirty="0" smtClean="0"/>
              <a:t>def</a:t>
            </a:r>
            <a:r>
              <a:rPr lang="en-US" sz="2000" dirty="0" smtClean="0"/>
              <a:t> main(</a:t>
            </a:r>
            <a:r>
              <a:rPr lang="en-US" sz="2000" dirty="0" err="1" smtClean="0"/>
              <a:t>args</a:t>
            </a:r>
            <a:r>
              <a:rPr lang="en-US" sz="2000" dirty="0" smtClean="0"/>
              <a:t>: Array[String]) {  </a:t>
            </a:r>
          </a:p>
          <a:p>
            <a:pPr>
              <a:buNone/>
            </a:pPr>
            <a:r>
              <a:rPr lang="en-US" sz="2000" dirty="0" smtClean="0"/>
              <a:t>        </a:t>
            </a:r>
            <a:r>
              <a:rPr lang="en-US" sz="2000" b="1" dirty="0" err="1" smtClean="0"/>
              <a:t>var</a:t>
            </a:r>
            <a:r>
              <a:rPr lang="en-US" sz="2000" dirty="0" smtClean="0"/>
              <a:t> list = List(1,2,3,4,5)         </a:t>
            </a:r>
          </a:p>
          <a:p>
            <a:pPr>
              <a:buNone/>
            </a:pPr>
            <a:r>
              <a:rPr lang="en-US" sz="2000" dirty="0" smtClean="0"/>
              <a:t>        </a:t>
            </a:r>
            <a:r>
              <a:rPr lang="en-US" sz="2000" b="1" dirty="0" smtClean="0"/>
              <a:t>for</a:t>
            </a:r>
            <a:r>
              <a:rPr lang="en-US" sz="2000" dirty="0" smtClean="0"/>
              <a:t>( </a:t>
            </a:r>
            <a:r>
              <a:rPr lang="en-US" sz="2000" dirty="0" err="1" smtClean="0"/>
              <a:t>i</a:t>
            </a:r>
            <a:r>
              <a:rPr lang="en-US" sz="2000" dirty="0" smtClean="0"/>
              <a:t> &lt;- list){                           </a:t>
            </a:r>
          </a:p>
          <a:p>
            <a:pPr>
              <a:buNone/>
            </a:pPr>
            <a:r>
              <a:rPr lang="en-US" sz="2000" dirty="0" smtClean="0"/>
              <a:t>            </a:t>
            </a:r>
            <a:r>
              <a:rPr lang="en-US" sz="2000" dirty="0" err="1" smtClean="0"/>
              <a:t>println</a:t>
            </a:r>
            <a:r>
              <a:rPr lang="en-US" sz="2000" dirty="0" smtClean="0"/>
              <a:t>(</a:t>
            </a:r>
            <a:r>
              <a:rPr lang="en-US" sz="2000" dirty="0" err="1" smtClean="0"/>
              <a:t>i</a:t>
            </a:r>
            <a:r>
              <a:rPr lang="en-US" sz="2000" dirty="0" smtClean="0"/>
              <a:t>)  </a:t>
            </a:r>
          </a:p>
          <a:p>
            <a:pPr>
              <a:buNone/>
            </a:pPr>
            <a:r>
              <a:rPr lang="en-US" sz="2000" dirty="0" smtClean="0"/>
              <a:t>        }     </a:t>
            </a:r>
          </a:p>
          <a:p>
            <a:pPr>
              <a:buNone/>
            </a:pPr>
            <a:r>
              <a:rPr lang="en-US" sz="2000" dirty="0" smtClean="0"/>
              <a:t>   }  </a:t>
            </a:r>
          </a:p>
          <a:p>
            <a:pPr>
              <a:buNone/>
            </a:pPr>
            <a:r>
              <a:rPr lang="en-US" sz="2000" dirty="0" smtClean="0"/>
              <a:t>}  </a:t>
            </a:r>
          </a:p>
          <a:p>
            <a:pPr>
              <a:buNone/>
            </a:pPr>
            <a:r>
              <a:rPr lang="en-US" sz="2000" dirty="0" smtClean="0"/>
              <a:t>Output:</a:t>
            </a:r>
          </a:p>
          <a:p>
            <a:pPr>
              <a:buNone/>
            </a:pPr>
            <a:r>
              <a:rPr lang="en-US" sz="2000" dirty="0" smtClean="0"/>
              <a:t>1 </a:t>
            </a:r>
          </a:p>
          <a:p>
            <a:pPr>
              <a:buNone/>
            </a:pPr>
            <a:r>
              <a:rPr lang="en-US" sz="2000" dirty="0" smtClean="0"/>
              <a:t>2</a:t>
            </a:r>
          </a:p>
          <a:p>
            <a:pPr>
              <a:buNone/>
            </a:pPr>
            <a:r>
              <a:rPr lang="en-US" sz="2000" dirty="0" smtClean="0"/>
              <a:t> 3 </a:t>
            </a:r>
          </a:p>
          <a:p>
            <a:pPr>
              <a:buNone/>
            </a:pPr>
            <a:r>
              <a:rPr lang="en-US" sz="2000" dirty="0" smtClean="0"/>
              <a:t>4 </a:t>
            </a:r>
          </a:p>
          <a:p>
            <a:pPr>
              <a:buNone/>
            </a:pPr>
            <a:r>
              <a:rPr lang="en-US" sz="2000" dirty="0" smtClean="0"/>
              <a:t>5</a:t>
            </a:r>
          </a:p>
          <a:p>
            <a:pPr>
              <a:buNone/>
            </a:pPr>
            <a:endParaRPr lang="en-US" sz="2000" dirty="0" smtClean="0"/>
          </a:p>
          <a:p>
            <a:pPr>
              <a:buNone/>
            </a:pPr>
            <a:endParaRPr lang="en-US" sz="2000" dirty="0"/>
          </a:p>
        </p:txBody>
      </p:sp>
      <p:sp>
        <p:nvSpPr>
          <p:cNvPr id="5" name="Text Placeholder 4"/>
          <p:cNvSpPr>
            <a:spLocks noGrp="1"/>
          </p:cNvSpPr>
          <p:nvPr>
            <p:ph type="body" sz="half" idx="2"/>
          </p:nvPr>
        </p:nvSpPr>
        <p:spPr/>
        <p:txBody>
          <a:bodyPr/>
          <a:lstStyle/>
          <a:p>
            <a:r>
              <a:rPr lang="en-US" sz="2800" dirty="0" smtClean="0"/>
              <a:t>Iterates collections like list, sequence etc, either by using for each loop or for-comprehensions</a:t>
            </a:r>
            <a:endParaRPr lang="en-US" sz="2800" dirty="0"/>
          </a:p>
        </p:txBody>
      </p:sp>
      <p:sp>
        <p:nvSpPr>
          <p:cNvPr id="6" name="Footer Placeholder 5"/>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
            </a:r>
            <a:br>
              <a:rPr lang="en-US" sz="2800" dirty="0" smtClean="0"/>
            </a:br>
            <a:endParaRPr lang="en-US" sz="2800" dirty="0"/>
          </a:p>
        </p:txBody>
      </p:sp>
      <p:sp>
        <p:nvSpPr>
          <p:cNvPr id="3" name="Content Placeholder 2"/>
          <p:cNvSpPr>
            <a:spLocks noGrp="1"/>
          </p:cNvSpPr>
          <p:nvPr>
            <p:ph idx="1"/>
          </p:nvPr>
        </p:nvSpPr>
        <p:spPr>
          <a:xfrm>
            <a:off x="628650" y="811763"/>
            <a:ext cx="7886700" cy="4609323"/>
          </a:xfrm>
        </p:spPr>
        <p:txBody>
          <a:bodyPr/>
          <a:lstStyle/>
          <a:p>
            <a:pPr>
              <a:buNone/>
            </a:pPr>
            <a:r>
              <a:rPr lang="en-US" sz="2400" b="1" i="1" u="sng" dirty="0" err="1" smtClean="0"/>
              <a:t>Scala</a:t>
            </a:r>
            <a:r>
              <a:rPr lang="en-US" sz="2400" b="1" i="1" u="sng" dirty="0" smtClean="0"/>
              <a:t> for-each loop Example for Iterating Collection</a:t>
            </a:r>
            <a:endParaRPr lang="en-US" sz="1800" b="1" i="1" u="sng" dirty="0" smtClean="0"/>
          </a:p>
          <a:p>
            <a:pPr>
              <a:buNone/>
            </a:pPr>
            <a:r>
              <a:rPr lang="en-US" sz="2400" b="1" dirty="0" smtClean="0"/>
              <a:t>object</a:t>
            </a:r>
            <a:r>
              <a:rPr lang="en-US" sz="2400" dirty="0" smtClean="0"/>
              <a:t> </a:t>
            </a:r>
            <a:r>
              <a:rPr lang="en-US" sz="2400" dirty="0" err="1" smtClean="0"/>
              <a:t>MainObject</a:t>
            </a:r>
            <a:r>
              <a:rPr lang="en-US" sz="2400" dirty="0" smtClean="0"/>
              <a:t> {  </a:t>
            </a:r>
            <a:br>
              <a:rPr lang="en-US" sz="2400" dirty="0" smtClean="0"/>
            </a:br>
            <a:r>
              <a:rPr lang="en-US" sz="2400" dirty="0" smtClean="0"/>
              <a:t>   </a:t>
            </a:r>
            <a:r>
              <a:rPr lang="en-US" sz="2400" b="1" dirty="0" smtClean="0"/>
              <a:t>def</a:t>
            </a:r>
            <a:r>
              <a:rPr lang="en-US" sz="2400" dirty="0" smtClean="0"/>
              <a:t> main(</a:t>
            </a:r>
            <a:r>
              <a:rPr lang="en-US" sz="2400" dirty="0" err="1" smtClean="0"/>
              <a:t>args</a:t>
            </a:r>
            <a:r>
              <a:rPr lang="en-US" sz="2400" dirty="0" smtClean="0"/>
              <a:t>: Array[String]) {  </a:t>
            </a:r>
            <a:br>
              <a:rPr lang="en-US" sz="2400" dirty="0" smtClean="0"/>
            </a:br>
            <a:r>
              <a:rPr lang="en-US" sz="2400" dirty="0" smtClean="0"/>
              <a:t>        </a:t>
            </a:r>
            <a:r>
              <a:rPr lang="en-US" sz="2400" b="1" dirty="0" err="1" smtClean="0"/>
              <a:t>var</a:t>
            </a:r>
            <a:r>
              <a:rPr lang="en-US" sz="2400" dirty="0" smtClean="0"/>
              <a:t> list = List(1,2,3,4,5,6,7,8,9)  </a:t>
            </a:r>
            <a:r>
              <a:rPr lang="en-US" sz="1600" i="1" dirty="0" smtClean="0"/>
              <a:t>// Creating a list</a:t>
            </a:r>
            <a:r>
              <a:rPr lang="en-US" sz="2400" dirty="0" smtClean="0"/>
              <a:t>  </a:t>
            </a:r>
            <a:br>
              <a:rPr lang="en-US" sz="2400" dirty="0" smtClean="0"/>
            </a:br>
            <a:r>
              <a:rPr lang="en-US" sz="2400" dirty="0" smtClean="0"/>
              <a:t>        </a:t>
            </a:r>
            <a:r>
              <a:rPr lang="en-US" sz="2400" dirty="0" err="1" smtClean="0"/>
              <a:t>list.foreach</a:t>
            </a:r>
            <a:r>
              <a:rPr lang="en-US" sz="2400" dirty="0" smtClean="0"/>
              <a:t>{  </a:t>
            </a:r>
            <a:br>
              <a:rPr lang="en-US" sz="2400" dirty="0" smtClean="0"/>
            </a:br>
            <a:r>
              <a:rPr lang="en-US" sz="2400" dirty="0" smtClean="0"/>
              <a:t>            </a:t>
            </a:r>
            <a:r>
              <a:rPr lang="en-US" sz="2400" dirty="0" err="1" smtClean="0"/>
              <a:t>println</a:t>
            </a:r>
            <a:r>
              <a:rPr lang="en-US" sz="2400" dirty="0" smtClean="0"/>
              <a:t>    </a:t>
            </a:r>
            <a:r>
              <a:rPr lang="en-US" sz="1600" i="1" dirty="0" smtClean="0"/>
              <a:t> // Print each element</a:t>
            </a:r>
            <a:r>
              <a:rPr lang="en-US" sz="2400" dirty="0" smtClean="0"/>
              <a:t>  </a:t>
            </a:r>
            <a:br>
              <a:rPr lang="en-US" sz="2400" dirty="0" smtClean="0"/>
            </a:br>
            <a:r>
              <a:rPr lang="en-US" sz="2400" dirty="0" smtClean="0"/>
              <a:t>        }  </a:t>
            </a:r>
            <a:br>
              <a:rPr lang="en-US" sz="2400" dirty="0" smtClean="0"/>
            </a:br>
            <a:r>
              <a:rPr lang="en-US" sz="2400" dirty="0" smtClean="0"/>
              <a:t>        </a:t>
            </a:r>
            <a:r>
              <a:rPr lang="en-US" sz="2400" dirty="0" err="1" smtClean="0"/>
              <a:t>list.foreach</a:t>
            </a:r>
            <a:r>
              <a:rPr lang="en-US" sz="2400" dirty="0" smtClean="0"/>
              <a:t>(print)  </a:t>
            </a:r>
            <a:br>
              <a:rPr lang="en-US" sz="2400" dirty="0" smtClean="0"/>
            </a:br>
            <a:r>
              <a:rPr lang="en-US" sz="2400" dirty="0" smtClean="0"/>
              <a:t>        </a:t>
            </a:r>
            <a:r>
              <a:rPr lang="en-US" sz="2400" dirty="0" err="1" smtClean="0"/>
              <a:t>println</a:t>
            </a:r>
            <a:r>
              <a:rPr lang="en-US" sz="2400" dirty="0" smtClean="0"/>
              <a:t>  </a:t>
            </a:r>
            <a:br>
              <a:rPr lang="en-US" sz="2400" dirty="0" smtClean="0"/>
            </a:br>
            <a:r>
              <a:rPr lang="en-US" sz="2400" dirty="0" smtClean="0"/>
              <a:t>        </a:t>
            </a:r>
            <a:r>
              <a:rPr lang="en-US" sz="2400" dirty="0" err="1" smtClean="0"/>
              <a:t>list.foreach</a:t>
            </a:r>
            <a:r>
              <a:rPr lang="en-US" sz="2400" dirty="0" smtClean="0"/>
              <a:t>((</a:t>
            </a:r>
            <a:r>
              <a:rPr lang="en-US" sz="2400" dirty="0" err="1" smtClean="0"/>
              <a:t>element:</a:t>
            </a:r>
            <a:r>
              <a:rPr lang="en-US" sz="2400" b="1" dirty="0" err="1" smtClean="0"/>
              <a:t>Int</a:t>
            </a:r>
            <a:r>
              <a:rPr lang="en-US" sz="2400" dirty="0" smtClean="0"/>
              <a:t>)=&gt;print(element+" "))    </a:t>
            </a:r>
          </a:p>
          <a:p>
            <a:pPr>
              <a:buNone/>
            </a:pPr>
            <a:r>
              <a:rPr lang="en-US" sz="2400" dirty="0" smtClean="0"/>
              <a:t>            </a:t>
            </a:r>
            <a:r>
              <a:rPr lang="en-US" sz="1600" i="1" dirty="0" smtClean="0"/>
              <a:t>// Explicitly mentioning type of elements  </a:t>
            </a:r>
            <a:r>
              <a:rPr lang="en-US" sz="2400" dirty="0" smtClean="0"/>
              <a:t/>
            </a:r>
            <a:br>
              <a:rPr lang="en-US" sz="2400" dirty="0" smtClean="0"/>
            </a:br>
            <a:r>
              <a:rPr lang="en-US" sz="2400" dirty="0" smtClean="0"/>
              <a:t>   }  </a:t>
            </a:r>
            <a:br>
              <a:rPr lang="en-US" sz="2400" dirty="0" smtClean="0"/>
            </a:br>
            <a:r>
              <a:rPr lang="en-US" sz="2400" dirty="0" smtClean="0"/>
              <a:t>}  </a:t>
            </a:r>
            <a:endParaRPr lang="en-US" sz="1800" dirty="0"/>
          </a:p>
        </p:txBody>
      </p:sp>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Features of Apache Spark</a:t>
            </a:r>
            <a:br>
              <a:rPr lang="en-US" dirty="0" smtClean="0"/>
            </a:br>
            <a:endParaRPr lang="en-US" dirty="0"/>
          </a:p>
        </p:txBody>
      </p:sp>
      <p:sp>
        <p:nvSpPr>
          <p:cNvPr id="3" name="Content Placeholder 2"/>
          <p:cNvSpPr>
            <a:spLocks noGrp="1"/>
          </p:cNvSpPr>
          <p:nvPr>
            <p:ph idx="1"/>
          </p:nvPr>
        </p:nvSpPr>
        <p:spPr>
          <a:xfrm>
            <a:off x="647310" y="933060"/>
            <a:ext cx="8011497" cy="4534678"/>
          </a:xfrm>
        </p:spPr>
        <p:txBody>
          <a:bodyPr>
            <a:normAutofit fontScale="92500"/>
          </a:bodyPr>
          <a:lstStyle/>
          <a:p>
            <a:r>
              <a:rPr lang="en-US" b="1" dirty="0" smtClean="0"/>
              <a:t>Speed</a:t>
            </a:r>
            <a:r>
              <a:rPr lang="en-US" dirty="0"/>
              <a:t> − Spark helps to run an application in </a:t>
            </a:r>
            <a:r>
              <a:rPr lang="en-US" dirty="0" err="1"/>
              <a:t>Hadoop</a:t>
            </a:r>
            <a:r>
              <a:rPr lang="en-US" dirty="0"/>
              <a:t> cluster, up to 100 times faster in memory, and 10 times faster when running on disk. This is possible by reducing number of read/write operations to disk. It stores the intermediate processing data in memory.</a:t>
            </a:r>
          </a:p>
          <a:p>
            <a:r>
              <a:rPr lang="en-US" b="1" dirty="0"/>
              <a:t>Supports multiple languages</a:t>
            </a:r>
            <a:r>
              <a:rPr lang="en-US" dirty="0"/>
              <a:t> − Spark provides built-in APIs in Java, </a:t>
            </a:r>
            <a:r>
              <a:rPr lang="en-US" dirty="0" err="1"/>
              <a:t>Scala</a:t>
            </a:r>
            <a:r>
              <a:rPr lang="en-US" dirty="0"/>
              <a:t>, or Python. </a:t>
            </a:r>
            <a:r>
              <a:rPr lang="en-US" dirty="0" smtClean="0">
                <a:solidFill>
                  <a:srgbClr val="FF0000"/>
                </a:solidFill>
              </a:rPr>
              <a:t>80</a:t>
            </a:r>
            <a:r>
              <a:rPr lang="en-US" dirty="0" smtClean="0"/>
              <a:t> </a:t>
            </a:r>
            <a:r>
              <a:rPr lang="en-US" dirty="0"/>
              <a:t>high-level operators for interactive </a:t>
            </a:r>
            <a:r>
              <a:rPr lang="en-US" dirty="0" smtClean="0"/>
              <a:t>querying is supported.</a:t>
            </a:r>
            <a:endParaRPr lang="en-US" dirty="0"/>
          </a:p>
          <a:p>
            <a:r>
              <a:rPr lang="en-US" b="1" dirty="0"/>
              <a:t>Advanced Analytics</a:t>
            </a:r>
            <a:r>
              <a:rPr lang="en-US" dirty="0"/>
              <a:t> − Spark not only supports ‘Map’ and ‘reduce’. It also supports SQL queries, Streaming data, Machine learning (ML), and Graph algorithms.</a:t>
            </a:r>
          </a:p>
          <a:p>
            <a:endParaRPr lang="en-US" dirty="0"/>
          </a:p>
        </p:txBody>
      </p:sp>
      <p:sp>
        <p:nvSpPr>
          <p:cNvPr id="4" name="Footer Placeholder 3"/>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3" y="391886"/>
            <a:ext cx="3377682" cy="905069"/>
          </a:xfrm>
          <a:ln>
            <a:solidFill>
              <a:srgbClr val="0070C0"/>
            </a:solidFill>
          </a:ln>
        </p:spPr>
        <p:txBody>
          <a:bodyPr/>
          <a:lstStyle/>
          <a:p>
            <a:r>
              <a:rPr lang="en-US" dirty="0" err="1" smtClean="0"/>
              <a:t>Scala</a:t>
            </a:r>
            <a:r>
              <a:rPr lang="en-US" dirty="0" smtClean="0"/>
              <a:t> for-loop using </a:t>
            </a:r>
            <a:r>
              <a:rPr lang="en-US" i="1" dirty="0" smtClean="0"/>
              <a:t>by</a:t>
            </a:r>
            <a:r>
              <a:rPr lang="en-US" dirty="0" smtClean="0"/>
              <a:t> keyword</a:t>
            </a:r>
            <a:endParaRPr lang="en-US" dirty="0"/>
          </a:p>
        </p:txBody>
      </p:sp>
      <p:sp>
        <p:nvSpPr>
          <p:cNvPr id="3" name="Content Placeholder 2"/>
          <p:cNvSpPr>
            <a:spLocks noGrp="1"/>
          </p:cNvSpPr>
          <p:nvPr>
            <p:ph idx="1"/>
          </p:nvPr>
        </p:nvSpPr>
        <p:spPr>
          <a:xfrm>
            <a:off x="3993501" y="987426"/>
            <a:ext cx="4523039" cy="4873625"/>
          </a:xfrm>
          <a:solidFill>
            <a:schemeClr val="bg1">
              <a:lumMod val="95000"/>
            </a:schemeClr>
          </a:solidFill>
          <a:ln>
            <a:solidFill>
              <a:srgbClr val="0070C0"/>
            </a:solidFill>
          </a:ln>
        </p:spPr>
        <p:txBody>
          <a:bodyPr/>
          <a:lstStyle/>
          <a:p>
            <a:pPr>
              <a:buNone/>
            </a:pPr>
            <a:r>
              <a:rPr lang="en-US" sz="2400" b="1" i="1" u="sng" dirty="0" smtClean="0"/>
              <a:t>Example</a:t>
            </a:r>
          </a:p>
          <a:p>
            <a:pPr>
              <a:buNone/>
            </a:pPr>
            <a:r>
              <a:rPr lang="en-US" sz="2400" b="1" dirty="0" smtClean="0"/>
              <a:t>object</a:t>
            </a:r>
            <a:r>
              <a:rPr lang="en-US" sz="2400" dirty="0" smtClean="0"/>
              <a:t> </a:t>
            </a:r>
            <a:r>
              <a:rPr lang="en-US" sz="2400" dirty="0" err="1" smtClean="0"/>
              <a:t>MainObject</a:t>
            </a:r>
            <a:r>
              <a:rPr lang="en-US" sz="2400" dirty="0" smtClean="0"/>
              <a:t> {  </a:t>
            </a:r>
          </a:p>
          <a:p>
            <a:pPr>
              <a:buNone/>
            </a:pPr>
            <a:r>
              <a:rPr lang="en-US" sz="2400" dirty="0" smtClean="0"/>
              <a:t>   </a:t>
            </a:r>
            <a:r>
              <a:rPr lang="en-US" sz="2400" b="1" dirty="0" smtClean="0"/>
              <a:t>def</a:t>
            </a:r>
            <a:r>
              <a:rPr lang="en-US" sz="2400" dirty="0" smtClean="0"/>
              <a:t> main(</a:t>
            </a:r>
            <a:r>
              <a:rPr lang="en-US" sz="2400" dirty="0" err="1" smtClean="0"/>
              <a:t>args</a:t>
            </a:r>
            <a:r>
              <a:rPr lang="en-US" sz="2400" dirty="0" smtClean="0"/>
              <a:t>: Array[String]) {  </a:t>
            </a:r>
          </a:p>
          <a:p>
            <a:pPr>
              <a:buNone/>
            </a:pPr>
            <a:r>
              <a:rPr lang="en-US" sz="2400" dirty="0" smtClean="0"/>
              <a:t>        </a:t>
            </a:r>
            <a:r>
              <a:rPr lang="en-US" sz="2400" b="1" dirty="0" smtClean="0"/>
              <a:t>for</a:t>
            </a:r>
            <a:r>
              <a:rPr lang="en-US" sz="2400" dirty="0" smtClean="0"/>
              <a:t>(</a:t>
            </a:r>
            <a:r>
              <a:rPr lang="en-US" sz="2400" dirty="0" err="1" smtClean="0"/>
              <a:t>i</a:t>
            </a:r>
            <a:r>
              <a:rPr lang="en-US" sz="2400" dirty="0" smtClean="0"/>
              <a:t>&lt;-1 </a:t>
            </a:r>
            <a:r>
              <a:rPr lang="en-US" sz="2400" b="1" dirty="0" smtClean="0"/>
              <a:t>to</a:t>
            </a:r>
            <a:r>
              <a:rPr lang="en-US" sz="2400" dirty="0" smtClean="0"/>
              <a:t> 10 by 2){  </a:t>
            </a:r>
          </a:p>
          <a:p>
            <a:pPr>
              <a:buNone/>
            </a:pPr>
            <a:r>
              <a:rPr lang="en-US" sz="2400" dirty="0" smtClean="0"/>
              <a:t>            </a:t>
            </a:r>
            <a:r>
              <a:rPr lang="en-US" sz="2400" dirty="0" err="1" smtClean="0"/>
              <a:t>println</a:t>
            </a:r>
            <a:r>
              <a:rPr lang="en-US" sz="2400" dirty="0" smtClean="0"/>
              <a:t>(</a:t>
            </a:r>
            <a:r>
              <a:rPr lang="en-US" sz="2400" dirty="0" err="1" smtClean="0"/>
              <a:t>i</a:t>
            </a:r>
            <a:r>
              <a:rPr lang="en-US" sz="2400" dirty="0" smtClean="0"/>
              <a:t>)  </a:t>
            </a:r>
          </a:p>
          <a:p>
            <a:pPr>
              <a:buNone/>
            </a:pPr>
            <a:r>
              <a:rPr lang="en-US" sz="2400" dirty="0" smtClean="0"/>
              <a:t>        }  </a:t>
            </a:r>
          </a:p>
          <a:p>
            <a:pPr>
              <a:buNone/>
            </a:pPr>
            <a:r>
              <a:rPr lang="en-US" sz="2400" dirty="0" smtClean="0"/>
              <a:t>   }  </a:t>
            </a:r>
          </a:p>
          <a:p>
            <a:pPr>
              <a:buNone/>
            </a:pPr>
            <a:r>
              <a:rPr lang="en-US" sz="2400" dirty="0" smtClean="0"/>
              <a:t>}  </a:t>
            </a:r>
          </a:p>
          <a:p>
            <a:pPr>
              <a:buNone/>
            </a:pPr>
            <a:endParaRPr lang="en-US" sz="2400" dirty="0"/>
          </a:p>
        </p:txBody>
      </p:sp>
      <p:sp>
        <p:nvSpPr>
          <p:cNvPr id="6" name="Text Placeholder 5"/>
          <p:cNvSpPr>
            <a:spLocks noGrp="1"/>
          </p:cNvSpPr>
          <p:nvPr>
            <p:ph type="body" sz="half" idx="2"/>
          </p:nvPr>
        </p:nvSpPr>
        <p:spPr>
          <a:xfrm>
            <a:off x="270588" y="1483567"/>
            <a:ext cx="3308431" cy="4385421"/>
          </a:xfrm>
        </p:spPr>
        <p:txBody>
          <a:bodyPr/>
          <a:lstStyle/>
          <a:p>
            <a:r>
              <a:rPr lang="en-US" sz="2400" dirty="0" smtClean="0"/>
              <a:t>In the above example, we have used </a:t>
            </a:r>
            <a:r>
              <a:rPr lang="en-US" sz="2400" i="1" dirty="0" smtClean="0"/>
              <a:t>by</a:t>
            </a:r>
            <a:r>
              <a:rPr lang="en-US" sz="2400" dirty="0" smtClean="0"/>
              <a:t> keyword. </a:t>
            </a:r>
          </a:p>
          <a:p>
            <a:r>
              <a:rPr lang="en-US" sz="2400" dirty="0" smtClean="0"/>
              <a:t>The </a:t>
            </a:r>
            <a:r>
              <a:rPr lang="en-US" sz="2400" i="1" dirty="0" smtClean="0"/>
              <a:t>by</a:t>
            </a:r>
            <a:r>
              <a:rPr lang="en-US" sz="2400" dirty="0" smtClean="0"/>
              <a:t> keyword is used to skip the iteration. </a:t>
            </a:r>
          </a:p>
          <a:p>
            <a:r>
              <a:rPr lang="en-US" sz="2400" dirty="0" smtClean="0"/>
              <a:t>When you code like: by 2 it means, this loop will skip all even iterations of loop.</a:t>
            </a:r>
          </a:p>
          <a:p>
            <a:endParaRPr lang="en-US" sz="2400" dirty="0"/>
          </a:p>
        </p:txBody>
      </p:sp>
      <p:sp>
        <p:nvSpPr>
          <p:cNvPr id="7" name="Footer Placeholder 6"/>
          <p:cNvSpPr>
            <a:spLocks noGrp="1"/>
          </p:cNvSpPr>
          <p:nvPr>
            <p:ph type="ftr" sz="quarter" idx="11"/>
          </p:nvPr>
        </p:nvSpPr>
        <p:spPr/>
        <p:txBody>
          <a:bodyPr/>
          <a:lstStyle/>
          <a:p>
            <a:pPr>
              <a:defRPr/>
            </a:pPr>
            <a:r>
              <a:rPr lang="en-US" smtClean="0"/>
              <a:t>BIG DATA ANALYTICS</a:t>
            </a:r>
            <a:endParaRPr lang="en-US"/>
          </a:p>
        </p:txBody>
      </p:sp>
      <p:sp>
        <p:nvSpPr>
          <p:cNvPr id="27649" name="Rectangle 1"/>
          <p:cNvSpPr>
            <a:spLocks noChangeArrowheads="1"/>
          </p:cNvSpPr>
          <p:nvPr/>
        </p:nvSpPr>
        <p:spPr bwMode="auto">
          <a:xfrm>
            <a:off x="6997960" y="3517641"/>
            <a:ext cx="914400" cy="1415772"/>
          </a:xfrm>
          <a:prstGeom prst="rect">
            <a:avLst/>
          </a:prstGeom>
          <a:solidFill>
            <a:schemeClr val="accent4">
              <a:lumMod val="20000"/>
              <a:lumOff val="80000"/>
            </a:schemeClr>
          </a:solidFill>
          <a:ln w="9525">
            <a:solidFill>
              <a:srgbClr val="0070C0"/>
            </a:solid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   Output:</a:t>
            </a:r>
            <a:endParaRPr kumimoji="0" lang="en-US" sz="1400"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1400" dirty="0" smtClean="0">
                <a:solidFill>
                  <a:srgbClr val="535559"/>
                </a:solidFill>
                <a:latin typeface="Arial Unicode MS" pitchFamily="34" charset="-128"/>
                <a:ea typeface="Times New Roman" pitchFamily="18" charset="0"/>
                <a:cs typeface="Courier New" pitchFamily="49" charset="0"/>
              </a:rPr>
              <a:t>     </a:t>
            </a:r>
            <a:r>
              <a:rPr kumimoji="0" lang="en-US" sz="1400"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rPr>
              <a:t>1</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rPr>
              <a:t>     3</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rPr>
              <a:t>     5</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rPr>
              <a:t>     7</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rPr>
              <a:t>     9</a:t>
            </a:r>
            <a:r>
              <a:rPr kumimoji="0" lang="en-US" sz="1000" b="0" i="0" u="none" strike="noStrike" cap="none" normalizeH="0" baseline="0" dirty="0" smtClean="0">
                <a:ln>
                  <a:noFill/>
                </a:ln>
                <a:solidFill>
                  <a:schemeClr val="tx1"/>
                </a:solidFill>
                <a:effectLst/>
                <a:latin typeface="Arial" pitchFamily="34" charset="0"/>
                <a:cs typeface="Arial" pitchFamily="34" charset="0"/>
              </a:rPr>
              <a:t>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510" y="615821"/>
            <a:ext cx="2949178" cy="905070"/>
          </a:xfrm>
          <a:ln>
            <a:solidFill>
              <a:srgbClr val="0070C0"/>
            </a:solidFill>
          </a:ln>
        </p:spPr>
        <p:txBody>
          <a:bodyPr/>
          <a:lstStyle/>
          <a:p>
            <a:r>
              <a:rPr lang="en-US" dirty="0" smtClean="0"/>
              <a:t>Loop Control Statements</a:t>
            </a:r>
            <a:endParaRPr lang="en-US" dirty="0"/>
          </a:p>
        </p:txBody>
      </p:sp>
      <p:sp>
        <p:nvSpPr>
          <p:cNvPr id="3" name="Content Placeholder 2"/>
          <p:cNvSpPr>
            <a:spLocks noGrp="1"/>
          </p:cNvSpPr>
          <p:nvPr>
            <p:ph idx="1"/>
          </p:nvPr>
        </p:nvSpPr>
        <p:spPr>
          <a:solidFill>
            <a:schemeClr val="bg1">
              <a:lumMod val="95000"/>
            </a:schemeClr>
          </a:solidFill>
          <a:ln>
            <a:solidFill>
              <a:srgbClr val="0070C0"/>
            </a:solidFill>
          </a:ln>
        </p:spPr>
        <p:txBody>
          <a:bodyPr/>
          <a:lstStyle/>
          <a:p>
            <a:pPr>
              <a:buNone/>
            </a:pPr>
            <a:r>
              <a:rPr lang="en-US" sz="2000" b="1" i="1" u="sng" dirty="0" smtClean="0"/>
              <a:t>Example</a:t>
            </a:r>
          </a:p>
          <a:p>
            <a:pPr>
              <a:buNone/>
            </a:pPr>
            <a:r>
              <a:rPr lang="en-US" sz="2400" dirty="0" smtClean="0"/>
              <a:t>object Demo {   </a:t>
            </a:r>
          </a:p>
          <a:p>
            <a:pPr>
              <a:buNone/>
            </a:pPr>
            <a:r>
              <a:rPr lang="en-US" sz="2400" dirty="0" smtClean="0"/>
              <a:t>	def main(</a:t>
            </a:r>
            <a:r>
              <a:rPr lang="en-US" sz="2400" dirty="0" err="1" smtClean="0"/>
              <a:t>args</a:t>
            </a:r>
            <a:r>
              <a:rPr lang="en-US" sz="2400" dirty="0" smtClean="0"/>
              <a:t>: Array[String]) {    </a:t>
            </a:r>
          </a:p>
          <a:p>
            <a:pPr>
              <a:buNone/>
            </a:pPr>
            <a:r>
              <a:rPr lang="en-US" sz="2400" dirty="0" smtClean="0"/>
              <a:t>         </a:t>
            </a:r>
            <a:r>
              <a:rPr lang="en-US" sz="2400" dirty="0" err="1" smtClean="0"/>
              <a:t>var</a:t>
            </a:r>
            <a:r>
              <a:rPr lang="en-US" sz="2400" dirty="0" smtClean="0"/>
              <a:t> a = 10;            </a:t>
            </a:r>
            <a:r>
              <a:rPr lang="en-US" sz="1600" dirty="0" smtClean="0"/>
              <a:t>// An infinite loop.     </a:t>
            </a:r>
            <a:endParaRPr lang="en-US" sz="2400" dirty="0" smtClean="0"/>
          </a:p>
          <a:p>
            <a:pPr>
              <a:buNone/>
            </a:pPr>
            <a:r>
              <a:rPr lang="en-US" sz="2400" dirty="0" smtClean="0"/>
              <a:t>         while( true ){   </a:t>
            </a:r>
          </a:p>
          <a:p>
            <a:pPr>
              <a:buNone/>
            </a:pPr>
            <a:r>
              <a:rPr lang="en-US" sz="2400" dirty="0" smtClean="0"/>
              <a:t>      </a:t>
            </a:r>
            <a:r>
              <a:rPr lang="en-US" sz="2400" dirty="0" err="1" smtClean="0"/>
              <a:t>println</a:t>
            </a:r>
            <a:r>
              <a:rPr lang="en-US" sz="2400" dirty="0" smtClean="0"/>
              <a:t>( "Value of a: " + a );    </a:t>
            </a:r>
          </a:p>
          <a:p>
            <a:pPr>
              <a:buNone/>
            </a:pPr>
            <a:r>
              <a:rPr lang="en-US" sz="2400" dirty="0" smtClean="0"/>
              <a:t>  		}  </a:t>
            </a:r>
          </a:p>
          <a:p>
            <a:pPr>
              <a:buNone/>
            </a:pPr>
            <a:r>
              <a:rPr lang="en-US" sz="2400" dirty="0" smtClean="0"/>
              <a:t>	 }</a:t>
            </a:r>
          </a:p>
          <a:p>
            <a:pPr>
              <a:buNone/>
            </a:pPr>
            <a:r>
              <a:rPr lang="en-US" sz="2400" dirty="0" smtClean="0"/>
              <a:t>}</a:t>
            </a:r>
          </a:p>
          <a:p>
            <a:pPr>
              <a:buNone/>
            </a:pPr>
            <a:endParaRPr lang="en-US" sz="2400" dirty="0"/>
          </a:p>
        </p:txBody>
      </p:sp>
      <p:sp>
        <p:nvSpPr>
          <p:cNvPr id="5" name="Text Placeholder 4"/>
          <p:cNvSpPr>
            <a:spLocks noGrp="1"/>
          </p:cNvSpPr>
          <p:nvPr>
            <p:ph type="body" sz="half" idx="2"/>
          </p:nvPr>
        </p:nvSpPr>
        <p:spPr/>
        <p:txBody>
          <a:bodyPr/>
          <a:lstStyle/>
          <a:p>
            <a:r>
              <a:rPr lang="en-US" sz="2400" b="1" dirty="0" smtClean="0">
                <a:hlinkClick r:id="rId2" tooltip="Scala break statement"/>
              </a:rPr>
              <a:t>Break statement</a:t>
            </a:r>
            <a:endParaRPr lang="en-US" sz="2400" dirty="0" smtClean="0"/>
          </a:p>
          <a:p>
            <a:r>
              <a:rPr lang="en-US" sz="2400" dirty="0" smtClean="0"/>
              <a:t>Terminates the </a:t>
            </a:r>
            <a:r>
              <a:rPr lang="en-US" sz="2400" b="1" dirty="0" smtClean="0"/>
              <a:t>loop</a:t>
            </a:r>
            <a:r>
              <a:rPr lang="en-US" sz="2400" dirty="0" smtClean="0"/>
              <a:t> statement and transfers execution to the statement immediately following the loop</a:t>
            </a:r>
            <a:endParaRPr lang="en-US" sz="2400" dirty="0"/>
          </a:p>
        </p:txBody>
      </p:sp>
      <p:sp>
        <p:nvSpPr>
          <p:cNvPr id="6" name="Footer Placeholder 5"/>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FUNCTIONS</a:t>
            </a:r>
            <a:r>
              <a:rPr lang="en-US" dirty="0" smtClean="0"/>
              <a:t/>
            </a:r>
            <a:br>
              <a:rPr lang="en-US" dirty="0" smtClean="0"/>
            </a:br>
            <a:endParaRPr lang="en-US" dirty="0"/>
          </a:p>
        </p:txBody>
      </p:sp>
      <p:sp>
        <p:nvSpPr>
          <p:cNvPr id="3" name="Content Placeholder 2"/>
          <p:cNvSpPr>
            <a:spLocks noGrp="1"/>
          </p:cNvSpPr>
          <p:nvPr>
            <p:ph idx="1"/>
          </p:nvPr>
        </p:nvSpPr>
        <p:spPr>
          <a:xfrm>
            <a:off x="470030" y="830423"/>
            <a:ext cx="7886700" cy="4721291"/>
          </a:xfrm>
        </p:spPr>
        <p:txBody>
          <a:bodyPr/>
          <a:lstStyle/>
          <a:p>
            <a:r>
              <a:rPr lang="en-US" sz="2000" dirty="0" smtClean="0">
                <a:latin typeface="Times New Roman" pitchFamily="18" charset="0"/>
                <a:cs typeface="Times New Roman" pitchFamily="18" charset="0"/>
              </a:rPr>
              <a:t>A function is a group of statements that perform a task. You can divide up your code into separate functions. How you divide up your code among different functions is up to you, but logically, the division usually is so that each function performs a specific task.</a:t>
            </a:r>
          </a:p>
          <a:p>
            <a:r>
              <a:rPr lang="en-US" sz="2000" dirty="0" err="1" smtClean="0">
                <a:latin typeface="Times New Roman" pitchFamily="18" charset="0"/>
                <a:cs typeface="Times New Roman" pitchFamily="18" charset="0"/>
              </a:rPr>
              <a:t>Scala</a:t>
            </a:r>
            <a:r>
              <a:rPr lang="en-US" sz="2000" dirty="0" smtClean="0">
                <a:latin typeface="Times New Roman" pitchFamily="18" charset="0"/>
                <a:cs typeface="Times New Roman" pitchFamily="18" charset="0"/>
              </a:rPr>
              <a:t> has both functions and methods and we use the terms method and function interchangeably with a minor difference. A </a:t>
            </a:r>
            <a:r>
              <a:rPr lang="en-US" sz="2000" dirty="0" err="1" smtClean="0">
                <a:latin typeface="Times New Roman" pitchFamily="18" charset="0"/>
                <a:cs typeface="Times New Roman" pitchFamily="18" charset="0"/>
              </a:rPr>
              <a:t>Scala</a:t>
            </a:r>
            <a:r>
              <a:rPr lang="en-US" sz="2000" dirty="0" smtClean="0">
                <a:latin typeface="Times New Roman" pitchFamily="18" charset="0"/>
                <a:cs typeface="Times New Roman" pitchFamily="18" charset="0"/>
              </a:rPr>
              <a:t> method is a part of a class which has a name, a signature, optionally some annotations, and some </a:t>
            </a:r>
            <a:r>
              <a:rPr lang="en-US" sz="2000" dirty="0" err="1" smtClean="0">
                <a:latin typeface="Times New Roman" pitchFamily="18" charset="0"/>
                <a:cs typeface="Times New Roman" pitchFamily="18" charset="0"/>
              </a:rPr>
              <a:t>bytecode</a:t>
            </a:r>
            <a:r>
              <a:rPr lang="en-US" sz="2000" dirty="0" smtClean="0">
                <a:latin typeface="Times New Roman" pitchFamily="18" charset="0"/>
                <a:cs typeface="Times New Roman" pitchFamily="18" charset="0"/>
              </a:rPr>
              <a:t> where as a function in </a:t>
            </a:r>
            <a:r>
              <a:rPr lang="en-US" sz="2000" dirty="0" err="1" smtClean="0">
                <a:latin typeface="Times New Roman" pitchFamily="18" charset="0"/>
                <a:cs typeface="Times New Roman" pitchFamily="18" charset="0"/>
              </a:rPr>
              <a:t>Scala</a:t>
            </a:r>
            <a:r>
              <a:rPr lang="en-US" sz="2000" dirty="0" smtClean="0">
                <a:latin typeface="Times New Roman" pitchFamily="18" charset="0"/>
                <a:cs typeface="Times New Roman" pitchFamily="18" charset="0"/>
              </a:rPr>
              <a:t> is a complete object which can be assigned to a variable. In other words, a function, which is defined as a member of some object, is called a method.</a:t>
            </a:r>
          </a:p>
          <a:p>
            <a:r>
              <a:rPr lang="en-US" sz="2000" dirty="0" smtClean="0">
                <a:latin typeface="Times New Roman" pitchFamily="18" charset="0"/>
                <a:cs typeface="Times New Roman" pitchFamily="18" charset="0"/>
              </a:rPr>
              <a:t>A function definition can appear anywhere in a source file and </a:t>
            </a:r>
            <a:r>
              <a:rPr lang="en-US" sz="2000" dirty="0" err="1" smtClean="0">
                <a:latin typeface="Times New Roman" pitchFamily="18" charset="0"/>
                <a:cs typeface="Times New Roman" pitchFamily="18" charset="0"/>
              </a:rPr>
              <a:t>Scala</a:t>
            </a:r>
            <a:r>
              <a:rPr lang="en-US" sz="2000" dirty="0" smtClean="0">
                <a:latin typeface="Times New Roman" pitchFamily="18" charset="0"/>
                <a:cs typeface="Times New Roman" pitchFamily="18" charset="0"/>
              </a:rPr>
              <a:t> permits nested function definitions, that is, function definitions inside other function definitions. Most important point to note is that </a:t>
            </a:r>
            <a:r>
              <a:rPr lang="en-US" sz="2000" dirty="0" err="1" smtClean="0">
                <a:latin typeface="Times New Roman" pitchFamily="18" charset="0"/>
                <a:cs typeface="Times New Roman" pitchFamily="18" charset="0"/>
              </a:rPr>
              <a:t>Scala</a:t>
            </a:r>
            <a:r>
              <a:rPr lang="en-US" sz="2000" dirty="0" smtClean="0">
                <a:latin typeface="Times New Roman" pitchFamily="18" charset="0"/>
                <a:cs typeface="Times New Roman" pitchFamily="18" charset="0"/>
              </a:rPr>
              <a:t> function's name can have characters like +, ++, ~, &amp;,-, --, \, /, :, etc.</a:t>
            </a:r>
          </a:p>
          <a:p>
            <a:endParaRPr lang="en-US" sz="20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Functions</a:t>
            </a:r>
            <a:br>
              <a:rPr lang="en-US" dirty="0" smtClean="0"/>
            </a:br>
            <a:endParaRPr lang="en-US" dirty="0"/>
          </a:p>
        </p:txBody>
      </p:sp>
      <p:sp>
        <p:nvSpPr>
          <p:cNvPr id="3" name="Content Placeholder 2"/>
          <p:cNvSpPr>
            <a:spLocks noGrp="1"/>
          </p:cNvSpPr>
          <p:nvPr>
            <p:ph idx="1"/>
          </p:nvPr>
        </p:nvSpPr>
        <p:spPr>
          <a:xfrm>
            <a:off x="600659" y="774440"/>
            <a:ext cx="7886700" cy="4422711"/>
          </a:xfrm>
        </p:spPr>
        <p:txBody>
          <a:bodyPr/>
          <a:lstStyle/>
          <a:p>
            <a:r>
              <a:rPr lang="en-US" sz="2000" dirty="0" err="1" smtClean="0"/>
              <a:t>Scala</a:t>
            </a:r>
            <a:r>
              <a:rPr lang="en-US" sz="2000" dirty="0" smtClean="0"/>
              <a:t> supports functional programming approach.</a:t>
            </a:r>
          </a:p>
          <a:p>
            <a:r>
              <a:rPr lang="en-US" sz="2000" dirty="0" smtClean="0"/>
              <a:t> It provides rich set of built-in functions and allows you to create user defined functions also.</a:t>
            </a:r>
          </a:p>
          <a:p>
            <a:r>
              <a:rPr lang="en-US" sz="2000" dirty="0" smtClean="0"/>
              <a:t>In </a:t>
            </a:r>
            <a:r>
              <a:rPr lang="en-US" sz="2000" dirty="0" err="1" smtClean="0"/>
              <a:t>scala</a:t>
            </a:r>
            <a:r>
              <a:rPr lang="en-US" sz="2000" dirty="0" smtClean="0"/>
              <a:t>, functions are first class values. </a:t>
            </a:r>
          </a:p>
          <a:p>
            <a:r>
              <a:rPr lang="en-US" sz="2000" dirty="0" smtClean="0"/>
              <a:t>Function value can be stored, pass function as an argument and return function as a value from other function. </a:t>
            </a:r>
          </a:p>
          <a:p>
            <a:r>
              <a:rPr lang="en-US" sz="2000" dirty="0" smtClean="0"/>
              <a:t>Create function by using </a:t>
            </a:r>
            <a:r>
              <a:rPr lang="en-US" sz="2000" b="1" dirty="0" smtClean="0"/>
              <a:t>def</a:t>
            </a:r>
            <a:r>
              <a:rPr lang="en-US" sz="2000" dirty="0" smtClean="0"/>
              <a:t> keyword. </a:t>
            </a:r>
          </a:p>
          <a:p>
            <a:r>
              <a:rPr lang="en-US" sz="2000" dirty="0" smtClean="0"/>
              <a:t>Mention return type of parameters while defining function and return type of a function is optional.</a:t>
            </a:r>
          </a:p>
          <a:p>
            <a:r>
              <a:rPr lang="en-US" sz="2000" dirty="0" smtClean="0"/>
              <a:t> If don't specify return type of a function, default return type is Unit. ( It can be stated as null, no value, or nothing in return)</a:t>
            </a:r>
          </a:p>
          <a:p>
            <a:endParaRPr lang="en-US" sz="2000" dirty="0"/>
          </a:p>
        </p:txBody>
      </p:sp>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551" y="457200"/>
            <a:ext cx="2949178" cy="1376265"/>
          </a:xfrm>
          <a:ln>
            <a:solidFill>
              <a:srgbClr val="0070C0"/>
            </a:solidFill>
          </a:ln>
        </p:spPr>
        <p:txBody>
          <a:bodyPr/>
          <a:lstStyle/>
          <a:p>
            <a:r>
              <a:rPr lang="en-US" dirty="0" err="1" smtClean="0"/>
              <a:t>Scala</a:t>
            </a:r>
            <a:r>
              <a:rPr lang="en-US" dirty="0" smtClean="0"/>
              <a:t> Function Declaration Syntax</a:t>
            </a:r>
            <a:endParaRPr lang="en-US" dirty="0"/>
          </a:p>
        </p:txBody>
      </p:sp>
      <p:sp>
        <p:nvSpPr>
          <p:cNvPr id="3" name="Content Placeholder 2"/>
          <p:cNvSpPr>
            <a:spLocks noGrp="1"/>
          </p:cNvSpPr>
          <p:nvPr>
            <p:ph idx="1"/>
          </p:nvPr>
        </p:nvSpPr>
        <p:spPr>
          <a:xfrm>
            <a:off x="4269946" y="978095"/>
            <a:ext cx="4629150" cy="3771187"/>
          </a:xfrm>
          <a:ln>
            <a:solidFill>
              <a:srgbClr val="0070C0"/>
            </a:solidFill>
          </a:ln>
        </p:spPr>
        <p:txBody>
          <a:bodyPr/>
          <a:lstStyle/>
          <a:p>
            <a:r>
              <a:rPr lang="en-US" sz="2400" dirty="0" smtClean="0"/>
              <a:t>In the given syntax, = (equal) operator is used</a:t>
            </a:r>
          </a:p>
          <a:p>
            <a:r>
              <a:rPr lang="en-US" sz="2400" dirty="0" smtClean="0"/>
              <a:t>Create function with or without = (equal) operator. </a:t>
            </a:r>
          </a:p>
          <a:p>
            <a:r>
              <a:rPr lang="en-US" sz="2400" dirty="0" smtClean="0"/>
              <a:t>If = symbol is used, function will return value. </a:t>
            </a:r>
          </a:p>
          <a:p>
            <a:r>
              <a:rPr lang="en-US" sz="2400" dirty="0" smtClean="0"/>
              <a:t>Otherwise, it will not return anything and will work like subroutine.</a:t>
            </a:r>
            <a:endParaRPr lang="en-US" sz="2400" dirty="0"/>
          </a:p>
        </p:txBody>
      </p:sp>
      <p:sp>
        <p:nvSpPr>
          <p:cNvPr id="5" name="Text Placeholder 4"/>
          <p:cNvSpPr>
            <a:spLocks noGrp="1"/>
          </p:cNvSpPr>
          <p:nvPr>
            <p:ph type="body" sz="half" idx="2"/>
          </p:nvPr>
        </p:nvSpPr>
        <p:spPr>
          <a:xfrm>
            <a:off x="298580" y="2057400"/>
            <a:ext cx="3890865" cy="1973424"/>
          </a:xfrm>
          <a:solidFill>
            <a:schemeClr val="accent4">
              <a:lumMod val="20000"/>
              <a:lumOff val="80000"/>
            </a:schemeClr>
          </a:solidFill>
          <a:ln>
            <a:solidFill>
              <a:srgbClr val="0070C0"/>
            </a:solidFill>
          </a:ln>
        </p:spPr>
        <p:txBody>
          <a:bodyPr/>
          <a:lstStyle/>
          <a:p>
            <a:r>
              <a:rPr lang="en-US" sz="1800" b="1" i="1" u="sng" dirty="0" smtClean="0"/>
              <a:t>Syntax</a:t>
            </a:r>
          </a:p>
          <a:p>
            <a:r>
              <a:rPr lang="en-US" sz="1800" b="1" dirty="0" smtClean="0"/>
              <a:t>def</a:t>
            </a:r>
            <a:r>
              <a:rPr lang="en-US" sz="1800" dirty="0" smtClean="0"/>
              <a:t> </a:t>
            </a:r>
            <a:r>
              <a:rPr lang="en-US" sz="1800" dirty="0" err="1" smtClean="0"/>
              <a:t>functionName</a:t>
            </a:r>
            <a:r>
              <a:rPr lang="en-US" sz="1800" dirty="0" smtClean="0"/>
              <a:t>(parameters : </a:t>
            </a:r>
            <a:r>
              <a:rPr lang="en-US" sz="1800" dirty="0" err="1" smtClean="0"/>
              <a:t>typeofparameters</a:t>
            </a:r>
            <a:r>
              <a:rPr lang="en-US" sz="1800" dirty="0" smtClean="0"/>
              <a:t>) : </a:t>
            </a:r>
            <a:r>
              <a:rPr lang="en-US" sz="1800" dirty="0" err="1" smtClean="0"/>
              <a:t>returntypeoffunction</a:t>
            </a:r>
            <a:r>
              <a:rPr lang="en-US" sz="1800" dirty="0" smtClean="0"/>
              <a:t> = {  </a:t>
            </a:r>
          </a:p>
          <a:p>
            <a:r>
              <a:rPr lang="en-US" sz="1800" dirty="0" smtClean="0"/>
              <a:t>// statements to be executed  </a:t>
            </a:r>
          </a:p>
          <a:p>
            <a:r>
              <a:rPr lang="en-US" sz="1800" dirty="0" smtClean="0"/>
              <a:t>} </a:t>
            </a:r>
          </a:p>
          <a:p>
            <a:endParaRPr lang="en-US" sz="1800" dirty="0"/>
          </a:p>
        </p:txBody>
      </p:sp>
      <p:sp>
        <p:nvSpPr>
          <p:cNvPr id="6" name="Footer Placeholder 5"/>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511" y="625151"/>
            <a:ext cx="2949178" cy="933061"/>
          </a:xfrm>
        </p:spPr>
        <p:txBody>
          <a:bodyPr/>
          <a:lstStyle/>
          <a:p>
            <a:r>
              <a:rPr lang="en-US" sz="2800" dirty="0" err="1" smtClean="0"/>
              <a:t>Scala</a:t>
            </a:r>
            <a:r>
              <a:rPr lang="en-US" sz="2800" dirty="0" smtClean="0"/>
              <a:t> Function Example without using = Operator</a:t>
            </a:r>
            <a:endParaRPr lang="en-US" sz="2800" dirty="0"/>
          </a:p>
        </p:txBody>
      </p:sp>
      <p:sp>
        <p:nvSpPr>
          <p:cNvPr id="3" name="Content Placeholder 2"/>
          <p:cNvSpPr>
            <a:spLocks noGrp="1"/>
          </p:cNvSpPr>
          <p:nvPr>
            <p:ph idx="1"/>
          </p:nvPr>
        </p:nvSpPr>
        <p:spPr>
          <a:xfrm>
            <a:off x="4046011" y="688847"/>
            <a:ext cx="4629150" cy="4648264"/>
          </a:xfrm>
          <a:solidFill>
            <a:schemeClr val="bg1">
              <a:lumMod val="95000"/>
            </a:schemeClr>
          </a:solidFill>
          <a:ln>
            <a:solidFill>
              <a:srgbClr val="0070C0"/>
            </a:solidFill>
          </a:ln>
        </p:spPr>
        <p:txBody>
          <a:bodyPr/>
          <a:lstStyle/>
          <a:p>
            <a:pPr>
              <a:buNone/>
            </a:pPr>
            <a:r>
              <a:rPr lang="en-US" sz="2000" b="1" i="1" u="sng" dirty="0" smtClean="0"/>
              <a:t>Example</a:t>
            </a:r>
          </a:p>
          <a:p>
            <a:pPr>
              <a:buNone/>
            </a:pPr>
            <a:r>
              <a:rPr lang="en-US" sz="2000" b="1" dirty="0" smtClean="0"/>
              <a:t>object</a:t>
            </a:r>
            <a:r>
              <a:rPr lang="en-US" sz="2000" dirty="0" smtClean="0"/>
              <a:t> </a:t>
            </a:r>
            <a:r>
              <a:rPr lang="en-US" sz="2000" dirty="0" err="1" smtClean="0"/>
              <a:t>MainObject</a:t>
            </a:r>
            <a:r>
              <a:rPr lang="en-US" sz="2000" dirty="0" smtClean="0"/>
              <a:t> {  </a:t>
            </a:r>
          </a:p>
          <a:p>
            <a:pPr>
              <a:buNone/>
            </a:pPr>
            <a:r>
              <a:rPr lang="en-US" sz="2000" dirty="0" smtClean="0"/>
              <a:t>   </a:t>
            </a:r>
            <a:r>
              <a:rPr lang="en-US" sz="2000" b="1" dirty="0" smtClean="0"/>
              <a:t>def</a:t>
            </a:r>
            <a:r>
              <a:rPr lang="en-US" sz="2000" dirty="0" smtClean="0"/>
              <a:t> main(</a:t>
            </a:r>
            <a:r>
              <a:rPr lang="en-US" sz="2000" dirty="0" err="1" smtClean="0"/>
              <a:t>args</a:t>
            </a:r>
            <a:r>
              <a:rPr lang="en-US" sz="2000" dirty="0" smtClean="0"/>
              <a:t>: Array[String]) {  </a:t>
            </a:r>
          </a:p>
          <a:p>
            <a:pPr>
              <a:buNone/>
            </a:pPr>
            <a:r>
              <a:rPr lang="en-US" sz="2000" dirty="0" smtClean="0"/>
              <a:t>        </a:t>
            </a:r>
            <a:r>
              <a:rPr lang="en-US" sz="2000" dirty="0" err="1" smtClean="0"/>
              <a:t>functionExample</a:t>
            </a:r>
            <a:r>
              <a:rPr lang="en-US" sz="2000" dirty="0" smtClean="0"/>
              <a:t>()           </a:t>
            </a:r>
            <a:r>
              <a:rPr lang="en-US" sz="1200" i="1" dirty="0" smtClean="0"/>
              <a:t>// Calling function  </a:t>
            </a:r>
            <a:endParaRPr lang="en-US" sz="2000" i="1" dirty="0" smtClean="0"/>
          </a:p>
          <a:p>
            <a:pPr>
              <a:buNone/>
            </a:pPr>
            <a:r>
              <a:rPr lang="en-US" sz="2000" dirty="0" smtClean="0"/>
              <a:t>    }  </a:t>
            </a:r>
          </a:p>
          <a:p>
            <a:pPr>
              <a:buNone/>
            </a:pPr>
            <a:r>
              <a:rPr lang="en-US" sz="2000" dirty="0" smtClean="0"/>
              <a:t>    </a:t>
            </a:r>
            <a:r>
              <a:rPr lang="en-US" sz="2000" b="1" dirty="0" smtClean="0"/>
              <a:t>def</a:t>
            </a:r>
            <a:r>
              <a:rPr lang="en-US" sz="2000" dirty="0" smtClean="0"/>
              <a:t> </a:t>
            </a:r>
            <a:r>
              <a:rPr lang="en-US" sz="2000" dirty="0" err="1" smtClean="0"/>
              <a:t>functionExample</a:t>
            </a:r>
            <a:r>
              <a:rPr lang="en-US" sz="2000" dirty="0" smtClean="0"/>
              <a:t>()  {     </a:t>
            </a:r>
            <a:r>
              <a:rPr lang="en-US" sz="1000" dirty="0" smtClean="0"/>
              <a:t> // Defining a function  </a:t>
            </a:r>
          </a:p>
          <a:p>
            <a:pPr>
              <a:buNone/>
            </a:pPr>
            <a:r>
              <a:rPr lang="en-US" sz="2000" dirty="0" smtClean="0"/>
              <a:t>          </a:t>
            </a:r>
            <a:r>
              <a:rPr lang="en-US" sz="2000" dirty="0" err="1" smtClean="0"/>
              <a:t>println</a:t>
            </a:r>
            <a:r>
              <a:rPr lang="en-US" sz="2000" dirty="0" smtClean="0"/>
              <a:t>("</a:t>
            </a:r>
            <a:r>
              <a:rPr lang="en-US" sz="2000" dirty="0" smtClean="0">
                <a:latin typeface="Blackadder ITC" pitchFamily="82" charset="0"/>
              </a:rPr>
              <a:t>This is a simple function</a:t>
            </a:r>
            <a:r>
              <a:rPr lang="en-US" sz="2000" dirty="0" smtClean="0"/>
              <a:t>")  </a:t>
            </a:r>
          </a:p>
          <a:p>
            <a:pPr>
              <a:buNone/>
            </a:pPr>
            <a:r>
              <a:rPr lang="en-US" sz="2000" dirty="0" smtClean="0"/>
              <a:t>    }  </a:t>
            </a:r>
          </a:p>
          <a:p>
            <a:pPr>
              <a:buNone/>
            </a:pPr>
            <a:r>
              <a:rPr lang="en-US" sz="2000" dirty="0" smtClean="0"/>
              <a:t>}  </a:t>
            </a:r>
          </a:p>
          <a:p>
            <a:pPr>
              <a:buNone/>
            </a:pPr>
            <a:r>
              <a:rPr lang="en-US" sz="2000" i="1" u="sng" dirty="0" smtClean="0"/>
              <a:t>Output:</a:t>
            </a:r>
          </a:p>
          <a:p>
            <a:pPr>
              <a:buNone/>
            </a:pPr>
            <a:r>
              <a:rPr lang="en-US" sz="2000" dirty="0" smtClean="0">
                <a:latin typeface="Blackadder ITC" pitchFamily="82" charset="0"/>
              </a:rPr>
              <a:t>This is a simple function</a:t>
            </a:r>
          </a:p>
          <a:p>
            <a:pPr>
              <a:buNone/>
            </a:pPr>
            <a:endParaRPr lang="en-US" sz="2000" dirty="0"/>
          </a:p>
        </p:txBody>
      </p:sp>
      <p:sp>
        <p:nvSpPr>
          <p:cNvPr id="5" name="Text Placeholder 4"/>
          <p:cNvSpPr>
            <a:spLocks noGrp="1"/>
          </p:cNvSpPr>
          <p:nvPr>
            <p:ph type="body" sz="half" idx="2"/>
          </p:nvPr>
        </p:nvSpPr>
        <p:spPr>
          <a:xfrm>
            <a:off x="573857" y="2663890"/>
            <a:ext cx="2949178" cy="1572208"/>
          </a:xfrm>
        </p:spPr>
        <p:txBody>
          <a:bodyPr/>
          <a:lstStyle/>
          <a:p>
            <a:r>
              <a:rPr lang="en-US" sz="2400" dirty="0" smtClean="0"/>
              <a:t>The function defined is also known as</a:t>
            </a:r>
          </a:p>
          <a:p>
            <a:r>
              <a:rPr lang="en-US" sz="2400" dirty="0" smtClean="0"/>
              <a:t> “non parameterized function”</a:t>
            </a:r>
          </a:p>
          <a:p>
            <a:endParaRPr lang="en-US" sz="2400" dirty="0"/>
          </a:p>
        </p:txBody>
      </p:sp>
      <p:sp>
        <p:nvSpPr>
          <p:cNvPr id="6" name="Footer Placeholder 5"/>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582864"/>
          </a:xfrm>
        </p:spPr>
        <p:txBody>
          <a:bodyPr/>
          <a:lstStyle/>
          <a:p>
            <a:r>
              <a:rPr lang="en-US" sz="3200" dirty="0" err="1" smtClean="0"/>
              <a:t>Scala</a:t>
            </a:r>
            <a:r>
              <a:rPr lang="en-US" sz="3200" dirty="0" smtClean="0"/>
              <a:t> Function Example with = Operator</a:t>
            </a:r>
            <a:endParaRPr lang="en-US" sz="3200" dirty="0"/>
          </a:p>
        </p:txBody>
      </p:sp>
      <p:sp>
        <p:nvSpPr>
          <p:cNvPr id="3" name="Content Placeholder 2"/>
          <p:cNvSpPr>
            <a:spLocks noGrp="1"/>
          </p:cNvSpPr>
          <p:nvPr>
            <p:ph idx="1"/>
          </p:nvPr>
        </p:nvSpPr>
        <p:spPr>
          <a:xfrm>
            <a:off x="1785647" y="1175658"/>
            <a:ext cx="6070729" cy="4252893"/>
          </a:xfrm>
          <a:solidFill>
            <a:schemeClr val="bg1">
              <a:lumMod val="95000"/>
            </a:schemeClr>
          </a:solidFill>
          <a:ln>
            <a:solidFill>
              <a:srgbClr val="0070C0"/>
            </a:solidFill>
          </a:ln>
        </p:spPr>
        <p:txBody>
          <a:bodyPr/>
          <a:lstStyle/>
          <a:p>
            <a:pPr>
              <a:buNone/>
            </a:pPr>
            <a:r>
              <a:rPr lang="en-US" sz="1800" b="1" i="1" u="sng" dirty="0" smtClean="0"/>
              <a:t>Example</a:t>
            </a:r>
          </a:p>
          <a:p>
            <a:pPr>
              <a:buNone/>
            </a:pPr>
            <a:r>
              <a:rPr lang="en-US" sz="1800" b="1" dirty="0" smtClean="0"/>
              <a:t>object</a:t>
            </a:r>
            <a:r>
              <a:rPr lang="en-US" sz="1800" dirty="0" smtClean="0"/>
              <a:t> </a:t>
            </a:r>
            <a:r>
              <a:rPr lang="en-US" sz="1800" dirty="0" err="1" smtClean="0"/>
              <a:t>MainObject</a:t>
            </a:r>
            <a:r>
              <a:rPr lang="en-US" sz="1800" dirty="0" smtClean="0"/>
              <a:t> {  </a:t>
            </a:r>
          </a:p>
          <a:p>
            <a:pPr>
              <a:buNone/>
            </a:pPr>
            <a:r>
              <a:rPr lang="en-US" sz="1800" dirty="0" smtClean="0"/>
              <a:t>   </a:t>
            </a:r>
            <a:r>
              <a:rPr lang="en-US" sz="1800" b="1" dirty="0" smtClean="0"/>
              <a:t>def</a:t>
            </a:r>
            <a:r>
              <a:rPr lang="en-US" sz="1800" dirty="0" smtClean="0"/>
              <a:t> main(</a:t>
            </a:r>
            <a:r>
              <a:rPr lang="en-US" sz="1800" dirty="0" err="1" smtClean="0"/>
              <a:t>args</a:t>
            </a:r>
            <a:r>
              <a:rPr lang="en-US" sz="1800" dirty="0" smtClean="0"/>
              <a:t>: Array[String]) {  </a:t>
            </a:r>
          </a:p>
          <a:p>
            <a:pPr>
              <a:buNone/>
            </a:pPr>
            <a:r>
              <a:rPr lang="en-US" sz="1800" dirty="0" smtClean="0"/>
              <a:t>        </a:t>
            </a:r>
            <a:r>
              <a:rPr lang="en-US" sz="1800" b="1" dirty="0" err="1" smtClean="0"/>
              <a:t>var</a:t>
            </a:r>
            <a:r>
              <a:rPr lang="en-US" sz="1800" dirty="0" smtClean="0"/>
              <a:t> result = </a:t>
            </a:r>
            <a:r>
              <a:rPr lang="en-US" sz="1800" dirty="0" err="1" smtClean="0"/>
              <a:t>functionExample</a:t>
            </a:r>
            <a:r>
              <a:rPr lang="en-US" sz="1800" dirty="0" smtClean="0"/>
              <a:t>()          </a:t>
            </a:r>
            <a:r>
              <a:rPr lang="en-US" sz="1400" i="1" dirty="0" smtClean="0"/>
              <a:t>// Calling function  </a:t>
            </a:r>
            <a:endParaRPr lang="en-US" sz="1800" i="1" dirty="0" smtClean="0"/>
          </a:p>
          <a:p>
            <a:pPr>
              <a:buNone/>
            </a:pPr>
            <a:r>
              <a:rPr lang="en-US" sz="1800" dirty="0" smtClean="0"/>
              <a:t>        </a:t>
            </a:r>
            <a:r>
              <a:rPr lang="en-US" sz="1800" dirty="0" err="1" smtClean="0"/>
              <a:t>println</a:t>
            </a:r>
            <a:r>
              <a:rPr lang="en-US" sz="1800" dirty="0" smtClean="0"/>
              <a:t>(result)  </a:t>
            </a:r>
          </a:p>
          <a:p>
            <a:pPr>
              <a:buNone/>
            </a:pPr>
            <a:r>
              <a:rPr lang="en-US" sz="1800" dirty="0" smtClean="0"/>
              <a:t>    }  </a:t>
            </a:r>
          </a:p>
          <a:p>
            <a:pPr>
              <a:buNone/>
            </a:pPr>
            <a:r>
              <a:rPr lang="en-US" sz="1800" dirty="0" smtClean="0"/>
              <a:t>    </a:t>
            </a:r>
            <a:r>
              <a:rPr lang="en-US" sz="1800" b="1" dirty="0" smtClean="0"/>
              <a:t>def</a:t>
            </a:r>
            <a:r>
              <a:rPr lang="en-US" sz="1800" dirty="0" smtClean="0"/>
              <a:t> </a:t>
            </a:r>
            <a:r>
              <a:rPr lang="en-US" sz="1800" dirty="0" err="1" smtClean="0"/>
              <a:t>functionExample</a:t>
            </a:r>
            <a:r>
              <a:rPr lang="en-US" sz="1800" dirty="0" smtClean="0"/>
              <a:t>() = {       </a:t>
            </a:r>
            <a:r>
              <a:rPr lang="en-US" sz="1200" i="1" dirty="0" smtClean="0"/>
              <a:t>// Defining a function </a:t>
            </a:r>
            <a:r>
              <a:rPr lang="en-US" sz="1800" dirty="0" smtClean="0"/>
              <a:t> </a:t>
            </a:r>
          </a:p>
          <a:p>
            <a:pPr>
              <a:buNone/>
            </a:pPr>
            <a:r>
              <a:rPr lang="en-US" sz="1800" dirty="0" smtClean="0"/>
              <a:t>          </a:t>
            </a:r>
            <a:r>
              <a:rPr lang="en-US" sz="1800" b="1" dirty="0" err="1" smtClean="0"/>
              <a:t>var</a:t>
            </a:r>
            <a:r>
              <a:rPr lang="en-US" sz="1800" dirty="0" smtClean="0"/>
              <a:t> a = 10  </a:t>
            </a:r>
          </a:p>
          <a:p>
            <a:pPr>
              <a:buNone/>
            </a:pPr>
            <a:r>
              <a:rPr lang="en-US" sz="1800" dirty="0" smtClean="0"/>
              <a:t>          a  </a:t>
            </a:r>
          </a:p>
          <a:p>
            <a:pPr>
              <a:buNone/>
            </a:pPr>
            <a:r>
              <a:rPr lang="en-US" sz="1800" dirty="0" smtClean="0"/>
              <a:t>    }  </a:t>
            </a:r>
          </a:p>
          <a:p>
            <a:pPr>
              <a:buNone/>
            </a:pPr>
            <a:r>
              <a:rPr lang="en-US" sz="1800" dirty="0" smtClean="0"/>
              <a:t>}  </a:t>
            </a:r>
          </a:p>
          <a:p>
            <a:pPr>
              <a:buNone/>
            </a:pPr>
            <a:endParaRPr lang="en-US" sz="1800" dirty="0"/>
          </a:p>
        </p:txBody>
      </p:sp>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783771"/>
          </a:xfrm>
          <a:ln>
            <a:solidFill>
              <a:srgbClr val="0070C0"/>
            </a:solidFill>
          </a:ln>
        </p:spPr>
        <p:txBody>
          <a:bodyPr/>
          <a:lstStyle/>
          <a:p>
            <a:r>
              <a:rPr lang="en-US" sz="2400" dirty="0" err="1" smtClean="0"/>
              <a:t>Scala</a:t>
            </a:r>
            <a:r>
              <a:rPr lang="en-US" sz="2400" dirty="0" smtClean="0"/>
              <a:t> Parameterized Function</a:t>
            </a:r>
            <a:endParaRPr lang="en-US" sz="2400" dirty="0"/>
          </a:p>
        </p:txBody>
      </p:sp>
      <p:sp>
        <p:nvSpPr>
          <p:cNvPr id="3" name="Content Placeholder 2"/>
          <p:cNvSpPr>
            <a:spLocks noGrp="1"/>
          </p:cNvSpPr>
          <p:nvPr>
            <p:ph idx="1"/>
          </p:nvPr>
        </p:nvSpPr>
        <p:spPr>
          <a:solidFill>
            <a:schemeClr val="bg1">
              <a:lumMod val="95000"/>
            </a:schemeClr>
          </a:solidFill>
          <a:ln>
            <a:solidFill>
              <a:srgbClr val="0070C0"/>
            </a:solidFill>
          </a:ln>
        </p:spPr>
        <p:txBody>
          <a:bodyPr/>
          <a:lstStyle/>
          <a:p>
            <a:pPr>
              <a:buNone/>
            </a:pPr>
            <a:r>
              <a:rPr lang="en-US" sz="2000" b="1" i="1" u="sng" dirty="0" smtClean="0"/>
              <a:t>Example</a:t>
            </a:r>
          </a:p>
          <a:p>
            <a:pPr>
              <a:buNone/>
            </a:pPr>
            <a:endParaRPr lang="en-US" sz="2000" b="1" dirty="0" smtClean="0"/>
          </a:p>
          <a:p>
            <a:pPr>
              <a:buNone/>
            </a:pPr>
            <a:r>
              <a:rPr lang="en-US" sz="2000" b="1" dirty="0" smtClean="0"/>
              <a:t>object</a:t>
            </a:r>
            <a:r>
              <a:rPr lang="en-US" sz="2000" dirty="0" smtClean="0"/>
              <a:t> </a:t>
            </a:r>
            <a:r>
              <a:rPr lang="en-US" sz="2000" dirty="0" err="1" smtClean="0"/>
              <a:t>MainObject</a:t>
            </a:r>
            <a:r>
              <a:rPr lang="en-US" sz="2000" dirty="0" smtClean="0"/>
              <a:t> {  </a:t>
            </a:r>
          </a:p>
          <a:p>
            <a:pPr>
              <a:buNone/>
            </a:pPr>
            <a:r>
              <a:rPr lang="en-US" sz="2000" dirty="0" smtClean="0"/>
              <a:t>   </a:t>
            </a:r>
            <a:r>
              <a:rPr lang="en-US" sz="2000" b="1" dirty="0" smtClean="0"/>
              <a:t>def</a:t>
            </a:r>
            <a:r>
              <a:rPr lang="en-US" sz="2000" dirty="0" smtClean="0"/>
              <a:t> main(</a:t>
            </a:r>
            <a:r>
              <a:rPr lang="en-US" sz="2000" dirty="0" err="1" smtClean="0"/>
              <a:t>args</a:t>
            </a:r>
            <a:r>
              <a:rPr lang="en-US" sz="2000" dirty="0" smtClean="0"/>
              <a:t>: Array[String]) = {  </a:t>
            </a:r>
          </a:p>
          <a:p>
            <a:pPr>
              <a:buNone/>
            </a:pPr>
            <a:r>
              <a:rPr lang="en-US" sz="2000" dirty="0" smtClean="0"/>
              <a:t>        </a:t>
            </a:r>
            <a:r>
              <a:rPr lang="en-US" sz="2000" dirty="0" err="1" smtClean="0"/>
              <a:t>functionExample</a:t>
            </a:r>
            <a:r>
              <a:rPr lang="en-US" sz="2000" dirty="0" smtClean="0"/>
              <a:t>(10,20)   </a:t>
            </a:r>
          </a:p>
          <a:p>
            <a:pPr>
              <a:buNone/>
            </a:pPr>
            <a:r>
              <a:rPr lang="en-US" sz="2000" dirty="0" smtClean="0"/>
              <a:t>    }  </a:t>
            </a:r>
          </a:p>
          <a:p>
            <a:pPr>
              <a:buNone/>
            </a:pPr>
            <a:r>
              <a:rPr lang="en-US" sz="2000" dirty="0" smtClean="0"/>
              <a:t>    </a:t>
            </a:r>
            <a:r>
              <a:rPr lang="en-US" sz="2000" b="1" dirty="0" smtClean="0"/>
              <a:t>def</a:t>
            </a:r>
            <a:r>
              <a:rPr lang="en-US" sz="2000" dirty="0" smtClean="0"/>
              <a:t> </a:t>
            </a:r>
            <a:r>
              <a:rPr lang="en-US" sz="2000" dirty="0" err="1" smtClean="0"/>
              <a:t>functionExample</a:t>
            </a:r>
            <a:r>
              <a:rPr lang="en-US" sz="2000" dirty="0" smtClean="0"/>
              <a:t>(a:</a:t>
            </a:r>
            <a:r>
              <a:rPr lang="en-US" sz="2000" b="1" dirty="0" smtClean="0"/>
              <a:t>Int</a:t>
            </a:r>
            <a:r>
              <a:rPr lang="en-US" sz="2000" dirty="0" smtClean="0"/>
              <a:t>, b:</a:t>
            </a:r>
            <a:r>
              <a:rPr lang="en-US" sz="2000" b="1" dirty="0" smtClean="0"/>
              <a:t>Int</a:t>
            </a:r>
            <a:r>
              <a:rPr lang="en-US" sz="2000" dirty="0" smtClean="0"/>
              <a:t>) = {  </a:t>
            </a:r>
          </a:p>
          <a:p>
            <a:pPr>
              <a:buNone/>
            </a:pPr>
            <a:r>
              <a:rPr lang="en-US" sz="2000" dirty="0" smtClean="0"/>
              <a:t>          </a:t>
            </a:r>
            <a:r>
              <a:rPr lang="en-US" sz="2000" b="1" dirty="0" err="1" smtClean="0"/>
              <a:t>var</a:t>
            </a:r>
            <a:r>
              <a:rPr lang="en-US" sz="2000" dirty="0" smtClean="0"/>
              <a:t> c = </a:t>
            </a:r>
            <a:r>
              <a:rPr lang="en-US" sz="2000" dirty="0" err="1" smtClean="0"/>
              <a:t>a+b</a:t>
            </a:r>
            <a:r>
              <a:rPr lang="en-US" sz="2000" dirty="0" smtClean="0"/>
              <a:t>  </a:t>
            </a:r>
          </a:p>
          <a:p>
            <a:pPr>
              <a:buNone/>
            </a:pPr>
            <a:r>
              <a:rPr lang="en-US" sz="2000" dirty="0" smtClean="0"/>
              <a:t>          </a:t>
            </a:r>
            <a:r>
              <a:rPr lang="en-US" sz="2000" dirty="0" err="1" smtClean="0"/>
              <a:t>println</a:t>
            </a:r>
            <a:r>
              <a:rPr lang="en-US" sz="2000" dirty="0" smtClean="0"/>
              <a:t>(c)  </a:t>
            </a:r>
          </a:p>
          <a:p>
            <a:pPr>
              <a:buNone/>
            </a:pPr>
            <a:r>
              <a:rPr lang="en-US" sz="2000" dirty="0" smtClean="0"/>
              <a:t>    }  </a:t>
            </a:r>
          </a:p>
          <a:p>
            <a:pPr>
              <a:buNone/>
            </a:pPr>
            <a:r>
              <a:rPr lang="en-US" sz="2000" dirty="0" smtClean="0"/>
              <a:t>}  </a:t>
            </a:r>
          </a:p>
          <a:p>
            <a:pPr>
              <a:buNone/>
            </a:pPr>
            <a:endParaRPr lang="en-US" sz="2000" dirty="0"/>
          </a:p>
        </p:txBody>
      </p:sp>
      <p:sp>
        <p:nvSpPr>
          <p:cNvPr id="5" name="Text Placeholder 4"/>
          <p:cNvSpPr>
            <a:spLocks noGrp="1"/>
          </p:cNvSpPr>
          <p:nvPr>
            <p:ph type="body" sz="half" idx="2"/>
          </p:nvPr>
        </p:nvSpPr>
        <p:spPr>
          <a:xfrm>
            <a:off x="611180" y="1637522"/>
            <a:ext cx="2949178" cy="3811588"/>
          </a:xfrm>
        </p:spPr>
        <p:txBody>
          <a:bodyPr/>
          <a:lstStyle/>
          <a:p>
            <a:r>
              <a:rPr lang="en-US" sz="2400" dirty="0" smtClean="0"/>
              <a:t>When using parameterized function mention the type of parameters explicitly.</a:t>
            </a:r>
          </a:p>
          <a:p>
            <a:r>
              <a:rPr lang="en-US" sz="2400" dirty="0" smtClean="0"/>
              <a:t>Otherwise compiler throws  an error and the code fails to compile.</a:t>
            </a:r>
          </a:p>
          <a:p>
            <a:endParaRPr lang="en-US" sz="2400" dirty="0"/>
          </a:p>
        </p:txBody>
      </p:sp>
      <p:sp>
        <p:nvSpPr>
          <p:cNvPr id="6" name="Footer Placeholder 5"/>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Recursion Function</a:t>
            </a:r>
            <a:br>
              <a:rPr lang="en-US" dirty="0" smtClean="0"/>
            </a:br>
            <a:endParaRPr lang="en-US" dirty="0"/>
          </a:p>
        </p:txBody>
      </p:sp>
      <p:sp>
        <p:nvSpPr>
          <p:cNvPr id="3" name="Content Placeholder 2"/>
          <p:cNvSpPr>
            <a:spLocks noGrp="1"/>
          </p:cNvSpPr>
          <p:nvPr>
            <p:ph idx="1"/>
          </p:nvPr>
        </p:nvSpPr>
        <p:spPr>
          <a:xfrm>
            <a:off x="3887391" y="569168"/>
            <a:ext cx="4629150" cy="5057191"/>
          </a:xfrm>
          <a:solidFill>
            <a:schemeClr val="bg1">
              <a:lumMod val="95000"/>
            </a:schemeClr>
          </a:solidFill>
          <a:ln>
            <a:solidFill>
              <a:srgbClr val="0070C0"/>
            </a:solidFill>
          </a:ln>
        </p:spPr>
        <p:txBody>
          <a:bodyPr/>
          <a:lstStyle/>
          <a:p>
            <a:pPr>
              <a:buNone/>
            </a:pPr>
            <a:r>
              <a:rPr lang="en-US" sz="1800" b="1" i="1" u="sng" dirty="0" smtClean="0"/>
              <a:t>Example</a:t>
            </a:r>
          </a:p>
          <a:p>
            <a:pPr>
              <a:spcBef>
                <a:spcPts val="0"/>
              </a:spcBef>
              <a:buNone/>
            </a:pPr>
            <a:endParaRPr lang="en-US" sz="1600" b="1" i="1" u="sng" dirty="0" smtClean="0"/>
          </a:p>
          <a:p>
            <a:pPr>
              <a:spcBef>
                <a:spcPts val="0"/>
              </a:spcBef>
              <a:buNone/>
            </a:pPr>
            <a:r>
              <a:rPr lang="en-US" sz="1800" b="1" dirty="0" smtClean="0"/>
              <a:t>object</a:t>
            </a:r>
            <a:r>
              <a:rPr lang="en-US" sz="1800" dirty="0" smtClean="0"/>
              <a:t> </a:t>
            </a:r>
            <a:r>
              <a:rPr lang="en-US" sz="1800" dirty="0" err="1" smtClean="0"/>
              <a:t>MainObject</a:t>
            </a:r>
            <a:r>
              <a:rPr lang="en-US" sz="1800" dirty="0" smtClean="0"/>
              <a:t> {  </a:t>
            </a:r>
          </a:p>
          <a:p>
            <a:pPr>
              <a:buNone/>
            </a:pPr>
            <a:r>
              <a:rPr lang="en-US" sz="1800" dirty="0" smtClean="0"/>
              <a:t>   </a:t>
            </a:r>
            <a:r>
              <a:rPr lang="en-US" sz="1800" b="1" dirty="0" smtClean="0"/>
              <a:t>def</a:t>
            </a:r>
            <a:r>
              <a:rPr lang="en-US" sz="1800" dirty="0" smtClean="0"/>
              <a:t> main(</a:t>
            </a:r>
            <a:r>
              <a:rPr lang="en-US" sz="1800" dirty="0" err="1" smtClean="0"/>
              <a:t>args</a:t>
            </a:r>
            <a:r>
              <a:rPr lang="en-US" sz="1800" dirty="0" smtClean="0"/>
              <a:t>: Array[String]) = {  </a:t>
            </a:r>
          </a:p>
          <a:p>
            <a:pPr>
              <a:buNone/>
            </a:pPr>
            <a:r>
              <a:rPr lang="en-US" sz="1800" dirty="0" smtClean="0"/>
              <a:t>        </a:t>
            </a:r>
            <a:r>
              <a:rPr lang="en-US" sz="1800" b="1" dirty="0" err="1" smtClean="0"/>
              <a:t>var</a:t>
            </a:r>
            <a:r>
              <a:rPr lang="en-US" sz="1800" dirty="0" smtClean="0"/>
              <a:t> result = </a:t>
            </a:r>
            <a:r>
              <a:rPr lang="en-US" sz="1800" dirty="0" err="1" smtClean="0"/>
              <a:t>functionExample</a:t>
            </a:r>
            <a:r>
              <a:rPr lang="en-US" sz="1800" dirty="0" smtClean="0"/>
              <a:t>(15,2)   </a:t>
            </a:r>
          </a:p>
          <a:p>
            <a:pPr>
              <a:buNone/>
            </a:pPr>
            <a:r>
              <a:rPr lang="en-US" sz="1800" dirty="0" smtClean="0"/>
              <a:t>        </a:t>
            </a:r>
            <a:r>
              <a:rPr lang="en-US" sz="1800" dirty="0" err="1" smtClean="0"/>
              <a:t>println</a:t>
            </a:r>
            <a:r>
              <a:rPr lang="en-US" sz="1800" dirty="0" smtClean="0"/>
              <a:t>(result)  </a:t>
            </a:r>
          </a:p>
          <a:p>
            <a:pPr>
              <a:buNone/>
            </a:pPr>
            <a:r>
              <a:rPr lang="en-US" sz="1800" dirty="0" smtClean="0"/>
              <a:t>    }  </a:t>
            </a:r>
          </a:p>
          <a:p>
            <a:pPr>
              <a:buNone/>
            </a:pPr>
            <a:r>
              <a:rPr lang="en-US" sz="1800" dirty="0" smtClean="0"/>
              <a:t>    </a:t>
            </a:r>
            <a:r>
              <a:rPr lang="en-US" sz="1800" b="1" dirty="0" smtClean="0"/>
              <a:t>def</a:t>
            </a:r>
            <a:r>
              <a:rPr lang="en-US" sz="1800" dirty="0" smtClean="0"/>
              <a:t> </a:t>
            </a:r>
            <a:r>
              <a:rPr lang="en-US" sz="1800" dirty="0" err="1" smtClean="0"/>
              <a:t>functionExample</a:t>
            </a:r>
            <a:r>
              <a:rPr lang="en-US" sz="1800" dirty="0" smtClean="0"/>
              <a:t>(a:</a:t>
            </a:r>
            <a:r>
              <a:rPr lang="en-US" sz="1800" b="1" dirty="0" smtClean="0"/>
              <a:t>Int</a:t>
            </a:r>
            <a:r>
              <a:rPr lang="en-US" sz="1800" dirty="0" smtClean="0"/>
              <a:t>, b:</a:t>
            </a:r>
            <a:r>
              <a:rPr lang="en-US" sz="1800" b="1" dirty="0" smtClean="0"/>
              <a:t>Int</a:t>
            </a:r>
            <a:r>
              <a:rPr lang="en-US" sz="1800" dirty="0" smtClean="0"/>
              <a:t>):</a:t>
            </a:r>
            <a:r>
              <a:rPr lang="en-US" sz="1800" b="1" dirty="0" err="1" smtClean="0"/>
              <a:t>Int</a:t>
            </a:r>
            <a:r>
              <a:rPr lang="en-US" sz="1800" dirty="0" smtClean="0"/>
              <a:t> = {  </a:t>
            </a:r>
          </a:p>
          <a:p>
            <a:pPr>
              <a:buNone/>
            </a:pPr>
            <a:r>
              <a:rPr lang="en-US" sz="1800" dirty="0" smtClean="0"/>
              <a:t>        </a:t>
            </a:r>
            <a:r>
              <a:rPr lang="en-US" sz="1800" b="1" dirty="0" smtClean="0"/>
              <a:t>if</a:t>
            </a:r>
            <a:r>
              <a:rPr lang="en-US" sz="1800" dirty="0" smtClean="0"/>
              <a:t>(b == 0)         </a:t>
            </a:r>
            <a:r>
              <a:rPr lang="en-US" sz="1600" i="1" dirty="0" smtClean="0"/>
              <a:t> // Base condition</a:t>
            </a:r>
            <a:r>
              <a:rPr lang="en-US" sz="1800" dirty="0" smtClean="0"/>
              <a:t>  </a:t>
            </a:r>
          </a:p>
          <a:p>
            <a:pPr>
              <a:buNone/>
            </a:pPr>
            <a:r>
              <a:rPr lang="en-US" sz="1800" dirty="0" smtClean="0"/>
              <a:t>         0  </a:t>
            </a:r>
          </a:p>
          <a:p>
            <a:pPr>
              <a:buNone/>
            </a:pPr>
            <a:r>
              <a:rPr lang="en-US" sz="1800" dirty="0" smtClean="0"/>
              <a:t>        </a:t>
            </a:r>
            <a:r>
              <a:rPr lang="en-US" sz="1800" b="1" dirty="0" smtClean="0"/>
              <a:t>else</a:t>
            </a:r>
            <a:r>
              <a:rPr lang="en-US" sz="1800" dirty="0" smtClean="0"/>
              <a:t>  </a:t>
            </a:r>
          </a:p>
          <a:p>
            <a:pPr>
              <a:buNone/>
            </a:pPr>
            <a:r>
              <a:rPr lang="en-US" sz="1800" dirty="0" smtClean="0"/>
              <a:t>         </a:t>
            </a:r>
            <a:r>
              <a:rPr lang="en-US" sz="1800" dirty="0" err="1" smtClean="0"/>
              <a:t>a+functionExample</a:t>
            </a:r>
            <a:r>
              <a:rPr lang="en-US" sz="1800" dirty="0" smtClean="0"/>
              <a:t>(a,b-1)  </a:t>
            </a:r>
          </a:p>
          <a:p>
            <a:pPr>
              <a:buNone/>
            </a:pPr>
            <a:r>
              <a:rPr lang="en-US" sz="1800" dirty="0" smtClean="0"/>
              <a:t>    }  </a:t>
            </a:r>
          </a:p>
          <a:p>
            <a:pPr>
              <a:buNone/>
            </a:pPr>
            <a:r>
              <a:rPr lang="en-US" sz="1800" dirty="0" smtClean="0"/>
              <a:t>}  </a:t>
            </a:r>
          </a:p>
          <a:p>
            <a:pPr>
              <a:buNone/>
            </a:pPr>
            <a:endParaRPr lang="en-US" sz="1800" dirty="0"/>
          </a:p>
        </p:txBody>
      </p:sp>
      <p:sp>
        <p:nvSpPr>
          <p:cNvPr id="5" name="Text Placeholder 4"/>
          <p:cNvSpPr>
            <a:spLocks noGrp="1"/>
          </p:cNvSpPr>
          <p:nvPr>
            <p:ph type="body" sz="half" idx="2"/>
          </p:nvPr>
        </p:nvSpPr>
        <p:spPr>
          <a:xfrm>
            <a:off x="620511" y="1889449"/>
            <a:ext cx="2949178" cy="2607906"/>
          </a:xfrm>
        </p:spPr>
        <p:txBody>
          <a:bodyPr/>
          <a:lstStyle/>
          <a:p>
            <a:r>
              <a:rPr lang="en-US" sz="2000" dirty="0" smtClean="0"/>
              <a:t>Multiplying two numbers by using recursive function.</a:t>
            </a:r>
          </a:p>
          <a:p>
            <a:r>
              <a:rPr lang="en-US" sz="2000" dirty="0" smtClean="0"/>
              <a:t>Create recursive functions </a:t>
            </a:r>
          </a:p>
          <a:p>
            <a:r>
              <a:rPr lang="en-US" sz="2000" dirty="0" smtClean="0"/>
              <a:t>There must be a base condition to terminate program safely.</a:t>
            </a:r>
          </a:p>
          <a:p>
            <a:endParaRPr lang="en-US" sz="2000" dirty="0"/>
          </a:p>
        </p:txBody>
      </p:sp>
      <p:sp>
        <p:nvSpPr>
          <p:cNvPr id="6" name="Footer Placeholder 5"/>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045029"/>
          </a:xfrm>
        </p:spPr>
        <p:txBody>
          <a:bodyPr/>
          <a:lstStyle/>
          <a:p>
            <a:r>
              <a:rPr lang="en-US" sz="2800" dirty="0" smtClean="0"/>
              <a:t>Function Parameter with Default Value</a:t>
            </a:r>
            <a:endParaRPr lang="en-US" sz="2800" dirty="0"/>
          </a:p>
        </p:txBody>
      </p:sp>
      <p:sp>
        <p:nvSpPr>
          <p:cNvPr id="3" name="Content Placeholder 2"/>
          <p:cNvSpPr>
            <a:spLocks noGrp="1"/>
          </p:cNvSpPr>
          <p:nvPr>
            <p:ph idx="1"/>
          </p:nvPr>
        </p:nvSpPr>
        <p:spPr>
          <a:xfrm>
            <a:off x="3918857" y="334283"/>
            <a:ext cx="4991878" cy="4873625"/>
          </a:xfrm>
          <a:solidFill>
            <a:schemeClr val="bg1">
              <a:lumMod val="95000"/>
            </a:schemeClr>
          </a:solidFill>
          <a:ln>
            <a:solidFill>
              <a:srgbClr val="0070C0"/>
            </a:solidFill>
          </a:ln>
        </p:spPr>
        <p:txBody>
          <a:bodyPr/>
          <a:lstStyle/>
          <a:p>
            <a:pPr>
              <a:buNone/>
            </a:pPr>
            <a:r>
              <a:rPr lang="en-US" sz="1800" b="1" i="1" u="sng" dirty="0" smtClean="0"/>
              <a:t>Example</a:t>
            </a:r>
          </a:p>
          <a:p>
            <a:pPr>
              <a:buNone/>
            </a:pPr>
            <a:r>
              <a:rPr lang="en-US" sz="1800" b="1" dirty="0" smtClean="0"/>
              <a:t>object</a:t>
            </a:r>
            <a:r>
              <a:rPr lang="en-US" sz="1800" dirty="0" smtClean="0"/>
              <a:t> </a:t>
            </a:r>
            <a:r>
              <a:rPr lang="en-US" sz="1800" dirty="0" err="1" smtClean="0"/>
              <a:t>MainObject</a:t>
            </a:r>
            <a:r>
              <a:rPr lang="en-US" sz="1800" dirty="0" smtClean="0"/>
              <a:t> {  </a:t>
            </a:r>
          </a:p>
          <a:p>
            <a:pPr>
              <a:buNone/>
            </a:pPr>
            <a:r>
              <a:rPr lang="en-US" sz="1800" dirty="0" smtClean="0"/>
              <a:t>   </a:t>
            </a:r>
            <a:r>
              <a:rPr lang="en-US" sz="1800" b="1" dirty="0" smtClean="0"/>
              <a:t>def</a:t>
            </a:r>
            <a:r>
              <a:rPr lang="en-US" sz="1800" dirty="0" smtClean="0"/>
              <a:t> main(</a:t>
            </a:r>
            <a:r>
              <a:rPr lang="en-US" sz="1800" dirty="0" err="1" smtClean="0"/>
              <a:t>args</a:t>
            </a:r>
            <a:r>
              <a:rPr lang="en-US" sz="1800" dirty="0" smtClean="0"/>
              <a:t>: Array[String]) = {  </a:t>
            </a:r>
          </a:p>
          <a:p>
            <a:pPr>
              <a:buNone/>
            </a:pPr>
            <a:r>
              <a:rPr lang="en-US" sz="1800" dirty="0" smtClean="0"/>
              <a:t>        </a:t>
            </a:r>
            <a:r>
              <a:rPr lang="en-US" sz="1800" b="1" dirty="0" err="1" smtClean="0"/>
              <a:t>var</a:t>
            </a:r>
            <a:r>
              <a:rPr lang="en-US" sz="1800" dirty="0" smtClean="0"/>
              <a:t> result1 = </a:t>
            </a:r>
            <a:r>
              <a:rPr lang="en-US" sz="1800" dirty="0" err="1" smtClean="0"/>
              <a:t>functionExample</a:t>
            </a:r>
            <a:r>
              <a:rPr lang="en-US" sz="1800" dirty="0" smtClean="0"/>
              <a:t>(15,2)    </a:t>
            </a:r>
            <a:r>
              <a:rPr lang="en-US" sz="1050" dirty="0" smtClean="0"/>
              <a:t> // Calling with two values</a:t>
            </a:r>
            <a:r>
              <a:rPr lang="en-US" sz="1800" dirty="0" smtClean="0"/>
              <a:t>  </a:t>
            </a:r>
          </a:p>
          <a:p>
            <a:pPr>
              <a:buNone/>
            </a:pPr>
            <a:r>
              <a:rPr lang="en-US" sz="1800" dirty="0" smtClean="0"/>
              <a:t>        </a:t>
            </a:r>
            <a:r>
              <a:rPr lang="en-US" sz="1800" b="1" dirty="0" err="1" smtClean="0"/>
              <a:t>var</a:t>
            </a:r>
            <a:r>
              <a:rPr lang="en-US" sz="1800" dirty="0" smtClean="0"/>
              <a:t> result2 = </a:t>
            </a:r>
            <a:r>
              <a:rPr lang="en-US" sz="1800" dirty="0" err="1" smtClean="0"/>
              <a:t>functionExample</a:t>
            </a:r>
            <a:r>
              <a:rPr lang="en-US" sz="1800" dirty="0" smtClean="0"/>
              <a:t>(15)   </a:t>
            </a:r>
            <a:r>
              <a:rPr lang="en-US" sz="1050" dirty="0" smtClean="0"/>
              <a:t>// Calling with one value  </a:t>
            </a:r>
          </a:p>
          <a:p>
            <a:pPr>
              <a:buNone/>
            </a:pPr>
            <a:r>
              <a:rPr lang="en-US" sz="1800" dirty="0" smtClean="0"/>
              <a:t>        </a:t>
            </a:r>
            <a:r>
              <a:rPr lang="en-US" sz="1800" b="1" dirty="0" err="1" smtClean="0"/>
              <a:t>var</a:t>
            </a:r>
            <a:r>
              <a:rPr lang="en-US" sz="1800" dirty="0" smtClean="0"/>
              <a:t> result3 = </a:t>
            </a:r>
            <a:r>
              <a:rPr lang="en-US" sz="1800" dirty="0" err="1" smtClean="0"/>
              <a:t>functionExample</a:t>
            </a:r>
            <a:r>
              <a:rPr lang="en-US" sz="1800" dirty="0" smtClean="0"/>
              <a:t>()    </a:t>
            </a:r>
          </a:p>
          <a:p>
            <a:pPr>
              <a:buNone/>
            </a:pPr>
            <a:r>
              <a:rPr lang="en-US" sz="1050" dirty="0" smtClean="0"/>
              <a:t> // Calling without any value  </a:t>
            </a:r>
          </a:p>
          <a:p>
            <a:pPr>
              <a:buNone/>
            </a:pPr>
            <a:r>
              <a:rPr lang="en-US" sz="1800" dirty="0" smtClean="0"/>
              <a:t>        </a:t>
            </a:r>
            <a:r>
              <a:rPr lang="en-US" sz="1800" dirty="0" err="1" smtClean="0"/>
              <a:t>println</a:t>
            </a:r>
            <a:r>
              <a:rPr lang="en-US" sz="1800" dirty="0" smtClean="0"/>
              <a:t>(result1+"\n"+result2+"\n"+result3)  </a:t>
            </a:r>
          </a:p>
          <a:p>
            <a:pPr>
              <a:buNone/>
            </a:pPr>
            <a:r>
              <a:rPr lang="en-US" sz="1800" dirty="0" smtClean="0"/>
              <a:t>    }  </a:t>
            </a:r>
          </a:p>
          <a:p>
            <a:pPr>
              <a:buNone/>
            </a:pPr>
            <a:r>
              <a:rPr lang="en-US" sz="1800" dirty="0" smtClean="0"/>
              <a:t>    </a:t>
            </a:r>
            <a:r>
              <a:rPr lang="en-US" sz="1800" b="1" dirty="0" smtClean="0"/>
              <a:t>def</a:t>
            </a:r>
            <a:r>
              <a:rPr lang="en-US" sz="1800" dirty="0" smtClean="0"/>
              <a:t> </a:t>
            </a:r>
            <a:r>
              <a:rPr lang="en-US" sz="1800" dirty="0" err="1" smtClean="0"/>
              <a:t>functionExample</a:t>
            </a:r>
            <a:r>
              <a:rPr lang="en-US" sz="1800" dirty="0" smtClean="0"/>
              <a:t>(a:</a:t>
            </a:r>
            <a:r>
              <a:rPr lang="en-US" sz="1800" b="1" dirty="0" smtClean="0"/>
              <a:t>Int</a:t>
            </a:r>
            <a:r>
              <a:rPr lang="en-US" sz="1800" dirty="0" smtClean="0"/>
              <a:t> = 0, b:</a:t>
            </a:r>
            <a:r>
              <a:rPr lang="en-US" sz="1800" b="1" dirty="0" smtClean="0"/>
              <a:t>Int</a:t>
            </a:r>
            <a:r>
              <a:rPr lang="en-US" sz="1800" dirty="0" smtClean="0"/>
              <a:t> = 0):</a:t>
            </a:r>
            <a:r>
              <a:rPr lang="en-US" sz="1800" b="1" dirty="0" err="1" smtClean="0"/>
              <a:t>Int</a:t>
            </a:r>
            <a:r>
              <a:rPr lang="en-US" sz="1800" dirty="0" smtClean="0"/>
              <a:t> = {   </a:t>
            </a:r>
            <a:r>
              <a:rPr lang="en-US" sz="1050" dirty="0" smtClean="0"/>
              <a:t>// Parameters with default values as 0  </a:t>
            </a:r>
          </a:p>
          <a:p>
            <a:pPr>
              <a:buNone/>
            </a:pPr>
            <a:r>
              <a:rPr lang="en-US" sz="1800" dirty="0" smtClean="0"/>
              <a:t>        </a:t>
            </a:r>
            <a:r>
              <a:rPr lang="en-US" sz="1800" dirty="0" err="1" smtClean="0"/>
              <a:t>a+b</a:t>
            </a:r>
            <a:r>
              <a:rPr lang="en-US" sz="1800" dirty="0" smtClean="0"/>
              <a:t>  </a:t>
            </a:r>
          </a:p>
          <a:p>
            <a:pPr>
              <a:buNone/>
            </a:pPr>
            <a:r>
              <a:rPr lang="en-US" sz="1800" dirty="0" smtClean="0"/>
              <a:t>    }  </a:t>
            </a:r>
          </a:p>
          <a:p>
            <a:pPr>
              <a:buNone/>
            </a:pPr>
            <a:r>
              <a:rPr lang="en-US" sz="1800" dirty="0" smtClean="0"/>
              <a:t>}  </a:t>
            </a:r>
          </a:p>
          <a:p>
            <a:pPr>
              <a:buNone/>
            </a:pPr>
            <a:endParaRPr lang="en-US" sz="1800" dirty="0"/>
          </a:p>
        </p:txBody>
      </p:sp>
      <p:sp>
        <p:nvSpPr>
          <p:cNvPr id="6" name="Text Placeholder 5"/>
          <p:cNvSpPr>
            <a:spLocks noGrp="1"/>
          </p:cNvSpPr>
          <p:nvPr>
            <p:ph type="body" sz="half" idx="2"/>
          </p:nvPr>
        </p:nvSpPr>
        <p:spPr>
          <a:xfrm>
            <a:off x="508543" y="1721498"/>
            <a:ext cx="2949178" cy="3811588"/>
          </a:xfrm>
        </p:spPr>
        <p:txBody>
          <a:bodyPr/>
          <a:lstStyle/>
          <a:p>
            <a:r>
              <a:rPr lang="en-US" sz="2000" dirty="0" err="1" smtClean="0"/>
              <a:t>Scala</a:t>
            </a:r>
            <a:r>
              <a:rPr lang="en-US" sz="2000" dirty="0" smtClean="0"/>
              <a:t> provides a feature to assign default values to function parameters. </a:t>
            </a:r>
          </a:p>
          <a:p>
            <a:r>
              <a:rPr lang="en-US" sz="2000" dirty="0" smtClean="0"/>
              <a:t>It helps in the scenario when you don't pass value during function calling. </a:t>
            </a:r>
          </a:p>
          <a:p>
            <a:r>
              <a:rPr lang="en-US" sz="2000" dirty="0" smtClean="0"/>
              <a:t>It uses default values of parameters</a:t>
            </a:r>
            <a:endParaRPr lang="en-US" sz="2000" dirty="0"/>
          </a:p>
        </p:txBody>
      </p:sp>
      <p:sp>
        <p:nvSpPr>
          <p:cNvPr id="7" name="Rectangle 6"/>
          <p:cNvSpPr/>
          <p:nvPr/>
        </p:nvSpPr>
        <p:spPr>
          <a:xfrm>
            <a:off x="6512768" y="4676295"/>
            <a:ext cx="1511559" cy="1200329"/>
          </a:xfrm>
          <a:prstGeom prst="rect">
            <a:avLst/>
          </a:prstGeom>
          <a:solidFill>
            <a:schemeClr val="accent4">
              <a:lumMod val="20000"/>
              <a:lumOff val="80000"/>
            </a:schemeClr>
          </a:solidFill>
          <a:ln>
            <a:solidFill>
              <a:srgbClr val="0070C0"/>
            </a:solidFill>
          </a:ln>
        </p:spPr>
        <p:txBody>
          <a:bodyPr wrap="square">
            <a:spAutoFit/>
          </a:bodyPr>
          <a:lstStyle/>
          <a:p>
            <a:pPr>
              <a:buNone/>
            </a:pPr>
            <a:r>
              <a:rPr lang="en-US" dirty="0" smtClean="0"/>
              <a:t>Output:</a:t>
            </a:r>
          </a:p>
          <a:p>
            <a:pPr>
              <a:buNone/>
            </a:pPr>
            <a:r>
              <a:rPr lang="en-US" dirty="0" smtClean="0"/>
              <a:t>	17</a:t>
            </a:r>
          </a:p>
          <a:p>
            <a:pPr>
              <a:buNone/>
            </a:pPr>
            <a:r>
              <a:rPr lang="en-US" dirty="0" smtClean="0"/>
              <a:t>	15</a:t>
            </a:r>
          </a:p>
          <a:p>
            <a:pPr>
              <a:buNone/>
            </a:pPr>
            <a:r>
              <a:rPr lang="en-US" dirty="0" smtClean="0"/>
              <a:t>	0 </a:t>
            </a:r>
          </a:p>
        </p:txBody>
      </p:sp>
      <p:sp>
        <p:nvSpPr>
          <p:cNvPr id="8" name="Footer Placeholder 7"/>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Spark Built on </a:t>
            </a:r>
            <a:r>
              <a:rPr lang="en-US" dirty="0" err="1"/>
              <a:t>Hadoop</a:t>
            </a:r>
            <a:r>
              <a:rPr lang="en-US" dirty="0"/>
              <a:t/>
            </a:r>
            <a:br>
              <a:rPr lang="en-US" dirty="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506157" y="1008278"/>
            <a:ext cx="7964369" cy="3929089"/>
          </a:xfrm>
          <a:prstGeom prst="rect">
            <a:avLst/>
          </a:prstGeom>
          <a:noFill/>
          <a:ln w="9525">
            <a:noFill/>
            <a:miter lim="800000"/>
            <a:headEnd/>
            <a:tailEnd/>
          </a:ln>
          <a:effectLst/>
        </p:spPr>
      </p:pic>
      <p:sp>
        <p:nvSpPr>
          <p:cNvPr id="5" name="Rectangle 4"/>
          <p:cNvSpPr/>
          <p:nvPr/>
        </p:nvSpPr>
        <p:spPr>
          <a:xfrm>
            <a:off x="4093497" y="4989855"/>
            <a:ext cx="4572000" cy="646331"/>
          </a:xfrm>
          <a:prstGeom prst="rect">
            <a:avLst/>
          </a:prstGeom>
        </p:spPr>
        <p:txBody>
          <a:bodyPr>
            <a:spAutoFit/>
          </a:bodyPr>
          <a:lstStyle/>
          <a:p>
            <a:r>
              <a:rPr lang="en-US" b="1" dirty="0"/>
              <a:t>Apache </a:t>
            </a:r>
            <a:r>
              <a:rPr lang="en-US" b="1" dirty="0" err="1"/>
              <a:t>Mesos</a:t>
            </a:r>
            <a:r>
              <a:rPr lang="en-US" dirty="0"/>
              <a:t> is an open-source project to manage computer clusters</a:t>
            </a:r>
          </a:p>
        </p:txBody>
      </p:sp>
      <p:sp>
        <p:nvSpPr>
          <p:cNvPr id="6" name="Footer Placeholder 5"/>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970384"/>
          </a:xfrm>
        </p:spPr>
        <p:txBody>
          <a:bodyPr/>
          <a:lstStyle/>
          <a:p>
            <a:r>
              <a:rPr lang="en-US" sz="2400" dirty="0" err="1" smtClean="0"/>
              <a:t>Scala</a:t>
            </a:r>
            <a:r>
              <a:rPr lang="en-US" sz="2400" dirty="0" smtClean="0"/>
              <a:t> Function Named Parameter </a:t>
            </a:r>
            <a:endParaRPr lang="en-US" sz="2400" dirty="0"/>
          </a:p>
        </p:txBody>
      </p:sp>
      <p:sp>
        <p:nvSpPr>
          <p:cNvPr id="3" name="Content Placeholder 2"/>
          <p:cNvSpPr>
            <a:spLocks noGrp="1"/>
          </p:cNvSpPr>
          <p:nvPr>
            <p:ph idx="1"/>
          </p:nvPr>
        </p:nvSpPr>
        <p:spPr>
          <a:xfrm>
            <a:off x="3461658" y="149290"/>
            <a:ext cx="5421086" cy="5711761"/>
          </a:xfrm>
          <a:ln>
            <a:solidFill>
              <a:srgbClr val="0070C0"/>
            </a:solidFill>
          </a:ln>
        </p:spPr>
        <p:txBody>
          <a:bodyPr/>
          <a:lstStyle/>
          <a:p>
            <a:pPr>
              <a:buNone/>
            </a:pPr>
            <a:r>
              <a:rPr lang="en-US" sz="1800" b="1" i="1" u="sng" dirty="0" smtClean="0"/>
              <a:t>Example</a:t>
            </a:r>
          </a:p>
          <a:p>
            <a:pPr>
              <a:buNone/>
            </a:pPr>
            <a:r>
              <a:rPr lang="en-US" sz="2000" b="1" dirty="0" smtClean="0"/>
              <a:t>object</a:t>
            </a:r>
            <a:r>
              <a:rPr lang="en-US" sz="2000" dirty="0" smtClean="0"/>
              <a:t> </a:t>
            </a:r>
            <a:r>
              <a:rPr lang="en-US" sz="2000" dirty="0" err="1" smtClean="0"/>
              <a:t>MainObject</a:t>
            </a:r>
            <a:r>
              <a:rPr lang="en-US" sz="2000" dirty="0" smtClean="0"/>
              <a:t> {  </a:t>
            </a:r>
          </a:p>
          <a:p>
            <a:pPr>
              <a:buNone/>
            </a:pPr>
            <a:r>
              <a:rPr lang="en-US" sz="2000" dirty="0" smtClean="0"/>
              <a:t>   </a:t>
            </a:r>
            <a:r>
              <a:rPr lang="en-US" sz="2000" b="1" dirty="0" smtClean="0"/>
              <a:t>def</a:t>
            </a:r>
            <a:r>
              <a:rPr lang="en-US" sz="2000" dirty="0" smtClean="0"/>
              <a:t> main(</a:t>
            </a:r>
            <a:r>
              <a:rPr lang="en-US" sz="2000" dirty="0" err="1" smtClean="0"/>
              <a:t>args</a:t>
            </a:r>
            <a:r>
              <a:rPr lang="en-US" sz="2000" dirty="0" smtClean="0"/>
              <a:t>: Array[String]) = {  </a:t>
            </a:r>
          </a:p>
          <a:p>
            <a:pPr>
              <a:buNone/>
            </a:pPr>
            <a:r>
              <a:rPr lang="en-US" sz="2000" dirty="0" smtClean="0"/>
              <a:t>        </a:t>
            </a:r>
            <a:r>
              <a:rPr lang="en-US" sz="1800" b="1" dirty="0" err="1" smtClean="0"/>
              <a:t>var</a:t>
            </a:r>
            <a:r>
              <a:rPr lang="en-US" sz="1800" dirty="0" smtClean="0"/>
              <a:t> result1 = </a:t>
            </a:r>
            <a:r>
              <a:rPr lang="en-US" sz="1800" dirty="0" err="1" smtClean="0"/>
              <a:t>functionExample</a:t>
            </a:r>
            <a:r>
              <a:rPr lang="en-US" sz="1800" dirty="0" smtClean="0"/>
              <a:t>(a = 15, b = 2);</a:t>
            </a:r>
            <a:r>
              <a:rPr lang="en-US" sz="2000" dirty="0" smtClean="0"/>
              <a:t>    </a:t>
            </a:r>
          </a:p>
          <a:p>
            <a:pPr>
              <a:buNone/>
            </a:pPr>
            <a:r>
              <a:rPr lang="en-US" sz="2000" dirty="0" smtClean="0"/>
              <a:t>        </a:t>
            </a:r>
            <a:r>
              <a:rPr lang="en-US" sz="1800" b="1" dirty="0" err="1" smtClean="0"/>
              <a:t>var</a:t>
            </a:r>
            <a:r>
              <a:rPr lang="en-US" sz="1800" dirty="0" smtClean="0"/>
              <a:t> result2 = </a:t>
            </a:r>
            <a:r>
              <a:rPr lang="en-US" sz="1800" dirty="0" err="1" smtClean="0"/>
              <a:t>functionExample</a:t>
            </a:r>
            <a:r>
              <a:rPr lang="en-US" sz="1800" dirty="0" smtClean="0"/>
              <a:t>(b = 15, a = 2) ; </a:t>
            </a:r>
            <a:r>
              <a:rPr lang="en-US" sz="2000" dirty="0" smtClean="0"/>
              <a:t>  </a:t>
            </a:r>
          </a:p>
          <a:p>
            <a:pPr>
              <a:buNone/>
            </a:pPr>
            <a:r>
              <a:rPr lang="en-US" sz="1600" i="1" dirty="0" smtClean="0"/>
              <a:t>  </a:t>
            </a:r>
            <a:r>
              <a:rPr lang="en-US" sz="2000" dirty="0" smtClean="0"/>
              <a:t>      </a:t>
            </a:r>
            <a:r>
              <a:rPr lang="en-US" sz="2000" b="1" dirty="0" err="1" smtClean="0"/>
              <a:t>var</a:t>
            </a:r>
            <a:r>
              <a:rPr lang="en-US" sz="2000" dirty="0" smtClean="0"/>
              <a:t> result3 = </a:t>
            </a:r>
            <a:r>
              <a:rPr lang="en-US" sz="2000" dirty="0" err="1" smtClean="0"/>
              <a:t>functionExample</a:t>
            </a:r>
            <a:r>
              <a:rPr lang="en-US" sz="2000" dirty="0" smtClean="0"/>
              <a:t>(15,2) ;   </a:t>
            </a:r>
            <a:r>
              <a:rPr lang="en-US" sz="1600" i="1" dirty="0" smtClean="0"/>
              <a:t> </a:t>
            </a:r>
            <a:endParaRPr lang="en-US" sz="1100" i="1" dirty="0" smtClean="0"/>
          </a:p>
          <a:p>
            <a:pPr>
              <a:buNone/>
            </a:pPr>
            <a:r>
              <a:rPr lang="en-US" sz="2000" dirty="0" smtClean="0"/>
              <a:t>        </a:t>
            </a:r>
            <a:r>
              <a:rPr lang="en-US" sz="2000" dirty="0" err="1" smtClean="0"/>
              <a:t>println</a:t>
            </a:r>
            <a:r>
              <a:rPr lang="en-US" sz="2000" dirty="0" smtClean="0"/>
              <a:t>(result1+"\n"+result2+"\n"+result3)  </a:t>
            </a:r>
          </a:p>
          <a:p>
            <a:pPr>
              <a:buNone/>
            </a:pPr>
            <a:r>
              <a:rPr lang="en-US" sz="2000" dirty="0" smtClean="0"/>
              <a:t>    }  </a:t>
            </a:r>
          </a:p>
          <a:p>
            <a:pPr>
              <a:buNone/>
            </a:pPr>
            <a:r>
              <a:rPr lang="en-US" sz="2000" dirty="0" smtClean="0"/>
              <a:t>    </a:t>
            </a:r>
            <a:r>
              <a:rPr lang="en-US" sz="2000" b="1" dirty="0" smtClean="0"/>
              <a:t>def</a:t>
            </a:r>
            <a:r>
              <a:rPr lang="en-US" sz="2000" dirty="0" smtClean="0"/>
              <a:t> </a:t>
            </a:r>
            <a:r>
              <a:rPr lang="en-US" sz="2000" dirty="0" err="1" smtClean="0"/>
              <a:t>functionExample</a:t>
            </a:r>
            <a:r>
              <a:rPr lang="en-US" sz="2000" dirty="0" smtClean="0"/>
              <a:t>(a:</a:t>
            </a:r>
            <a:r>
              <a:rPr lang="en-US" sz="2000" b="1" dirty="0" smtClean="0"/>
              <a:t>Int</a:t>
            </a:r>
            <a:r>
              <a:rPr lang="en-US" sz="2000" dirty="0" smtClean="0"/>
              <a:t>, b:</a:t>
            </a:r>
            <a:r>
              <a:rPr lang="en-US" sz="2000" b="1" dirty="0" smtClean="0"/>
              <a:t>Int</a:t>
            </a:r>
            <a:r>
              <a:rPr lang="en-US" sz="2000" dirty="0" smtClean="0"/>
              <a:t>):</a:t>
            </a:r>
            <a:r>
              <a:rPr lang="en-US" sz="2000" b="1" dirty="0" err="1" smtClean="0"/>
              <a:t>Int</a:t>
            </a:r>
            <a:r>
              <a:rPr lang="en-US" sz="2000" dirty="0" smtClean="0"/>
              <a:t> = {  </a:t>
            </a:r>
          </a:p>
          <a:p>
            <a:pPr>
              <a:buNone/>
            </a:pPr>
            <a:r>
              <a:rPr lang="en-US" sz="2000" dirty="0" smtClean="0"/>
              <a:t>        </a:t>
            </a:r>
            <a:r>
              <a:rPr lang="en-US" sz="2000" dirty="0" err="1" smtClean="0"/>
              <a:t>a+b</a:t>
            </a:r>
            <a:r>
              <a:rPr lang="en-US" sz="2000" dirty="0" smtClean="0"/>
              <a:t>  </a:t>
            </a:r>
          </a:p>
          <a:p>
            <a:pPr>
              <a:buNone/>
            </a:pPr>
            <a:r>
              <a:rPr lang="en-US" sz="2000" dirty="0" smtClean="0"/>
              <a:t>    }  </a:t>
            </a:r>
          </a:p>
          <a:p>
            <a:pPr>
              <a:buNone/>
            </a:pPr>
            <a:r>
              <a:rPr lang="en-US" sz="2000" dirty="0" smtClean="0"/>
              <a:t>} </a:t>
            </a:r>
          </a:p>
        </p:txBody>
      </p:sp>
      <p:sp>
        <p:nvSpPr>
          <p:cNvPr id="5" name="Text Placeholder 4"/>
          <p:cNvSpPr>
            <a:spLocks noGrp="1"/>
          </p:cNvSpPr>
          <p:nvPr>
            <p:ph type="body" sz="half" idx="2"/>
          </p:nvPr>
        </p:nvSpPr>
        <p:spPr>
          <a:xfrm>
            <a:off x="228625" y="1656184"/>
            <a:ext cx="2949178" cy="3811588"/>
          </a:xfrm>
        </p:spPr>
        <p:txBody>
          <a:bodyPr/>
          <a:lstStyle/>
          <a:p>
            <a:r>
              <a:rPr lang="en-US" sz="2000" dirty="0" smtClean="0"/>
              <a:t>In </a:t>
            </a:r>
            <a:r>
              <a:rPr lang="en-US" sz="2000" dirty="0" err="1" smtClean="0"/>
              <a:t>scala</a:t>
            </a:r>
            <a:r>
              <a:rPr lang="en-US" sz="2000" dirty="0" smtClean="0"/>
              <a:t> function, the names of parameters can be specified during calling the function. </a:t>
            </a:r>
          </a:p>
          <a:p>
            <a:r>
              <a:rPr lang="en-US" sz="2000" dirty="0" smtClean="0"/>
              <a:t>In the given example, parameter names are passing during calling. </a:t>
            </a:r>
          </a:p>
          <a:p>
            <a:r>
              <a:rPr lang="en-US" sz="2000" dirty="0" smtClean="0"/>
              <a:t>Named parameters can be passed in any order and can also pass values only.</a:t>
            </a:r>
          </a:p>
          <a:p>
            <a:endParaRPr lang="en-US" sz="2000" dirty="0"/>
          </a:p>
        </p:txBody>
      </p:sp>
      <p:sp>
        <p:nvSpPr>
          <p:cNvPr id="6" name="Rectangle 5"/>
          <p:cNvSpPr/>
          <p:nvPr/>
        </p:nvSpPr>
        <p:spPr>
          <a:xfrm>
            <a:off x="5178490" y="4415040"/>
            <a:ext cx="1623526" cy="1200329"/>
          </a:xfrm>
          <a:prstGeom prst="rect">
            <a:avLst/>
          </a:prstGeom>
          <a:solidFill>
            <a:schemeClr val="accent4">
              <a:lumMod val="20000"/>
              <a:lumOff val="80000"/>
            </a:schemeClr>
          </a:solidFill>
          <a:ln>
            <a:solidFill>
              <a:srgbClr val="0070C0"/>
            </a:solidFill>
          </a:ln>
        </p:spPr>
        <p:txBody>
          <a:bodyPr wrap="square">
            <a:spAutoFit/>
          </a:bodyPr>
          <a:lstStyle/>
          <a:p>
            <a:pPr>
              <a:buNone/>
            </a:pPr>
            <a:r>
              <a:rPr lang="en-US" dirty="0" smtClean="0"/>
              <a:t>Output:</a:t>
            </a:r>
          </a:p>
          <a:p>
            <a:pPr>
              <a:buNone/>
            </a:pPr>
            <a:r>
              <a:rPr lang="en-US" dirty="0" smtClean="0"/>
              <a:t>	17</a:t>
            </a:r>
          </a:p>
          <a:p>
            <a:pPr>
              <a:buNone/>
            </a:pPr>
            <a:r>
              <a:rPr lang="en-US" dirty="0" smtClean="0"/>
              <a:t>	17</a:t>
            </a:r>
          </a:p>
          <a:p>
            <a:pPr>
              <a:buNone/>
            </a:pPr>
            <a:r>
              <a:rPr lang="en-US" dirty="0" smtClean="0"/>
              <a:t>	17 </a:t>
            </a:r>
          </a:p>
        </p:txBody>
      </p:sp>
      <p:sp>
        <p:nvSpPr>
          <p:cNvPr id="7" name="Footer Placeholder 6"/>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Array</a:t>
            </a:r>
            <a:br>
              <a:rPr lang="en-US" dirty="0" smtClean="0"/>
            </a:br>
            <a:endParaRPr lang="en-US" dirty="0"/>
          </a:p>
        </p:txBody>
      </p:sp>
      <p:sp>
        <p:nvSpPr>
          <p:cNvPr id="3" name="Content Placeholder 2"/>
          <p:cNvSpPr>
            <a:spLocks noGrp="1"/>
          </p:cNvSpPr>
          <p:nvPr>
            <p:ph idx="1"/>
          </p:nvPr>
        </p:nvSpPr>
        <p:spPr>
          <a:xfrm>
            <a:off x="647311" y="765110"/>
            <a:ext cx="7886700" cy="3879669"/>
          </a:xfrm>
        </p:spPr>
        <p:txBody>
          <a:bodyPr/>
          <a:lstStyle/>
          <a:p>
            <a:r>
              <a:rPr lang="en-US" dirty="0" smtClean="0"/>
              <a:t>Array is a collection of mutable values. </a:t>
            </a:r>
          </a:p>
          <a:p>
            <a:r>
              <a:rPr lang="en-US" dirty="0" smtClean="0"/>
              <a:t>It is an index based data structure which starts from 0 index to n-1 where n is length of array.</a:t>
            </a:r>
          </a:p>
          <a:p>
            <a:r>
              <a:rPr lang="en-US" dirty="0" err="1" smtClean="0"/>
              <a:t>Scala</a:t>
            </a:r>
            <a:r>
              <a:rPr lang="en-US" dirty="0" smtClean="0"/>
              <a:t> arrays can be generic. </a:t>
            </a:r>
          </a:p>
          <a:p>
            <a:r>
              <a:rPr lang="en-US" dirty="0" smtClean="0"/>
              <a:t>It means, an Array[T], where T is a type parameter or abstract type. </a:t>
            </a:r>
          </a:p>
          <a:p>
            <a:r>
              <a:rPr lang="en-US" dirty="0" err="1" smtClean="0"/>
              <a:t>Scala</a:t>
            </a:r>
            <a:r>
              <a:rPr lang="en-US" dirty="0" smtClean="0"/>
              <a:t> arrays are compatible with </a:t>
            </a:r>
            <a:r>
              <a:rPr lang="en-US" dirty="0" err="1" smtClean="0"/>
              <a:t>Scala</a:t>
            </a:r>
            <a:r>
              <a:rPr lang="en-US" dirty="0" smtClean="0"/>
              <a:t> sequences - </a:t>
            </a:r>
            <a:r>
              <a:rPr lang="en-US" dirty="0" err="1" smtClean="0"/>
              <a:t>ie</a:t>
            </a:r>
            <a:r>
              <a:rPr lang="en-US" dirty="0" smtClean="0"/>
              <a:t> can pass an Array[T] where a </a:t>
            </a:r>
            <a:r>
              <a:rPr lang="en-US" dirty="0" err="1" smtClean="0"/>
              <a:t>Seq</a:t>
            </a:r>
            <a:r>
              <a:rPr lang="en-US" dirty="0" smtClean="0"/>
              <a:t>[T] is required. </a:t>
            </a:r>
          </a:p>
          <a:p>
            <a:r>
              <a:rPr lang="en-US" dirty="0" smtClean="0"/>
              <a:t>It also supports all the sequence operations.</a:t>
            </a:r>
          </a:p>
          <a:p>
            <a:endParaRPr lang="en-US" dirty="0"/>
          </a:p>
        </p:txBody>
      </p:sp>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Types of array</a:t>
            </a:r>
            <a:endParaRPr lang="en-US" dirty="0"/>
          </a:p>
        </p:txBody>
      </p:sp>
      <p:sp>
        <p:nvSpPr>
          <p:cNvPr id="3" name="Content Placeholder 2"/>
          <p:cNvSpPr>
            <a:spLocks noGrp="1"/>
          </p:cNvSpPr>
          <p:nvPr>
            <p:ph idx="1"/>
          </p:nvPr>
        </p:nvSpPr>
        <p:spPr/>
        <p:txBody>
          <a:bodyPr/>
          <a:lstStyle/>
          <a:p>
            <a:r>
              <a:rPr lang="en-US" dirty="0" smtClean="0"/>
              <a:t>Single dimensional array</a:t>
            </a:r>
          </a:p>
          <a:p>
            <a:r>
              <a:rPr lang="en-US" dirty="0" smtClean="0"/>
              <a:t>Multidimensional array</a:t>
            </a:r>
          </a:p>
          <a:p>
            <a:endParaRPr lang="en-US" dirty="0"/>
          </a:p>
        </p:txBody>
      </p:sp>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915" y="401216"/>
            <a:ext cx="3372992" cy="881743"/>
          </a:xfrm>
          <a:ln>
            <a:solidFill>
              <a:srgbClr val="0070C0"/>
            </a:solidFill>
          </a:ln>
        </p:spPr>
        <p:txBody>
          <a:bodyPr/>
          <a:lstStyle/>
          <a:p>
            <a:r>
              <a:rPr lang="en-US" sz="2800" dirty="0" err="1" smtClean="0"/>
              <a:t>Scala</a:t>
            </a:r>
            <a:r>
              <a:rPr lang="en-US" sz="2800" dirty="0" smtClean="0"/>
              <a:t> Single Dimensional Array</a:t>
            </a:r>
            <a:endParaRPr lang="en-US" sz="2800" dirty="0"/>
          </a:p>
        </p:txBody>
      </p:sp>
      <p:sp>
        <p:nvSpPr>
          <p:cNvPr id="3" name="Content Placeholder 2"/>
          <p:cNvSpPr>
            <a:spLocks noGrp="1"/>
          </p:cNvSpPr>
          <p:nvPr>
            <p:ph idx="1"/>
          </p:nvPr>
        </p:nvSpPr>
        <p:spPr>
          <a:xfrm>
            <a:off x="4008689" y="511564"/>
            <a:ext cx="4629150" cy="5301407"/>
          </a:xfrm>
          <a:solidFill>
            <a:schemeClr val="accent2">
              <a:lumMod val="20000"/>
              <a:lumOff val="80000"/>
            </a:schemeClr>
          </a:solidFill>
          <a:ln>
            <a:solidFill>
              <a:srgbClr val="0070C0"/>
            </a:solidFill>
          </a:ln>
        </p:spPr>
        <p:txBody>
          <a:bodyPr/>
          <a:lstStyle/>
          <a:p>
            <a:pPr>
              <a:buNone/>
            </a:pPr>
            <a:r>
              <a:rPr lang="en-US" sz="2400" b="1" i="1" u="sng" dirty="0" smtClean="0"/>
              <a:t>Array Declaration</a:t>
            </a:r>
          </a:p>
          <a:p>
            <a:r>
              <a:rPr lang="en-US" sz="2400" b="1" dirty="0" err="1" smtClean="0"/>
              <a:t>var</a:t>
            </a:r>
            <a:r>
              <a:rPr lang="en-US" sz="2400" dirty="0" smtClean="0"/>
              <a:t> </a:t>
            </a:r>
            <a:r>
              <a:rPr lang="en-US" sz="2400" dirty="0" err="1" smtClean="0"/>
              <a:t>arrayName</a:t>
            </a:r>
            <a:r>
              <a:rPr lang="en-US" sz="2400" dirty="0" smtClean="0"/>
              <a:t> : Array[</a:t>
            </a:r>
            <a:r>
              <a:rPr lang="en-US" sz="2400" dirty="0" err="1" smtClean="0"/>
              <a:t>arrayType</a:t>
            </a:r>
            <a:r>
              <a:rPr lang="en-US" sz="2400" dirty="0" smtClean="0"/>
              <a:t>] = </a:t>
            </a:r>
            <a:r>
              <a:rPr lang="en-US" sz="2400" b="1" dirty="0" smtClean="0"/>
              <a:t>new</a:t>
            </a:r>
            <a:r>
              <a:rPr lang="en-US" sz="2400" dirty="0" smtClean="0"/>
              <a:t> Array[</a:t>
            </a:r>
            <a:r>
              <a:rPr lang="en-US" sz="2400" dirty="0" err="1" smtClean="0"/>
              <a:t>arrayType</a:t>
            </a:r>
            <a:r>
              <a:rPr lang="en-US" sz="2400" dirty="0" smtClean="0"/>
              <a:t>](</a:t>
            </a:r>
            <a:r>
              <a:rPr lang="en-US" sz="2400" dirty="0" err="1" smtClean="0"/>
              <a:t>arraySize</a:t>
            </a:r>
            <a:r>
              <a:rPr lang="en-US" sz="2400" dirty="0" smtClean="0"/>
              <a:t>);  </a:t>
            </a:r>
          </a:p>
          <a:p>
            <a:pPr>
              <a:buNone/>
            </a:pPr>
            <a:r>
              <a:rPr lang="en-US" sz="2400" dirty="0" smtClean="0"/>
              <a:t>                                  or  </a:t>
            </a:r>
          </a:p>
          <a:p>
            <a:r>
              <a:rPr lang="en-US" sz="2400" b="1" dirty="0" err="1" smtClean="0"/>
              <a:t>var</a:t>
            </a:r>
            <a:r>
              <a:rPr lang="en-US" sz="2400" dirty="0" smtClean="0"/>
              <a:t> </a:t>
            </a:r>
            <a:r>
              <a:rPr lang="en-US" sz="2400" dirty="0" err="1" smtClean="0"/>
              <a:t>arrayName</a:t>
            </a:r>
            <a:r>
              <a:rPr lang="en-US" sz="2400" dirty="0" smtClean="0"/>
              <a:t> = </a:t>
            </a:r>
            <a:r>
              <a:rPr lang="en-US" sz="2400" b="1" dirty="0" smtClean="0"/>
              <a:t>new</a:t>
            </a:r>
            <a:r>
              <a:rPr lang="en-US" sz="2400" dirty="0" smtClean="0"/>
              <a:t> Array[</a:t>
            </a:r>
            <a:r>
              <a:rPr lang="en-US" sz="2400" dirty="0" err="1" smtClean="0"/>
              <a:t>arrayType</a:t>
            </a:r>
            <a:r>
              <a:rPr lang="en-US" sz="2400" dirty="0" smtClean="0"/>
              <a:t>](</a:t>
            </a:r>
            <a:r>
              <a:rPr lang="en-US" sz="2400" dirty="0" err="1" smtClean="0"/>
              <a:t>arraySize</a:t>
            </a:r>
            <a:r>
              <a:rPr lang="en-US" sz="2400" dirty="0" smtClean="0"/>
              <a:t>)  </a:t>
            </a:r>
          </a:p>
          <a:p>
            <a:pPr>
              <a:buNone/>
            </a:pPr>
            <a:r>
              <a:rPr lang="en-US" sz="2400" dirty="0" smtClean="0"/>
              <a:t>                                or  </a:t>
            </a:r>
          </a:p>
          <a:p>
            <a:pPr algn="ctr"/>
            <a:r>
              <a:rPr lang="en-US" sz="2400" b="1" dirty="0" err="1" smtClean="0"/>
              <a:t>var</a:t>
            </a:r>
            <a:r>
              <a:rPr lang="en-US" sz="2400" dirty="0" smtClean="0"/>
              <a:t> </a:t>
            </a:r>
            <a:r>
              <a:rPr lang="en-US" sz="2400" dirty="0" err="1" smtClean="0"/>
              <a:t>arrayName</a:t>
            </a:r>
            <a:r>
              <a:rPr lang="en-US" sz="2400" dirty="0" smtClean="0"/>
              <a:t> : Array[</a:t>
            </a:r>
            <a:r>
              <a:rPr lang="en-US" sz="2400" dirty="0" err="1" smtClean="0"/>
              <a:t>arrayType</a:t>
            </a:r>
            <a:r>
              <a:rPr lang="en-US" sz="2400" dirty="0" smtClean="0"/>
              <a:t>] = </a:t>
            </a:r>
            <a:r>
              <a:rPr lang="en-US" sz="2400" b="1" dirty="0" smtClean="0"/>
              <a:t>new</a:t>
            </a:r>
            <a:r>
              <a:rPr lang="en-US" sz="2400" dirty="0" smtClean="0"/>
              <a:t> Array(</a:t>
            </a:r>
            <a:r>
              <a:rPr lang="en-US" sz="2400" dirty="0" err="1" smtClean="0"/>
              <a:t>arraySize</a:t>
            </a:r>
            <a:r>
              <a:rPr lang="en-US" sz="2400" dirty="0" smtClean="0"/>
              <a:t>);   </a:t>
            </a:r>
          </a:p>
          <a:p>
            <a:pPr algn="ctr">
              <a:buNone/>
            </a:pPr>
            <a:r>
              <a:rPr lang="en-US" sz="2400" dirty="0" smtClean="0"/>
              <a:t>   </a:t>
            </a:r>
            <a:r>
              <a:rPr lang="en-US" sz="2400" dirty="0" err="1" smtClean="0"/>
              <a:t>or</a:t>
            </a:r>
            <a:endParaRPr lang="en-US" sz="2400" dirty="0" smtClean="0"/>
          </a:p>
          <a:p>
            <a:r>
              <a:rPr lang="en-US" sz="2400" b="1" dirty="0" err="1" smtClean="0"/>
              <a:t>var</a:t>
            </a:r>
            <a:r>
              <a:rPr lang="en-US" sz="2400" dirty="0" smtClean="0"/>
              <a:t> </a:t>
            </a:r>
            <a:r>
              <a:rPr lang="en-US" sz="2400" dirty="0" err="1" smtClean="0"/>
              <a:t>arrayName</a:t>
            </a:r>
            <a:r>
              <a:rPr lang="en-US" sz="2400" dirty="0" smtClean="0"/>
              <a:t> = Array(element1, element2 ... </a:t>
            </a:r>
            <a:r>
              <a:rPr lang="en-US" sz="2400" dirty="0" err="1" smtClean="0"/>
              <a:t>elementN</a:t>
            </a:r>
            <a:r>
              <a:rPr lang="en-US" sz="2400" dirty="0" smtClean="0"/>
              <a:t>)  </a:t>
            </a:r>
          </a:p>
          <a:p>
            <a:endParaRPr lang="en-US" sz="2400" dirty="0"/>
          </a:p>
        </p:txBody>
      </p:sp>
      <p:sp>
        <p:nvSpPr>
          <p:cNvPr id="5" name="Text Placeholder 4"/>
          <p:cNvSpPr>
            <a:spLocks noGrp="1"/>
          </p:cNvSpPr>
          <p:nvPr>
            <p:ph type="body" sz="half" idx="2"/>
          </p:nvPr>
        </p:nvSpPr>
        <p:spPr>
          <a:xfrm>
            <a:off x="410548" y="1301620"/>
            <a:ext cx="3387012" cy="3970175"/>
          </a:xfrm>
        </p:spPr>
        <p:txBody>
          <a:bodyPr/>
          <a:lstStyle/>
          <a:p>
            <a:r>
              <a:rPr lang="en-US" sz="2400" dirty="0" smtClean="0"/>
              <a:t>Single dimensional array is used to store elements in linear order. </a:t>
            </a:r>
          </a:p>
          <a:p>
            <a:r>
              <a:rPr lang="en-US" sz="2400" dirty="0" smtClean="0"/>
              <a:t>Array elements are stored in contiguous memory space.</a:t>
            </a:r>
          </a:p>
          <a:p>
            <a:r>
              <a:rPr lang="en-US" sz="2400" dirty="0" smtClean="0"/>
              <a:t> So, if any index of an array is available then,  all the elements of the array can be traversed easily.</a:t>
            </a:r>
            <a:endParaRPr lang="en-US" sz="2400" dirty="0"/>
          </a:p>
        </p:txBody>
      </p:sp>
      <p:sp>
        <p:nvSpPr>
          <p:cNvPr id="6" name="Footer Placeholder 5"/>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642" y="0"/>
            <a:ext cx="7886700" cy="832370"/>
          </a:xfrm>
        </p:spPr>
        <p:txBody>
          <a:bodyPr/>
          <a:lstStyle/>
          <a:p>
            <a:r>
              <a:rPr lang="en-US" sz="3200" dirty="0" err="1" smtClean="0"/>
              <a:t>Scala</a:t>
            </a:r>
            <a:r>
              <a:rPr lang="en-US" sz="3200" dirty="0" smtClean="0"/>
              <a:t> Array Example: Single Dimensional</a:t>
            </a:r>
            <a:endParaRPr lang="en-US" sz="3200" dirty="0"/>
          </a:p>
        </p:txBody>
      </p:sp>
      <p:sp>
        <p:nvSpPr>
          <p:cNvPr id="3" name="Content Placeholder 2"/>
          <p:cNvSpPr>
            <a:spLocks noGrp="1"/>
          </p:cNvSpPr>
          <p:nvPr>
            <p:ph idx="1"/>
          </p:nvPr>
        </p:nvSpPr>
        <p:spPr>
          <a:xfrm>
            <a:off x="1604865" y="681134"/>
            <a:ext cx="7333861" cy="4935895"/>
          </a:xfrm>
          <a:solidFill>
            <a:schemeClr val="bg1">
              <a:lumMod val="95000"/>
            </a:schemeClr>
          </a:solidFill>
          <a:ln>
            <a:solidFill>
              <a:srgbClr val="0070C0"/>
            </a:solidFill>
          </a:ln>
        </p:spPr>
        <p:txBody>
          <a:bodyPr/>
          <a:lstStyle/>
          <a:p>
            <a:pPr>
              <a:buNone/>
            </a:pPr>
            <a:r>
              <a:rPr lang="en-US" sz="2000" b="1" dirty="0" smtClean="0"/>
              <a:t>class</a:t>
            </a:r>
            <a:r>
              <a:rPr lang="en-US" sz="2000" dirty="0" smtClean="0"/>
              <a:t> </a:t>
            </a:r>
            <a:r>
              <a:rPr lang="en-US" sz="2000" dirty="0" err="1" smtClean="0">
                <a:solidFill>
                  <a:srgbClr val="0070C0"/>
                </a:solidFill>
              </a:rPr>
              <a:t>ArrayExample</a:t>
            </a:r>
            <a:r>
              <a:rPr lang="en-US" sz="2000" dirty="0" smtClean="0"/>
              <a:t>{  </a:t>
            </a:r>
          </a:p>
          <a:p>
            <a:pPr>
              <a:buNone/>
            </a:pPr>
            <a:r>
              <a:rPr lang="en-US" sz="2000" dirty="0" smtClean="0"/>
              <a:t>    </a:t>
            </a:r>
            <a:r>
              <a:rPr lang="en-US" sz="2000" b="1" dirty="0" err="1" smtClean="0"/>
              <a:t>var</a:t>
            </a:r>
            <a:r>
              <a:rPr lang="en-US" sz="2000" dirty="0" smtClean="0"/>
              <a:t> </a:t>
            </a:r>
            <a:r>
              <a:rPr lang="en-US" sz="2000" dirty="0" err="1" smtClean="0"/>
              <a:t>arr</a:t>
            </a:r>
            <a:r>
              <a:rPr lang="en-US" sz="2000" dirty="0" smtClean="0"/>
              <a:t> = Array(1,2,3,4,5)      </a:t>
            </a:r>
            <a:r>
              <a:rPr lang="en-US" sz="1200" i="1" dirty="0" smtClean="0"/>
              <a:t>// Creating single dimensional array </a:t>
            </a:r>
            <a:r>
              <a:rPr lang="en-US" sz="2000" dirty="0" smtClean="0"/>
              <a:t> </a:t>
            </a:r>
          </a:p>
          <a:p>
            <a:pPr>
              <a:buNone/>
            </a:pPr>
            <a:r>
              <a:rPr lang="en-US" sz="2000" dirty="0" smtClean="0"/>
              <a:t>    </a:t>
            </a:r>
            <a:r>
              <a:rPr lang="en-US" sz="2000" b="1" dirty="0" smtClean="0"/>
              <a:t>def</a:t>
            </a:r>
            <a:r>
              <a:rPr lang="en-US" sz="2000" dirty="0" smtClean="0"/>
              <a:t> show(){  </a:t>
            </a:r>
          </a:p>
          <a:p>
            <a:pPr>
              <a:buNone/>
            </a:pPr>
            <a:r>
              <a:rPr lang="en-US" sz="2000" dirty="0" smtClean="0"/>
              <a:t>        </a:t>
            </a:r>
            <a:r>
              <a:rPr lang="en-US" sz="2000" b="1" dirty="0" smtClean="0"/>
              <a:t>for</a:t>
            </a:r>
            <a:r>
              <a:rPr lang="en-US" sz="2000" dirty="0" smtClean="0"/>
              <a:t>(a&lt;-</a:t>
            </a:r>
            <a:r>
              <a:rPr lang="en-US" sz="2000" dirty="0" err="1" smtClean="0"/>
              <a:t>arr</a:t>
            </a:r>
            <a:r>
              <a:rPr lang="en-US" sz="2000" dirty="0" smtClean="0"/>
              <a:t>)                    </a:t>
            </a:r>
            <a:r>
              <a:rPr lang="en-US" sz="1200" i="1" dirty="0" smtClean="0"/>
              <a:t>   // Traversing array elements</a:t>
            </a:r>
            <a:r>
              <a:rPr lang="en-US" sz="2000" dirty="0" smtClean="0"/>
              <a:t>  </a:t>
            </a:r>
          </a:p>
          <a:p>
            <a:pPr>
              <a:buNone/>
            </a:pPr>
            <a:r>
              <a:rPr lang="en-US" sz="2000" dirty="0" smtClean="0"/>
              <a:t>            </a:t>
            </a:r>
            <a:r>
              <a:rPr lang="en-US" sz="2000" dirty="0" err="1" smtClean="0"/>
              <a:t>println</a:t>
            </a:r>
            <a:r>
              <a:rPr lang="en-US" sz="2000" dirty="0" smtClean="0"/>
              <a:t>(a)  </a:t>
            </a:r>
          </a:p>
          <a:p>
            <a:pPr>
              <a:buNone/>
            </a:pPr>
            <a:r>
              <a:rPr lang="en-US" sz="2000" dirty="0" smtClean="0"/>
              <a:t>        </a:t>
            </a:r>
            <a:r>
              <a:rPr lang="en-US" sz="2000" dirty="0" err="1" smtClean="0"/>
              <a:t>println</a:t>
            </a:r>
            <a:r>
              <a:rPr lang="en-US" sz="2000" dirty="0" smtClean="0"/>
              <a:t>("Third Element  = "+ </a:t>
            </a:r>
            <a:r>
              <a:rPr lang="en-US" sz="2000" dirty="0" err="1" smtClean="0"/>
              <a:t>arr</a:t>
            </a:r>
            <a:r>
              <a:rPr lang="en-US" sz="2000" dirty="0" smtClean="0"/>
              <a:t>(2))       </a:t>
            </a:r>
            <a:r>
              <a:rPr lang="en-US" sz="1800" dirty="0" smtClean="0"/>
              <a:t> </a:t>
            </a:r>
            <a:r>
              <a:rPr lang="en-US" sz="1200" i="1" dirty="0" smtClean="0"/>
              <a:t>// Accessing elements by using index  </a:t>
            </a:r>
          </a:p>
          <a:p>
            <a:pPr>
              <a:buNone/>
            </a:pPr>
            <a:r>
              <a:rPr lang="en-US" sz="2000" dirty="0" smtClean="0"/>
              <a:t>    }  }  </a:t>
            </a:r>
          </a:p>
          <a:p>
            <a:pPr>
              <a:buNone/>
            </a:pPr>
            <a:r>
              <a:rPr lang="en-US" sz="2000" dirty="0" smtClean="0"/>
              <a:t>  </a:t>
            </a:r>
            <a:r>
              <a:rPr lang="en-US" sz="2000" b="1" dirty="0" smtClean="0"/>
              <a:t>object</a:t>
            </a:r>
            <a:r>
              <a:rPr lang="en-US" sz="2000" dirty="0" smtClean="0"/>
              <a:t> </a:t>
            </a:r>
            <a:r>
              <a:rPr lang="en-US" sz="2000" dirty="0" err="1" smtClean="0">
                <a:solidFill>
                  <a:srgbClr val="0070C0"/>
                </a:solidFill>
              </a:rPr>
              <a:t>MainObject</a:t>
            </a:r>
            <a:r>
              <a:rPr lang="en-US" sz="2000" dirty="0" smtClean="0"/>
              <a:t>{  </a:t>
            </a:r>
          </a:p>
          <a:p>
            <a:pPr>
              <a:buNone/>
            </a:pPr>
            <a:r>
              <a:rPr lang="en-US" sz="2000" dirty="0" smtClean="0"/>
              <a:t>    </a:t>
            </a:r>
            <a:r>
              <a:rPr lang="en-US" sz="2000" b="1" dirty="0" smtClean="0"/>
              <a:t>def</a:t>
            </a:r>
            <a:r>
              <a:rPr lang="en-US" sz="2000" dirty="0" smtClean="0"/>
              <a:t> main(</a:t>
            </a:r>
            <a:r>
              <a:rPr lang="en-US" sz="2000" dirty="0" err="1" smtClean="0"/>
              <a:t>args:Array</a:t>
            </a:r>
            <a:r>
              <a:rPr lang="en-US" sz="2000" dirty="0" smtClean="0"/>
              <a:t>[String]){  </a:t>
            </a:r>
          </a:p>
          <a:p>
            <a:pPr>
              <a:buNone/>
            </a:pPr>
            <a:r>
              <a:rPr lang="en-US" sz="2000" dirty="0" smtClean="0"/>
              <a:t>        </a:t>
            </a:r>
            <a:r>
              <a:rPr lang="en-US" sz="2000" b="1" dirty="0" err="1" smtClean="0"/>
              <a:t>var</a:t>
            </a:r>
            <a:r>
              <a:rPr lang="en-US" sz="2000" dirty="0" smtClean="0"/>
              <a:t> a = </a:t>
            </a:r>
            <a:r>
              <a:rPr lang="en-US" sz="2000" b="1" dirty="0" smtClean="0"/>
              <a:t>new</a:t>
            </a:r>
            <a:r>
              <a:rPr lang="en-US" sz="2000" dirty="0" smtClean="0"/>
              <a:t> </a:t>
            </a:r>
            <a:r>
              <a:rPr lang="en-US" sz="2000" dirty="0" err="1" smtClean="0"/>
              <a:t>ArrayExample</a:t>
            </a:r>
            <a:r>
              <a:rPr lang="en-US" sz="2000" dirty="0" smtClean="0"/>
              <a:t>()  </a:t>
            </a:r>
          </a:p>
          <a:p>
            <a:pPr>
              <a:buNone/>
            </a:pPr>
            <a:r>
              <a:rPr lang="en-US" sz="2000" dirty="0" smtClean="0"/>
              <a:t>        </a:t>
            </a:r>
            <a:r>
              <a:rPr lang="en-US" sz="2000" dirty="0" err="1" smtClean="0"/>
              <a:t>a.show</a:t>
            </a:r>
            <a:r>
              <a:rPr lang="en-US" sz="2000" dirty="0" smtClean="0"/>
              <a:t>()  </a:t>
            </a:r>
          </a:p>
          <a:p>
            <a:pPr>
              <a:buNone/>
            </a:pPr>
            <a:r>
              <a:rPr lang="en-US" sz="2000" dirty="0" smtClean="0"/>
              <a:t>    }  }  </a:t>
            </a:r>
            <a:endParaRPr lang="en-US" sz="2000" dirty="0"/>
          </a:p>
        </p:txBody>
      </p:sp>
      <p:sp>
        <p:nvSpPr>
          <p:cNvPr id="18433" name="Rectangle 1"/>
          <p:cNvSpPr>
            <a:spLocks noChangeArrowheads="1"/>
          </p:cNvSpPr>
          <p:nvPr/>
        </p:nvSpPr>
        <p:spPr bwMode="auto">
          <a:xfrm>
            <a:off x="6177065" y="3645689"/>
            <a:ext cx="2373550" cy="2462213"/>
          </a:xfrm>
          <a:prstGeom prst="rect">
            <a:avLst/>
          </a:prstGeom>
          <a:solidFill>
            <a:schemeClr val="accent4">
              <a:lumMod val="20000"/>
              <a:lumOff val="80000"/>
            </a:schemeClr>
          </a:solidFill>
          <a:ln w="9525">
            <a:solidFill>
              <a:srgbClr val="0070C0"/>
            </a:solid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Output:</a:t>
            </a:r>
            <a:endParaRPr kumimoji="0" lang="en-US" sz="2000"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rPr>
              <a:t>	1</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rPr>
              <a:t>	2</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rPr>
              <a:t>	3</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rPr>
              <a:t>	4</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rPr>
              <a:t>	5</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rPr>
              <a:t>Third Element  = 3</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
        <p:nvSpPr>
          <p:cNvPr id="6" name="Footer Placeholder 5"/>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6" y="419878"/>
            <a:ext cx="3788229" cy="914400"/>
          </a:xfrm>
        </p:spPr>
        <p:txBody>
          <a:bodyPr/>
          <a:lstStyle/>
          <a:p>
            <a:r>
              <a:rPr lang="en-US" dirty="0" err="1" smtClean="0"/>
              <a:t>Scala</a:t>
            </a:r>
            <a:r>
              <a:rPr lang="en-US" dirty="0" smtClean="0"/>
              <a:t> Passing Array into Function</a:t>
            </a:r>
            <a:endParaRPr lang="en-US" dirty="0"/>
          </a:p>
        </p:txBody>
      </p:sp>
      <p:sp>
        <p:nvSpPr>
          <p:cNvPr id="3" name="Content Placeholder 2"/>
          <p:cNvSpPr>
            <a:spLocks noGrp="1"/>
          </p:cNvSpPr>
          <p:nvPr>
            <p:ph idx="1"/>
          </p:nvPr>
        </p:nvSpPr>
        <p:spPr>
          <a:xfrm>
            <a:off x="4497354" y="343614"/>
            <a:ext cx="4516017" cy="5889235"/>
          </a:xfrm>
          <a:solidFill>
            <a:schemeClr val="bg1">
              <a:lumMod val="95000"/>
            </a:schemeClr>
          </a:solidFill>
          <a:ln>
            <a:solidFill>
              <a:srgbClr val="0070C0"/>
            </a:solidFill>
          </a:ln>
        </p:spPr>
        <p:txBody>
          <a:bodyPr/>
          <a:lstStyle/>
          <a:p>
            <a:pPr>
              <a:buNone/>
            </a:pPr>
            <a:r>
              <a:rPr lang="en-US" sz="2000" b="1" i="1" u="sng" dirty="0" smtClean="0"/>
              <a:t>Example</a:t>
            </a:r>
          </a:p>
          <a:p>
            <a:pPr>
              <a:buNone/>
            </a:pPr>
            <a:r>
              <a:rPr lang="en-US" sz="2000" b="1" dirty="0" smtClean="0"/>
              <a:t>class</a:t>
            </a:r>
            <a:r>
              <a:rPr lang="en-US" sz="2000" dirty="0" smtClean="0"/>
              <a:t> </a:t>
            </a:r>
            <a:r>
              <a:rPr lang="en-US" sz="2000" dirty="0" err="1" smtClean="0"/>
              <a:t>ArrayExample</a:t>
            </a:r>
            <a:r>
              <a:rPr lang="en-US" sz="2000" dirty="0" smtClean="0"/>
              <a:t>{  </a:t>
            </a:r>
          </a:p>
          <a:p>
            <a:pPr>
              <a:buNone/>
            </a:pPr>
            <a:r>
              <a:rPr lang="en-US" sz="2000" dirty="0" smtClean="0"/>
              <a:t>    </a:t>
            </a:r>
            <a:r>
              <a:rPr lang="en-US" sz="2000" b="1" dirty="0" smtClean="0"/>
              <a:t>def</a:t>
            </a:r>
            <a:r>
              <a:rPr lang="en-US" sz="2000" dirty="0" smtClean="0"/>
              <a:t> show(</a:t>
            </a:r>
            <a:r>
              <a:rPr lang="en-US" sz="2000" dirty="0" err="1" smtClean="0"/>
              <a:t>arr:Array</a:t>
            </a:r>
            <a:r>
              <a:rPr lang="en-US" sz="2000" dirty="0" smtClean="0"/>
              <a:t>[</a:t>
            </a:r>
            <a:r>
              <a:rPr lang="en-US" sz="2000" b="1" dirty="0" err="1" smtClean="0"/>
              <a:t>Int</a:t>
            </a:r>
            <a:r>
              <a:rPr lang="en-US" sz="2000" dirty="0" smtClean="0"/>
              <a:t>]){  </a:t>
            </a:r>
          </a:p>
          <a:p>
            <a:pPr>
              <a:buNone/>
            </a:pPr>
            <a:r>
              <a:rPr lang="en-US" sz="2000" dirty="0" smtClean="0"/>
              <a:t>        </a:t>
            </a:r>
            <a:r>
              <a:rPr lang="en-US" sz="2000" b="1" dirty="0" smtClean="0"/>
              <a:t>for</a:t>
            </a:r>
            <a:r>
              <a:rPr lang="en-US" sz="2000" dirty="0" smtClean="0"/>
              <a:t>(a&lt;-</a:t>
            </a:r>
            <a:r>
              <a:rPr lang="en-US" sz="2000" dirty="0" err="1" smtClean="0"/>
              <a:t>arr</a:t>
            </a:r>
            <a:r>
              <a:rPr lang="en-US" sz="2000" dirty="0" smtClean="0"/>
              <a:t>)                </a:t>
            </a:r>
          </a:p>
          <a:p>
            <a:pPr>
              <a:buNone/>
            </a:pPr>
            <a:r>
              <a:rPr lang="en-US" sz="2000" dirty="0" smtClean="0"/>
              <a:t>            </a:t>
            </a:r>
            <a:r>
              <a:rPr lang="en-US" sz="2000" dirty="0" err="1" smtClean="0"/>
              <a:t>println</a:t>
            </a:r>
            <a:r>
              <a:rPr lang="en-US" sz="2000" dirty="0" smtClean="0"/>
              <a:t>(a)  </a:t>
            </a:r>
          </a:p>
          <a:p>
            <a:pPr>
              <a:buNone/>
            </a:pPr>
            <a:r>
              <a:rPr lang="en-US" sz="2000" dirty="0" smtClean="0"/>
              <a:t>        </a:t>
            </a:r>
            <a:r>
              <a:rPr lang="en-US" sz="2000" dirty="0" err="1" smtClean="0"/>
              <a:t>println</a:t>
            </a:r>
            <a:r>
              <a:rPr lang="en-US" sz="2000" dirty="0" smtClean="0"/>
              <a:t>("Third Element = "+ </a:t>
            </a:r>
            <a:r>
              <a:rPr lang="en-US" sz="2000" dirty="0" err="1" smtClean="0"/>
              <a:t>arr</a:t>
            </a:r>
            <a:r>
              <a:rPr lang="en-US" sz="2000" dirty="0" smtClean="0"/>
              <a:t>(2))    }  </a:t>
            </a:r>
          </a:p>
          <a:p>
            <a:pPr>
              <a:buNone/>
            </a:pPr>
            <a:r>
              <a:rPr lang="en-US" sz="2000" dirty="0" smtClean="0"/>
              <a:t>}  </a:t>
            </a:r>
          </a:p>
          <a:p>
            <a:pPr>
              <a:buNone/>
            </a:pPr>
            <a:r>
              <a:rPr lang="en-US" sz="2000" dirty="0" smtClean="0"/>
              <a:t> </a:t>
            </a:r>
            <a:r>
              <a:rPr lang="en-US" sz="2000" b="1" dirty="0" smtClean="0"/>
              <a:t>object</a:t>
            </a:r>
            <a:r>
              <a:rPr lang="en-US" sz="2000" dirty="0" smtClean="0"/>
              <a:t> </a:t>
            </a:r>
            <a:r>
              <a:rPr lang="en-US" sz="2000" dirty="0" err="1" smtClean="0"/>
              <a:t>MainObject</a:t>
            </a:r>
            <a:r>
              <a:rPr lang="en-US" sz="2000" dirty="0" smtClean="0"/>
              <a:t>{  </a:t>
            </a:r>
          </a:p>
          <a:p>
            <a:pPr>
              <a:buNone/>
            </a:pPr>
            <a:r>
              <a:rPr lang="en-US" sz="2000" dirty="0" smtClean="0"/>
              <a:t>    </a:t>
            </a:r>
            <a:r>
              <a:rPr lang="en-US" sz="2000" b="1" dirty="0" smtClean="0"/>
              <a:t>def</a:t>
            </a:r>
            <a:r>
              <a:rPr lang="en-US" sz="2000" dirty="0" smtClean="0"/>
              <a:t> main(</a:t>
            </a:r>
            <a:r>
              <a:rPr lang="en-US" sz="2000" dirty="0" err="1" smtClean="0"/>
              <a:t>args:Array</a:t>
            </a:r>
            <a:r>
              <a:rPr lang="en-US" sz="2000" dirty="0" smtClean="0"/>
              <a:t>[String]){  </a:t>
            </a:r>
          </a:p>
          <a:p>
            <a:pPr>
              <a:buNone/>
            </a:pPr>
            <a:r>
              <a:rPr lang="en-US" sz="2000" dirty="0" smtClean="0"/>
              <a:t>        </a:t>
            </a:r>
            <a:r>
              <a:rPr lang="en-US" sz="2000" b="1" dirty="0" err="1" smtClean="0"/>
              <a:t>var</a:t>
            </a:r>
            <a:r>
              <a:rPr lang="en-US" sz="2000" dirty="0" smtClean="0"/>
              <a:t> </a:t>
            </a:r>
            <a:r>
              <a:rPr lang="en-US" sz="2000" dirty="0" err="1" smtClean="0"/>
              <a:t>arr</a:t>
            </a:r>
            <a:r>
              <a:rPr lang="en-US" sz="2000" dirty="0" smtClean="0"/>
              <a:t> = Array(1,2,3,4,5,6)    </a:t>
            </a:r>
          </a:p>
          <a:p>
            <a:pPr>
              <a:buNone/>
            </a:pPr>
            <a:r>
              <a:rPr lang="en-US" sz="2000" dirty="0" smtClean="0"/>
              <a:t>        </a:t>
            </a:r>
            <a:r>
              <a:rPr lang="en-US" sz="2000" b="1" dirty="0" err="1" smtClean="0"/>
              <a:t>var</a:t>
            </a:r>
            <a:r>
              <a:rPr lang="en-US" sz="2000" dirty="0" smtClean="0"/>
              <a:t> a = </a:t>
            </a:r>
            <a:r>
              <a:rPr lang="en-US" sz="2000" b="1" dirty="0" smtClean="0"/>
              <a:t>new</a:t>
            </a:r>
            <a:r>
              <a:rPr lang="en-US" sz="2000" dirty="0" smtClean="0"/>
              <a:t> </a:t>
            </a:r>
            <a:r>
              <a:rPr lang="en-US" sz="2000" dirty="0" err="1" smtClean="0"/>
              <a:t>ArrayExample</a:t>
            </a:r>
            <a:r>
              <a:rPr lang="en-US" sz="2000" dirty="0" smtClean="0"/>
              <a:t>()  </a:t>
            </a:r>
          </a:p>
          <a:p>
            <a:pPr>
              <a:buNone/>
            </a:pPr>
            <a:r>
              <a:rPr lang="en-US" sz="2000" dirty="0" smtClean="0"/>
              <a:t>        </a:t>
            </a:r>
            <a:r>
              <a:rPr lang="en-US" sz="2000" dirty="0" err="1" smtClean="0"/>
              <a:t>a.show</a:t>
            </a:r>
            <a:r>
              <a:rPr lang="en-US" sz="2000" dirty="0" smtClean="0"/>
              <a:t>(</a:t>
            </a:r>
            <a:r>
              <a:rPr lang="en-US" sz="2000" dirty="0" err="1" smtClean="0"/>
              <a:t>arr</a:t>
            </a:r>
            <a:r>
              <a:rPr lang="en-US" sz="2000" dirty="0" smtClean="0"/>
              <a:t>)                   </a:t>
            </a:r>
          </a:p>
          <a:p>
            <a:pPr>
              <a:buNone/>
            </a:pPr>
            <a:r>
              <a:rPr lang="en-US" sz="2000" dirty="0" smtClean="0"/>
              <a:t>    }  </a:t>
            </a:r>
          </a:p>
          <a:p>
            <a:pPr>
              <a:buNone/>
            </a:pPr>
            <a:r>
              <a:rPr lang="en-US" sz="2000" dirty="0" smtClean="0"/>
              <a:t>}  </a:t>
            </a:r>
          </a:p>
          <a:p>
            <a:pPr>
              <a:buNone/>
            </a:pPr>
            <a:endParaRPr lang="en-US" sz="2000" dirty="0"/>
          </a:p>
        </p:txBody>
      </p:sp>
      <p:sp>
        <p:nvSpPr>
          <p:cNvPr id="5" name="Text Placeholder 4"/>
          <p:cNvSpPr>
            <a:spLocks noGrp="1"/>
          </p:cNvSpPr>
          <p:nvPr>
            <p:ph type="body" sz="half" idx="2"/>
          </p:nvPr>
        </p:nvSpPr>
        <p:spPr>
          <a:xfrm>
            <a:off x="251927" y="1488233"/>
            <a:ext cx="3411068" cy="1282959"/>
          </a:xfrm>
        </p:spPr>
        <p:txBody>
          <a:bodyPr/>
          <a:lstStyle/>
          <a:p>
            <a:r>
              <a:rPr lang="en-US" sz="2400" dirty="0" smtClean="0"/>
              <a:t>Pass array as an argument to function during function call. </a:t>
            </a:r>
          </a:p>
          <a:p>
            <a:endParaRPr lang="en-US" sz="2400" dirty="0"/>
          </a:p>
        </p:txBody>
      </p:sp>
      <p:sp>
        <p:nvSpPr>
          <p:cNvPr id="17409" name="Rectangle 1"/>
          <p:cNvSpPr>
            <a:spLocks noChangeArrowheads="1"/>
          </p:cNvSpPr>
          <p:nvPr/>
        </p:nvSpPr>
        <p:spPr bwMode="auto">
          <a:xfrm>
            <a:off x="111967" y="2659223"/>
            <a:ext cx="4310743" cy="2462213"/>
          </a:xfrm>
          <a:prstGeom prst="rect">
            <a:avLst/>
          </a:prstGeom>
          <a:solidFill>
            <a:schemeClr val="accent4">
              <a:lumMod val="20000"/>
              <a:lumOff val="80000"/>
            </a:schemeClr>
          </a:solidFill>
          <a:ln w="9525">
            <a:solidFill>
              <a:srgbClr val="0070C0"/>
            </a:solid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Output:</a:t>
            </a:r>
            <a:endParaRPr kumimoji="0" lang="en-US" sz="2000"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rPr>
              <a:t>	1</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rPr>
              <a:t>	</a:t>
            </a:r>
            <a:r>
              <a:rPr lang="en-US" sz="2000" dirty="0" smtClean="0">
                <a:solidFill>
                  <a:srgbClr val="535559"/>
                </a:solidFill>
                <a:latin typeface="Arial Unicode MS" pitchFamily="34" charset="-128"/>
                <a:ea typeface="Times New Roman" pitchFamily="18" charset="0"/>
                <a:cs typeface="Courier New" pitchFamily="49" charset="0"/>
              </a:rPr>
              <a:t>2</a:t>
            </a:r>
            <a:endParaRPr kumimoji="0" lang="en-US" sz="2000"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rPr>
              <a:t>	3</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rPr>
              <a:t>	4</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rPr>
              <a:t>	5</a:t>
            </a:r>
          </a:p>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smtClean="0">
                <a:solidFill>
                  <a:srgbClr val="535559"/>
                </a:solidFill>
                <a:latin typeface="Arial Unicode MS" pitchFamily="34" charset="-128"/>
                <a:ea typeface="Times New Roman" pitchFamily="18" charset="0"/>
                <a:cs typeface="Courier New" pitchFamily="49" charset="0"/>
              </a:rPr>
              <a:t>             6</a:t>
            </a:r>
            <a:endParaRPr kumimoji="0" lang="en-US" sz="2000"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rPr>
              <a:t>Third Element = 3</a:t>
            </a:r>
          </a:p>
        </p:txBody>
      </p:sp>
      <p:sp>
        <p:nvSpPr>
          <p:cNvPr id="7" name="Footer Placeholder 6"/>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319" y="350197"/>
            <a:ext cx="7886700" cy="832370"/>
          </a:xfrm>
        </p:spPr>
        <p:txBody>
          <a:bodyPr/>
          <a:lstStyle/>
          <a:p>
            <a:r>
              <a:rPr lang="en-US" sz="3200" dirty="0" err="1" smtClean="0"/>
              <a:t>Scala</a:t>
            </a:r>
            <a:r>
              <a:rPr lang="en-US" sz="3200" dirty="0" smtClean="0"/>
              <a:t> Array Example: </a:t>
            </a:r>
            <a:br>
              <a:rPr lang="en-US" sz="3200" dirty="0" smtClean="0"/>
            </a:br>
            <a:r>
              <a:rPr lang="en-US" sz="3200" dirty="0" smtClean="0"/>
              <a:t>Iterating By using </a:t>
            </a:r>
            <a:r>
              <a:rPr lang="en-US" sz="3200" dirty="0" err="1" smtClean="0"/>
              <a:t>Foreach</a:t>
            </a:r>
            <a:r>
              <a:rPr lang="en-US" sz="3200" dirty="0" smtClean="0"/>
              <a:t> Loop</a:t>
            </a:r>
            <a:br>
              <a:rPr lang="en-US" sz="3200" dirty="0" smtClean="0"/>
            </a:br>
            <a:endParaRPr lang="en-US" sz="3200" dirty="0"/>
          </a:p>
        </p:txBody>
      </p:sp>
      <p:sp>
        <p:nvSpPr>
          <p:cNvPr id="3" name="Content Placeholder 2"/>
          <p:cNvSpPr>
            <a:spLocks noGrp="1"/>
          </p:cNvSpPr>
          <p:nvPr>
            <p:ph idx="1"/>
          </p:nvPr>
        </p:nvSpPr>
        <p:spPr>
          <a:xfrm>
            <a:off x="619319" y="1138334"/>
            <a:ext cx="7886700" cy="3879669"/>
          </a:xfrm>
          <a:solidFill>
            <a:schemeClr val="bg1">
              <a:lumMod val="95000"/>
            </a:schemeClr>
          </a:solidFill>
          <a:ln>
            <a:solidFill>
              <a:srgbClr val="0070C0"/>
            </a:solidFill>
          </a:ln>
        </p:spPr>
        <p:txBody>
          <a:bodyPr/>
          <a:lstStyle/>
          <a:p>
            <a:pPr>
              <a:buNone/>
            </a:pPr>
            <a:r>
              <a:rPr lang="en-US" sz="2400" dirty="0" smtClean="0"/>
              <a:t>Iterate array elements by using </a:t>
            </a:r>
            <a:r>
              <a:rPr lang="en-US" sz="2400" dirty="0" err="1" smtClean="0"/>
              <a:t>foreach</a:t>
            </a:r>
            <a:r>
              <a:rPr lang="en-US" sz="2400" dirty="0" smtClean="0"/>
              <a:t> loop. </a:t>
            </a:r>
          </a:p>
          <a:p>
            <a:pPr>
              <a:buNone/>
            </a:pPr>
            <a:r>
              <a:rPr lang="en-US" sz="2400" b="1" dirty="0" smtClean="0"/>
              <a:t>class</a:t>
            </a:r>
            <a:r>
              <a:rPr lang="en-US" sz="2400" dirty="0" smtClean="0"/>
              <a:t> </a:t>
            </a:r>
            <a:r>
              <a:rPr lang="en-US" sz="2400" dirty="0" err="1" smtClean="0"/>
              <a:t>ArrayExample</a:t>
            </a:r>
            <a:r>
              <a:rPr lang="en-US" sz="2400" dirty="0" smtClean="0"/>
              <a:t>{  </a:t>
            </a:r>
          </a:p>
          <a:p>
            <a:pPr>
              <a:buNone/>
            </a:pPr>
            <a:r>
              <a:rPr lang="en-US" sz="2400" dirty="0" smtClean="0"/>
              <a:t>    </a:t>
            </a:r>
            <a:r>
              <a:rPr lang="en-US" sz="2400" b="1" dirty="0" err="1" smtClean="0"/>
              <a:t>var</a:t>
            </a:r>
            <a:r>
              <a:rPr lang="en-US" sz="2400" dirty="0" smtClean="0"/>
              <a:t> </a:t>
            </a:r>
            <a:r>
              <a:rPr lang="en-US" sz="2400" dirty="0" err="1" smtClean="0"/>
              <a:t>arr</a:t>
            </a:r>
            <a:r>
              <a:rPr lang="en-US" sz="2400" dirty="0" smtClean="0"/>
              <a:t> = Array(1,2,3,4,5)     </a:t>
            </a:r>
          </a:p>
          <a:p>
            <a:pPr>
              <a:buNone/>
            </a:pPr>
            <a:r>
              <a:rPr lang="en-US" sz="2400" dirty="0" smtClean="0"/>
              <a:t>    </a:t>
            </a:r>
            <a:r>
              <a:rPr lang="en-US" sz="2400" dirty="0" err="1" smtClean="0"/>
              <a:t>arr.foreach</a:t>
            </a:r>
            <a:r>
              <a:rPr lang="en-US" sz="2400" dirty="0" smtClean="0"/>
              <a:t>((</a:t>
            </a:r>
            <a:r>
              <a:rPr lang="en-US" sz="2400" dirty="0" err="1" smtClean="0"/>
              <a:t>element:</a:t>
            </a:r>
            <a:r>
              <a:rPr lang="en-US" sz="2400" b="1" dirty="0" err="1" smtClean="0"/>
              <a:t>Int</a:t>
            </a:r>
            <a:r>
              <a:rPr lang="en-US" sz="2400" dirty="0" smtClean="0"/>
              <a:t>)=&gt;</a:t>
            </a:r>
            <a:r>
              <a:rPr lang="en-US" sz="2400" dirty="0" err="1" smtClean="0"/>
              <a:t>println</a:t>
            </a:r>
            <a:r>
              <a:rPr lang="en-US" sz="2400" dirty="0" smtClean="0"/>
              <a:t>(element))     </a:t>
            </a:r>
          </a:p>
          <a:p>
            <a:pPr>
              <a:buNone/>
            </a:pPr>
            <a:r>
              <a:rPr lang="en-US" sz="2400" dirty="0" smtClean="0"/>
              <a:t>}  </a:t>
            </a:r>
          </a:p>
          <a:p>
            <a:pPr>
              <a:buNone/>
            </a:pPr>
            <a:r>
              <a:rPr lang="en-US" sz="2400" dirty="0" smtClean="0"/>
              <a:t>  </a:t>
            </a:r>
            <a:r>
              <a:rPr lang="en-US" sz="2400" b="1" dirty="0" smtClean="0"/>
              <a:t>object</a:t>
            </a:r>
            <a:r>
              <a:rPr lang="en-US" sz="2400" dirty="0" smtClean="0"/>
              <a:t> </a:t>
            </a:r>
            <a:r>
              <a:rPr lang="en-US" sz="2400" dirty="0" err="1" smtClean="0"/>
              <a:t>MainObject</a:t>
            </a:r>
            <a:r>
              <a:rPr lang="en-US" sz="2400" dirty="0" smtClean="0"/>
              <a:t>{  </a:t>
            </a:r>
          </a:p>
          <a:p>
            <a:pPr>
              <a:buNone/>
            </a:pPr>
            <a:r>
              <a:rPr lang="en-US" sz="2400" dirty="0" smtClean="0"/>
              <a:t>    </a:t>
            </a:r>
            <a:r>
              <a:rPr lang="en-US" sz="2400" b="1" dirty="0" smtClean="0"/>
              <a:t>def</a:t>
            </a:r>
            <a:r>
              <a:rPr lang="en-US" sz="2400" dirty="0" smtClean="0"/>
              <a:t> main(</a:t>
            </a:r>
            <a:r>
              <a:rPr lang="en-US" sz="2400" dirty="0" err="1" smtClean="0"/>
              <a:t>args:Array</a:t>
            </a:r>
            <a:r>
              <a:rPr lang="en-US" sz="2400" dirty="0" smtClean="0"/>
              <a:t>[String]){  </a:t>
            </a:r>
          </a:p>
          <a:p>
            <a:pPr>
              <a:buNone/>
            </a:pPr>
            <a:r>
              <a:rPr lang="en-US" sz="2400" dirty="0" smtClean="0"/>
              <a:t>        </a:t>
            </a:r>
            <a:r>
              <a:rPr lang="en-US" sz="2400" b="1" dirty="0" smtClean="0"/>
              <a:t>new</a:t>
            </a:r>
            <a:r>
              <a:rPr lang="en-US" sz="2400" dirty="0" smtClean="0"/>
              <a:t> </a:t>
            </a:r>
            <a:r>
              <a:rPr lang="en-US" sz="2400" dirty="0" err="1" smtClean="0"/>
              <a:t>ArrayExample</a:t>
            </a:r>
            <a:r>
              <a:rPr lang="en-US" sz="2400" dirty="0" smtClean="0"/>
              <a:t>()  </a:t>
            </a:r>
          </a:p>
          <a:p>
            <a:pPr>
              <a:buNone/>
            </a:pPr>
            <a:r>
              <a:rPr lang="en-US" sz="2400" dirty="0" smtClean="0"/>
              <a:t>    }  </a:t>
            </a:r>
          </a:p>
          <a:p>
            <a:pPr>
              <a:buNone/>
            </a:pPr>
            <a:r>
              <a:rPr lang="en-US" sz="2400" dirty="0" smtClean="0"/>
              <a:t>}  </a:t>
            </a:r>
          </a:p>
          <a:p>
            <a:pPr>
              <a:buNone/>
            </a:pPr>
            <a:endParaRPr lang="en-US" sz="2400" dirty="0"/>
          </a:p>
        </p:txBody>
      </p:sp>
      <p:sp>
        <p:nvSpPr>
          <p:cNvPr id="16385" name="Rectangle 1"/>
          <p:cNvSpPr>
            <a:spLocks noChangeArrowheads="1"/>
          </p:cNvSpPr>
          <p:nvPr/>
        </p:nvSpPr>
        <p:spPr bwMode="auto">
          <a:xfrm>
            <a:off x="5421086" y="3069772"/>
            <a:ext cx="2772383" cy="1938992"/>
          </a:xfrm>
          <a:prstGeom prst="rect">
            <a:avLst/>
          </a:prstGeom>
          <a:solidFill>
            <a:schemeClr val="accent4">
              <a:lumMod val="20000"/>
              <a:lumOff val="80000"/>
            </a:schemeClr>
          </a:solidFill>
          <a:ln w="9525">
            <a:solidFill>
              <a:srgbClr val="0070C0"/>
            </a:solid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Output:</a:t>
            </a:r>
            <a:endParaRPr kumimoji="0" lang="en-US"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rPr>
              <a:t>	1</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rPr>
              <a:t>	2</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rPr>
              <a:t>	3</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rPr>
              <a:t>	4</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rPr>
              <a:t>	5</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rPr>
              <a:t>	</a:t>
            </a:r>
          </a:p>
        </p:txBody>
      </p:sp>
      <p:sp>
        <p:nvSpPr>
          <p:cNvPr id="6" name="Footer Placeholder 5"/>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21" y="0"/>
            <a:ext cx="4082119" cy="1212980"/>
          </a:xfrm>
        </p:spPr>
        <p:txBody>
          <a:bodyPr/>
          <a:lstStyle/>
          <a:p>
            <a:r>
              <a:rPr lang="en-US" sz="2800" dirty="0" err="1" smtClean="0"/>
              <a:t>Scala</a:t>
            </a:r>
            <a:r>
              <a:rPr lang="en-US" sz="2800" dirty="0" smtClean="0"/>
              <a:t> Multidimensional Array</a:t>
            </a:r>
            <a:endParaRPr lang="en-US" sz="2800" dirty="0"/>
          </a:p>
        </p:txBody>
      </p:sp>
      <p:sp>
        <p:nvSpPr>
          <p:cNvPr id="3" name="Content Placeholder 2"/>
          <p:cNvSpPr>
            <a:spLocks noGrp="1"/>
          </p:cNvSpPr>
          <p:nvPr>
            <p:ph idx="1"/>
          </p:nvPr>
        </p:nvSpPr>
        <p:spPr>
          <a:xfrm>
            <a:off x="4441371" y="987427"/>
            <a:ext cx="4075170" cy="3827170"/>
          </a:xfrm>
          <a:solidFill>
            <a:schemeClr val="accent2">
              <a:lumMod val="20000"/>
              <a:lumOff val="80000"/>
            </a:schemeClr>
          </a:solidFill>
          <a:ln>
            <a:solidFill>
              <a:srgbClr val="0070C0"/>
            </a:solidFill>
          </a:ln>
        </p:spPr>
        <p:txBody>
          <a:bodyPr/>
          <a:lstStyle/>
          <a:p>
            <a:pPr>
              <a:buNone/>
            </a:pPr>
            <a:r>
              <a:rPr lang="en-US" sz="2400" i="1" u="sng" dirty="0" smtClean="0"/>
              <a:t>Multidimensional Array Syntax</a:t>
            </a:r>
          </a:p>
          <a:p>
            <a:pPr>
              <a:buNone/>
            </a:pPr>
            <a:r>
              <a:rPr lang="en-US" sz="2400" b="1" dirty="0" err="1" smtClean="0"/>
              <a:t>var</a:t>
            </a:r>
            <a:r>
              <a:rPr lang="en-US" sz="2400" dirty="0" smtClean="0"/>
              <a:t> </a:t>
            </a:r>
            <a:r>
              <a:rPr lang="en-US" sz="2400" dirty="0" err="1" smtClean="0"/>
              <a:t>arrayName</a:t>
            </a:r>
            <a:r>
              <a:rPr lang="en-US" sz="2400" dirty="0" smtClean="0"/>
              <a:t> = </a:t>
            </a:r>
            <a:r>
              <a:rPr lang="en-US" sz="2400" dirty="0" err="1" smtClean="0"/>
              <a:t>Array.ofDim</a:t>
            </a:r>
            <a:r>
              <a:rPr lang="en-US" sz="2400" dirty="0" smtClean="0"/>
              <a:t>[</a:t>
            </a:r>
            <a:r>
              <a:rPr lang="en-US" sz="2400" dirty="0" err="1" smtClean="0"/>
              <a:t>ArrayType</a:t>
            </a:r>
            <a:r>
              <a:rPr lang="en-US" sz="2400" dirty="0" smtClean="0"/>
              <a:t>](</a:t>
            </a:r>
            <a:r>
              <a:rPr lang="en-US" sz="2400" dirty="0" err="1" smtClean="0"/>
              <a:t>NoOfRows,NoOfColumns</a:t>
            </a:r>
            <a:r>
              <a:rPr lang="en-US" sz="2400" dirty="0" smtClean="0"/>
              <a:t>) </a:t>
            </a:r>
          </a:p>
          <a:p>
            <a:pPr algn="ctr">
              <a:buNone/>
            </a:pPr>
            <a:r>
              <a:rPr lang="en-US" sz="2400" dirty="0" smtClean="0"/>
              <a:t>or  </a:t>
            </a:r>
          </a:p>
          <a:p>
            <a:pPr>
              <a:buNone/>
            </a:pPr>
            <a:r>
              <a:rPr lang="en-US" sz="2400" b="1" dirty="0" err="1" smtClean="0"/>
              <a:t>var</a:t>
            </a:r>
            <a:r>
              <a:rPr lang="en-US" sz="2400" dirty="0" smtClean="0"/>
              <a:t> </a:t>
            </a:r>
            <a:r>
              <a:rPr lang="en-US" sz="2400" dirty="0" err="1" smtClean="0"/>
              <a:t>arrayName</a:t>
            </a:r>
            <a:r>
              <a:rPr lang="en-US" sz="2400" dirty="0" smtClean="0"/>
              <a:t> = Array(Array(element...), Array(element...), ...)  </a:t>
            </a:r>
          </a:p>
          <a:p>
            <a:pPr>
              <a:buNone/>
            </a:pPr>
            <a:endParaRPr lang="en-US" sz="2400" dirty="0"/>
          </a:p>
        </p:txBody>
      </p:sp>
      <p:sp>
        <p:nvSpPr>
          <p:cNvPr id="5" name="Text Placeholder 4"/>
          <p:cNvSpPr>
            <a:spLocks noGrp="1"/>
          </p:cNvSpPr>
          <p:nvPr>
            <p:ph type="body" sz="half" idx="2"/>
          </p:nvPr>
        </p:nvSpPr>
        <p:spPr>
          <a:xfrm>
            <a:off x="536535" y="1609526"/>
            <a:ext cx="3559604" cy="3811588"/>
          </a:xfrm>
          <a:ln>
            <a:solidFill>
              <a:srgbClr val="0070C0"/>
            </a:solidFill>
            <a:prstDash val="sysDot"/>
          </a:ln>
        </p:spPr>
        <p:txBody>
          <a:bodyPr/>
          <a:lstStyle/>
          <a:p>
            <a:r>
              <a:rPr lang="en-US" sz="2400" dirty="0" smtClean="0"/>
              <a:t>Multidimensional array is an array which store data in matrix form</a:t>
            </a:r>
          </a:p>
          <a:p>
            <a:r>
              <a:rPr lang="en-US" sz="2400" dirty="0" smtClean="0"/>
              <a:t>Two dimensional to three, four and many more dimensional array can be created</a:t>
            </a:r>
          </a:p>
          <a:p>
            <a:r>
              <a:rPr lang="en-US" sz="2400" dirty="0" err="1" smtClean="0"/>
              <a:t>Scala</a:t>
            </a:r>
            <a:r>
              <a:rPr lang="en-US" sz="2400" dirty="0" smtClean="0"/>
              <a:t> provides an </a:t>
            </a:r>
            <a:r>
              <a:rPr lang="en-US" sz="2400" b="1" dirty="0" err="1" smtClean="0"/>
              <a:t>ofDim</a:t>
            </a:r>
            <a:r>
              <a:rPr lang="en-US" sz="2400" dirty="0" smtClean="0"/>
              <a:t> method to create multidimensional array</a:t>
            </a:r>
            <a:endParaRPr lang="en-US" sz="2400" dirty="0"/>
          </a:p>
        </p:txBody>
      </p:sp>
      <p:sp>
        <p:nvSpPr>
          <p:cNvPr id="6" name="Footer Placeholder 5"/>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8620" y="195943"/>
            <a:ext cx="3750907" cy="923730"/>
          </a:xfrm>
          <a:ln>
            <a:solidFill>
              <a:srgbClr val="0070C0"/>
            </a:solidFill>
          </a:ln>
        </p:spPr>
        <p:txBody>
          <a:bodyPr/>
          <a:lstStyle/>
          <a:p>
            <a:r>
              <a:rPr lang="en-US" sz="2800" dirty="0" err="1" smtClean="0"/>
              <a:t>Scala</a:t>
            </a:r>
            <a:r>
              <a:rPr lang="en-US" sz="2800" dirty="0" smtClean="0"/>
              <a:t> Multidimensional Array by using </a:t>
            </a:r>
            <a:r>
              <a:rPr lang="en-US" sz="2800" dirty="0" err="1" smtClean="0"/>
              <a:t>ofDim</a:t>
            </a:r>
            <a:endParaRPr lang="en-US" sz="2800" dirty="0"/>
          </a:p>
        </p:txBody>
      </p:sp>
      <p:sp>
        <p:nvSpPr>
          <p:cNvPr id="3" name="Content Placeholder 2"/>
          <p:cNvSpPr>
            <a:spLocks noGrp="1"/>
          </p:cNvSpPr>
          <p:nvPr>
            <p:ph idx="1"/>
          </p:nvPr>
        </p:nvSpPr>
        <p:spPr>
          <a:xfrm>
            <a:off x="4185971" y="278300"/>
            <a:ext cx="4650119" cy="6337104"/>
          </a:xfrm>
          <a:solidFill>
            <a:schemeClr val="bg1">
              <a:lumMod val="95000"/>
            </a:schemeClr>
          </a:solidFill>
          <a:ln>
            <a:solidFill>
              <a:srgbClr val="0070C0"/>
            </a:solidFill>
          </a:ln>
        </p:spPr>
        <p:txBody>
          <a:bodyPr/>
          <a:lstStyle/>
          <a:p>
            <a:pPr>
              <a:buNone/>
            </a:pPr>
            <a:r>
              <a:rPr lang="en-US" sz="1800" b="1" dirty="0" smtClean="0"/>
              <a:t>class</a:t>
            </a:r>
            <a:r>
              <a:rPr lang="en-US" sz="1800" dirty="0" smtClean="0"/>
              <a:t> </a:t>
            </a:r>
            <a:r>
              <a:rPr lang="en-US" sz="1800" dirty="0" err="1" smtClean="0"/>
              <a:t>ArrayExample</a:t>
            </a:r>
            <a:r>
              <a:rPr lang="en-US" sz="1800" dirty="0" smtClean="0"/>
              <a:t>{  </a:t>
            </a:r>
          </a:p>
          <a:p>
            <a:pPr>
              <a:buNone/>
            </a:pPr>
            <a:r>
              <a:rPr lang="en-US" sz="1800" dirty="0" smtClean="0"/>
              <a:t>    </a:t>
            </a:r>
            <a:r>
              <a:rPr lang="en-US" sz="1800" b="1" dirty="0" err="1" smtClean="0"/>
              <a:t>var</a:t>
            </a:r>
            <a:r>
              <a:rPr lang="en-US" sz="1800" dirty="0" smtClean="0"/>
              <a:t> </a:t>
            </a:r>
            <a:r>
              <a:rPr lang="en-US" sz="1800" dirty="0" err="1" smtClean="0"/>
              <a:t>arr</a:t>
            </a:r>
            <a:r>
              <a:rPr lang="en-US" sz="1800" dirty="0" smtClean="0"/>
              <a:t> = </a:t>
            </a:r>
            <a:r>
              <a:rPr lang="en-US" sz="1800" dirty="0" err="1" smtClean="0"/>
              <a:t>Array.ofDim</a:t>
            </a:r>
            <a:r>
              <a:rPr lang="en-US" sz="1800" dirty="0" smtClean="0"/>
              <a:t>[</a:t>
            </a:r>
            <a:r>
              <a:rPr lang="en-US" sz="1800" b="1" dirty="0" err="1" smtClean="0"/>
              <a:t>Int</a:t>
            </a:r>
            <a:r>
              <a:rPr lang="en-US" sz="1800" dirty="0" smtClean="0"/>
              <a:t>](2,2)        </a:t>
            </a:r>
          </a:p>
          <a:p>
            <a:pPr>
              <a:spcBef>
                <a:spcPts val="0"/>
              </a:spcBef>
              <a:buNone/>
            </a:pPr>
            <a:r>
              <a:rPr lang="en-US" sz="1800" dirty="0" smtClean="0"/>
              <a:t>  </a:t>
            </a:r>
            <a:r>
              <a:rPr lang="en-US" sz="1100" i="1" dirty="0" smtClean="0"/>
              <a:t>// Creating multidimensional array  </a:t>
            </a:r>
            <a:endParaRPr lang="en-US" sz="1800" i="1" dirty="0" smtClean="0"/>
          </a:p>
          <a:p>
            <a:pPr>
              <a:buNone/>
            </a:pPr>
            <a:r>
              <a:rPr lang="en-US" sz="1800" dirty="0" smtClean="0"/>
              <a:t>    </a:t>
            </a:r>
            <a:r>
              <a:rPr lang="en-US" sz="1800" dirty="0" err="1" smtClean="0"/>
              <a:t>arr</a:t>
            </a:r>
            <a:r>
              <a:rPr lang="en-US" sz="1800" dirty="0" smtClean="0"/>
              <a:t>(1)(0) = 15        </a:t>
            </a:r>
            <a:r>
              <a:rPr lang="en-US" sz="1100" i="1" dirty="0" smtClean="0"/>
              <a:t>  // Assigning value </a:t>
            </a:r>
            <a:r>
              <a:rPr lang="en-US" sz="1800" dirty="0" smtClean="0"/>
              <a:t> </a:t>
            </a:r>
          </a:p>
          <a:p>
            <a:pPr>
              <a:buNone/>
            </a:pPr>
            <a:r>
              <a:rPr lang="en-US" sz="1800" dirty="0" smtClean="0"/>
              <a:t>    </a:t>
            </a:r>
            <a:r>
              <a:rPr lang="en-US" sz="1800" b="1" dirty="0" smtClean="0"/>
              <a:t>def</a:t>
            </a:r>
            <a:r>
              <a:rPr lang="en-US" sz="1800" dirty="0" smtClean="0"/>
              <a:t> show(){  </a:t>
            </a:r>
          </a:p>
          <a:p>
            <a:pPr>
              <a:buNone/>
            </a:pPr>
            <a:r>
              <a:rPr lang="en-US" sz="1800" dirty="0" smtClean="0"/>
              <a:t>        </a:t>
            </a:r>
            <a:r>
              <a:rPr lang="en-US" sz="1800" b="1" dirty="0" smtClean="0"/>
              <a:t> for</a:t>
            </a:r>
            <a:r>
              <a:rPr lang="en-US" sz="1800" dirty="0" smtClean="0"/>
              <a:t>(</a:t>
            </a:r>
            <a:r>
              <a:rPr lang="en-US" sz="1800" dirty="0" err="1" smtClean="0"/>
              <a:t>i</a:t>
            </a:r>
            <a:r>
              <a:rPr lang="en-US" sz="1800" dirty="0" smtClean="0"/>
              <a:t>&lt;- 0 to 1) {  </a:t>
            </a:r>
            <a:r>
              <a:rPr lang="en-US" sz="1100" i="1" dirty="0" smtClean="0"/>
              <a:t>// Traversing elements by using loop  </a:t>
            </a:r>
          </a:p>
          <a:p>
            <a:pPr>
              <a:buNone/>
            </a:pPr>
            <a:r>
              <a:rPr lang="en-US" sz="1800" dirty="0" smtClean="0"/>
              <a:t>           </a:t>
            </a:r>
            <a:r>
              <a:rPr lang="en-US" sz="1800" b="1" dirty="0" smtClean="0"/>
              <a:t>for</a:t>
            </a:r>
            <a:r>
              <a:rPr lang="en-US" sz="1800" dirty="0" smtClean="0"/>
              <a:t>(j&lt;- 0 </a:t>
            </a:r>
            <a:r>
              <a:rPr lang="en-US" sz="1800" b="1" dirty="0" smtClean="0"/>
              <a:t>to</a:t>
            </a:r>
            <a:r>
              <a:rPr lang="en-US" sz="1800" dirty="0" smtClean="0"/>
              <a:t> 1){  </a:t>
            </a:r>
          </a:p>
          <a:p>
            <a:pPr>
              <a:buNone/>
            </a:pPr>
            <a:r>
              <a:rPr lang="en-US" sz="1800" dirty="0" smtClean="0"/>
              <a:t>                print(" "+</a:t>
            </a:r>
            <a:r>
              <a:rPr lang="en-US" sz="1800" dirty="0" err="1" smtClean="0"/>
              <a:t>arr</a:t>
            </a:r>
            <a:r>
              <a:rPr lang="en-US" sz="1800" dirty="0" smtClean="0"/>
              <a:t>(</a:t>
            </a:r>
            <a:r>
              <a:rPr lang="en-US" sz="1800" dirty="0" err="1" smtClean="0"/>
              <a:t>i</a:t>
            </a:r>
            <a:r>
              <a:rPr lang="en-US" sz="1800" dirty="0" smtClean="0"/>
              <a:t>)(j))  </a:t>
            </a:r>
          </a:p>
          <a:p>
            <a:pPr>
              <a:buNone/>
            </a:pPr>
            <a:r>
              <a:rPr lang="en-US" sz="1800" dirty="0" smtClean="0"/>
              <a:t>            }  </a:t>
            </a:r>
          </a:p>
          <a:p>
            <a:pPr>
              <a:buNone/>
            </a:pPr>
            <a:r>
              <a:rPr lang="en-US" sz="1800" dirty="0" smtClean="0"/>
              <a:t>            </a:t>
            </a:r>
            <a:r>
              <a:rPr lang="en-US" sz="1800" dirty="0" err="1" smtClean="0"/>
              <a:t>println</a:t>
            </a:r>
            <a:r>
              <a:rPr lang="en-US" sz="1800" dirty="0" smtClean="0"/>
              <a:t>()  </a:t>
            </a:r>
          </a:p>
          <a:p>
            <a:pPr>
              <a:buNone/>
            </a:pPr>
            <a:r>
              <a:rPr lang="en-US" sz="1800" dirty="0" smtClean="0"/>
              <a:t>        }  </a:t>
            </a:r>
          </a:p>
          <a:p>
            <a:pPr>
              <a:buNone/>
            </a:pPr>
            <a:r>
              <a:rPr lang="en-US" sz="1800" dirty="0" smtClean="0"/>
              <a:t>        </a:t>
            </a:r>
            <a:r>
              <a:rPr lang="en-US" sz="1800" dirty="0" err="1" smtClean="0"/>
              <a:t>println</a:t>
            </a:r>
            <a:r>
              <a:rPr lang="en-US" sz="1800" dirty="0" smtClean="0"/>
              <a:t>("Third Element = "+ </a:t>
            </a:r>
            <a:r>
              <a:rPr lang="en-US" sz="1800" dirty="0" err="1" smtClean="0"/>
              <a:t>arr</a:t>
            </a:r>
            <a:r>
              <a:rPr lang="en-US" sz="1800" dirty="0" smtClean="0"/>
              <a:t>(1)(1))        </a:t>
            </a:r>
            <a:r>
              <a:rPr lang="en-US" sz="1100" i="1" dirty="0" smtClean="0"/>
              <a:t>// Accessing elements by using index</a:t>
            </a:r>
            <a:r>
              <a:rPr lang="en-US" sz="1800" dirty="0" smtClean="0"/>
              <a:t>  </a:t>
            </a:r>
          </a:p>
          <a:p>
            <a:pPr>
              <a:buNone/>
            </a:pPr>
            <a:r>
              <a:rPr lang="en-US" sz="1800" dirty="0" smtClean="0"/>
              <a:t>    }  </a:t>
            </a:r>
          </a:p>
          <a:p>
            <a:pPr>
              <a:buNone/>
            </a:pPr>
            <a:r>
              <a:rPr lang="en-US" sz="1800" dirty="0" smtClean="0"/>
              <a:t>}  </a:t>
            </a:r>
          </a:p>
          <a:p>
            <a:pPr>
              <a:buNone/>
            </a:pPr>
            <a:r>
              <a:rPr lang="en-US" sz="1800" dirty="0" smtClean="0"/>
              <a:t>  </a:t>
            </a:r>
          </a:p>
          <a:p>
            <a:pPr>
              <a:buNone/>
            </a:pPr>
            <a:endParaRPr lang="en-US" sz="1800" dirty="0"/>
          </a:p>
        </p:txBody>
      </p:sp>
      <p:sp>
        <p:nvSpPr>
          <p:cNvPr id="6" name="Text Placeholder 5"/>
          <p:cNvSpPr>
            <a:spLocks noGrp="1"/>
          </p:cNvSpPr>
          <p:nvPr>
            <p:ph type="body" sz="half" idx="2"/>
          </p:nvPr>
        </p:nvSpPr>
        <p:spPr>
          <a:xfrm>
            <a:off x="340592" y="1469571"/>
            <a:ext cx="2949178" cy="3811588"/>
          </a:xfrm>
        </p:spPr>
        <p:txBody>
          <a:bodyPr/>
          <a:lstStyle/>
          <a:p>
            <a:r>
              <a:rPr lang="en-US" sz="1800" dirty="0" smtClean="0"/>
              <a:t>In this example, created an array by using </a:t>
            </a:r>
            <a:r>
              <a:rPr lang="en-US" sz="1800" dirty="0" err="1" smtClean="0"/>
              <a:t>ofDim</a:t>
            </a:r>
            <a:r>
              <a:rPr lang="en-US" sz="1800" dirty="0" smtClean="0"/>
              <a:t> method.</a:t>
            </a:r>
          </a:p>
          <a:p>
            <a:endParaRPr lang="en-US" sz="1800" dirty="0"/>
          </a:p>
        </p:txBody>
      </p:sp>
      <p:sp>
        <p:nvSpPr>
          <p:cNvPr id="7" name="Rectangle 6"/>
          <p:cNvSpPr/>
          <p:nvPr/>
        </p:nvSpPr>
        <p:spPr>
          <a:xfrm>
            <a:off x="5850294" y="4847168"/>
            <a:ext cx="3536302" cy="1754326"/>
          </a:xfrm>
          <a:prstGeom prst="rect">
            <a:avLst/>
          </a:prstGeom>
          <a:solidFill>
            <a:schemeClr val="bg1">
              <a:lumMod val="85000"/>
            </a:schemeClr>
          </a:solidFill>
          <a:ln>
            <a:solidFill>
              <a:srgbClr val="002060"/>
            </a:solidFill>
          </a:ln>
        </p:spPr>
        <p:txBody>
          <a:bodyPr wrap="square">
            <a:spAutoFit/>
          </a:bodyPr>
          <a:lstStyle/>
          <a:p>
            <a:pPr>
              <a:buNone/>
            </a:pPr>
            <a:r>
              <a:rPr lang="en-US" b="1" dirty="0" smtClean="0"/>
              <a:t>object</a:t>
            </a:r>
            <a:r>
              <a:rPr lang="en-US" dirty="0" smtClean="0"/>
              <a:t> </a:t>
            </a:r>
            <a:r>
              <a:rPr lang="en-US" dirty="0" err="1" smtClean="0"/>
              <a:t>MainObject</a:t>
            </a:r>
            <a:r>
              <a:rPr lang="en-US" dirty="0" smtClean="0"/>
              <a:t>{  </a:t>
            </a:r>
          </a:p>
          <a:p>
            <a:pPr>
              <a:buNone/>
            </a:pPr>
            <a:r>
              <a:rPr lang="en-US" dirty="0" smtClean="0"/>
              <a:t>    </a:t>
            </a:r>
            <a:r>
              <a:rPr lang="en-US" b="1" dirty="0" smtClean="0"/>
              <a:t>def</a:t>
            </a:r>
            <a:r>
              <a:rPr lang="en-US" dirty="0" smtClean="0"/>
              <a:t> main(</a:t>
            </a:r>
            <a:r>
              <a:rPr lang="en-US" dirty="0" err="1" smtClean="0"/>
              <a:t>args:Array</a:t>
            </a:r>
            <a:r>
              <a:rPr lang="en-US" dirty="0" smtClean="0"/>
              <a:t>[String]){  </a:t>
            </a:r>
          </a:p>
          <a:p>
            <a:pPr>
              <a:buNone/>
            </a:pPr>
            <a:r>
              <a:rPr lang="en-US" dirty="0" smtClean="0"/>
              <a:t>        </a:t>
            </a:r>
            <a:r>
              <a:rPr lang="en-US" b="1" dirty="0" err="1" smtClean="0"/>
              <a:t>var</a:t>
            </a:r>
            <a:r>
              <a:rPr lang="en-US" dirty="0" smtClean="0"/>
              <a:t> a = </a:t>
            </a:r>
            <a:r>
              <a:rPr lang="en-US" b="1" dirty="0" smtClean="0"/>
              <a:t>new</a:t>
            </a:r>
            <a:r>
              <a:rPr lang="en-US" dirty="0" smtClean="0"/>
              <a:t> </a:t>
            </a:r>
            <a:r>
              <a:rPr lang="en-US" dirty="0" err="1" smtClean="0"/>
              <a:t>ArrayExample</a:t>
            </a:r>
            <a:r>
              <a:rPr lang="en-US" dirty="0" smtClean="0"/>
              <a:t>()  </a:t>
            </a:r>
          </a:p>
          <a:p>
            <a:pPr>
              <a:buNone/>
            </a:pPr>
            <a:r>
              <a:rPr lang="en-US" dirty="0" smtClean="0"/>
              <a:t>        </a:t>
            </a:r>
            <a:r>
              <a:rPr lang="en-US" dirty="0" err="1" smtClean="0"/>
              <a:t>a.show</a:t>
            </a:r>
            <a:r>
              <a:rPr lang="en-US" dirty="0" smtClean="0"/>
              <a:t>()                       </a:t>
            </a:r>
          </a:p>
          <a:p>
            <a:pPr>
              <a:buNone/>
            </a:pPr>
            <a:r>
              <a:rPr lang="en-US" dirty="0" smtClean="0"/>
              <a:t>    }  </a:t>
            </a:r>
          </a:p>
          <a:p>
            <a:pPr>
              <a:buNone/>
            </a:pPr>
            <a:r>
              <a:rPr lang="en-US" dirty="0" smtClean="0"/>
              <a:t>}  </a:t>
            </a:r>
          </a:p>
        </p:txBody>
      </p:sp>
      <p:sp>
        <p:nvSpPr>
          <p:cNvPr id="14337" name="Rectangle 1"/>
          <p:cNvSpPr>
            <a:spLocks noChangeArrowheads="1"/>
          </p:cNvSpPr>
          <p:nvPr/>
        </p:nvSpPr>
        <p:spPr bwMode="auto">
          <a:xfrm>
            <a:off x="755780" y="3275045"/>
            <a:ext cx="2378856" cy="1046440"/>
          </a:xfrm>
          <a:prstGeom prst="rect">
            <a:avLst/>
          </a:prstGeom>
          <a:solidFill>
            <a:schemeClr val="accent4">
              <a:lumMod val="20000"/>
              <a:lumOff val="80000"/>
            </a:schemeClr>
          </a:solidFill>
          <a:ln w="9525">
            <a:solidFill>
              <a:srgbClr val="0070C0"/>
            </a:solidFill>
            <a:miter lim="800000"/>
            <a:headEnd/>
            <a:tailEnd/>
          </a:ln>
          <a:effectLst/>
        </p:spPr>
        <p:txBody>
          <a:bodyPr vert="horz" wrap="non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Output: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rPr>
              <a:t>	0     0</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rPr>
              <a:t>	 15    0</a:t>
            </a:r>
          </a:p>
          <a:p>
            <a:pPr marL="0" marR="0" lvl="0" indent="0" algn="just" defTabSz="914400" rtl="0" eaLnBrk="0" fontAlgn="base" latinLnBrk="0" hangingPunct="0">
              <a:lnSpc>
                <a:spcPct val="100000"/>
              </a:lnSpc>
              <a:spcBef>
                <a:spcPct val="0"/>
              </a:spcBef>
              <a:spcAft>
                <a:spcPct val="0"/>
              </a:spcAft>
              <a:buClrTx/>
              <a:buSzTx/>
              <a:buFontTx/>
              <a:buNone/>
              <a:tabLst/>
            </a:pPr>
            <a:r>
              <a:rPr lang="en-US" dirty="0" smtClean="0">
                <a:solidFill>
                  <a:srgbClr val="535559"/>
                </a:solidFill>
                <a:latin typeface="Arial Unicode MS" pitchFamily="34" charset="-128"/>
                <a:ea typeface="Times New Roman" pitchFamily="18" charset="0"/>
                <a:cs typeface="Courier New" pitchFamily="49" charset="0"/>
              </a:rPr>
              <a:t>        </a:t>
            </a:r>
            <a:r>
              <a:rPr kumimoji="0" lang="en-US" b="0" i="0" u="none" strike="noStrike" cap="none" normalizeH="0" baseline="0" dirty="0" smtClean="0">
                <a:ln>
                  <a:noFill/>
                </a:ln>
                <a:solidFill>
                  <a:srgbClr val="535559"/>
                </a:solidFill>
                <a:effectLst/>
                <a:latin typeface="Arial Unicode MS" pitchFamily="34" charset="-128"/>
                <a:ea typeface="Times New Roman" pitchFamily="18" charset="0"/>
                <a:cs typeface="Courier New" pitchFamily="49" charset="0"/>
              </a:rPr>
              <a:t>Third Element = 0</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Footer Placeholder 8"/>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197175"/>
            <a:ext cx="7886700" cy="483960"/>
          </a:xfrm>
        </p:spPr>
        <p:txBody>
          <a:bodyPr/>
          <a:lstStyle/>
          <a:p>
            <a:r>
              <a:rPr lang="en-US" sz="3200" dirty="0" err="1" smtClean="0"/>
              <a:t>Scala</a:t>
            </a:r>
            <a:r>
              <a:rPr lang="en-US" sz="3200" dirty="0" smtClean="0"/>
              <a:t> Addition of Two Matrix </a:t>
            </a:r>
            <a:endParaRPr lang="en-US" sz="3200" dirty="0"/>
          </a:p>
        </p:txBody>
      </p:sp>
      <p:sp>
        <p:nvSpPr>
          <p:cNvPr id="3" name="Content Placeholder 2"/>
          <p:cNvSpPr>
            <a:spLocks noGrp="1"/>
          </p:cNvSpPr>
          <p:nvPr>
            <p:ph sz="half" idx="1"/>
          </p:nvPr>
        </p:nvSpPr>
        <p:spPr>
          <a:xfrm>
            <a:off x="149290" y="687290"/>
            <a:ext cx="5607697" cy="4435216"/>
          </a:xfrm>
          <a:solidFill>
            <a:schemeClr val="bg1">
              <a:lumMod val="95000"/>
            </a:schemeClr>
          </a:solidFill>
          <a:ln>
            <a:solidFill>
              <a:srgbClr val="0070C0"/>
            </a:solidFill>
          </a:ln>
        </p:spPr>
        <p:txBody>
          <a:bodyPr/>
          <a:lstStyle/>
          <a:p>
            <a:pPr>
              <a:buNone/>
            </a:pPr>
            <a:r>
              <a:rPr lang="en-US" sz="1800" b="1" dirty="0" smtClean="0"/>
              <a:t>class</a:t>
            </a:r>
            <a:r>
              <a:rPr lang="en-US" sz="1800" dirty="0" smtClean="0"/>
              <a:t> </a:t>
            </a:r>
            <a:r>
              <a:rPr lang="en-US" sz="1800" dirty="0" err="1" smtClean="0"/>
              <a:t>ArrayMatAdd</a:t>
            </a:r>
            <a:r>
              <a:rPr lang="en-US" sz="1800" dirty="0" smtClean="0"/>
              <a:t>{  </a:t>
            </a:r>
          </a:p>
          <a:p>
            <a:pPr>
              <a:buNone/>
            </a:pPr>
            <a:r>
              <a:rPr lang="en-US" sz="1800" dirty="0" smtClean="0"/>
              <a:t>   </a:t>
            </a:r>
            <a:r>
              <a:rPr lang="en-US" sz="1800" b="1" dirty="0" err="1" smtClean="0"/>
              <a:t>var</a:t>
            </a:r>
            <a:r>
              <a:rPr lang="en-US" sz="1800" dirty="0" smtClean="0"/>
              <a:t> arr1 = Array(Array(1,2,3,4,5), Array(6,7,8,9, 10))  </a:t>
            </a:r>
          </a:p>
          <a:p>
            <a:pPr>
              <a:lnSpc>
                <a:spcPct val="100000"/>
              </a:lnSpc>
              <a:spcBef>
                <a:spcPts val="0"/>
              </a:spcBef>
              <a:buNone/>
            </a:pPr>
            <a:r>
              <a:rPr lang="en-US" sz="1800" b="1" dirty="0" smtClean="0"/>
              <a:t>   </a:t>
            </a:r>
            <a:r>
              <a:rPr lang="en-US" sz="1800" b="1" dirty="0" err="1" smtClean="0"/>
              <a:t>var</a:t>
            </a:r>
            <a:r>
              <a:rPr lang="en-US" sz="1800" dirty="0" smtClean="0"/>
              <a:t> arr2 = Array(Array(1,2,3,4,5), Array(6,7,8,9,10))  </a:t>
            </a:r>
          </a:p>
          <a:p>
            <a:pPr>
              <a:buNone/>
            </a:pPr>
            <a:r>
              <a:rPr lang="en-US" sz="1800" dirty="0" smtClean="0"/>
              <a:t>   </a:t>
            </a:r>
            <a:r>
              <a:rPr lang="en-US" sz="1800" b="1" dirty="0" err="1" smtClean="0"/>
              <a:t>var</a:t>
            </a:r>
            <a:r>
              <a:rPr lang="en-US" sz="1800" dirty="0" smtClean="0"/>
              <a:t> arr3 = </a:t>
            </a:r>
            <a:r>
              <a:rPr lang="en-US" sz="1800" dirty="0" err="1" smtClean="0"/>
              <a:t>Array.ofDim</a:t>
            </a:r>
            <a:r>
              <a:rPr lang="en-US" sz="1800" dirty="0" smtClean="0"/>
              <a:t>[</a:t>
            </a:r>
            <a:r>
              <a:rPr lang="en-US" sz="1800" b="1" dirty="0" err="1" smtClean="0"/>
              <a:t>Int</a:t>
            </a:r>
            <a:r>
              <a:rPr lang="en-US" sz="1800" dirty="0" smtClean="0"/>
              <a:t>](2,5)  </a:t>
            </a:r>
          </a:p>
          <a:p>
            <a:pPr>
              <a:buNone/>
            </a:pPr>
            <a:r>
              <a:rPr lang="en-US" sz="1800" dirty="0" smtClean="0"/>
              <a:t>    </a:t>
            </a:r>
            <a:r>
              <a:rPr lang="en-US" sz="1800" b="1" dirty="0" smtClean="0"/>
              <a:t>def</a:t>
            </a:r>
            <a:r>
              <a:rPr lang="en-US" sz="1800" dirty="0" smtClean="0"/>
              <a:t> show(){  </a:t>
            </a:r>
          </a:p>
          <a:p>
            <a:pPr>
              <a:buNone/>
            </a:pPr>
            <a:r>
              <a:rPr lang="en-US" sz="1800" dirty="0" smtClean="0"/>
              <a:t>        </a:t>
            </a:r>
            <a:r>
              <a:rPr lang="en-US" sz="1800" b="1" dirty="0" smtClean="0"/>
              <a:t>for</a:t>
            </a:r>
            <a:r>
              <a:rPr lang="en-US" sz="1800" dirty="0" smtClean="0"/>
              <a:t>(</a:t>
            </a:r>
            <a:r>
              <a:rPr lang="en-US" sz="1800" dirty="0" err="1" smtClean="0"/>
              <a:t>i</a:t>
            </a:r>
            <a:r>
              <a:rPr lang="en-US" sz="1800" dirty="0" smtClean="0"/>
              <a:t>&lt;- 0 </a:t>
            </a:r>
            <a:r>
              <a:rPr lang="en-US" sz="1800" b="1" dirty="0" smtClean="0"/>
              <a:t>to</a:t>
            </a:r>
            <a:r>
              <a:rPr lang="en-US" sz="1800" dirty="0" smtClean="0"/>
              <a:t> 1){               </a:t>
            </a:r>
            <a:r>
              <a:rPr lang="en-US" sz="1400" i="1" dirty="0" smtClean="0"/>
              <a:t>// Traversing elements using loop</a:t>
            </a:r>
            <a:r>
              <a:rPr lang="en-US" sz="1800" dirty="0" smtClean="0"/>
              <a:t>  </a:t>
            </a:r>
          </a:p>
          <a:p>
            <a:pPr>
              <a:buNone/>
            </a:pPr>
            <a:r>
              <a:rPr lang="en-US" sz="1800" dirty="0" smtClean="0"/>
              <a:t>           </a:t>
            </a:r>
            <a:r>
              <a:rPr lang="en-US" sz="1800" b="1" dirty="0" smtClean="0"/>
              <a:t>for</a:t>
            </a:r>
            <a:r>
              <a:rPr lang="en-US" sz="1800" dirty="0" smtClean="0"/>
              <a:t>(j&lt;- 0 </a:t>
            </a:r>
            <a:r>
              <a:rPr lang="en-US" sz="1800" b="1" dirty="0" smtClean="0"/>
              <a:t>to</a:t>
            </a:r>
            <a:r>
              <a:rPr lang="en-US" sz="1800" dirty="0" smtClean="0"/>
              <a:t> 4){  </a:t>
            </a:r>
          </a:p>
          <a:p>
            <a:pPr>
              <a:buNone/>
            </a:pPr>
            <a:r>
              <a:rPr lang="en-US" sz="1800" dirty="0" smtClean="0"/>
              <a:t>                arr3(</a:t>
            </a:r>
            <a:r>
              <a:rPr lang="en-US" sz="1800" dirty="0" err="1" smtClean="0"/>
              <a:t>i</a:t>
            </a:r>
            <a:r>
              <a:rPr lang="en-US" sz="1800" dirty="0" smtClean="0"/>
              <a:t>)(j) = arr1(</a:t>
            </a:r>
            <a:r>
              <a:rPr lang="en-US" sz="1800" dirty="0" err="1" smtClean="0"/>
              <a:t>i</a:t>
            </a:r>
            <a:r>
              <a:rPr lang="en-US" sz="1800" dirty="0" smtClean="0"/>
              <a:t>)(j)+arr2(</a:t>
            </a:r>
            <a:r>
              <a:rPr lang="en-US" sz="1800" dirty="0" err="1" smtClean="0"/>
              <a:t>i</a:t>
            </a:r>
            <a:r>
              <a:rPr lang="en-US" sz="1800" dirty="0" smtClean="0"/>
              <a:t>)(j)  </a:t>
            </a:r>
          </a:p>
          <a:p>
            <a:pPr>
              <a:buNone/>
            </a:pPr>
            <a:r>
              <a:rPr lang="en-US" sz="1800" dirty="0" smtClean="0"/>
              <a:t>                print(" "+arr3(</a:t>
            </a:r>
            <a:r>
              <a:rPr lang="en-US" sz="1800" dirty="0" err="1" smtClean="0"/>
              <a:t>i</a:t>
            </a:r>
            <a:r>
              <a:rPr lang="en-US" sz="1800" dirty="0" smtClean="0"/>
              <a:t>)(j))  </a:t>
            </a:r>
          </a:p>
          <a:p>
            <a:pPr>
              <a:buNone/>
            </a:pPr>
            <a:r>
              <a:rPr lang="en-US" sz="1800" dirty="0" smtClean="0"/>
              <a:t>            }  </a:t>
            </a:r>
          </a:p>
          <a:p>
            <a:pPr>
              <a:buNone/>
            </a:pPr>
            <a:r>
              <a:rPr lang="en-US" sz="1800" dirty="0" smtClean="0"/>
              <a:t>            </a:t>
            </a:r>
            <a:r>
              <a:rPr lang="en-US" sz="1800" dirty="0" err="1" smtClean="0"/>
              <a:t>println</a:t>
            </a:r>
            <a:r>
              <a:rPr lang="en-US" sz="1800" dirty="0" smtClean="0"/>
              <a:t>()  </a:t>
            </a:r>
          </a:p>
          <a:p>
            <a:pPr>
              <a:buNone/>
            </a:pPr>
            <a:r>
              <a:rPr lang="en-US" sz="1800" dirty="0" smtClean="0"/>
              <a:t>        }      </a:t>
            </a:r>
          </a:p>
          <a:p>
            <a:pPr>
              <a:buNone/>
            </a:pPr>
            <a:r>
              <a:rPr lang="en-US" sz="1800" dirty="0" smtClean="0"/>
              <a:t>    }  </a:t>
            </a:r>
          </a:p>
          <a:p>
            <a:pPr>
              <a:buNone/>
            </a:pPr>
            <a:r>
              <a:rPr lang="en-US" sz="1800" dirty="0" smtClean="0"/>
              <a:t>}  </a:t>
            </a:r>
          </a:p>
          <a:p>
            <a:pPr>
              <a:buNone/>
            </a:pPr>
            <a:r>
              <a:rPr lang="en-US" sz="1800" dirty="0" smtClean="0"/>
              <a:t>  </a:t>
            </a:r>
          </a:p>
        </p:txBody>
      </p:sp>
      <p:sp>
        <p:nvSpPr>
          <p:cNvPr id="6" name="Content Placeholder 5"/>
          <p:cNvSpPr>
            <a:spLocks noGrp="1"/>
          </p:cNvSpPr>
          <p:nvPr>
            <p:ph sz="half" idx="2"/>
          </p:nvPr>
        </p:nvSpPr>
        <p:spPr>
          <a:xfrm>
            <a:off x="5812971" y="1275118"/>
            <a:ext cx="3125755" cy="3950025"/>
          </a:xfrm>
          <a:solidFill>
            <a:schemeClr val="bg1">
              <a:lumMod val="85000"/>
            </a:schemeClr>
          </a:solidFill>
          <a:ln>
            <a:solidFill>
              <a:srgbClr val="0070C0"/>
            </a:solidFill>
          </a:ln>
        </p:spPr>
        <p:txBody>
          <a:bodyPr/>
          <a:lstStyle/>
          <a:p>
            <a:pPr>
              <a:buNone/>
            </a:pPr>
            <a:r>
              <a:rPr lang="en-US" sz="1600" b="1" dirty="0" smtClean="0"/>
              <a:t>object</a:t>
            </a:r>
            <a:r>
              <a:rPr lang="en-US" sz="1600" dirty="0" smtClean="0"/>
              <a:t> </a:t>
            </a:r>
            <a:r>
              <a:rPr lang="en-US" sz="1600" dirty="0" err="1" smtClean="0"/>
              <a:t>MainObject</a:t>
            </a:r>
            <a:r>
              <a:rPr lang="en-US" sz="1600" dirty="0" smtClean="0"/>
              <a:t>{  </a:t>
            </a:r>
          </a:p>
          <a:p>
            <a:pPr>
              <a:buNone/>
            </a:pPr>
            <a:r>
              <a:rPr lang="en-US" sz="1600" dirty="0" smtClean="0"/>
              <a:t>    </a:t>
            </a:r>
            <a:r>
              <a:rPr lang="en-US" sz="1600" b="1" dirty="0" smtClean="0"/>
              <a:t>def</a:t>
            </a:r>
            <a:r>
              <a:rPr lang="en-US" sz="1600" dirty="0" smtClean="0"/>
              <a:t> main(</a:t>
            </a:r>
            <a:r>
              <a:rPr lang="en-US" sz="1600" dirty="0" err="1" smtClean="0"/>
              <a:t>args:Array</a:t>
            </a:r>
            <a:r>
              <a:rPr lang="en-US" sz="1600" dirty="0" smtClean="0"/>
              <a:t>[String]){  </a:t>
            </a:r>
          </a:p>
          <a:p>
            <a:pPr>
              <a:buNone/>
            </a:pPr>
            <a:r>
              <a:rPr lang="en-US" sz="1600" dirty="0" smtClean="0"/>
              <a:t>        </a:t>
            </a:r>
            <a:r>
              <a:rPr lang="en-US" sz="1600" b="1" dirty="0" err="1" smtClean="0"/>
              <a:t>var</a:t>
            </a:r>
            <a:r>
              <a:rPr lang="en-US" sz="1600" dirty="0" smtClean="0"/>
              <a:t> a = </a:t>
            </a:r>
            <a:r>
              <a:rPr lang="en-US" sz="1600" b="1" dirty="0" smtClean="0"/>
              <a:t>new</a:t>
            </a:r>
            <a:r>
              <a:rPr lang="en-US" sz="1600" dirty="0" smtClean="0"/>
              <a:t>  </a:t>
            </a:r>
            <a:r>
              <a:rPr lang="en-US" sz="1600" dirty="0" err="1" smtClean="0"/>
              <a:t>ArrayMatAdd</a:t>
            </a:r>
            <a:r>
              <a:rPr lang="en-US" sz="1600" dirty="0" smtClean="0"/>
              <a:t>()  </a:t>
            </a:r>
          </a:p>
          <a:p>
            <a:pPr>
              <a:buNone/>
            </a:pPr>
            <a:r>
              <a:rPr lang="en-US" sz="1600" dirty="0" smtClean="0"/>
              <a:t>        </a:t>
            </a:r>
            <a:r>
              <a:rPr lang="en-US" sz="1600" dirty="0" err="1" smtClean="0"/>
              <a:t>a.show</a:t>
            </a:r>
            <a:r>
              <a:rPr lang="en-US" sz="1600" dirty="0" smtClean="0"/>
              <a:t>()                       </a:t>
            </a:r>
          </a:p>
          <a:p>
            <a:pPr>
              <a:buNone/>
            </a:pPr>
            <a:r>
              <a:rPr lang="en-US" sz="1600" dirty="0" smtClean="0"/>
              <a:t>    }  </a:t>
            </a:r>
          </a:p>
          <a:p>
            <a:pPr>
              <a:buNone/>
            </a:pPr>
            <a:r>
              <a:rPr lang="en-US" sz="1600" dirty="0" smtClean="0"/>
              <a:t>}  </a:t>
            </a:r>
          </a:p>
          <a:p>
            <a:pPr>
              <a:buNone/>
            </a:pPr>
            <a:r>
              <a:rPr lang="en-US" sz="1600" b="1" i="1" u="sng" dirty="0" smtClean="0"/>
              <a:t>Output:</a:t>
            </a:r>
          </a:p>
          <a:p>
            <a:pPr>
              <a:buNone/>
            </a:pPr>
            <a:r>
              <a:rPr lang="en-US" sz="1600" dirty="0" smtClean="0"/>
              <a:t>    2  4  6  8  10 </a:t>
            </a:r>
          </a:p>
          <a:p>
            <a:pPr>
              <a:buNone/>
            </a:pPr>
            <a:r>
              <a:rPr lang="en-US" sz="1600" dirty="0" smtClean="0"/>
              <a:t>      12  14  16  18  20</a:t>
            </a:r>
          </a:p>
          <a:p>
            <a:pPr>
              <a:buNone/>
            </a:pPr>
            <a:endParaRPr lang="en-US" sz="1600" dirty="0" smtClean="0"/>
          </a:p>
          <a:p>
            <a:pPr>
              <a:buNone/>
            </a:pPr>
            <a:endParaRPr lang="en-US" sz="1600" dirty="0"/>
          </a:p>
        </p:txBody>
      </p:sp>
      <p:sp>
        <p:nvSpPr>
          <p:cNvPr id="7" name="Footer Placeholder 6"/>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24" y="312875"/>
            <a:ext cx="8142126" cy="832370"/>
          </a:xfrm>
        </p:spPr>
        <p:txBody>
          <a:bodyPr/>
          <a:lstStyle/>
          <a:p>
            <a:r>
              <a:rPr lang="en-US" dirty="0" smtClean="0"/>
              <a:t>Three </a:t>
            </a:r>
            <a:r>
              <a:rPr lang="en-US" dirty="0"/>
              <a:t>ways of Spark deployment</a:t>
            </a:r>
          </a:p>
        </p:txBody>
      </p:sp>
      <p:sp>
        <p:nvSpPr>
          <p:cNvPr id="3" name="Content Placeholder 2"/>
          <p:cNvSpPr>
            <a:spLocks noGrp="1"/>
          </p:cNvSpPr>
          <p:nvPr>
            <p:ph idx="1"/>
          </p:nvPr>
        </p:nvSpPr>
        <p:spPr>
          <a:xfrm>
            <a:off x="628650" y="1306285"/>
            <a:ext cx="8151456" cy="4478695"/>
          </a:xfrm>
        </p:spPr>
        <p:txBody>
          <a:bodyPr>
            <a:normAutofit fontScale="92500" lnSpcReduction="10000"/>
          </a:bodyPr>
          <a:lstStyle/>
          <a:p>
            <a:r>
              <a:rPr lang="en-US" b="1" dirty="0"/>
              <a:t>Standalone</a:t>
            </a:r>
            <a:r>
              <a:rPr lang="en-US" dirty="0"/>
              <a:t> − </a:t>
            </a:r>
            <a:r>
              <a:rPr lang="en-US" dirty="0" smtClean="0"/>
              <a:t>It means </a:t>
            </a:r>
            <a:r>
              <a:rPr lang="en-US" dirty="0"/>
              <a:t>Spark occupies the place on top of </a:t>
            </a:r>
            <a:r>
              <a:rPr lang="en-US" dirty="0" smtClean="0"/>
              <a:t>HDFS and </a:t>
            </a:r>
            <a:r>
              <a:rPr lang="en-US" dirty="0"/>
              <a:t>space is allocated for HDFS, explicitly. Here, Spark and </a:t>
            </a:r>
            <a:r>
              <a:rPr lang="en-US" dirty="0" err="1" smtClean="0"/>
              <a:t>MapReduce</a:t>
            </a:r>
            <a:r>
              <a:rPr lang="en-US" dirty="0" smtClean="0"/>
              <a:t> </a:t>
            </a:r>
            <a:r>
              <a:rPr lang="en-US" dirty="0"/>
              <a:t>will run side by side to cover all spark jobs on cluster.</a:t>
            </a:r>
          </a:p>
          <a:p>
            <a:r>
              <a:rPr lang="en-US" b="1" dirty="0" err="1"/>
              <a:t>Hadoop</a:t>
            </a:r>
            <a:r>
              <a:rPr lang="en-US" b="1" dirty="0"/>
              <a:t> Yarn</a:t>
            </a:r>
            <a:r>
              <a:rPr lang="en-US" dirty="0"/>
              <a:t> − </a:t>
            </a:r>
            <a:r>
              <a:rPr lang="en-US" dirty="0" err="1"/>
              <a:t>Hadoop</a:t>
            </a:r>
            <a:r>
              <a:rPr lang="en-US" dirty="0"/>
              <a:t> Yarn deployment means, simply, spark runs on Yarn without any pre-installation or root access required. It helps to integrate Spark into </a:t>
            </a:r>
            <a:r>
              <a:rPr lang="en-US" dirty="0" err="1"/>
              <a:t>Hadoop</a:t>
            </a:r>
            <a:r>
              <a:rPr lang="en-US" dirty="0"/>
              <a:t> ecosystem or </a:t>
            </a:r>
            <a:r>
              <a:rPr lang="en-US" dirty="0" err="1"/>
              <a:t>Hadoop</a:t>
            </a:r>
            <a:r>
              <a:rPr lang="en-US" dirty="0"/>
              <a:t> stack. It allows other components to run on top of stack.</a:t>
            </a:r>
          </a:p>
          <a:p>
            <a:r>
              <a:rPr lang="en-US" b="1" dirty="0"/>
              <a:t>Spark in </a:t>
            </a:r>
            <a:r>
              <a:rPr lang="en-US" b="1" dirty="0" err="1"/>
              <a:t>MapReduce</a:t>
            </a:r>
            <a:r>
              <a:rPr lang="en-US" b="1" dirty="0"/>
              <a:t> (SIMR)</a:t>
            </a:r>
            <a:r>
              <a:rPr lang="en-US" dirty="0"/>
              <a:t> − Spark in </a:t>
            </a:r>
            <a:r>
              <a:rPr lang="en-US" dirty="0" err="1"/>
              <a:t>MapReduce</a:t>
            </a:r>
            <a:r>
              <a:rPr lang="en-US" dirty="0"/>
              <a:t> is used to launch spark job in addition to standalone deployment. With SIMR, user can start Spark and uses its shell without any administrative access.</a:t>
            </a:r>
          </a:p>
          <a:p>
            <a:endParaRPr lang="en-US" dirty="0"/>
          </a:p>
        </p:txBody>
      </p:sp>
      <p:sp>
        <p:nvSpPr>
          <p:cNvPr id="4" name="Footer Placeholder 3"/>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303" y="518148"/>
            <a:ext cx="7886700" cy="832370"/>
          </a:xfrm>
        </p:spPr>
        <p:txBody>
          <a:bodyPr/>
          <a:lstStyle/>
          <a:p>
            <a:r>
              <a:rPr lang="en-US" dirty="0" err="1" smtClean="0"/>
              <a:t>Scala</a:t>
            </a:r>
            <a:r>
              <a:rPr lang="en-US" dirty="0" smtClean="0"/>
              <a:t> Maps</a:t>
            </a:r>
            <a:br>
              <a:rPr lang="en-US" dirty="0" smtClean="0"/>
            </a:br>
            <a:endParaRPr lang="en-US" dirty="0"/>
          </a:p>
        </p:txBody>
      </p:sp>
      <p:sp>
        <p:nvSpPr>
          <p:cNvPr id="3" name="Content Placeholder 2"/>
          <p:cNvSpPr>
            <a:spLocks noGrp="1"/>
          </p:cNvSpPr>
          <p:nvPr>
            <p:ph idx="1"/>
          </p:nvPr>
        </p:nvSpPr>
        <p:spPr/>
        <p:txBody>
          <a:bodyPr/>
          <a:lstStyle/>
          <a:p>
            <a:r>
              <a:rPr lang="en-US" dirty="0" smtClean="0"/>
              <a:t>Map is used to store elements. </a:t>
            </a:r>
          </a:p>
          <a:p>
            <a:r>
              <a:rPr lang="en-US" dirty="0" smtClean="0"/>
              <a:t>It stores elements in pairs of key and values.</a:t>
            </a:r>
          </a:p>
          <a:p>
            <a:r>
              <a:rPr lang="en-US" dirty="0" smtClean="0"/>
              <a:t> In </a:t>
            </a:r>
            <a:r>
              <a:rPr lang="en-US" dirty="0" err="1" smtClean="0"/>
              <a:t>scala</a:t>
            </a:r>
            <a:r>
              <a:rPr lang="en-US" dirty="0" smtClean="0"/>
              <a:t>, map is created by using</a:t>
            </a:r>
          </a:p>
          <a:p>
            <a:pPr marL="1828800" lvl="3" indent="-457200">
              <a:buFont typeface="+mj-lt"/>
              <a:buAutoNum type="arabicPeriod"/>
            </a:pPr>
            <a:r>
              <a:rPr lang="en-US" dirty="0" smtClean="0"/>
              <a:t>Comma separated pairs </a:t>
            </a:r>
          </a:p>
          <a:p>
            <a:pPr marL="1828800" lvl="3" indent="-457200">
              <a:buFont typeface="+mj-lt"/>
              <a:buAutoNum type="arabicPeriod"/>
            </a:pPr>
            <a:r>
              <a:rPr lang="en-US" dirty="0" smtClean="0"/>
              <a:t>Rocket operator. (Rocket (=&gt;)It is used to create function literals. </a:t>
            </a:r>
            <a:endParaRPr lang="en-US" dirty="0" smtClean="0"/>
          </a:p>
          <a:p>
            <a:pPr marL="1828800" lvl="3" indent="-457200">
              <a:buNone/>
            </a:pPr>
            <a:r>
              <a:rPr lang="en-US" dirty="0" smtClean="0"/>
              <a:t> </a:t>
            </a:r>
            <a:r>
              <a:rPr lang="en-US" dirty="0" smtClean="0"/>
              <a:t>      </a:t>
            </a:r>
            <a:r>
              <a:rPr lang="en-US" dirty="0" smtClean="0"/>
              <a:t>For </a:t>
            </a:r>
            <a:r>
              <a:rPr lang="en-US" dirty="0" smtClean="0"/>
              <a:t>example </a:t>
            </a:r>
            <a:endParaRPr lang="en-US" dirty="0" smtClean="0"/>
          </a:p>
          <a:p>
            <a:pPr marL="1828800" lvl="3" indent="-457200">
              <a:buNone/>
            </a:pPr>
            <a:r>
              <a:rPr lang="en-US" dirty="0" smtClean="0"/>
              <a:t> </a:t>
            </a:r>
            <a:r>
              <a:rPr lang="en-US" dirty="0" err="1" smtClean="0"/>
              <a:t>scala</a:t>
            </a:r>
            <a:r>
              <a:rPr lang="en-US" dirty="0" smtClean="0"/>
              <a:t>&gt; (x:Int, y:Int)=&gt;{</a:t>
            </a:r>
            <a:r>
              <a:rPr lang="en-US" dirty="0" err="1" smtClean="0"/>
              <a:t>x+y</a:t>
            </a:r>
            <a:r>
              <a:rPr lang="en-US" dirty="0" smtClean="0"/>
              <a:t>} res12: (</a:t>
            </a:r>
            <a:r>
              <a:rPr lang="en-US" dirty="0" err="1" smtClean="0"/>
              <a:t>Int</a:t>
            </a:r>
            <a:r>
              <a:rPr lang="en-US" dirty="0" smtClean="0"/>
              <a:t>, </a:t>
            </a:r>
            <a:r>
              <a:rPr lang="en-US" dirty="0" err="1" smtClean="0"/>
              <a:t>Int</a:t>
            </a:r>
            <a:r>
              <a:rPr lang="en-US" dirty="0" smtClean="0"/>
              <a:t>) =&gt; </a:t>
            </a:r>
            <a:r>
              <a:rPr lang="en-US" dirty="0" err="1" smtClean="0"/>
              <a:t>Int</a:t>
            </a:r>
            <a:r>
              <a:rPr lang="en-US" dirty="0" smtClean="0"/>
              <a:t> = &lt;function2&gt;)</a:t>
            </a:r>
            <a:endParaRPr lang="en-US" dirty="0"/>
          </a:p>
        </p:txBody>
      </p:sp>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Scala</a:t>
            </a:r>
            <a:r>
              <a:rPr lang="en-US" dirty="0" smtClean="0"/>
              <a:t> maps Example</a:t>
            </a:r>
            <a:endParaRPr lang="en-US" dirty="0"/>
          </a:p>
        </p:txBody>
      </p:sp>
      <p:sp>
        <p:nvSpPr>
          <p:cNvPr id="3" name="Content Placeholder 2"/>
          <p:cNvSpPr>
            <a:spLocks noGrp="1"/>
          </p:cNvSpPr>
          <p:nvPr>
            <p:ph idx="1"/>
          </p:nvPr>
        </p:nvSpPr>
        <p:spPr>
          <a:xfrm>
            <a:off x="609988" y="1259632"/>
            <a:ext cx="7886700" cy="3879669"/>
          </a:xfrm>
          <a:solidFill>
            <a:schemeClr val="bg1">
              <a:lumMod val="95000"/>
            </a:schemeClr>
          </a:solidFill>
          <a:ln>
            <a:solidFill>
              <a:srgbClr val="0070C0"/>
            </a:solidFill>
          </a:ln>
        </p:spPr>
        <p:txBody>
          <a:bodyPr/>
          <a:lstStyle/>
          <a:p>
            <a:pPr>
              <a:buNone/>
            </a:pPr>
            <a:r>
              <a:rPr lang="en-US" sz="2000" dirty="0" smtClean="0"/>
              <a:t>//both </a:t>
            </a:r>
            <a:r>
              <a:rPr lang="en-US" sz="2000" dirty="0" smtClean="0"/>
              <a:t>approaches to create map.</a:t>
            </a:r>
          </a:p>
          <a:p>
            <a:pPr>
              <a:buNone/>
            </a:pPr>
            <a:r>
              <a:rPr lang="en-US" sz="2000" b="1" dirty="0" smtClean="0"/>
              <a:t>object</a:t>
            </a:r>
            <a:r>
              <a:rPr lang="en-US" sz="2000" dirty="0" smtClean="0"/>
              <a:t> </a:t>
            </a:r>
            <a:r>
              <a:rPr lang="en-US" sz="2000" dirty="0" err="1" smtClean="0"/>
              <a:t>MainObject</a:t>
            </a:r>
            <a:r>
              <a:rPr lang="en-US" sz="2000" dirty="0" smtClean="0"/>
              <a:t>{  </a:t>
            </a:r>
          </a:p>
          <a:p>
            <a:pPr>
              <a:buNone/>
            </a:pPr>
            <a:r>
              <a:rPr lang="en-US" sz="2000" dirty="0" smtClean="0"/>
              <a:t>    </a:t>
            </a:r>
            <a:r>
              <a:rPr lang="en-US" sz="2000" b="1" dirty="0" smtClean="0"/>
              <a:t>def</a:t>
            </a:r>
            <a:r>
              <a:rPr lang="en-US" sz="2000" dirty="0" smtClean="0"/>
              <a:t> main(</a:t>
            </a:r>
            <a:r>
              <a:rPr lang="en-US" sz="2000" dirty="0" err="1" smtClean="0"/>
              <a:t>args:Array</a:t>
            </a:r>
            <a:r>
              <a:rPr lang="en-US" sz="2000" dirty="0" smtClean="0"/>
              <a:t>[String]){  </a:t>
            </a:r>
          </a:p>
          <a:p>
            <a:pPr>
              <a:buNone/>
            </a:pPr>
            <a:r>
              <a:rPr lang="en-US" sz="2000" dirty="0" smtClean="0"/>
              <a:t>        </a:t>
            </a:r>
            <a:r>
              <a:rPr lang="en-US" sz="2000" b="1" dirty="0" err="1" smtClean="0"/>
              <a:t>var</a:t>
            </a:r>
            <a:r>
              <a:rPr lang="en-US" sz="2000" dirty="0" smtClean="0"/>
              <a:t> map = Map(("</a:t>
            </a:r>
            <a:r>
              <a:rPr lang="en-US" sz="2000" dirty="0" err="1" smtClean="0"/>
              <a:t>A","Apple</a:t>
            </a:r>
            <a:r>
              <a:rPr lang="en-US" sz="2000" dirty="0" smtClean="0"/>
              <a:t>"),("</a:t>
            </a:r>
            <a:r>
              <a:rPr lang="en-US" sz="2000" dirty="0" err="1" smtClean="0"/>
              <a:t>B","Ball</a:t>
            </a:r>
            <a:r>
              <a:rPr lang="en-US" sz="2000" dirty="0" smtClean="0"/>
              <a:t>"))  </a:t>
            </a:r>
          </a:p>
          <a:p>
            <a:pPr>
              <a:buNone/>
            </a:pPr>
            <a:r>
              <a:rPr lang="en-US" sz="2000" dirty="0" smtClean="0"/>
              <a:t>        </a:t>
            </a:r>
            <a:r>
              <a:rPr lang="en-US" sz="2000" b="1" dirty="0" err="1" smtClean="0"/>
              <a:t>var</a:t>
            </a:r>
            <a:r>
              <a:rPr lang="en-US" sz="2000" dirty="0" smtClean="0"/>
              <a:t> map2 = Map("A"-&gt;"</a:t>
            </a:r>
            <a:r>
              <a:rPr lang="en-US" sz="2000" dirty="0" err="1" smtClean="0"/>
              <a:t>Aple","B</a:t>
            </a:r>
            <a:r>
              <a:rPr lang="en-US" sz="2000" dirty="0" smtClean="0"/>
              <a:t>"-&gt;"Ball")  </a:t>
            </a:r>
          </a:p>
          <a:p>
            <a:pPr>
              <a:buNone/>
            </a:pPr>
            <a:r>
              <a:rPr lang="en-US" sz="2000" dirty="0" smtClean="0"/>
              <a:t>        </a:t>
            </a:r>
            <a:r>
              <a:rPr lang="en-US" sz="2000" b="1" dirty="0" err="1" smtClean="0"/>
              <a:t>var</a:t>
            </a:r>
            <a:r>
              <a:rPr lang="en-US" sz="2000" dirty="0" smtClean="0"/>
              <a:t> </a:t>
            </a:r>
            <a:r>
              <a:rPr lang="en-US" sz="2000" dirty="0" err="1" smtClean="0"/>
              <a:t>emptyMap:Map</a:t>
            </a:r>
            <a:r>
              <a:rPr lang="en-US" sz="2000" dirty="0" smtClean="0"/>
              <a:t>[</a:t>
            </a:r>
            <a:r>
              <a:rPr lang="en-US" sz="2000" dirty="0" err="1" smtClean="0"/>
              <a:t>String,String</a:t>
            </a:r>
            <a:r>
              <a:rPr lang="en-US" sz="2000" dirty="0" smtClean="0"/>
              <a:t>] = </a:t>
            </a:r>
            <a:r>
              <a:rPr lang="en-US" sz="2000" dirty="0" err="1" smtClean="0"/>
              <a:t>Map.empty</a:t>
            </a:r>
            <a:r>
              <a:rPr lang="en-US" sz="2000" dirty="0" smtClean="0"/>
              <a:t>[</a:t>
            </a:r>
            <a:r>
              <a:rPr lang="en-US" sz="2000" dirty="0" err="1" smtClean="0"/>
              <a:t>String,String</a:t>
            </a:r>
            <a:r>
              <a:rPr lang="en-US" sz="2000" dirty="0" smtClean="0"/>
              <a:t>]   </a:t>
            </a:r>
          </a:p>
          <a:p>
            <a:pPr>
              <a:buNone/>
            </a:pPr>
            <a:r>
              <a:rPr lang="en-US" sz="2000" dirty="0" smtClean="0"/>
              <a:t>        </a:t>
            </a:r>
            <a:r>
              <a:rPr lang="en-US" sz="2000" dirty="0" err="1" smtClean="0"/>
              <a:t>println</a:t>
            </a:r>
            <a:r>
              <a:rPr lang="en-US" sz="2000" dirty="0" smtClean="0"/>
              <a:t>(map)  </a:t>
            </a:r>
          </a:p>
          <a:p>
            <a:pPr>
              <a:buNone/>
            </a:pPr>
            <a:r>
              <a:rPr lang="en-US" sz="2000" dirty="0" smtClean="0"/>
              <a:t>        </a:t>
            </a:r>
            <a:r>
              <a:rPr lang="en-US" sz="2000" dirty="0" err="1" smtClean="0"/>
              <a:t>println</a:t>
            </a:r>
            <a:r>
              <a:rPr lang="en-US" sz="2000" dirty="0" smtClean="0"/>
              <a:t>(map2)  </a:t>
            </a:r>
          </a:p>
          <a:p>
            <a:pPr>
              <a:buNone/>
            </a:pPr>
            <a:r>
              <a:rPr lang="en-US" sz="2000" dirty="0" smtClean="0"/>
              <a:t>        </a:t>
            </a:r>
            <a:r>
              <a:rPr lang="en-US" sz="2000" dirty="0" err="1" smtClean="0"/>
              <a:t>println</a:t>
            </a:r>
            <a:r>
              <a:rPr lang="en-US" sz="2000" dirty="0" smtClean="0"/>
              <a:t>("Empty Map: "+</a:t>
            </a:r>
            <a:r>
              <a:rPr lang="en-US" sz="2000" dirty="0" err="1" smtClean="0"/>
              <a:t>emptyMap</a:t>
            </a:r>
            <a:r>
              <a:rPr lang="en-US" sz="2000" dirty="0" smtClean="0"/>
              <a:t>)  </a:t>
            </a:r>
          </a:p>
          <a:p>
            <a:pPr>
              <a:buNone/>
            </a:pPr>
            <a:r>
              <a:rPr lang="en-US" sz="2000" dirty="0" smtClean="0"/>
              <a:t>    }  </a:t>
            </a:r>
          </a:p>
          <a:p>
            <a:pPr>
              <a:buNone/>
            </a:pPr>
            <a:r>
              <a:rPr lang="en-US" sz="2000" dirty="0" smtClean="0"/>
              <a:t>}  </a:t>
            </a:r>
          </a:p>
          <a:p>
            <a:pPr>
              <a:buNone/>
            </a:pPr>
            <a:endParaRPr lang="en-US" sz="2000" dirty="0"/>
          </a:p>
        </p:txBody>
      </p:sp>
      <p:sp>
        <p:nvSpPr>
          <p:cNvPr id="5" name="Rectangle 4"/>
          <p:cNvSpPr/>
          <p:nvPr/>
        </p:nvSpPr>
        <p:spPr>
          <a:xfrm>
            <a:off x="5439746" y="4031026"/>
            <a:ext cx="3489649" cy="1569660"/>
          </a:xfrm>
          <a:prstGeom prst="rect">
            <a:avLst/>
          </a:prstGeom>
          <a:solidFill>
            <a:schemeClr val="accent4">
              <a:lumMod val="20000"/>
              <a:lumOff val="80000"/>
            </a:schemeClr>
          </a:solidFill>
          <a:ln>
            <a:solidFill>
              <a:srgbClr val="0070C0"/>
            </a:solidFill>
          </a:ln>
        </p:spPr>
        <p:txBody>
          <a:bodyPr wrap="square">
            <a:spAutoFit/>
          </a:bodyPr>
          <a:lstStyle/>
          <a:p>
            <a:r>
              <a:rPr lang="en-US" sz="2400" b="1" i="1" u="sng" dirty="0" smtClean="0"/>
              <a:t>Output:</a:t>
            </a:r>
          </a:p>
          <a:p>
            <a:r>
              <a:rPr lang="en-US" sz="2400" dirty="0" smtClean="0"/>
              <a:t>Map(A -&gt; Apple, B -&gt; Ball)</a:t>
            </a:r>
          </a:p>
          <a:p>
            <a:r>
              <a:rPr lang="en-US" sz="2400" dirty="0" smtClean="0"/>
              <a:t>Map(A -&gt; </a:t>
            </a:r>
            <a:r>
              <a:rPr lang="en-US" sz="2400" dirty="0" err="1" smtClean="0"/>
              <a:t>Aple</a:t>
            </a:r>
            <a:r>
              <a:rPr lang="en-US" sz="2400" dirty="0" smtClean="0"/>
              <a:t>, B -&gt; Ball) </a:t>
            </a:r>
          </a:p>
          <a:p>
            <a:r>
              <a:rPr lang="en-US" sz="2400" dirty="0" smtClean="0"/>
              <a:t>Empty Map: Map()</a:t>
            </a:r>
          </a:p>
        </p:txBody>
      </p:sp>
      <p:sp>
        <p:nvSpPr>
          <p:cNvPr id="6" name="Footer Placeholder 5"/>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1931" y="111966"/>
            <a:ext cx="2949178" cy="1045029"/>
          </a:xfrm>
          <a:ln>
            <a:solidFill>
              <a:srgbClr val="0070C0"/>
            </a:solidFill>
          </a:ln>
        </p:spPr>
        <p:txBody>
          <a:bodyPr/>
          <a:lstStyle/>
          <a:p>
            <a:r>
              <a:rPr lang="en-US" sz="2400" dirty="0" err="1" smtClean="0"/>
              <a:t>Scala</a:t>
            </a:r>
            <a:r>
              <a:rPr lang="en-US" sz="2400" dirty="0" smtClean="0"/>
              <a:t> Map : Adding and Removing Elements</a:t>
            </a:r>
            <a:endParaRPr lang="en-US" sz="2400" dirty="0"/>
          </a:p>
        </p:txBody>
      </p:sp>
      <p:sp>
        <p:nvSpPr>
          <p:cNvPr id="3" name="Content Placeholder 2"/>
          <p:cNvSpPr>
            <a:spLocks noGrp="1"/>
          </p:cNvSpPr>
          <p:nvPr>
            <p:ph idx="1"/>
          </p:nvPr>
        </p:nvSpPr>
        <p:spPr>
          <a:xfrm>
            <a:off x="3480317" y="447869"/>
            <a:ext cx="5663683" cy="6083559"/>
          </a:xfrm>
          <a:solidFill>
            <a:schemeClr val="bg1">
              <a:lumMod val="95000"/>
            </a:schemeClr>
          </a:solidFill>
          <a:ln>
            <a:solidFill>
              <a:srgbClr val="0070C0"/>
            </a:solidFill>
          </a:ln>
        </p:spPr>
        <p:txBody>
          <a:bodyPr/>
          <a:lstStyle/>
          <a:p>
            <a:pPr>
              <a:buNone/>
            </a:pPr>
            <a:r>
              <a:rPr lang="en-US" sz="2000" b="1" dirty="0" smtClean="0"/>
              <a:t>object</a:t>
            </a:r>
            <a:r>
              <a:rPr lang="en-US" sz="2000" dirty="0" smtClean="0"/>
              <a:t> </a:t>
            </a:r>
            <a:r>
              <a:rPr lang="en-US" sz="2000" dirty="0" err="1" smtClean="0"/>
              <a:t>MainObject</a:t>
            </a:r>
            <a:r>
              <a:rPr lang="en-US" sz="2000" dirty="0" smtClean="0"/>
              <a:t>{  </a:t>
            </a:r>
          </a:p>
          <a:p>
            <a:pPr>
              <a:buNone/>
            </a:pPr>
            <a:r>
              <a:rPr lang="en-US" sz="2000" dirty="0" smtClean="0"/>
              <a:t>    </a:t>
            </a:r>
            <a:r>
              <a:rPr lang="en-US" sz="2000" b="1" dirty="0" smtClean="0"/>
              <a:t>def</a:t>
            </a:r>
            <a:r>
              <a:rPr lang="en-US" sz="2000" dirty="0" smtClean="0"/>
              <a:t> main(</a:t>
            </a:r>
            <a:r>
              <a:rPr lang="en-US" sz="2000" dirty="0" err="1" smtClean="0"/>
              <a:t>args:Array</a:t>
            </a:r>
            <a:r>
              <a:rPr lang="en-US" sz="2000" dirty="0" smtClean="0"/>
              <a:t>[String]){  </a:t>
            </a:r>
          </a:p>
          <a:p>
            <a:pPr>
              <a:buNone/>
            </a:pPr>
            <a:r>
              <a:rPr lang="en-US" sz="2000" dirty="0" smtClean="0"/>
              <a:t>        </a:t>
            </a:r>
            <a:r>
              <a:rPr lang="en-US" sz="2000" b="1" dirty="0" err="1" smtClean="0"/>
              <a:t>var</a:t>
            </a:r>
            <a:r>
              <a:rPr lang="en-US" sz="2000" dirty="0" smtClean="0"/>
              <a:t> map = Map("A"-&gt;"</a:t>
            </a:r>
            <a:r>
              <a:rPr lang="en-US" sz="2000" dirty="0" err="1" smtClean="0"/>
              <a:t>Apple","B</a:t>
            </a:r>
            <a:r>
              <a:rPr lang="en-US" sz="2000" dirty="0" smtClean="0"/>
              <a:t>"-&gt; “Ball” )               </a:t>
            </a:r>
          </a:p>
          <a:p>
            <a:pPr>
              <a:spcBef>
                <a:spcPts val="0"/>
              </a:spcBef>
              <a:buNone/>
            </a:pPr>
            <a:r>
              <a:rPr lang="en-US" sz="2000" dirty="0" smtClean="0"/>
              <a:t>        </a:t>
            </a:r>
            <a:r>
              <a:rPr lang="en-US" sz="1200" i="1" dirty="0" smtClean="0"/>
              <a:t> // Creating map</a:t>
            </a:r>
            <a:r>
              <a:rPr lang="en-US" sz="2000" dirty="0" smtClean="0"/>
              <a:t>  </a:t>
            </a:r>
          </a:p>
          <a:p>
            <a:pPr>
              <a:buNone/>
            </a:pPr>
            <a:r>
              <a:rPr lang="en-US" sz="2000" dirty="0" smtClean="0"/>
              <a:t>        </a:t>
            </a:r>
            <a:r>
              <a:rPr lang="en-US" sz="2000" dirty="0" err="1" smtClean="0"/>
              <a:t>println</a:t>
            </a:r>
            <a:r>
              <a:rPr lang="en-US" sz="2000" dirty="0" smtClean="0"/>
              <a:t>(map("A"))     </a:t>
            </a:r>
            <a:r>
              <a:rPr lang="en-US" sz="1200" i="1" dirty="0" smtClean="0"/>
              <a:t>// Accessing value by using key  </a:t>
            </a:r>
          </a:p>
          <a:p>
            <a:pPr>
              <a:buNone/>
            </a:pPr>
            <a:r>
              <a:rPr lang="en-US" sz="2000" dirty="0" smtClean="0"/>
              <a:t>        </a:t>
            </a:r>
            <a:r>
              <a:rPr lang="en-US" sz="2000" b="1" dirty="0" err="1" smtClean="0"/>
              <a:t>var</a:t>
            </a:r>
            <a:r>
              <a:rPr lang="en-US" sz="2000" dirty="0" smtClean="0"/>
              <a:t> </a:t>
            </a:r>
            <a:r>
              <a:rPr lang="en-US" sz="2000" dirty="0" err="1" smtClean="0"/>
              <a:t>newMap</a:t>
            </a:r>
            <a:r>
              <a:rPr lang="en-US" sz="2000" dirty="0" smtClean="0"/>
              <a:t> = map+("C"-&gt;”Cat” ) </a:t>
            </a:r>
          </a:p>
          <a:p>
            <a:pPr>
              <a:spcBef>
                <a:spcPts val="0"/>
              </a:spcBef>
              <a:buNone/>
            </a:pPr>
            <a:r>
              <a:rPr lang="en-US" sz="2000" dirty="0" smtClean="0"/>
              <a:t>                  </a:t>
            </a:r>
            <a:r>
              <a:rPr lang="en-US" sz="1200" i="1" dirty="0" smtClean="0"/>
              <a:t>// Adding a new element to map  </a:t>
            </a:r>
          </a:p>
          <a:p>
            <a:pPr>
              <a:buNone/>
            </a:pPr>
            <a:r>
              <a:rPr lang="en-US" sz="2000" dirty="0" smtClean="0"/>
              <a:t>        </a:t>
            </a:r>
            <a:r>
              <a:rPr lang="en-US" sz="2000" dirty="0" err="1" smtClean="0"/>
              <a:t>println</a:t>
            </a:r>
            <a:r>
              <a:rPr lang="en-US" sz="2000" dirty="0" smtClean="0"/>
              <a:t>(</a:t>
            </a:r>
            <a:r>
              <a:rPr lang="en-US" sz="2000" dirty="0" err="1" smtClean="0"/>
              <a:t>newMap</a:t>
            </a:r>
            <a:r>
              <a:rPr lang="en-US" sz="2000" dirty="0" smtClean="0"/>
              <a:t>)  </a:t>
            </a:r>
          </a:p>
          <a:p>
            <a:pPr>
              <a:buNone/>
            </a:pPr>
            <a:r>
              <a:rPr lang="en-US" sz="2000" dirty="0" smtClean="0"/>
              <a:t>        </a:t>
            </a:r>
            <a:r>
              <a:rPr lang="en-US" sz="2000" b="1" dirty="0" err="1" smtClean="0"/>
              <a:t>var</a:t>
            </a:r>
            <a:r>
              <a:rPr lang="en-US" sz="2000" dirty="0" smtClean="0"/>
              <a:t> </a:t>
            </a:r>
            <a:r>
              <a:rPr lang="en-US" sz="2000" dirty="0" err="1" smtClean="0"/>
              <a:t>removeElement</a:t>
            </a:r>
            <a:r>
              <a:rPr lang="en-US" sz="2000" dirty="0" smtClean="0"/>
              <a:t> = </a:t>
            </a:r>
            <a:r>
              <a:rPr lang="en-US" sz="2000" dirty="0" err="1" smtClean="0"/>
              <a:t>newMap</a:t>
            </a:r>
            <a:r>
              <a:rPr lang="en-US" sz="2000" dirty="0" smtClean="0"/>
              <a:t> - (“B”) </a:t>
            </a:r>
          </a:p>
          <a:p>
            <a:pPr>
              <a:spcBef>
                <a:spcPts val="0"/>
              </a:spcBef>
              <a:buNone/>
            </a:pPr>
            <a:r>
              <a:rPr lang="en-US" sz="2000" dirty="0" smtClean="0"/>
              <a:t>              </a:t>
            </a:r>
            <a:r>
              <a:rPr lang="en-US" sz="1200" dirty="0" smtClean="0"/>
              <a:t>  // Removing an element from map</a:t>
            </a:r>
            <a:r>
              <a:rPr lang="en-US" sz="2000" dirty="0" smtClean="0"/>
              <a:t>  </a:t>
            </a:r>
          </a:p>
          <a:p>
            <a:pPr>
              <a:buNone/>
            </a:pPr>
            <a:r>
              <a:rPr lang="en-US" sz="2000" dirty="0" smtClean="0"/>
              <a:t>        </a:t>
            </a:r>
            <a:r>
              <a:rPr lang="en-US" sz="2000" dirty="0" err="1" smtClean="0"/>
              <a:t>println</a:t>
            </a:r>
            <a:r>
              <a:rPr lang="en-US" sz="2000" dirty="0" smtClean="0"/>
              <a:t>(</a:t>
            </a:r>
            <a:r>
              <a:rPr lang="en-US" sz="2000" dirty="0" err="1" smtClean="0"/>
              <a:t>removeElement</a:t>
            </a:r>
            <a:r>
              <a:rPr lang="en-US" sz="2000" dirty="0" smtClean="0"/>
              <a:t>)  </a:t>
            </a:r>
          </a:p>
          <a:p>
            <a:pPr>
              <a:buNone/>
            </a:pPr>
            <a:r>
              <a:rPr lang="en-US" sz="2000" dirty="0" smtClean="0"/>
              <a:t>    }  </a:t>
            </a:r>
          </a:p>
          <a:p>
            <a:pPr>
              <a:buNone/>
            </a:pPr>
            <a:r>
              <a:rPr lang="en-US" sz="2000" dirty="0" smtClean="0"/>
              <a:t>}  </a:t>
            </a:r>
            <a:endParaRPr lang="en-US" sz="2000" dirty="0"/>
          </a:p>
        </p:txBody>
      </p:sp>
      <p:sp>
        <p:nvSpPr>
          <p:cNvPr id="6" name="Text Placeholder 5"/>
          <p:cNvSpPr>
            <a:spLocks noGrp="1"/>
          </p:cNvSpPr>
          <p:nvPr>
            <p:ph type="body" sz="half" idx="2"/>
          </p:nvPr>
        </p:nvSpPr>
        <p:spPr>
          <a:xfrm>
            <a:off x="163311" y="1432249"/>
            <a:ext cx="2949178" cy="2132045"/>
          </a:xfrm>
        </p:spPr>
        <p:txBody>
          <a:bodyPr/>
          <a:lstStyle/>
          <a:p>
            <a:r>
              <a:rPr lang="en-US" sz="1800" dirty="0" smtClean="0"/>
              <a:t>To add and remove new elements in maps </a:t>
            </a:r>
            <a:r>
              <a:rPr lang="en-US" sz="1800" dirty="0" err="1" smtClean="0"/>
              <a:t>Scala</a:t>
            </a:r>
            <a:r>
              <a:rPr lang="en-US" sz="1800" dirty="0" smtClean="0"/>
              <a:t> provides lots of predefined method. </a:t>
            </a:r>
          </a:p>
          <a:p>
            <a:r>
              <a:rPr lang="en-US" sz="1800" dirty="0" smtClean="0"/>
              <a:t>Example</a:t>
            </a:r>
          </a:p>
          <a:p>
            <a:r>
              <a:rPr lang="en-US" sz="1800" dirty="0" smtClean="0"/>
              <a:t>Map+</a:t>
            </a:r>
          </a:p>
          <a:p>
            <a:r>
              <a:rPr lang="en-US" sz="1800" dirty="0" err="1" smtClean="0"/>
              <a:t>newMap</a:t>
            </a:r>
            <a:r>
              <a:rPr lang="en-US" sz="1800" dirty="0" smtClean="0"/>
              <a:t>-</a:t>
            </a:r>
            <a:endParaRPr lang="en-US" sz="1800" dirty="0"/>
          </a:p>
        </p:txBody>
      </p:sp>
      <p:sp>
        <p:nvSpPr>
          <p:cNvPr id="7" name="Rectangle 6"/>
          <p:cNvSpPr/>
          <p:nvPr/>
        </p:nvSpPr>
        <p:spPr>
          <a:xfrm>
            <a:off x="373223" y="3872404"/>
            <a:ext cx="3470989" cy="1200329"/>
          </a:xfrm>
          <a:prstGeom prst="rect">
            <a:avLst/>
          </a:prstGeom>
          <a:solidFill>
            <a:schemeClr val="accent4">
              <a:lumMod val="20000"/>
              <a:lumOff val="80000"/>
            </a:schemeClr>
          </a:solidFill>
          <a:ln>
            <a:solidFill>
              <a:srgbClr val="0070C0"/>
            </a:solidFill>
          </a:ln>
        </p:spPr>
        <p:txBody>
          <a:bodyPr wrap="square">
            <a:spAutoFit/>
          </a:bodyPr>
          <a:lstStyle/>
          <a:p>
            <a:r>
              <a:rPr lang="en-US" dirty="0" smtClean="0"/>
              <a:t>Output:</a:t>
            </a:r>
          </a:p>
          <a:p>
            <a:r>
              <a:rPr lang="en-US" dirty="0" smtClean="0"/>
              <a:t>Apple </a:t>
            </a:r>
          </a:p>
          <a:p>
            <a:r>
              <a:rPr lang="en-US" dirty="0" smtClean="0"/>
              <a:t>Map(A -&gt; Apple, B -&gt; Ball, C -&gt; Cat) </a:t>
            </a:r>
          </a:p>
          <a:p>
            <a:r>
              <a:rPr lang="en-US" dirty="0" smtClean="0"/>
              <a:t>Map(A -&gt; Apple, C -&gt; Cat)</a:t>
            </a:r>
          </a:p>
        </p:txBody>
      </p:sp>
      <p:sp>
        <p:nvSpPr>
          <p:cNvPr id="8" name="Footer Placeholder 7"/>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1930" y="186612"/>
            <a:ext cx="2949178" cy="662473"/>
          </a:xfrm>
        </p:spPr>
        <p:txBody>
          <a:bodyPr/>
          <a:lstStyle/>
          <a:p>
            <a:r>
              <a:rPr lang="en-US" dirty="0" err="1" smtClean="0"/>
              <a:t>Scala</a:t>
            </a:r>
            <a:r>
              <a:rPr lang="en-US" dirty="0" smtClean="0"/>
              <a:t> </a:t>
            </a:r>
            <a:r>
              <a:rPr lang="en-US" dirty="0" err="1" smtClean="0"/>
              <a:t>Tuples</a:t>
            </a:r>
            <a:endParaRPr lang="en-US" dirty="0"/>
          </a:p>
        </p:txBody>
      </p:sp>
      <p:sp>
        <p:nvSpPr>
          <p:cNvPr id="3" name="Content Placeholder 2"/>
          <p:cNvSpPr>
            <a:spLocks noGrp="1"/>
          </p:cNvSpPr>
          <p:nvPr>
            <p:ph idx="1"/>
          </p:nvPr>
        </p:nvSpPr>
        <p:spPr>
          <a:xfrm>
            <a:off x="3582955" y="399597"/>
            <a:ext cx="5421086" cy="5488019"/>
          </a:xfrm>
          <a:solidFill>
            <a:schemeClr val="bg1">
              <a:lumMod val="95000"/>
            </a:schemeClr>
          </a:solidFill>
          <a:ln>
            <a:solidFill>
              <a:srgbClr val="0070C0"/>
            </a:solidFill>
          </a:ln>
        </p:spPr>
        <p:txBody>
          <a:bodyPr/>
          <a:lstStyle/>
          <a:p>
            <a:pPr>
              <a:buNone/>
            </a:pPr>
            <a:r>
              <a:rPr lang="en-US" sz="1200" b="1" i="1" dirty="0" smtClean="0"/>
              <a:t>//Tuple of different types of elements</a:t>
            </a:r>
            <a:r>
              <a:rPr lang="en-US" sz="2000" dirty="0" smtClean="0"/>
              <a:t>.</a:t>
            </a:r>
          </a:p>
          <a:p>
            <a:pPr>
              <a:buNone/>
            </a:pPr>
            <a:r>
              <a:rPr lang="en-US" sz="2000" b="1" dirty="0" smtClean="0"/>
              <a:t>object</a:t>
            </a:r>
            <a:r>
              <a:rPr lang="en-US" sz="2000" dirty="0" smtClean="0"/>
              <a:t> </a:t>
            </a:r>
            <a:r>
              <a:rPr lang="en-US" sz="2000" dirty="0" err="1" smtClean="0"/>
              <a:t>MainObject</a:t>
            </a:r>
            <a:r>
              <a:rPr lang="en-US" sz="2000" dirty="0" smtClean="0"/>
              <a:t>{  </a:t>
            </a:r>
          </a:p>
          <a:p>
            <a:pPr>
              <a:buNone/>
            </a:pPr>
            <a:r>
              <a:rPr lang="en-US" sz="2000" dirty="0" smtClean="0"/>
              <a:t>    </a:t>
            </a:r>
            <a:r>
              <a:rPr lang="en-US" sz="2000" b="1" dirty="0" smtClean="0"/>
              <a:t>def</a:t>
            </a:r>
            <a:r>
              <a:rPr lang="en-US" sz="2000" dirty="0" smtClean="0"/>
              <a:t> main(</a:t>
            </a:r>
            <a:r>
              <a:rPr lang="en-US" sz="2000" dirty="0" err="1" smtClean="0"/>
              <a:t>args:Array</a:t>
            </a:r>
            <a:r>
              <a:rPr lang="en-US" sz="2000" dirty="0" smtClean="0"/>
              <a:t>[String]){  </a:t>
            </a:r>
          </a:p>
          <a:p>
            <a:pPr>
              <a:buNone/>
            </a:pPr>
            <a:r>
              <a:rPr lang="en-US" sz="2000" dirty="0" smtClean="0"/>
              <a:t>        </a:t>
            </a:r>
            <a:r>
              <a:rPr lang="en-US" sz="2000" b="1" dirty="0" err="1" smtClean="0"/>
              <a:t>var</a:t>
            </a:r>
            <a:r>
              <a:rPr lang="en-US" sz="2000" dirty="0" smtClean="0"/>
              <a:t> tuple = (1,5,8,6,4) </a:t>
            </a:r>
            <a:r>
              <a:rPr lang="en-US" sz="1200" i="1" dirty="0" smtClean="0"/>
              <a:t>// Tuple of integer values  </a:t>
            </a:r>
          </a:p>
          <a:p>
            <a:pPr>
              <a:buNone/>
            </a:pPr>
            <a:r>
              <a:rPr lang="en-US" sz="2000" dirty="0" smtClean="0"/>
              <a:t>        </a:t>
            </a:r>
            <a:r>
              <a:rPr lang="en-US" sz="2000" b="1" dirty="0" err="1" smtClean="0"/>
              <a:t>var</a:t>
            </a:r>
            <a:r>
              <a:rPr lang="en-US" sz="2000" dirty="0" smtClean="0"/>
              <a:t> tuple2 = ("</a:t>
            </a:r>
            <a:r>
              <a:rPr lang="en-US" sz="2000" dirty="0" err="1" smtClean="0"/>
              <a:t>Apple","Banana","Gavava</a:t>
            </a:r>
            <a:r>
              <a:rPr lang="en-US" sz="2000" dirty="0" smtClean="0"/>
              <a:t>")        </a:t>
            </a:r>
            <a:r>
              <a:rPr lang="en-US" sz="1200" dirty="0" smtClean="0"/>
              <a:t>// Tuple of string values</a:t>
            </a:r>
            <a:r>
              <a:rPr lang="en-US" sz="2000" dirty="0" smtClean="0"/>
              <a:t>  </a:t>
            </a:r>
          </a:p>
          <a:p>
            <a:pPr>
              <a:buNone/>
            </a:pPr>
            <a:r>
              <a:rPr lang="en-US" sz="2000" dirty="0" smtClean="0"/>
              <a:t>        </a:t>
            </a:r>
            <a:r>
              <a:rPr lang="en-US" sz="2000" b="1" dirty="0" err="1" smtClean="0"/>
              <a:t>var</a:t>
            </a:r>
            <a:r>
              <a:rPr lang="en-US" sz="2000" dirty="0" smtClean="0"/>
              <a:t> tuple3 = (2.5,8.4,10.50) </a:t>
            </a:r>
            <a:r>
              <a:rPr lang="en-US" sz="1200" dirty="0" smtClean="0"/>
              <a:t>// Tuple of float values  </a:t>
            </a:r>
          </a:p>
          <a:p>
            <a:pPr>
              <a:buNone/>
            </a:pPr>
            <a:r>
              <a:rPr lang="en-US" sz="2000" dirty="0" smtClean="0"/>
              <a:t>        </a:t>
            </a:r>
            <a:r>
              <a:rPr lang="en-US" sz="2000" b="1" dirty="0" err="1" smtClean="0"/>
              <a:t>var</a:t>
            </a:r>
            <a:r>
              <a:rPr lang="en-US" sz="2000" dirty="0" smtClean="0"/>
              <a:t> tuple4 = (1,2.5,"India")</a:t>
            </a:r>
            <a:r>
              <a:rPr lang="en-US" sz="1200" dirty="0" smtClean="0"/>
              <a:t> // Tuple of mix type values  </a:t>
            </a:r>
          </a:p>
          <a:p>
            <a:pPr>
              <a:buNone/>
            </a:pPr>
            <a:r>
              <a:rPr lang="en-US" sz="2000" dirty="0" smtClean="0"/>
              <a:t>        </a:t>
            </a:r>
            <a:r>
              <a:rPr lang="en-US" sz="2000" dirty="0" err="1" smtClean="0"/>
              <a:t>println</a:t>
            </a:r>
            <a:r>
              <a:rPr lang="en-US" sz="2000" dirty="0" smtClean="0"/>
              <a:t>(tuple)  </a:t>
            </a:r>
          </a:p>
          <a:p>
            <a:pPr>
              <a:buNone/>
            </a:pPr>
            <a:r>
              <a:rPr lang="en-US" sz="2000" dirty="0" smtClean="0"/>
              <a:t>        </a:t>
            </a:r>
            <a:r>
              <a:rPr lang="en-US" sz="2000" dirty="0" err="1" smtClean="0"/>
              <a:t>println</a:t>
            </a:r>
            <a:r>
              <a:rPr lang="en-US" sz="2000" dirty="0" smtClean="0"/>
              <a:t>(tuple2)  </a:t>
            </a:r>
          </a:p>
          <a:p>
            <a:pPr>
              <a:buNone/>
            </a:pPr>
            <a:r>
              <a:rPr lang="en-US" sz="2000" dirty="0" smtClean="0"/>
              <a:t>        </a:t>
            </a:r>
            <a:r>
              <a:rPr lang="en-US" sz="2000" dirty="0" err="1" smtClean="0"/>
              <a:t>println</a:t>
            </a:r>
            <a:r>
              <a:rPr lang="en-US" sz="2000" dirty="0" smtClean="0"/>
              <a:t>(tuple3)  </a:t>
            </a:r>
          </a:p>
          <a:p>
            <a:pPr>
              <a:buNone/>
            </a:pPr>
            <a:r>
              <a:rPr lang="en-US" sz="2000" dirty="0" smtClean="0"/>
              <a:t>        </a:t>
            </a:r>
            <a:r>
              <a:rPr lang="en-US" sz="2000" dirty="0" err="1" smtClean="0"/>
              <a:t>println</a:t>
            </a:r>
            <a:r>
              <a:rPr lang="en-US" sz="2000" dirty="0" smtClean="0"/>
              <a:t>(tuple4)  </a:t>
            </a:r>
          </a:p>
          <a:p>
            <a:pPr>
              <a:buNone/>
            </a:pPr>
            <a:r>
              <a:rPr lang="en-US" sz="2000" dirty="0" smtClean="0"/>
              <a:t>    }  </a:t>
            </a:r>
          </a:p>
          <a:p>
            <a:pPr>
              <a:buNone/>
            </a:pPr>
            <a:r>
              <a:rPr lang="en-US" sz="2000" dirty="0" smtClean="0"/>
              <a:t>}  </a:t>
            </a:r>
          </a:p>
          <a:p>
            <a:pPr>
              <a:buNone/>
            </a:pPr>
            <a:endParaRPr lang="en-US" sz="2000" dirty="0"/>
          </a:p>
        </p:txBody>
      </p:sp>
      <p:sp>
        <p:nvSpPr>
          <p:cNvPr id="6" name="Text Placeholder 5"/>
          <p:cNvSpPr>
            <a:spLocks noGrp="1"/>
          </p:cNvSpPr>
          <p:nvPr>
            <p:ph type="body" sz="half" idx="2"/>
          </p:nvPr>
        </p:nvSpPr>
        <p:spPr>
          <a:xfrm>
            <a:off x="405906" y="1236306"/>
            <a:ext cx="2949178" cy="3988837"/>
          </a:xfrm>
          <a:ln>
            <a:solidFill>
              <a:srgbClr val="0070C0"/>
            </a:solidFill>
            <a:prstDash val="sysDot"/>
          </a:ln>
        </p:spPr>
        <p:txBody>
          <a:bodyPr/>
          <a:lstStyle/>
          <a:p>
            <a:pPr>
              <a:buFont typeface="Arial" pitchFamily="34" charset="0"/>
              <a:buChar char="•"/>
            </a:pPr>
            <a:r>
              <a:rPr lang="en-US" sz="2000" dirty="0" smtClean="0"/>
              <a:t>A tuple is a collection of elements in ordered form.</a:t>
            </a:r>
          </a:p>
          <a:p>
            <a:pPr>
              <a:buFont typeface="Arial" pitchFamily="34" charset="0"/>
              <a:buChar char="•"/>
            </a:pPr>
            <a:r>
              <a:rPr lang="en-US" sz="2000" dirty="0" smtClean="0"/>
              <a:t> If there is no element present, it is called empty tuple. </a:t>
            </a:r>
          </a:p>
          <a:p>
            <a:pPr>
              <a:buFont typeface="Arial" pitchFamily="34" charset="0"/>
              <a:buChar char="•"/>
            </a:pPr>
            <a:r>
              <a:rPr lang="en-US" sz="2000" dirty="0" smtClean="0"/>
              <a:t>Used to store any type of data. </a:t>
            </a:r>
          </a:p>
          <a:p>
            <a:pPr>
              <a:buFont typeface="Arial" pitchFamily="34" charset="0"/>
              <a:buChar char="•"/>
            </a:pPr>
            <a:r>
              <a:rPr lang="en-US" sz="2000" dirty="0" smtClean="0"/>
              <a:t>Stores similar type or mix type data also. </a:t>
            </a:r>
          </a:p>
          <a:p>
            <a:pPr>
              <a:buFont typeface="Arial" pitchFamily="34" charset="0"/>
              <a:buChar char="•"/>
            </a:pPr>
            <a:r>
              <a:rPr lang="en-US" sz="2000" dirty="0" smtClean="0"/>
              <a:t>Used to return multiple values from a function</a:t>
            </a:r>
          </a:p>
          <a:p>
            <a:pPr>
              <a:buFont typeface="Arial" pitchFamily="34" charset="0"/>
              <a:buChar char="•"/>
            </a:pPr>
            <a:endParaRPr lang="en-US" sz="2000" dirty="0"/>
          </a:p>
        </p:txBody>
      </p:sp>
      <p:sp>
        <p:nvSpPr>
          <p:cNvPr id="7" name="Rectangle 6"/>
          <p:cNvSpPr/>
          <p:nvPr/>
        </p:nvSpPr>
        <p:spPr>
          <a:xfrm>
            <a:off x="6419461" y="4236298"/>
            <a:ext cx="2929812" cy="1477328"/>
          </a:xfrm>
          <a:prstGeom prst="rect">
            <a:avLst/>
          </a:prstGeom>
          <a:solidFill>
            <a:schemeClr val="accent4">
              <a:lumMod val="20000"/>
              <a:lumOff val="80000"/>
            </a:schemeClr>
          </a:solidFill>
          <a:ln>
            <a:solidFill>
              <a:srgbClr val="0070C0"/>
            </a:solidFill>
          </a:ln>
        </p:spPr>
        <p:txBody>
          <a:bodyPr wrap="square">
            <a:spAutoFit/>
          </a:bodyPr>
          <a:lstStyle/>
          <a:p>
            <a:pPr>
              <a:buNone/>
            </a:pPr>
            <a:r>
              <a:rPr lang="en-US" b="1" i="1" u="sng" dirty="0" smtClean="0"/>
              <a:t>Output:</a:t>
            </a:r>
          </a:p>
          <a:p>
            <a:pPr>
              <a:buNone/>
            </a:pPr>
            <a:r>
              <a:rPr lang="en-US" dirty="0" smtClean="0"/>
              <a:t>	(1,5,8,6,4) </a:t>
            </a:r>
          </a:p>
          <a:p>
            <a:pPr>
              <a:buNone/>
            </a:pPr>
            <a:r>
              <a:rPr lang="en-US" dirty="0" smtClean="0"/>
              <a:t>	(</a:t>
            </a:r>
            <a:r>
              <a:rPr lang="en-US" dirty="0" err="1" smtClean="0"/>
              <a:t>Apple,Banana,Gavava</a:t>
            </a:r>
            <a:r>
              <a:rPr lang="en-US" dirty="0" smtClean="0"/>
              <a:t>) </a:t>
            </a:r>
          </a:p>
          <a:p>
            <a:pPr>
              <a:buNone/>
            </a:pPr>
            <a:r>
              <a:rPr lang="en-US" dirty="0" smtClean="0"/>
              <a:t>	(2.5,8.4,10.5)</a:t>
            </a:r>
          </a:p>
          <a:p>
            <a:pPr>
              <a:buNone/>
            </a:pPr>
            <a:r>
              <a:rPr lang="en-US" dirty="0" smtClean="0"/>
              <a:t> 	(1,2.5,India)</a:t>
            </a:r>
          </a:p>
        </p:txBody>
      </p:sp>
      <p:sp>
        <p:nvSpPr>
          <p:cNvPr id="8" name="Footer Placeholder 7"/>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7874" y="242596"/>
            <a:ext cx="2949178" cy="1115008"/>
          </a:xfrm>
        </p:spPr>
        <p:txBody>
          <a:bodyPr/>
          <a:lstStyle/>
          <a:p>
            <a:r>
              <a:rPr lang="en-US" sz="2400" dirty="0" err="1" smtClean="0"/>
              <a:t>Scala</a:t>
            </a:r>
            <a:r>
              <a:rPr lang="en-US" sz="2400" dirty="0" smtClean="0"/>
              <a:t> Tuple: Accessing Tuple Elements</a:t>
            </a:r>
            <a:endParaRPr lang="en-US" sz="2400" dirty="0"/>
          </a:p>
        </p:txBody>
      </p:sp>
      <p:sp>
        <p:nvSpPr>
          <p:cNvPr id="3" name="Content Placeholder 2"/>
          <p:cNvSpPr>
            <a:spLocks noGrp="1"/>
          </p:cNvSpPr>
          <p:nvPr>
            <p:ph idx="1"/>
          </p:nvPr>
        </p:nvSpPr>
        <p:spPr>
          <a:xfrm>
            <a:off x="3648269" y="530226"/>
            <a:ext cx="5495731" cy="4873625"/>
          </a:xfrm>
          <a:solidFill>
            <a:schemeClr val="bg1">
              <a:lumMod val="95000"/>
            </a:schemeClr>
          </a:solidFill>
          <a:ln>
            <a:solidFill>
              <a:srgbClr val="0070C0"/>
            </a:solidFill>
          </a:ln>
        </p:spPr>
        <p:txBody>
          <a:bodyPr/>
          <a:lstStyle/>
          <a:p>
            <a:pPr>
              <a:buNone/>
            </a:pPr>
            <a:r>
              <a:rPr lang="en-US" sz="2400" b="1" dirty="0" smtClean="0"/>
              <a:t>object</a:t>
            </a:r>
            <a:r>
              <a:rPr lang="en-US" sz="2400" dirty="0" smtClean="0"/>
              <a:t> </a:t>
            </a:r>
            <a:r>
              <a:rPr lang="en-US" sz="2400" dirty="0" err="1" smtClean="0"/>
              <a:t>MainObject</a:t>
            </a:r>
            <a:r>
              <a:rPr lang="en-US" sz="2400" dirty="0" smtClean="0"/>
              <a:t>{  </a:t>
            </a:r>
          </a:p>
          <a:p>
            <a:pPr>
              <a:buNone/>
            </a:pPr>
            <a:r>
              <a:rPr lang="en-US" sz="2400" dirty="0" smtClean="0"/>
              <a:t>    </a:t>
            </a:r>
            <a:r>
              <a:rPr lang="en-US" sz="2400" b="1" dirty="0" smtClean="0"/>
              <a:t>def</a:t>
            </a:r>
            <a:r>
              <a:rPr lang="en-US" sz="2400" dirty="0" smtClean="0"/>
              <a:t> main(</a:t>
            </a:r>
            <a:r>
              <a:rPr lang="en-US" sz="2400" dirty="0" err="1" smtClean="0"/>
              <a:t>args:Array</a:t>
            </a:r>
            <a:r>
              <a:rPr lang="en-US" sz="2400" dirty="0" smtClean="0"/>
              <a:t>[String]){  </a:t>
            </a:r>
          </a:p>
          <a:p>
            <a:pPr>
              <a:buNone/>
            </a:pPr>
            <a:r>
              <a:rPr lang="en-US" sz="2400" dirty="0" smtClean="0"/>
              <a:t>        </a:t>
            </a:r>
            <a:r>
              <a:rPr lang="en-US" sz="2400" b="1" dirty="0" err="1" smtClean="0"/>
              <a:t>var</a:t>
            </a:r>
            <a:r>
              <a:rPr lang="en-US" sz="2400" dirty="0" smtClean="0"/>
              <a:t> </a:t>
            </a:r>
            <a:r>
              <a:rPr lang="en-US" sz="2400" dirty="0" err="1" smtClean="0"/>
              <a:t>tupleValues</a:t>
            </a:r>
            <a:r>
              <a:rPr lang="en-US" sz="2400" dirty="0" smtClean="0"/>
              <a:t> = (1,2.5,"India")       </a:t>
            </a:r>
            <a:r>
              <a:rPr lang="en-US" sz="2400" dirty="0" err="1" smtClean="0"/>
              <a:t>println</a:t>
            </a:r>
            <a:r>
              <a:rPr lang="en-US" sz="2400" dirty="0" smtClean="0"/>
              <a:t>(“Iterating values: ")  </a:t>
            </a:r>
          </a:p>
          <a:p>
            <a:pPr>
              <a:buNone/>
            </a:pPr>
            <a:r>
              <a:rPr lang="en-US" sz="2400" dirty="0" smtClean="0"/>
              <a:t>        </a:t>
            </a:r>
            <a:r>
              <a:rPr lang="en-US" sz="2400" dirty="0" err="1" smtClean="0"/>
              <a:t>tupleValues.productIterator.foreach</a:t>
            </a:r>
            <a:r>
              <a:rPr lang="en-US" sz="2400" dirty="0" smtClean="0"/>
              <a:t>(</a:t>
            </a:r>
            <a:r>
              <a:rPr lang="en-US" sz="2400" dirty="0" err="1" smtClean="0"/>
              <a:t>println</a:t>
            </a:r>
            <a:r>
              <a:rPr lang="en-US" sz="2400" dirty="0" smtClean="0"/>
              <a:t>)   </a:t>
            </a:r>
            <a:r>
              <a:rPr lang="en-US" sz="1200" i="1" dirty="0" smtClean="0"/>
              <a:t> // Iterating tuple values using </a:t>
            </a:r>
            <a:r>
              <a:rPr lang="en-US" sz="1200" i="1" dirty="0" err="1" smtClean="0"/>
              <a:t>productIterator</a:t>
            </a:r>
            <a:r>
              <a:rPr lang="en-US" sz="1200" i="1" dirty="0" smtClean="0"/>
              <a:t> </a:t>
            </a:r>
            <a:r>
              <a:rPr lang="en-US" sz="2400" dirty="0" smtClean="0"/>
              <a:t> </a:t>
            </a:r>
          </a:p>
          <a:p>
            <a:pPr>
              <a:buNone/>
            </a:pPr>
            <a:r>
              <a:rPr lang="en-US" sz="2400" dirty="0" smtClean="0"/>
              <a:t>        </a:t>
            </a:r>
            <a:r>
              <a:rPr lang="en-US" sz="2400" dirty="0" err="1" smtClean="0"/>
              <a:t>println</a:t>
            </a:r>
            <a:r>
              <a:rPr lang="en-US" sz="2400" dirty="0" smtClean="0"/>
              <a:t>("Accessing values: ")  </a:t>
            </a:r>
          </a:p>
          <a:p>
            <a:pPr>
              <a:buNone/>
            </a:pPr>
            <a:r>
              <a:rPr lang="en-US" sz="2400" dirty="0" smtClean="0"/>
              <a:t>        </a:t>
            </a:r>
            <a:r>
              <a:rPr lang="en-US" sz="2400" dirty="0" err="1" smtClean="0"/>
              <a:t>println</a:t>
            </a:r>
            <a:r>
              <a:rPr lang="en-US" sz="2400" dirty="0" smtClean="0"/>
              <a:t>(tupleValues._1) </a:t>
            </a:r>
            <a:r>
              <a:rPr lang="en-US" sz="1200" dirty="0" smtClean="0"/>
              <a:t>// Fetching first value  </a:t>
            </a:r>
          </a:p>
          <a:p>
            <a:pPr>
              <a:buNone/>
            </a:pPr>
            <a:r>
              <a:rPr lang="en-US" sz="2400" dirty="0" smtClean="0"/>
              <a:t>        </a:t>
            </a:r>
            <a:r>
              <a:rPr lang="en-US" sz="2400" dirty="0" err="1" smtClean="0"/>
              <a:t>println</a:t>
            </a:r>
            <a:r>
              <a:rPr lang="en-US" sz="2400" dirty="0" smtClean="0"/>
              <a:t>(tupleValues._2) </a:t>
            </a:r>
            <a:r>
              <a:rPr lang="en-US" sz="1200" dirty="0" smtClean="0"/>
              <a:t>// Fetching second value  </a:t>
            </a:r>
          </a:p>
          <a:p>
            <a:pPr>
              <a:buNone/>
            </a:pPr>
            <a:r>
              <a:rPr lang="en-US" sz="2400" dirty="0" smtClean="0"/>
              <a:t>    }  </a:t>
            </a:r>
          </a:p>
          <a:p>
            <a:pPr>
              <a:buNone/>
            </a:pPr>
            <a:r>
              <a:rPr lang="en-US" sz="2400" dirty="0" smtClean="0"/>
              <a:t>}  </a:t>
            </a:r>
          </a:p>
          <a:p>
            <a:pPr>
              <a:buNone/>
            </a:pPr>
            <a:endParaRPr lang="en-US" sz="2400" dirty="0"/>
          </a:p>
        </p:txBody>
      </p:sp>
      <p:sp>
        <p:nvSpPr>
          <p:cNvPr id="6" name="Text Placeholder 5"/>
          <p:cNvSpPr>
            <a:spLocks noGrp="1"/>
          </p:cNvSpPr>
          <p:nvPr>
            <p:ph type="body" sz="half" idx="2"/>
          </p:nvPr>
        </p:nvSpPr>
        <p:spPr>
          <a:xfrm>
            <a:off x="284609" y="1488232"/>
            <a:ext cx="2949178" cy="1628192"/>
          </a:xfrm>
        </p:spPr>
        <p:txBody>
          <a:bodyPr/>
          <a:lstStyle/>
          <a:p>
            <a:r>
              <a:rPr lang="en-US" sz="2000" dirty="0" smtClean="0"/>
              <a:t>Accessing tuple elements by using index. </a:t>
            </a:r>
          </a:p>
          <a:p>
            <a:r>
              <a:rPr lang="en-US" sz="2000" dirty="0" smtClean="0"/>
              <a:t>Using </a:t>
            </a:r>
            <a:r>
              <a:rPr lang="en-US" sz="2000" dirty="0" err="1" smtClean="0"/>
              <a:t>productIterator</a:t>
            </a:r>
            <a:r>
              <a:rPr lang="en-US" sz="2000" dirty="0" smtClean="0"/>
              <a:t> for iterating tuple elements.</a:t>
            </a:r>
          </a:p>
          <a:p>
            <a:r>
              <a:rPr lang="en-US" sz="2000" dirty="0" smtClean="0"/>
              <a:t>	</a:t>
            </a:r>
            <a:endParaRPr lang="en-US" sz="2000" dirty="0"/>
          </a:p>
        </p:txBody>
      </p:sp>
      <p:sp>
        <p:nvSpPr>
          <p:cNvPr id="7" name="Rectangle 6"/>
          <p:cNvSpPr/>
          <p:nvPr/>
        </p:nvSpPr>
        <p:spPr>
          <a:xfrm>
            <a:off x="615820" y="3116625"/>
            <a:ext cx="2976465" cy="2308324"/>
          </a:xfrm>
          <a:prstGeom prst="rect">
            <a:avLst/>
          </a:prstGeom>
          <a:solidFill>
            <a:schemeClr val="accent4">
              <a:lumMod val="20000"/>
              <a:lumOff val="80000"/>
            </a:schemeClr>
          </a:solidFill>
        </p:spPr>
        <p:txBody>
          <a:bodyPr wrap="square">
            <a:spAutoFit/>
          </a:bodyPr>
          <a:lstStyle/>
          <a:p>
            <a:pPr>
              <a:buNone/>
            </a:pPr>
            <a:r>
              <a:rPr lang="en-US" dirty="0" smtClean="0"/>
              <a:t>Output:</a:t>
            </a:r>
          </a:p>
          <a:p>
            <a:pPr>
              <a:buNone/>
            </a:pPr>
            <a:r>
              <a:rPr lang="en-US" dirty="0" smtClean="0"/>
              <a:t>	Iterating values: </a:t>
            </a:r>
          </a:p>
          <a:p>
            <a:pPr>
              <a:buNone/>
            </a:pPr>
            <a:r>
              <a:rPr lang="en-US" dirty="0" smtClean="0"/>
              <a:t>	1</a:t>
            </a:r>
          </a:p>
          <a:p>
            <a:pPr>
              <a:buNone/>
            </a:pPr>
            <a:r>
              <a:rPr lang="en-US" dirty="0" smtClean="0"/>
              <a:t>	2.5 </a:t>
            </a:r>
          </a:p>
          <a:p>
            <a:pPr>
              <a:buNone/>
            </a:pPr>
            <a:r>
              <a:rPr lang="en-US" dirty="0" smtClean="0"/>
              <a:t>	India </a:t>
            </a:r>
          </a:p>
          <a:p>
            <a:pPr>
              <a:buNone/>
            </a:pPr>
            <a:r>
              <a:rPr lang="en-US" dirty="0" smtClean="0"/>
              <a:t>	Accessing values: </a:t>
            </a:r>
          </a:p>
          <a:p>
            <a:pPr>
              <a:buNone/>
            </a:pPr>
            <a:r>
              <a:rPr lang="en-US" dirty="0" smtClean="0"/>
              <a:t>	1 </a:t>
            </a:r>
          </a:p>
          <a:p>
            <a:pPr>
              <a:buNone/>
            </a:pPr>
            <a:r>
              <a:rPr lang="en-US" dirty="0" smtClean="0"/>
              <a:t>	2.5</a:t>
            </a:r>
          </a:p>
        </p:txBody>
      </p:sp>
      <p:sp>
        <p:nvSpPr>
          <p:cNvPr id="8" name="Footer Placeholder 7"/>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93938" y="0"/>
            <a:ext cx="3419645" cy="1600200"/>
          </a:xfrm>
        </p:spPr>
        <p:txBody>
          <a:bodyPr/>
          <a:lstStyle/>
          <a:p>
            <a:r>
              <a:rPr lang="en-US" sz="2800" dirty="0" err="1" smtClean="0"/>
              <a:t>Scala</a:t>
            </a:r>
            <a:r>
              <a:rPr lang="en-US" sz="2800" dirty="0" smtClean="0"/>
              <a:t> Tuple : Function Return Multiple Values</a:t>
            </a:r>
            <a:endParaRPr lang="en-US" sz="2800" dirty="0"/>
          </a:p>
        </p:txBody>
      </p:sp>
      <p:sp>
        <p:nvSpPr>
          <p:cNvPr id="3" name="Content Placeholder 2"/>
          <p:cNvSpPr>
            <a:spLocks noGrp="1"/>
          </p:cNvSpPr>
          <p:nvPr>
            <p:ph idx="1"/>
          </p:nvPr>
        </p:nvSpPr>
        <p:spPr>
          <a:xfrm>
            <a:off x="3570150" y="296961"/>
            <a:ext cx="5275270" cy="5655970"/>
          </a:xfrm>
          <a:solidFill>
            <a:schemeClr val="bg1">
              <a:lumMod val="95000"/>
            </a:schemeClr>
          </a:solidFill>
          <a:ln>
            <a:solidFill>
              <a:srgbClr val="0070C0"/>
            </a:solidFill>
          </a:ln>
        </p:spPr>
        <p:txBody>
          <a:bodyPr/>
          <a:lstStyle/>
          <a:p>
            <a:pPr>
              <a:buNone/>
            </a:pPr>
            <a:r>
              <a:rPr lang="en-US" sz="2400" b="1" dirty="0" smtClean="0"/>
              <a:t>object</a:t>
            </a:r>
            <a:r>
              <a:rPr lang="en-US" sz="2400" dirty="0" smtClean="0"/>
              <a:t> </a:t>
            </a:r>
            <a:r>
              <a:rPr lang="en-US" sz="2400" dirty="0" err="1" smtClean="0"/>
              <a:t>MainObject</a:t>
            </a:r>
            <a:r>
              <a:rPr lang="en-US" sz="2400" dirty="0" smtClean="0"/>
              <a:t>{  </a:t>
            </a:r>
          </a:p>
          <a:p>
            <a:pPr>
              <a:buNone/>
            </a:pPr>
            <a:r>
              <a:rPr lang="en-US" sz="2400" dirty="0" smtClean="0"/>
              <a:t>    </a:t>
            </a:r>
            <a:r>
              <a:rPr lang="en-US" sz="2400" b="1" dirty="0" smtClean="0"/>
              <a:t>def</a:t>
            </a:r>
            <a:r>
              <a:rPr lang="en-US" sz="2400" dirty="0" smtClean="0"/>
              <a:t> main(</a:t>
            </a:r>
            <a:r>
              <a:rPr lang="en-US" sz="2400" dirty="0" err="1" smtClean="0"/>
              <a:t>args:Array</a:t>
            </a:r>
            <a:r>
              <a:rPr lang="en-US" sz="2400" dirty="0" smtClean="0"/>
              <a:t>[String]){  </a:t>
            </a:r>
          </a:p>
          <a:p>
            <a:pPr>
              <a:buNone/>
            </a:pPr>
            <a:r>
              <a:rPr lang="en-US" sz="2400" dirty="0" smtClean="0"/>
              <a:t>        </a:t>
            </a:r>
            <a:r>
              <a:rPr lang="en-US" sz="2400" b="1" dirty="0" err="1" smtClean="0"/>
              <a:t>var</a:t>
            </a:r>
            <a:r>
              <a:rPr lang="en-US" sz="2400" dirty="0" smtClean="0"/>
              <a:t> </a:t>
            </a:r>
            <a:r>
              <a:rPr lang="en-US" sz="2400" dirty="0" err="1" smtClean="0"/>
              <a:t>tupleValues</a:t>
            </a:r>
            <a:r>
              <a:rPr lang="en-US" sz="2400" dirty="0" smtClean="0"/>
              <a:t> = </a:t>
            </a:r>
            <a:r>
              <a:rPr lang="en-US" sz="2400" dirty="0" err="1" smtClean="0"/>
              <a:t>tupleFunction</a:t>
            </a:r>
            <a:r>
              <a:rPr lang="en-US" sz="2400" dirty="0" smtClean="0"/>
              <a:t>()  </a:t>
            </a:r>
          </a:p>
          <a:p>
            <a:pPr>
              <a:buNone/>
            </a:pPr>
            <a:r>
              <a:rPr lang="en-US" sz="2400" dirty="0" smtClean="0"/>
              <a:t>        </a:t>
            </a:r>
            <a:r>
              <a:rPr lang="en-US" sz="2400" dirty="0" err="1" smtClean="0"/>
              <a:t>println</a:t>
            </a:r>
            <a:r>
              <a:rPr lang="en-US" sz="2400" dirty="0" smtClean="0"/>
              <a:t>("Iterating values: ")  </a:t>
            </a:r>
          </a:p>
          <a:p>
            <a:pPr>
              <a:buNone/>
            </a:pPr>
            <a:r>
              <a:rPr lang="en-US" sz="2400" dirty="0" smtClean="0"/>
              <a:t>        </a:t>
            </a:r>
            <a:r>
              <a:rPr lang="en-US" sz="2400" dirty="0" err="1" smtClean="0"/>
              <a:t>tupleValues.productIterator.foreach</a:t>
            </a:r>
            <a:r>
              <a:rPr lang="en-US" sz="2400" dirty="0" smtClean="0"/>
              <a:t>(</a:t>
            </a:r>
            <a:r>
              <a:rPr lang="en-US" sz="2400" dirty="0" err="1" smtClean="0"/>
              <a:t>println</a:t>
            </a:r>
            <a:r>
              <a:rPr lang="en-US" sz="2400" dirty="0" smtClean="0"/>
              <a:t>)    </a:t>
            </a:r>
            <a:r>
              <a:rPr lang="en-US" sz="1200" i="1" dirty="0" smtClean="0"/>
              <a:t>// Iterating tuple values using </a:t>
            </a:r>
            <a:r>
              <a:rPr lang="en-US" sz="1200" i="1" dirty="0" err="1" smtClean="0"/>
              <a:t>productIterator</a:t>
            </a:r>
            <a:r>
              <a:rPr lang="en-US" sz="2400" dirty="0" smtClean="0"/>
              <a:t>  </a:t>
            </a:r>
          </a:p>
          <a:p>
            <a:pPr>
              <a:buNone/>
            </a:pPr>
            <a:r>
              <a:rPr lang="en-US" sz="2400" dirty="0" smtClean="0"/>
              <a:t>    }  </a:t>
            </a:r>
          </a:p>
          <a:p>
            <a:pPr>
              <a:buNone/>
            </a:pPr>
            <a:r>
              <a:rPr lang="en-US" sz="2400" dirty="0" smtClean="0"/>
              <a:t>    </a:t>
            </a:r>
            <a:r>
              <a:rPr lang="en-US" sz="2400" b="1" dirty="0" smtClean="0"/>
              <a:t>def</a:t>
            </a:r>
            <a:r>
              <a:rPr lang="en-US" sz="2400" dirty="0" smtClean="0"/>
              <a:t> </a:t>
            </a:r>
            <a:r>
              <a:rPr lang="en-US" sz="2400" dirty="0" err="1" smtClean="0"/>
              <a:t>tupleFunction</a:t>
            </a:r>
            <a:r>
              <a:rPr lang="en-US" sz="2400" dirty="0" smtClean="0"/>
              <a:t>()={  </a:t>
            </a:r>
          </a:p>
          <a:p>
            <a:pPr>
              <a:buNone/>
            </a:pPr>
            <a:r>
              <a:rPr lang="en-US" sz="2400" dirty="0" smtClean="0"/>
              <a:t>        </a:t>
            </a:r>
            <a:r>
              <a:rPr lang="en-US" sz="2400" b="1" dirty="0" err="1" smtClean="0"/>
              <a:t>var</a:t>
            </a:r>
            <a:r>
              <a:rPr lang="en-US" sz="2400" dirty="0" smtClean="0"/>
              <a:t> tuple = (1,2.5,"India")  </a:t>
            </a:r>
          </a:p>
          <a:p>
            <a:pPr>
              <a:buNone/>
            </a:pPr>
            <a:r>
              <a:rPr lang="en-US" sz="2400" dirty="0" smtClean="0"/>
              <a:t>        tuple  </a:t>
            </a:r>
          </a:p>
          <a:p>
            <a:pPr>
              <a:buNone/>
            </a:pPr>
            <a:r>
              <a:rPr lang="en-US" sz="2400" dirty="0" smtClean="0"/>
              <a:t>    }  </a:t>
            </a:r>
          </a:p>
          <a:p>
            <a:pPr>
              <a:buNone/>
            </a:pPr>
            <a:r>
              <a:rPr lang="en-US" sz="2400" dirty="0" smtClean="0"/>
              <a:t>}  </a:t>
            </a:r>
          </a:p>
          <a:p>
            <a:pPr>
              <a:buNone/>
            </a:pPr>
            <a:endParaRPr lang="en-US" sz="2400" dirty="0"/>
          </a:p>
        </p:txBody>
      </p:sp>
      <p:sp>
        <p:nvSpPr>
          <p:cNvPr id="6" name="Text Placeholder 5"/>
          <p:cNvSpPr>
            <a:spLocks noGrp="1"/>
          </p:cNvSpPr>
          <p:nvPr>
            <p:ph type="body" sz="half" idx="2"/>
          </p:nvPr>
        </p:nvSpPr>
        <p:spPr>
          <a:xfrm>
            <a:off x="219294" y="1726163"/>
            <a:ext cx="2949178" cy="1735494"/>
          </a:xfrm>
        </p:spPr>
        <p:txBody>
          <a:bodyPr/>
          <a:lstStyle/>
          <a:p>
            <a:r>
              <a:rPr lang="en-US" dirty="0" smtClean="0"/>
              <a:t>You can return multiple values by using tuple.</a:t>
            </a:r>
          </a:p>
          <a:p>
            <a:r>
              <a:rPr lang="en-US" dirty="0" smtClean="0"/>
              <a:t> Function does not return multiple values but you can do this with the help of tuple. </a:t>
            </a:r>
            <a:endParaRPr lang="en-US" dirty="0"/>
          </a:p>
        </p:txBody>
      </p:sp>
      <p:sp>
        <p:nvSpPr>
          <p:cNvPr id="7" name="Rectangle 6"/>
          <p:cNvSpPr/>
          <p:nvPr/>
        </p:nvSpPr>
        <p:spPr>
          <a:xfrm>
            <a:off x="289249" y="3451068"/>
            <a:ext cx="3041780" cy="1938992"/>
          </a:xfrm>
          <a:prstGeom prst="rect">
            <a:avLst/>
          </a:prstGeom>
          <a:solidFill>
            <a:schemeClr val="accent4">
              <a:lumMod val="20000"/>
              <a:lumOff val="80000"/>
            </a:schemeClr>
          </a:solidFill>
        </p:spPr>
        <p:txBody>
          <a:bodyPr wrap="square">
            <a:spAutoFit/>
          </a:bodyPr>
          <a:lstStyle/>
          <a:p>
            <a:pPr>
              <a:buNone/>
            </a:pPr>
            <a:r>
              <a:rPr lang="en-US" sz="2400" b="1" i="1" dirty="0" smtClean="0"/>
              <a:t>Output:</a:t>
            </a:r>
          </a:p>
          <a:p>
            <a:pPr>
              <a:buNone/>
            </a:pPr>
            <a:r>
              <a:rPr lang="en-US" sz="2400" dirty="0" smtClean="0"/>
              <a:t>	Iterating values: </a:t>
            </a:r>
          </a:p>
          <a:p>
            <a:pPr>
              <a:buNone/>
            </a:pPr>
            <a:r>
              <a:rPr lang="en-US" sz="2400" dirty="0" smtClean="0"/>
              <a:t>	1 </a:t>
            </a:r>
          </a:p>
          <a:p>
            <a:pPr>
              <a:buNone/>
            </a:pPr>
            <a:r>
              <a:rPr lang="en-US" sz="2400" dirty="0" smtClean="0"/>
              <a:t>	2.5 </a:t>
            </a:r>
          </a:p>
          <a:p>
            <a:pPr>
              <a:buNone/>
            </a:pPr>
            <a:r>
              <a:rPr lang="en-US" sz="2400" dirty="0" smtClean="0"/>
              <a:t>	India</a:t>
            </a:r>
          </a:p>
        </p:txBody>
      </p:sp>
      <p:sp>
        <p:nvSpPr>
          <p:cNvPr id="8" name="Footer Placeholder 7"/>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https://www.javatpoint.com/scala-tuples</a:t>
            </a:r>
          </a:p>
          <a:p>
            <a:r>
              <a:rPr lang="en-US" dirty="0" smtClean="0"/>
              <a:t>https://www.tutorialspoint.com/scala/index.htm</a:t>
            </a:r>
          </a:p>
          <a:p>
            <a:r>
              <a:rPr lang="en-US" dirty="0" smtClean="0"/>
              <a:t>BIG DATA &amp; HADOOP, V.K. JAIN</a:t>
            </a:r>
          </a:p>
          <a:p>
            <a:pPr>
              <a:buNone/>
            </a:pPr>
            <a:endParaRPr lang="en-US" dirty="0"/>
          </a:p>
        </p:txBody>
      </p:sp>
      <p:sp>
        <p:nvSpPr>
          <p:cNvPr id="5" name="Footer Placeholder 4"/>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Components of Spark</a:t>
            </a:r>
            <a:br>
              <a:rPr lang="en-US" dirty="0"/>
            </a:b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428746" y="927220"/>
            <a:ext cx="8462131" cy="3822062"/>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pPr>
              <a:defRPr/>
            </a:pPr>
            <a:r>
              <a:rPr lang="en-US" smtClean="0"/>
              <a:t>BIG DATA ANALYTICS</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9458</TotalTime>
  <Words>2822</Words>
  <Application>Microsoft Office PowerPoint</Application>
  <PresentationFormat>On-screen Show (4:3)</PresentationFormat>
  <Paragraphs>931</Paragraphs>
  <Slides>86</Slides>
  <Notes>0</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Office Theme</vt:lpstr>
      <vt:lpstr>Apache SPARK</vt:lpstr>
      <vt:lpstr>HADOOP APPLICATIONS</vt:lpstr>
      <vt:lpstr>SPARK</vt:lpstr>
      <vt:lpstr>Apache Spark </vt:lpstr>
      <vt:lpstr>Evolution of Apache Spark </vt:lpstr>
      <vt:lpstr>Features of Apache Spark </vt:lpstr>
      <vt:lpstr>Spark Built on Hadoop </vt:lpstr>
      <vt:lpstr>Three ways of Spark deployment</vt:lpstr>
      <vt:lpstr>Components of Spark </vt:lpstr>
      <vt:lpstr>Components of Spark cont..</vt:lpstr>
      <vt:lpstr>Components of Spark</vt:lpstr>
      <vt:lpstr>Slide 12</vt:lpstr>
      <vt:lpstr> Resilient Distributed Datasets (RDDs) </vt:lpstr>
      <vt:lpstr>Slide 14</vt:lpstr>
      <vt:lpstr>Features of an RDD in Spark </vt:lpstr>
      <vt:lpstr>Slide 16</vt:lpstr>
      <vt:lpstr>Slide 17</vt:lpstr>
      <vt:lpstr>Differentiation: RDD vs Datasets vs DataFrame </vt:lpstr>
      <vt:lpstr>Operations on RDDs </vt:lpstr>
      <vt:lpstr>Transformations </vt:lpstr>
      <vt:lpstr> Actions </vt:lpstr>
      <vt:lpstr>Slide 22</vt:lpstr>
      <vt:lpstr> Creating an RDD </vt:lpstr>
      <vt:lpstr>Slide 24</vt:lpstr>
      <vt:lpstr>Slide 25</vt:lpstr>
      <vt:lpstr>Slide 26</vt:lpstr>
      <vt:lpstr> Advantages of RDD </vt:lpstr>
      <vt:lpstr> RDD Persistence </vt:lpstr>
      <vt:lpstr>Slide 29</vt:lpstr>
      <vt:lpstr>Slide 30</vt:lpstr>
      <vt:lpstr>Passing functions to SPARK</vt:lpstr>
      <vt:lpstr>Sending the object that contains that class along with the method</vt:lpstr>
      <vt:lpstr>Create a new MyClass instance and call doStuff on it, the map inside references the func1 method of that MyClass instance, so the whole object needs to be sent to the cluster.  It is similar to writing rdd.map(x =&gt; this.func1(x)).</vt:lpstr>
      <vt:lpstr>Scala Basics</vt:lpstr>
      <vt:lpstr>Components of a Scala Program</vt:lpstr>
      <vt:lpstr>Components of a Scala Program Cont..</vt:lpstr>
      <vt:lpstr>Scala Program</vt:lpstr>
      <vt:lpstr>     Scala Variables and Data Types</vt:lpstr>
      <vt:lpstr>     Scala Variables and Data Types</vt:lpstr>
      <vt:lpstr>Data Types in Scala</vt:lpstr>
      <vt:lpstr>Script Mode </vt:lpstr>
      <vt:lpstr>Scala Keywords </vt:lpstr>
      <vt:lpstr>Basic syntaxes and coding conventions in Scala programming</vt:lpstr>
      <vt:lpstr>Slide 44</vt:lpstr>
      <vt:lpstr>Conditional Statement</vt:lpstr>
      <vt:lpstr>Scala if statement</vt:lpstr>
      <vt:lpstr>If-else Statement</vt:lpstr>
      <vt:lpstr>Slide 48</vt:lpstr>
      <vt:lpstr>Scala Pattern Matching</vt:lpstr>
      <vt:lpstr>Scala Pattern Matching </vt:lpstr>
      <vt:lpstr>Loop Type &amp; Description </vt:lpstr>
      <vt:lpstr>Scala while loop</vt:lpstr>
      <vt:lpstr>Scala do-while loop example </vt:lpstr>
      <vt:lpstr>Scala for loop (for-comprehensions)</vt:lpstr>
      <vt:lpstr>Scala for-loop Example by using until keyword</vt:lpstr>
      <vt:lpstr>Scala for-loop filtering Example</vt:lpstr>
      <vt:lpstr>Scala for-loop Example by using yield keyword</vt:lpstr>
      <vt:lpstr>Scala for-loop in Collection</vt:lpstr>
      <vt:lpstr> </vt:lpstr>
      <vt:lpstr>Scala for-loop using by keyword</vt:lpstr>
      <vt:lpstr>Loop Control Statements</vt:lpstr>
      <vt:lpstr>FUNCTIONS </vt:lpstr>
      <vt:lpstr>Scala Functions </vt:lpstr>
      <vt:lpstr>Scala Function Declaration Syntax</vt:lpstr>
      <vt:lpstr>Scala Function Example without using = Operator</vt:lpstr>
      <vt:lpstr>Scala Function Example with = Operator</vt:lpstr>
      <vt:lpstr>Scala Parameterized Function</vt:lpstr>
      <vt:lpstr>Scala Recursion Function </vt:lpstr>
      <vt:lpstr>Function Parameter with Default Value</vt:lpstr>
      <vt:lpstr>Scala Function Named Parameter </vt:lpstr>
      <vt:lpstr>Scala Array </vt:lpstr>
      <vt:lpstr>Scala Types of array</vt:lpstr>
      <vt:lpstr>Scala Single Dimensional Array</vt:lpstr>
      <vt:lpstr>Scala Array Example: Single Dimensional</vt:lpstr>
      <vt:lpstr>Scala Passing Array into Function</vt:lpstr>
      <vt:lpstr>Scala Array Example:  Iterating By using Foreach Loop </vt:lpstr>
      <vt:lpstr>Scala Multidimensional Array</vt:lpstr>
      <vt:lpstr>Scala Multidimensional Array by using ofDim</vt:lpstr>
      <vt:lpstr>Scala Addition of Two Matrix </vt:lpstr>
      <vt:lpstr>Scala Maps </vt:lpstr>
      <vt:lpstr>Scala maps Example</vt:lpstr>
      <vt:lpstr>Scala Map : Adding and Removing Elements</vt:lpstr>
      <vt:lpstr>Scala Tuples</vt:lpstr>
      <vt:lpstr>Scala Tuple: Accessing Tuple Elements</vt:lpstr>
      <vt:lpstr>Scala Tuple : Function Return Multiple Values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Faster</cp:lastModifiedBy>
  <cp:revision>906</cp:revision>
  <cp:lastPrinted>2018-07-24T06:37:20Z</cp:lastPrinted>
  <dcterms:created xsi:type="dcterms:W3CDTF">2018-06-07T04:06:17Z</dcterms:created>
  <dcterms:modified xsi:type="dcterms:W3CDTF">2023-12-12T02:19:31Z</dcterms:modified>
</cp:coreProperties>
</file>