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4"/>
  </p:notesMasterIdLst>
  <p:sldIdLst>
    <p:sldId id="380" r:id="rId5"/>
    <p:sldId id="408" r:id="rId6"/>
    <p:sldId id="409" r:id="rId7"/>
    <p:sldId id="410" r:id="rId8"/>
    <p:sldId id="384" r:id="rId9"/>
    <p:sldId id="385" r:id="rId10"/>
    <p:sldId id="386" r:id="rId11"/>
    <p:sldId id="387" r:id="rId12"/>
    <p:sldId id="388" r:id="rId13"/>
    <p:sldId id="389" r:id="rId14"/>
    <p:sldId id="390" r:id="rId15"/>
    <p:sldId id="391" r:id="rId16"/>
    <p:sldId id="392" r:id="rId17"/>
    <p:sldId id="393" r:id="rId18"/>
    <p:sldId id="394" r:id="rId19"/>
    <p:sldId id="395" r:id="rId20"/>
    <p:sldId id="396" r:id="rId21"/>
    <p:sldId id="397" r:id="rId22"/>
    <p:sldId id="398" r:id="rId23"/>
    <p:sldId id="399" r:id="rId24"/>
    <p:sldId id="400" r:id="rId25"/>
    <p:sldId id="401" r:id="rId26"/>
    <p:sldId id="402" r:id="rId27"/>
    <p:sldId id="403" r:id="rId28"/>
    <p:sldId id="404" r:id="rId29"/>
    <p:sldId id="405" r:id="rId30"/>
    <p:sldId id="406" r:id="rId31"/>
    <p:sldId id="407" r:id="rId32"/>
    <p:sldId id="314" r:id="rId33"/>
    <p:sldId id="315" r:id="rId34"/>
    <p:sldId id="316" r:id="rId35"/>
    <p:sldId id="317" r:id="rId36"/>
    <p:sldId id="322" r:id="rId37"/>
    <p:sldId id="323" r:id="rId38"/>
    <p:sldId id="324" r:id="rId39"/>
    <p:sldId id="325" r:id="rId40"/>
    <p:sldId id="326" r:id="rId41"/>
    <p:sldId id="338" r:id="rId42"/>
    <p:sldId id="327" r:id="rId43"/>
    <p:sldId id="328" r:id="rId44"/>
    <p:sldId id="329" r:id="rId45"/>
    <p:sldId id="334" r:id="rId46"/>
    <p:sldId id="335" r:id="rId47"/>
    <p:sldId id="336" r:id="rId48"/>
    <p:sldId id="337" r:id="rId49"/>
    <p:sldId id="339" r:id="rId50"/>
    <p:sldId id="340" r:id="rId51"/>
    <p:sldId id="341" r:id="rId52"/>
    <p:sldId id="342" r:id="rId53"/>
    <p:sldId id="343" r:id="rId54"/>
    <p:sldId id="344" r:id="rId55"/>
    <p:sldId id="345" r:id="rId56"/>
    <p:sldId id="346" r:id="rId57"/>
    <p:sldId id="347" r:id="rId58"/>
    <p:sldId id="348" r:id="rId59"/>
    <p:sldId id="349" r:id="rId60"/>
    <p:sldId id="355" r:id="rId61"/>
    <p:sldId id="356" r:id="rId62"/>
    <p:sldId id="379"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505502-ED54-446A-A9D0-1C0F2B3E964F}" type="datetimeFigureOut">
              <a:rPr lang="en-IN" smtClean="0"/>
              <a:t>25-10-2023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AC2FF3-1FD0-4690-A4C5-F34781670F2E}" type="slidenum">
              <a:rPr lang="en-IN" smtClean="0"/>
              <a:t>‹#›</a:t>
            </a:fld>
            <a:endParaRPr lang="en-IN"/>
          </a:p>
        </p:txBody>
      </p:sp>
    </p:spTree>
    <p:extLst>
      <p:ext uri="{BB962C8B-B14F-4D97-AF65-F5344CB8AC3E}">
        <p14:creationId xmlns:p14="http://schemas.microsoft.com/office/powerpoint/2010/main" val="112474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bwMode="auto">
          <a:xfrm>
            <a:off x="515938" y="4344988"/>
            <a:ext cx="5910262" cy="4114800"/>
          </a:xfrm>
          <a:prstGeom prst="rect">
            <a:avLst/>
          </a:prstGeom>
          <a:noFill/>
          <a:ln>
            <a:miter lim="800000"/>
            <a:headEnd/>
            <a:tailEnd/>
          </a:ln>
        </p:spPr>
        <p:txBody>
          <a:bodyPr/>
          <a:lstStyle/>
          <a:p>
            <a:r>
              <a:rPr lang="en-US"/>
              <a:t>credential:</a:t>
            </a:r>
          </a:p>
          <a:p>
            <a:r>
              <a:rPr lang="en-US"/>
              <a:t>bring a computer</a:t>
            </a:r>
          </a:p>
          <a:p>
            <a:r>
              <a:rPr lang="en-US"/>
              <a:t>die photo</a:t>
            </a:r>
          </a:p>
          <a:p>
            <a:r>
              <a:rPr lang="en-US"/>
              <a:t>wafer</a:t>
            </a:r>
          </a:p>
          <a:p>
            <a:endParaRPr lang="en-US"/>
          </a:p>
          <a:p>
            <a:r>
              <a:rPr lang="en-US"/>
              <a:t>:</a:t>
            </a:r>
          </a:p>
          <a:p>
            <a:r>
              <a:rPr lang="en-US"/>
              <a:t>This can be an hidden slide.  I just want to use this to do my own planning.</a:t>
            </a:r>
          </a:p>
          <a:p>
            <a:r>
              <a:rPr lang="en-US"/>
              <a:t>I have rearranged Culler’s lecture slides slightly and add more slides.  This covers everything he covers in his first lecture (and more) but may </a:t>
            </a:r>
          </a:p>
          <a:p>
            <a:r>
              <a:rPr lang="en-US"/>
              <a:t>We will save the fun part, “ Levels of Organization,” at the end (so student can stay awake): I will show the internal stricture of the SS10/20.</a:t>
            </a:r>
          </a:p>
          <a:p>
            <a:endParaRPr lang="en-US"/>
          </a:p>
          <a:p>
            <a:r>
              <a:rPr lang="en-US"/>
              <a:t>Notes to Patterson: You may want to edit the slides in your section or add extra slides to taylor your needs. </a:t>
            </a:r>
          </a:p>
        </p:txBody>
      </p:sp>
      <p:sp>
        <p:nvSpPr>
          <p:cNvPr id="62467" name="Rectangle 3"/>
          <p:cNvSpPr>
            <a:spLocks noGrp="1" noRot="1" noChangeAspect="1" noChangeArrowheads="1" noTextEdit="1"/>
          </p:cNvSpPr>
          <p:nvPr>
            <p:ph type="sldImg"/>
          </p:nvPr>
        </p:nvSpPr>
        <p:spPr bwMode="auto">
          <a:xfrm>
            <a:off x="398463" y="587375"/>
            <a:ext cx="6072187" cy="3416300"/>
          </a:xfrm>
          <a:prstGeom prst="rect">
            <a:avLst/>
          </a:prstGeom>
          <a:noFill/>
          <a:ln>
            <a:miter lim="800000"/>
            <a:headEnd/>
            <a:tailEnd/>
          </a:ln>
        </p:spPr>
      </p:sp>
    </p:spTree>
    <p:extLst>
      <p:ext uri="{BB962C8B-B14F-4D97-AF65-F5344CB8AC3E}">
        <p14:creationId xmlns:p14="http://schemas.microsoft.com/office/powerpoint/2010/main" val="491941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bwMode="auto">
          <a:xfrm>
            <a:off x="515938" y="4344988"/>
            <a:ext cx="5910262" cy="4114800"/>
          </a:xfrm>
          <a:prstGeom prst="rect">
            <a:avLst/>
          </a:prstGeom>
          <a:noFill/>
          <a:ln>
            <a:miter lim="800000"/>
            <a:headEnd/>
            <a:tailEnd/>
          </a:ln>
        </p:spPr>
        <p:txBody>
          <a:bodyPr/>
          <a:lstStyle/>
          <a:p>
            <a:r>
              <a:rPr lang="en-US"/>
              <a:t>credential:</a:t>
            </a:r>
          </a:p>
          <a:p>
            <a:r>
              <a:rPr lang="en-US"/>
              <a:t>bring a computer</a:t>
            </a:r>
          </a:p>
          <a:p>
            <a:r>
              <a:rPr lang="en-US"/>
              <a:t>die photo</a:t>
            </a:r>
          </a:p>
          <a:p>
            <a:r>
              <a:rPr lang="en-US"/>
              <a:t>wafer</a:t>
            </a:r>
          </a:p>
          <a:p>
            <a:endParaRPr lang="en-US"/>
          </a:p>
          <a:p>
            <a:r>
              <a:rPr lang="en-US"/>
              <a:t>:</a:t>
            </a:r>
          </a:p>
          <a:p>
            <a:r>
              <a:rPr lang="en-US"/>
              <a:t>This can be an hidden slide.  I just want to use this to do my own planning.</a:t>
            </a:r>
          </a:p>
          <a:p>
            <a:r>
              <a:rPr lang="en-US"/>
              <a:t>I have rearranged Culler’s lecture slides slightly and add more slides.  This covers everything he covers in his first lecture (and more) but may </a:t>
            </a:r>
          </a:p>
          <a:p>
            <a:r>
              <a:rPr lang="en-US"/>
              <a:t>We will save the fun part, “ Levels of Organization,” at the end (so student can stay awake): I will show the internal stricture of the SS10/20.</a:t>
            </a:r>
          </a:p>
          <a:p>
            <a:endParaRPr lang="en-US"/>
          </a:p>
          <a:p>
            <a:r>
              <a:rPr lang="en-US"/>
              <a:t>Notes to Patterson: You may want to edit the slides in your section or add extra slides to taylor your needs. </a:t>
            </a:r>
          </a:p>
        </p:txBody>
      </p:sp>
      <p:sp>
        <p:nvSpPr>
          <p:cNvPr id="62467" name="Rectangle 3"/>
          <p:cNvSpPr>
            <a:spLocks noGrp="1" noRot="1" noChangeAspect="1" noChangeArrowheads="1" noTextEdit="1"/>
          </p:cNvSpPr>
          <p:nvPr>
            <p:ph type="sldImg"/>
          </p:nvPr>
        </p:nvSpPr>
        <p:spPr bwMode="auto">
          <a:xfrm>
            <a:off x="398463" y="587375"/>
            <a:ext cx="6072187" cy="3416300"/>
          </a:xfrm>
          <a:prstGeom prst="rect">
            <a:avLst/>
          </a:prstGeom>
          <a:noFill/>
          <a:ln>
            <a:miter lim="800000"/>
            <a:headEnd/>
            <a:tailEnd/>
          </a:ln>
        </p:spPr>
      </p:sp>
    </p:spTree>
    <p:extLst>
      <p:ext uri="{BB962C8B-B14F-4D97-AF65-F5344CB8AC3E}">
        <p14:creationId xmlns:p14="http://schemas.microsoft.com/office/powerpoint/2010/main" val="3832271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bwMode="auto">
          <a:xfrm>
            <a:off x="515938" y="4344988"/>
            <a:ext cx="5910262" cy="4114800"/>
          </a:xfrm>
          <a:prstGeom prst="rect">
            <a:avLst/>
          </a:prstGeom>
          <a:noFill/>
          <a:ln>
            <a:miter lim="800000"/>
            <a:headEnd/>
            <a:tailEnd/>
          </a:ln>
        </p:spPr>
        <p:txBody>
          <a:bodyPr/>
          <a:lstStyle/>
          <a:p>
            <a:r>
              <a:rPr lang="en-US"/>
              <a:t>credential:</a:t>
            </a:r>
          </a:p>
          <a:p>
            <a:r>
              <a:rPr lang="en-US"/>
              <a:t>bring a computer</a:t>
            </a:r>
          </a:p>
          <a:p>
            <a:r>
              <a:rPr lang="en-US"/>
              <a:t>die photo</a:t>
            </a:r>
          </a:p>
          <a:p>
            <a:r>
              <a:rPr lang="en-US"/>
              <a:t>wafer</a:t>
            </a:r>
          </a:p>
          <a:p>
            <a:endParaRPr lang="en-US"/>
          </a:p>
          <a:p>
            <a:r>
              <a:rPr lang="en-US"/>
              <a:t>:</a:t>
            </a:r>
          </a:p>
          <a:p>
            <a:r>
              <a:rPr lang="en-US"/>
              <a:t>This can be an hidden slide.  I just want to use this to do my own planning.</a:t>
            </a:r>
          </a:p>
          <a:p>
            <a:r>
              <a:rPr lang="en-US"/>
              <a:t>I have rearranged Culler’s lecture slides slightly and add more slides.  This covers everything he covers in his first lecture (and more) but may </a:t>
            </a:r>
          </a:p>
          <a:p>
            <a:r>
              <a:rPr lang="en-US"/>
              <a:t>We will save the fun part, “ Levels of Organization,” at the end (so student can stay awake): I will show the internal stricture of the SS10/20.</a:t>
            </a:r>
          </a:p>
          <a:p>
            <a:endParaRPr lang="en-US"/>
          </a:p>
          <a:p>
            <a:r>
              <a:rPr lang="en-US"/>
              <a:t>Notes to Patterson: You may want to edit the slides in your section or add extra slides to taylor your needs. </a:t>
            </a:r>
          </a:p>
        </p:txBody>
      </p:sp>
      <p:sp>
        <p:nvSpPr>
          <p:cNvPr id="62467" name="Rectangle 3"/>
          <p:cNvSpPr>
            <a:spLocks noGrp="1" noRot="1" noChangeAspect="1" noChangeArrowheads="1" noTextEdit="1"/>
          </p:cNvSpPr>
          <p:nvPr>
            <p:ph type="sldImg"/>
          </p:nvPr>
        </p:nvSpPr>
        <p:spPr bwMode="auto">
          <a:xfrm>
            <a:off x="398463" y="587375"/>
            <a:ext cx="6072187" cy="3416300"/>
          </a:xfrm>
          <a:prstGeom prst="rect">
            <a:avLst/>
          </a:prstGeom>
          <a:noFill/>
          <a:ln>
            <a:miter lim="800000"/>
            <a:headEnd/>
            <a:tailEnd/>
          </a:ln>
        </p:spPr>
      </p:sp>
    </p:spTree>
    <p:extLst>
      <p:ext uri="{BB962C8B-B14F-4D97-AF65-F5344CB8AC3E}">
        <p14:creationId xmlns:p14="http://schemas.microsoft.com/office/powerpoint/2010/main" val="2372502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bwMode="auto">
          <a:xfrm>
            <a:off x="515938" y="4344988"/>
            <a:ext cx="5910262" cy="4114800"/>
          </a:xfrm>
          <a:prstGeom prst="rect">
            <a:avLst/>
          </a:prstGeom>
          <a:noFill/>
          <a:ln>
            <a:miter lim="800000"/>
            <a:headEnd/>
            <a:tailEnd/>
          </a:ln>
        </p:spPr>
        <p:txBody>
          <a:bodyPr/>
          <a:lstStyle/>
          <a:p>
            <a:r>
              <a:rPr lang="en-US"/>
              <a:t>credential:</a:t>
            </a:r>
          </a:p>
          <a:p>
            <a:r>
              <a:rPr lang="en-US"/>
              <a:t>bring a computer</a:t>
            </a:r>
          </a:p>
          <a:p>
            <a:r>
              <a:rPr lang="en-US"/>
              <a:t>die photo</a:t>
            </a:r>
          </a:p>
          <a:p>
            <a:r>
              <a:rPr lang="en-US"/>
              <a:t>wafer</a:t>
            </a:r>
          </a:p>
          <a:p>
            <a:endParaRPr lang="en-US"/>
          </a:p>
          <a:p>
            <a:r>
              <a:rPr lang="en-US"/>
              <a:t>:</a:t>
            </a:r>
          </a:p>
          <a:p>
            <a:r>
              <a:rPr lang="en-US"/>
              <a:t>This can be an hidden slide.  I just want to use this to do my own planning.</a:t>
            </a:r>
          </a:p>
          <a:p>
            <a:r>
              <a:rPr lang="en-US"/>
              <a:t>I have rearranged Culler’s lecture slides slightly and add more slides.  This covers everything he covers in his first lecture (and more) but may </a:t>
            </a:r>
          </a:p>
          <a:p>
            <a:r>
              <a:rPr lang="en-US"/>
              <a:t>We will save the fun part, “ Levels of Organization,” at the end (so student can stay awake): I will show the internal stricture of the SS10/20.</a:t>
            </a:r>
          </a:p>
          <a:p>
            <a:endParaRPr lang="en-US"/>
          </a:p>
          <a:p>
            <a:r>
              <a:rPr lang="en-US"/>
              <a:t>Notes to Patterson: You may want to edit the slides in your section or add extra slides to taylor your needs. </a:t>
            </a:r>
          </a:p>
        </p:txBody>
      </p:sp>
      <p:sp>
        <p:nvSpPr>
          <p:cNvPr id="62467" name="Rectangle 3"/>
          <p:cNvSpPr>
            <a:spLocks noGrp="1" noRot="1" noChangeAspect="1" noChangeArrowheads="1" noTextEdit="1"/>
          </p:cNvSpPr>
          <p:nvPr>
            <p:ph type="sldImg"/>
          </p:nvPr>
        </p:nvSpPr>
        <p:spPr bwMode="auto">
          <a:xfrm>
            <a:off x="398463" y="587375"/>
            <a:ext cx="6072187" cy="3416300"/>
          </a:xfrm>
          <a:prstGeom prst="rect">
            <a:avLst/>
          </a:prstGeom>
          <a:noFill/>
          <a:ln>
            <a:miter lim="800000"/>
            <a:headEnd/>
            <a:tailEnd/>
          </a:ln>
        </p:spPr>
      </p:sp>
    </p:spTree>
    <p:extLst>
      <p:ext uri="{BB962C8B-B14F-4D97-AF65-F5344CB8AC3E}">
        <p14:creationId xmlns:p14="http://schemas.microsoft.com/office/powerpoint/2010/main" val="2104207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bwMode="auto">
          <a:xfrm>
            <a:off x="515938" y="4344988"/>
            <a:ext cx="5910262" cy="4114800"/>
          </a:xfrm>
          <a:prstGeom prst="rect">
            <a:avLst/>
          </a:prstGeom>
          <a:noFill/>
          <a:ln>
            <a:miter lim="800000"/>
            <a:headEnd/>
            <a:tailEnd/>
          </a:ln>
        </p:spPr>
        <p:txBody>
          <a:bodyPr/>
          <a:lstStyle/>
          <a:p>
            <a:r>
              <a:rPr lang="en-US"/>
              <a:t>credential:</a:t>
            </a:r>
          </a:p>
          <a:p>
            <a:r>
              <a:rPr lang="en-US"/>
              <a:t>bring a computer</a:t>
            </a:r>
          </a:p>
          <a:p>
            <a:r>
              <a:rPr lang="en-US"/>
              <a:t>die photo</a:t>
            </a:r>
          </a:p>
          <a:p>
            <a:r>
              <a:rPr lang="en-US"/>
              <a:t>wafer</a:t>
            </a:r>
          </a:p>
          <a:p>
            <a:endParaRPr lang="en-US"/>
          </a:p>
          <a:p>
            <a:r>
              <a:rPr lang="en-US"/>
              <a:t>:</a:t>
            </a:r>
          </a:p>
          <a:p>
            <a:r>
              <a:rPr lang="en-US"/>
              <a:t>This can be an hidden slide.  I just want to use this to do my own planning.</a:t>
            </a:r>
          </a:p>
          <a:p>
            <a:r>
              <a:rPr lang="en-US"/>
              <a:t>I have rearranged Culler’s lecture slides slightly and add more slides.  This covers everything he covers in his first lecture (and more) but may </a:t>
            </a:r>
          </a:p>
          <a:p>
            <a:r>
              <a:rPr lang="en-US"/>
              <a:t>We will save the fun part, “ Levels of Organization,” at the end (so student can stay awake): I will show the internal stricture of the SS10/20.</a:t>
            </a:r>
          </a:p>
          <a:p>
            <a:endParaRPr lang="en-US"/>
          </a:p>
          <a:p>
            <a:r>
              <a:rPr lang="en-US"/>
              <a:t>Notes to Patterson: You may want to edit the slides in your section or add extra slides to taylor your needs. </a:t>
            </a:r>
          </a:p>
        </p:txBody>
      </p:sp>
      <p:sp>
        <p:nvSpPr>
          <p:cNvPr id="62467" name="Rectangle 3"/>
          <p:cNvSpPr>
            <a:spLocks noGrp="1" noRot="1" noChangeAspect="1" noChangeArrowheads="1" noTextEdit="1"/>
          </p:cNvSpPr>
          <p:nvPr>
            <p:ph type="sldImg"/>
          </p:nvPr>
        </p:nvSpPr>
        <p:spPr bwMode="auto">
          <a:xfrm>
            <a:off x="398463" y="587375"/>
            <a:ext cx="6072187" cy="3416300"/>
          </a:xfrm>
          <a:prstGeom prst="rect">
            <a:avLst/>
          </a:prstGeom>
          <a:noFill/>
          <a:ln>
            <a:miter lim="800000"/>
            <a:headEnd/>
            <a:tailEnd/>
          </a:ln>
        </p:spPr>
      </p:sp>
    </p:spTree>
    <p:extLst>
      <p:ext uri="{BB962C8B-B14F-4D97-AF65-F5344CB8AC3E}">
        <p14:creationId xmlns:p14="http://schemas.microsoft.com/office/powerpoint/2010/main" val="1408957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51BF3B-0CE2-4B64-8C65-9AC012E6F9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4594CDE0-88EE-44BC-B8C6-AE6E056947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0042915A-FE83-491E-9E02-07D1AD4799FC}"/>
              </a:ext>
            </a:extLst>
          </p:cNvPr>
          <p:cNvSpPr>
            <a:spLocks noGrp="1"/>
          </p:cNvSpPr>
          <p:nvPr>
            <p:ph type="dt" sz="half" idx="10"/>
          </p:nvPr>
        </p:nvSpPr>
        <p:spPr/>
        <p:txBody>
          <a:bodyPr/>
          <a:lstStyle/>
          <a:p>
            <a:fld id="{4F60C353-4725-46B4-AB38-8B2FA8AAFAEC}" type="datetimeFigureOut">
              <a:rPr lang="en-US" smtClean="0"/>
              <a:t>10/25/2023</a:t>
            </a:fld>
            <a:endParaRPr lang="en-US"/>
          </a:p>
        </p:txBody>
      </p:sp>
      <p:sp>
        <p:nvSpPr>
          <p:cNvPr id="5" name="Footer Placeholder 4">
            <a:extLst>
              <a:ext uri="{FF2B5EF4-FFF2-40B4-BE49-F238E27FC236}">
                <a16:creationId xmlns:a16="http://schemas.microsoft.com/office/drawing/2014/main" xmlns="" id="{CD7F6AEA-540B-4DDD-86EC-E4EA64AFC1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2D41729-8542-492D-AAFD-B33AABC99ABF}"/>
              </a:ext>
            </a:extLst>
          </p:cNvPr>
          <p:cNvSpPr>
            <a:spLocks noGrp="1"/>
          </p:cNvSpPr>
          <p:nvPr>
            <p:ph type="sldNum" sz="quarter" idx="12"/>
          </p:nvPr>
        </p:nvSpPr>
        <p:spPr/>
        <p:txBody>
          <a:bodyPr/>
          <a:lstStyle/>
          <a:p>
            <a:fld id="{DBDA35CB-CB19-488A-BC19-AA16CFD72C18}" type="slidenum">
              <a:rPr lang="en-US" smtClean="0"/>
              <a:t>‹#›</a:t>
            </a:fld>
            <a:endParaRPr lang="en-US"/>
          </a:p>
        </p:txBody>
      </p:sp>
    </p:spTree>
    <p:extLst>
      <p:ext uri="{BB962C8B-B14F-4D97-AF65-F5344CB8AC3E}">
        <p14:creationId xmlns:p14="http://schemas.microsoft.com/office/powerpoint/2010/main" val="3075028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699397-15D3-4112-90A1-9A50FCC990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1F083FE0-EEA3-421F-B8C6-F745AA058C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DA4E31C-43C5-4A51-9397-EE67A0D8E47E}"/>
              </a:ext>
            </a:extLst>
          </p:cNvPr>
          <p:cNvSpPr>
            <a:spLocks noGrp="1"/>
          </p:cNvSpPr>
          <p:nvPr>
            <p:ph type="dt" sz="half" idx="10"/>
          </p:nvPr>
        </p:nvSpPr>
        <p:spPr/>
        <p:txBody>
          <a:bodyPr/>
          <a:lstStyle/>
          <a:p>
            <a:fld id="{4F60C353-4725-46B4-AB38-8B2FA8AAFAEC}" type="datetimeFigureOut">
              <a:rPr lang="en-US" smtClean="0"/>
              <a:t>10/25/2023</a:t>
            </a:fld>
            <a:endParaRPr lang="en-US"/>
          </a:p>
        </p:txBody>
      </p:sp>
      <p:sp>
        <p:nvSpPr>
          <p:cNvPr id="5" name="Footer Placeholder 4">
            <a:extLst>
              <a:ext uri="{FF2B5EF4-FFF2-40B4-BE49-F238E27FC236}">
                <a16:creationId xmlns:a16="http://schemas.microsoft.com/office/drawing/2014/main" xmlns="" id="{BBA016BC-CB4D-4498-B1BB-A862A1E90D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775981B-5967-4080-9037-5B1A8AAA019C}"/>
              </a:ext>
            </a:extLst>
          </p:cNvPr>
          <p:cNvSpPr>
            <a:spLocks noGrp="1"/>
          </p:cNvSpPr>
          <p:nvPr>
            <p:ph type="sldNum" sz="quarter" idx="12"/>
          </p:nvPr>
        </p:nvSpPr>
        <p:spPr/>
        <p:txBody>
          <a:bodyPr/>
          <a:lstStyle/>
          <a:p>
            <a:fld id="{DBDA35CB-CB19-488A-BC19-AA16CFD72C18}" type="slidenum">
              <a:rPr lang="en-US" smtClean="0"/>
              <a:t>‹#›</a:t>
            </a:fld>
            <a:endParaRPr lang="en-US"/>
          </a:p>
        </p:txBody>
      </p:sp>
    </p:spTree>
    <p:extLst>
      <p:ext uri="{BB962C8B-B14F-4D97-AF65-F5344CB8AC3E}">
        <p14:creationId xmlns:p14="http://schemas.microsoft.com/office/powerpoint/2010/main" val="1748380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375B1B6-D6B0-4AF4-B811-2B446D8019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5DE76B90-C315-4E68-8F05-A25CF373FF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0CC3ED9-F727-4008-85C7-155C76F8B3A6}"/>
              </a:ext>
            </a:extLst>
          </p:cNvPr>
          <p:cNvSpPr>
            <a:spLocks noGrp="1"/>
          </p:cNvSpPr>
          <p:nvPr>
            <p:ph type="dt" sz="half" idx="10"/>
          </p:nvPr>
        </p:nvSpPr>
        <p:spPr/>
        <p:txBody>
          <a:bodyPr/>
          <a:lstStyle/>
          <a:p>
            <a:fld id="{4F60C353-4725-46B4-AB38-8B2FA8AAFAEC}" type="datetimeFigureOut">
              <a:rPr lang="en-US" smtClean="0"/>
              <a:t>10/25/2023</a:t>
            </a:fld>
            <a:endParaRPr lang="en-US"/>
          </a:p>
        </p:txBody>
      </p:sp>
      <p:sp>
        <p:nvSpPr>
          <p:cNvPr id="5" name="Footer Placeholder 4">
            <a:extLst>
              <a:ext uri="{FF2B5EF4-FFF2-40B4-BE49-F238E27FC236}">
                <a16:creationId xmlns:a16="http://schemas.microsoft.com/office/drawing/2014/main" xmlns="" id="{890939A0-8FD0-4931-B029-49001F0508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2F994F7-5909-45B5-B2B5-91166468DA83}"/>
              </a:ext>
            </a:extLst>
          </p:cNvPr>
          <p:cNvSpPr>
            <a:spLocks noGrp="1"/>
          </p:cNvSpPr>
          <p:nvPr>
            <p:ph type="sldNum" sz="quarter" idx="12"/>
          </p:nvPr>
        </p:nvSpPr>
        <p:spPr/>
        <p:txBody>
          <a:bodyPr/>
          <a:lstStyle/>
          <a:p>
            <a:fld id="{DBDA35CB-CB19-488A-BC19-AA16CFD72C18}" type="slidenum">
              <a:rPr lang="en-US" smtClean="0"/>
              <a:t>‹#›</a:t>
            </a:fld>
            <a:endParaRPr lang="en-US"/>
          </a:p>
        </p:txBody>
      </p:sp>
    </p:spTree>
    <p:extLst>
      <p:ext uri="{BB962C8B-B14F-4D97-AF65-F5344CB8AC3E}">
        <p14:creationId xmlns:p14="http://schemas.microsoft.com/office/powerpoint/2010/main" val="1683201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8BEE50-185D-459C-8A55-5C2FB25DEA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AE6C0B4-0AE6-4FB4-88ED-1258F5E2F0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B45E0D7-5238-4D4B-ADD7-C807EF84ACD8}"/>
              </a:ext>
            </a:extLst>
          </p:cNvPr>
          <p:cNvSpPr>
            <a:spLocks noGrp="1"/>
          </p:cNvSpPr>
          <p:nvPr>
            <p:ph type="dt" sz="half" idx="10"/>
          </p:nvPr>
        </p:nvSpPr>
        <p:spPr/>
        <p:txBody>
          <a:bodyPr/>
          <a:lstStyle/>
          <a:p>
            <a:fld id="{4F60C353-4725-46B4-AB38-8B2FA8AAFAEC}" type="datetimeFigureOut">
              <a:rPr lang="en-US" smtClean="0"/>
              <a:t>10/25/2023</a:t>
            </a:fld>
            <a:endParaRPr lang="en-US"/>
          </a:p>
        </p:txBody>
      </p:sp>
      <p:sp>
        <p:nvSpPr>
          <p:cNvPr id="5" name="Footer Placeholder 4">
            <a:extLst>
              <a:ext uri="{FF2B5EF4-FFF2-40B4-BE49-F238E27FC236}">
                <a16:creationId xmlns:a16="http://schemas.microsoft.com/office/drawing/2014/main" xmlns="" id="{DA7073B3-A332-448D-8523-6A838302CE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05BE598-EC36-4874-B75E-5BBA009B16CD}"/>
              </a:ext>
            </a:extLst>
          </p:cNvPr>
          <p:cNvSpPr>
            <a:spLocks noGrp="1"/>
          </p:cNvSpPr>
          <p:nvPr>
            <p:ph type="sldNum" sz="quarter" idx="12"/>
          </p:nvPr>
        </p:nvSpPr>
        <p:spPr/>
        <p:txBody>
          <a:bodyPr/>
          <a:lstStyle/>
          <a:p>
            <a:fld id="{DBDA35CB-CB19-488A-BC19-AA16CFD72C18}" type="slidenum">
              <a:rPr lang="en-US" smtClean="0"/>
              <a:t>‹#›</a:t>
            </a:fld>
            <a:endParaRPr lang="en-US"/>
          </a:p>
        </p:txBody>
      </p:sp>
    </p:spTree>
    <p:extLst>
      <p:ext uri="{BB962C8B-B14F-4D97-AF65-F5344CB8AC3E}">
        <p14:creationId xmlns:p14="http://schemas.microsoft.com/office/powerpoint/2010/main" val="479688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C6F212-FE8E-47FB-AABE-5B4EE3C5D3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784301E9-4AB1-4104-93F4-FA3014CB7A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80C3210-8E41-46D8-B87E-ADD391EAB143}"/>
              </a:ext>
            </a:extLst>
          </p:cNvPr>
          <p:cNvSpPr>
            <a:spLocks noGrp="1"/>
          </p:cNvSpPr>
          <p:nvPr>
            <p:ph type="dt" sz="half" idx="10"/>
          </p:nvPr>
        </p:nvSpPr>
        <p:spPr/>
        <p:txBody>
          <a:bodyPr/>
          <a:lstStyle/>
          <a:p>
            <a:fld id="{4F60C353-4725-46B4-AB38-8B2FA8AAFAEC}" type="datetimeFigureOut">
              <a:rPr lang="en-US" smtClean="0"/>
              <a:t>10/25/2023</a:t>
            </a:fld>
            <a:endParaRPr lang="en-US"/>
          </a:p>
        </p:txBody>
      </p:sp>
      <p:sp>
        <p:nvSpPr>
          <p:cNvPr id="5" name="Footer Placeholder 4">
            <a:extLst>
              <a:ext uri="{FF2B5EF4-FFF2-40B4-BE49-F238E27FC236}">
                <a16:creationId xmlns:a16="http://schemas.microsoft.com/office/drawing/2014/main" xmlns="" id="{27C71894-EDB9-4291-B3FE-31AAE99C2D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6628CEC-6D1A-4FE9-8ED5-1CC744A8AB2A}"/>
              </a:ext>
            </a:extLst>
          </p:cNvPr>
          <p:cNvSpPr>
            <a:spLocks noGrp="1"/>
          </p:cNvSpPr>
          <p:nvPr>
            <p:ph type="sldNum" sz="quarter" idx="12"/>
          </p:nvPr>
        </p:nvSpPr>
        <p:spPr/>
        <p:txBody>
          <a:bodyPr/>
          <a:lstStyle/>
          <a:p>
            <a:fld id="{DBDA35CB-CB19-488A-BC19-AA16CFD72C18}" type="slidenum">
              <a:rPr lang="en-US" smtClean="0"/>
              <a:t>‹#›</a:t>
            </a:fld>
            <a:endParaRPr lang="en-US"/>
          </a:p>
        </p:txBody>
      </p:sp>
    </p:spTree>
    <p:extLst>
      <p:ext uri="{BB962C8B-B14F-4D97-AF65-F5344CB8AC3E}">
        <p14:creationId xmlns:p14="http://schemas.microsoft.com/office/powerpoint/2010/main" val="233028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BC5B03-97DF-4377-8EC2-4FB2BC112A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9450000-93CC-4B3A-98FF-95DC6C99FC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F92DC9A2-AE8E-4DDE-8FC6-52DECB207D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16C8F165-6FAB-43E8-B7C4-D8A528547C8A}"/>
              </a:ext>
            </a:extLst>
          </p:cNvPr>
          <p:cNvSpPr>
            <a:spLocks noGrp="1"/>
          </p:cNvSpPr>
          <p:nvPr>
            <p:ph type="dt" sz="half" idx="10"/>
          </p:nvPr>
        </p:nvSpPr>
        <p:spPr/>
        <p:txBody>
          <a:bodyPr/>
          <a:lstStyle/>
          <a:p>
            <a:fld id="{4F60C353-4725-46B4-AB38-8B2FA8AAFAEC}" type="datetimeFigureOut">
              <a:rPr lang="en-US" smtClean="0"/>
              <a:t>10/25/2023</a:t>
            </a:fld>
            <a:endParaRPr lang="en-US"/>
          </a:p>
        </p:txBody>
      </p:sp>
      <p:sp>
        <p:nvSpPr>
          <p:cNvPr id="6" name="Footer Placeholder 5">
            <a:extLst>
              <a:ext uri="{FF2B5EF4-FFF2-40B4-BE49-F238E27FC236}">
                <a16:creationId xmlns:a16="http://schemas.microsoft.com/office/drawing/2014/main" xmlns="" id="{8D3CF575-9421-47F1-9E98-4E88031292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1776A26-D66D-4417-9508-334106356757}"/>
              </a:ext>
            </a:extLst>
          </p:cNvPr>
          <p:cNvSpPr>
            <a:spLocks noGrp="1"/>
          </p:cNvSpPr>
          <p:nvPr>
            <p:ph type="sldNum" sz="quarter" idx="12"/>
          </p:nvPr>
        </p:nvSpPr>
        <p:spPr/>
        <p:txBody>
          <a:bodyPr/>
          <a:lstStyle/>
          <a:p>
            <a:fld id="{DBDA35CB-CB19-488A-BC19-AA16CFD72C18}" type="slidenum">
              <a:rPr lang="en-US" smtClean="0"/>
              <a:t>‹#›</a:t>
            </a:fld>
            <a:endParaRPr lang="en-US"/>
          </a:p>
        </p:txBody>
      </p:sp>
    </p:spTree>
    <p:extLst>
      <p:ext uri="{BB962C8B-B14F-4D97-AF65-F5344CB8AC3E}">
        <p14:creationId xmlns:p14="http://schemas.microsoft.com/office/powerpoint/2010/main" val="1322649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452BBE-3E41-47D1-913C-54B1DB1C9D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A5745F93-BA5E-40F0-8BC1-0731DDF6C6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CB5735E-7B21-445E-9762-A4AC1FB921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192304F2-7EE7-49EB-BBA9-334539CF83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8017938-084F-4E47-ABA8-6AC2A43091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B88CA08-4845-4F1D-B229-DD8025B8636D}"/>
              </a:ext>
            </a:extLst>
          </p:cNvPr>
          <p:cNvSpPr>
            <a:spLocks noGrp="1"/>
          </p:cNvSpPr>
          <p:nvPr>
            <p:ph type="dt" sz="half" idx="10"/>
          </p:nvPr>
        </p:nvSpPr>
        <p:spPr/>
        <p:txBody>
          <a:bodyPr/>
          <a:lstStyle/>
          <a:p>
            <a:fld id="{4F60C353-4725-46B4-AB38-8B2FA8AAFAEC}" type="datetimeFigureOut">
              <a:rPr lang="en-US" smtClean="0"/>
              <a:t>10/25/2023</a:t>
            </a:fld>
            <a:endParaRPr lang="en-US"/>
          </a:p>
        </p:txBody>
      </p:sp>
      <p:sp>
        <p:nvSpPr>
          <p:cNvPr id="8" name="Footer Placeholder 7">
            <a:extLst>
              <a:ext uri="{FF2B5EF4-FFF2-40B4-BE49-F238E27FC236}">
                <a16:creationId xmlns:a16="http://schemas.microsoft.com/office/drawing/2014/main" xmlns="" id="{E5C88BAC-4DDF-4BE6-8225-0B10D7A6AF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E361019F-B7F9-4A4F-ADEF-18C0AFFFC1A3}"/>
              </a:ext>
            </a:extLst>
          </p:cNvPr>
          <p:cNvSpPr>
            <a:spLocks noGrp="1"/>
          </p:cNvSpPr>
          <p:nvPr>
            <p:ph type="sldNum" sz="quarter" idx="12"/>
          </p:nvPr>
        </p:nvSpPr>
        <p:spPr/>
        <p:txBody>
          <a:bodyPr/>
          <a:lstStyle/>
          <a:p>
            <a:fld id="{DBDA35CB-CB19-488A-BC19-AA16CFD72C18}" type="slidenum">
              <a:rPr lang="en-US" smtClean="0"/>
              <a:t>‹#›</a:t>
            </a:fld>
            <a:endParaRPr lang="en-US"/>
          </a:p>
        </p:txBody>
      </p:sp>
    </p:spTree>
    <p:extLst>
      <p:ext uri="{BB962C8B-B14F-4D97-AF65-F5344CB8AC3E}">
        <p14:creationId xmlns:p14="http://schemas.microsoft.com/office/powerpoint/2010/main" val="392600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97B85E-8A12-49BC-A322-533D7990F0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E66B430B-485D-40D2-BD51-E9868B58D01B}"/>
              </a:ext>
            </a:extLst>
          </p:cNvPr>
          <p:cNvSpPr>
            <a:spLocks noGrp="1"/>
          </p:cNvSpPr>
          <p:nvPr>
            <p:ph type="dt" sz="half" idx="10"/>
          </p:nvPr>
        </p:nvSpPr>
        <p:spPr/>
        <p:txBody>
          <a:bodyPr/>
          <a:lstStyle/>
          <a:p>
            <a:fld id="{4F60C353-4725-46B4-AB38-8B2FA8AAFAEC}" type="datetimeFigureOut">
              <a:rPr lang="en-US" smtClean="0"/>
              <a:t>10/25/2023</a:t>
            </a:fld>
            <a:endParaRPr lang="en-US"/>
          </a:p>
        </p:txBody>
      </p:sp>
      <p:sp>
        <p:nvSpPr>
          <p:cNvPr id="4" name="Footer Placeholder 3">
            <a:extLst>
              <a:ext uri="{FF2B5EF4-FFF2-40B4-BE49-F238E27FC236}">
                <a16:creationId xmlns:a16="http://schemas.microsoft.com/office/drawing/2014/main" xmlns="" id="{5F4B3F56-C080-4BEC-988D-62F8DB204A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1FC7E5A-787A-4971-B093-265EA3178FF1}"/>
              </a:ext>
            </a:extLst>
          </p:cNvPr>
          <p:cNvSpPr>
            <a:spLocks noGrp="1"/>
          </p:cNvSpPr>
          <p:nvPr>
            <p:ph type="sldNum" sz="quarter" idx="12"/>
          </p:nvPr>
        </p:nvSpPr>
        <p:spPr/>
        <p:txBody>
          <a:bodyPr/>
          <a:lstStyle/>
          <a:p>
            <a:fld id="{DBDA35CB-CB19-488A-BC19-AA16CFD72C18}" type="slidenum">
              <a:rPr lang="en-US" smtClean="0"/>
              <a:t>‹#›</a:t>
            </a:fld>
            <a:endParaRPr lang="en-US"/>
          </a:p>
        </p:txBody>
      </p:sp>
    </p:spTree>
    <p:extLst>
      <p:ext uri="{BB962C8B-B14F-4D97-AF65-F5344CB8AC3E}">
        <p14:creationId xmlns:p14="http://schemas.microsoft.com/office/powerpoint/2010/main" val="1834246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061681B-0062-4C19-BD64-6CC6916D1C8F}"/>
              </a:ext>
            </a:extLst>
          </p:cNvPr>
          <p:cNvSpPr>
            <a:spLocks noGrp="1"/>
          </p:cNvSpPr>
          <p:nvPr>
            <p:ph type="dt" sz="half" idx="10"/>
          </p:nvPr>
        </p:nvSpPr>
        <p:spPr/>
        <p:txBody>
          <a:bodyPr/>
          <a:lstStyle/>
          <a:p>
            <a:fld id="{4F60C353-4725-46B4-AB38-8B2FA8AAFAEC}" type="datetimeFigureOut">
              <a:rPr lang="en-US" smtClean="0"/>
              <a:t>10/25/2023</a:t>
            </a:fld>
            <a:endParaRPr lang="en-US"/>
          </a:p>
        </p:txBody>
      </p:sp>
      <p:sp>
        <p:nvSpPr>
          <p:cNvPr id="3" name="Footer Placeholder 2">
            <a:extLst>
              <a:ext uri="{FF2B5EF4-FFF2-40B4-BE49-F238E27FC236}">
                <a16:creationId xmlns:a16="http://schemas.microsoft.com/office/drawing/2014/main" xmlns="" id="{FB0DA03E-9E4F-4817-AEE1-A7ACC31E8E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2E67A4C8-5129-4D84-A785-625F58434622}"/>
              </a:ext>
            </a:extLst>
          </p:cNvPr>
          <p:cNvSpPr>
            <a:spLocks noGrp="1"/>
          </p:cNvSpPr>
          <p:nvPr>
            <p:ph type="sldNum" sz="quarter" idx="12"/>
          </p:nvPr>
        </p:nvSpPr>
        <p:spPr/>
        <p:txBody>
          <a:bodyPr/>
          <a:lstStyle/>
          <a:p>
            <a:fld id="{DBDA35CB-CB19-488A-BC19-AA16CFD72C18}" type="slidenum">
              <a:rPr lang="en-US" smtClean="0"/>
              <a:t>‹#›</a:t>
            </a:fld>
            <a:endParaRPr lang="en-US"/>
          </a:p>
        </p:txBody>
      </p:sp>
    </p:spTree>
    <p:extLst>
      <p:ext uri="{BB962C8B-B14F-4D97-AF65-F5344CB8AC3E}">
        <p14:creationId xmlns:p14="http://schemas.microsoft.com/office/powerpoint/2010/main" val="4194929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0FEDC1-8A5B-4C65-B7C9-C5222F5C4D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5A30A7D-2B2C-40EC-BC42-4245420210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6506D17-F4BA-4E88-8BAA-85FFFFB2E5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B400946-A367-4C16-AB30-79F059C7974E}"/>
              </a:ext>
            </a:extLst>
          </p:cNvPr>
          <p:cNvSpPr>
            <a:spLocks noGrp="1"/>
          </p:cNvSpPr>
          <p:nvPr>
            <p:ph type="dt" sz="half" idx="10"/>
          </p:nvPr>
        </p:nvSpPr>
        <p:spPr/>
        <p:txBody>
          <a:bodyPr/>
          <a:lstStyle/>
          <a:p>
            <a:fld id="{4F60C353-4725-46B4-AB38-8B2FA8AAFAEC}" type="datetimeFigureOut">
              <a:rPr lang="en-US" smtClean="0"/>
              <a:t>10/25/2023</a:t>
            </a:fld>
            <a:endParaRPr lang="en-US"/>
          </a:p>
        </p:txBody>
      </p:sp>
      <p:sp>
        <p:nvSpPr>
          <p:cNvPr id="6" name="Footer Placeholder 5">
            <a:extLst>
              <a:ext uri="{FF2B5EF4-FFF2-40B4-BE49-F238E27FC236}">
                <a16:creationId xmlns:a16="http://schemas.microsoft.com/office/drawing/2014/main" xmlns="" id="{0AAAB2C8-9C2C-4129-B36F-5FEEBEBDB7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5D137AE-D755-4C0E-9657-BFA07959AB88}"/>
              </a:ext>
            </a:extLst>
          </p:cNvPr>
          <p:cNvSpPr>
            <a:spLocks noGrp="1"/>
          </p:cNvSpPr>
          <p:nvPr>
            <p:ph type="sldNum" sz="quarter" idx="12"/>
          </p:nvPr>
        </p:nvSpPr>
        <p:spPr/>
        <p:txBody>
          <a:bodyPr/>
          <a:lstStyle/>
          <a:p>
            <a:fld id="{DBDA35CB-CB19-488A-BC19-AA16CFD72C18}" type="slidenum">
              <a:rPr lang="en-US" smtClean="0"/>
              <a:t>‹#›</a:t>
            </a:fld>
            <a:endParaRPr lang="en-US"/>
          </a:p>
        </p:txBody>
      </p:sp>
    </p:spTree>
    <p:extLst>
      <p:ext uri="{BB962C8B-B14F-4D97-AF65-F5344CB8AC3E}">
        <p14:creationId xmlns:p14="http://schemas.microsoft.com/office/powerpoint/2010/main" val="3010206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102F97-BE7A-4EFF-82A8-1A82D2BEF0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9C4C74AB-1D3A-48FE-83C8-51C4CA7607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F84F9F06-9236-4F4C-9933-7785C05128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DCE2F75-350A-484A-8EEB-8DE80EF590E0}"/>
              </a:ext>
            </a:extLst>
          </p:cNvPr>
          <p:cNvSpPr>
            <a:spLocks noGrp="1"/>
          </p:cNvSpPr>
          <p:nvPr>
            <p:ph type="dt" sz="half" idx="10"/>
          </p:nvPr>
        </p:nvSpPr>
        <p:spPr/>
        <p:txBody>
          <a:bodyPr/>
          <a:lstStyle/>
          <a:p>
            <a:fld id="{4F60C353-4725-46B4-AB38-8B2FA8AAFAEC}" type="datetimeFigureOut">
              <a:rPr lang="en-US" smtClean="0"/>
              <a:t>10/25/2023</a:t>
            </a:fld>
            <a:endParaRPr lang="en-US"/>
          </a:p>
        </p:txBody>
      </p:sp>
      <p:sp>
        <p:nvSpPr>
          <p:cNvPr id="6" name="Footer Placeholder 5">
            <a:extLst>
              <a:ext uri="{FF2B5EF4-FFF2-40B4-BE49-F238E27FC236}">
                <a16:creationId xmlns:a16="http://schemas.microsoft.com/office/drawing/2014/main" xmlns="" id="{AD9433CC-F852-42AD-AF67-61CCB74EF7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79841D5-8875-4ABE-B95B-C1AE99EE6BB7}"/>
              </a:ext>
            </a:extLst>
          </p:cNvPr>
          <p:cNvSpPr>
            <a:spLocks noGrp="1"/>
          </p:cNvSpPr>
          <p:nvPr>
            <p:ph type="sldNum" sz="quarter" idx="12"/>
          </p:nvPr>
        </p:nvSpPr>
        <p:spPr/>
        <p:txBody>
          <a:bodyPr/>
          <a:lstStyle/>
          <a:p>
            <a:fld id="{DBDA35CB-CB19-488A-BC19-AA16CFD72C18}" type="slidenum">
              <a:rPr lang="en-US" smtClean="0"/>
              <a:t>‹#›</a:t>
            </a:fld>
            <a:endParaRPr lang="en-US"/>
          </a:p>
        </p:txBody>
      </p:sp>
    </p:spTree>
    <p:extLst>
      <p:ext uri="{BB962C8B-B14F-4D97-AF65-F5344CB8AC3E}">
        <p14:creationId xmlns:p14="http://schemas.microsoft.com/office/powerpoint/2010/main" val="3073742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C871B27-8AF7-4CAE-806E-6824D3AEBE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ECFCC854-8438-4458-B20D-948FDCE382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26030FF-3CD8-4CB1-B45D-18E767C266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60C353-4725-46B4-AB38-8B2FA8AAFAEC}" type="datetimeFigureOut">
              <a:rPr lang="en-US" smtClean="0"/>
              <a:t>10/25/2023</a:t>
            </a:fld>
            <a:endParaRPr lang="en-US"/>
          </a:p>
        </p:txBody>
      </p:sp>
      <p:sp>
        <p:nvSpPr>
          <p:cNvPr id="5" name="Footer Placeholder 4">
            <a:extLst>
              <a:ext uri="{FF2B5EF4-FFF2-40B4-BE49-F238E27FC236}">
                <a16:creationId xmlns:a16="http://schemas.microsoft.com/office/drawing/2014/main" xmlns="" id="{4F764858-B69A-4F25-8907-6A85C350D4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6E613380-A026-4266-9CDD-4EB7784DB3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DA35CB-CB19-488A-BC19-AA16CFD72C18}" type="slidenum">
              <a:rPr lang="en-US" smtClean="0"/>
              <a:t>‹#›</a:t>
            </a:fld>
            <a:endParaRPr lang="en-US"/>
          </a:p>
        </p:txBody>
      </p:sp>
    </p:spTree>
    <p:extLst>
      <p:ext uri="{BB962C8B-B14F-4D97-AF65-F5344CB8AC3E}">
        <p14:creationId xmlns:p14="http://schemas.microsoft.com/office/powerpoint/2010/main" val="628500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testbytes.net/blog/bug-tracking-syste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softwaretestinghelp.com/what-is-alpha-testing-beta-testing/" TargetMode="External"/><Relationship Id="rId2" Type="http://schemas.openxmlformats.org/officeDocument/2006/relationships/hyperlink" Target="https://www.softwaretestinghelp.com/what-is-acceptance-test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softwaretestinghelp.com/usability-testing-guide/" TargetMode="External"/><Relationship Id="rId2" Type="http://schemas.openxmlformats.org/officeDocument/2006/relationships/hyperlink" Target="https://www.softwaretestinghelp.com/software-compatibility-testin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guru99.com/traceability-matrix.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guru99.com/software-testing-test-data.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guru99.com/defect-management-process.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oftwaretestinghelp.com/what-is-integration-testing/" TargetMode="External"/><Relationship Id="rId2" Type="http://schemas.openxmlformats.org/officeDocument/2006/relationships/hyperlink" Target="https://www.softwaretestinghelp.com/unit-test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softwaretestinghelp.com/smoke-testing-and-sanity-testing-difference/" TargetMode="External"/><Relationship Id="rId2" Type="http://schemas.openxmlformats.org/officeDocument/2006/relationships/hyperlink" Target="https://www.softwaretestinghelp.com/system-test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softwaretestinghelp.com/smoke-testing-and-sanity-testing-differenc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endParaRPr lang="en-IN" dirty="0" smtClean="0"/>
          </a:p>
          <a:p>
            <a:pPr marL="0" indent="0">
              <a:buNone/>
            </a:pPr>
            <a:endParaRPr lang="en-IN" dirty="0"/>
          </a:p>
          <a:p>
            <a:pPr marL="0" indent="0">
              <a:buNone/>
            </a:pPr>
            <a:endParaRPr lang="en-IN" dirty="0" smtClean="0"/>
          </a:p>
          <a:p>
            <a:pPr marL="0" indent="0" algn="ctr">
              <a:buNone/>
            </a:pPr>
            <a:r>
              <a:rPr lang="en-IN" b="1" dirty="0" smtClean="0"/>
              <a:t>Software Testing </a:t>
            </a:r>
          </a:p>
          <a:p>
            <a:pPr marL="0" indent="0" algn="ctr">
              <a:buNone/>
            </a:pPr>
            <a:r>
              <a:rPr lang="en-IN" b="1" dirty="0" smtClean="0"/>
              <a:t>CSA 2010</a:t>
            </a:r>
            <a:endParaRPr lang="en-IN" b="1" dirty="0"/>
          </a:p>
        </p:txBody>
      </p:sp>
    </p:spTree>
    <p:extLst>
      <p:ext uri="{BB962C8B-B14F-4D97-AF65-F5344CB8AC3E}">
        <p14:creationId xmlns:p14="http://schemas.microsoft.com/office/powerpoint/2010/main" val="420024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9800" y="1143001"/>
            <a:ext cx="7848600" cy="5130379"/>
          </a:xfrm>
        </p:spPr>
        <p:txBody>
          <a:bodyPr>
            <a:normAutofit lnSpcReduction="10000"/>
          </a:bodyPr>
          <a:lstStyle/>
          <a:p>
            <a:pPr marL="0" indent="0" algn="just">
              <a:buNone/>
            </a:pPr>
            <a:r>
              <a:rPr lang="en-US" b="0" dirty="0"/>
              <a:t>Graphical User Interface (GUI) Testing</a:t>
            </a:r>
          </a:p>
          <a:p>
            <a:pPr algn="just"/>
            <a:r>
              <a:rPr lang="en-US" b="0" dirty="0"/>
              <a:t>The objective of this GUI Testing is to validate the GUI as per the business requirement. The expected GUI of the application is mentioned in the Detailed Design Document and GUI mockup screens.</a:t>
            </a:r>
          </a:p>
          <a:p>
            <a:pPr algn="just"/>
            <a:r>
              <a:rPr lang="en-US" b="0" dirty="0"/>
              <a:t>The GUI Testing includes the size of the buttons and input field present on the screen, alignment of all text, tables, and content in the tables.</a:t>
            </a:r>
          </a:p>
          <a:p>
            <a:pPr algn="just"/>
            <a:r>
              <a:rPr lang="en-US" b="0" dirty="0"/>
              <a:t>It also validates the menu of the application, after selecting different menu and menu </a:t>
            </a:r>
            <a:r>
              <a:rPr lang="en-US" b="0" dirty="0" smtClean="0"/>
              <a:t>items.</a:t>
            </a:r>
          </a:p>
          <a:p>
            <a:pPr algn="just"/>
            <a:r>
              <a:rPr lang="en-US" b="0" dirty="0" smtClean="0"/>
              <a:t>It </a:t>
            </a:r>
            <a:r>
              <a:rPr lang="en-US" b="0" dirty="0"/>
              <a:t>validates that the page does not fluctuate and the alignment remains same after hovering the mouse on the menu or sub-menu.</a:t>
            </a:r>
          </a:p>
          <a:p>
            <a:pPr algn="just"/>
            <a:endParaRPr lang="en-US" dirty="0"/>
          </a:p>
        </p:txBody>
      </p:sp>
    </p:spTree>
    <p:extLst>
      <p:ext uri="{BB962C8B-B14F-4D97-AF65-F5344CB8AC3E}">
        <p14:creationId xmlns:p14="http://schemas.microsoft.com/office/powerpoint/2010/main" val="1747810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143001"/>
            <a:ext cx="8077200" cy="5575885"/>
          </a:xfrm>
        </p:spPr>
        <p:txBody>
          <a:bodyPr/>
          <a:lstStyle/>
          <a:p>
            <a:pPr algn="just" eaLnBrk="1" hangingPunct="1">
              <a:buFontTx/>
              <a:buNone/>
            </a:pPr>
            <a:r>
              <a:rPr lang="en-US" sz="2000" dirty="0"/>
              <a:t>Regression Testing is defined as a type of software testing to confirm that a recent program or code change has not adversely affected existing features. </a:t>
            </a:r>
            <a:endParaRPr lang="en-US" sz="2000" dirty="0"/>
          </a:p>
          <a:p>
            <a:pPr algn="just" eaLnBrk="1" hangingPunct="1">
              <a:buFontTx/>
              <a:buNone/>
            </a:pPr>
            <a:r>
              <a:rPr lang="en-US" sz="2000" dirty="0"/>
              <a:t>Regression </a:t>
            </a:r>
            <a:r>
              <a:rPr lang="en-US" sz="2000" dirty="0"/>
              <a:t>Testing is nothing but a full or partial selection of already executed test cases which are re-executed to ensure existing functionalities work fine.</a:t>
            </a:r>
          </a:p>
          <a:p>
            <a:pPr algn="just" eaLnBrk="1" hangingPunct="1">
              <a:buNone/>
            </a:pPr>
            <a:r>
              <a:rPr lang="en-US" sz="2000" dirty="0"/>
              <a:t>Benefits of Regression Testing</a:t>
            </a:r>
          </a:p>
          <a:p>
            <a:pPr algn="just"/>
            <a:r>
              <a:rPr lang="en-US" sz="2000" dirty="0"/>
              <a:t>Increase chances of detecting bugs caused due to new changes introduced in the software</a:t>
            </a:r>
          </a:p>
          <a:p>
            <a:pPr algn="just"/>
            <a:r>
              <a:rPr lang="en-US" sz="2000" dirty="0"/>
              <a:t>Helps in identifying undesirable side effects that might have been caused due to a new operating environment</a:t>
            </a:r>
          </a:p>
          <a:p>
            <a:pPr algn="just"/>
            <a:r>
              <a:rPr lang="en-US" sz="2000" dirty="0"/>
              <a:t>Ensures better performing software due to </a:t>
            </a:r>
            <a:r>
              <a:rPr lang="en-US" sz="2000" dirty="0">
                <a:hlinkClick r:id="rId2"/>
              </a:rPr>
              <a:t>early identification of bugs and errors</a:t>
            </a:r>
            <a:endParaRPr lang="en-US" sz="2000" dirty="0"/>
          </a:p>
          <a:p>
            <a:pPr algn="just"/>
            <a:r>
              <a:rPr lang="en-US" sz="2000" dirty="0"/>
              <a:t>Highly beneficial in situations when continuous changes are introduced in the product</a:t>
            </a:r>
          </a:p>
          <a:p>
            <a:pPr algn="just"/>
            <a:r>
              <a:rPr lang="en-US" sz="2000" dirty="0"/>
              <a:t>Helps in maintaining high product quality</a:t>
            </a:r>
          </a:p>
          <a:p>
            <a:pPr algn="just" eaLnBrk="1" hangingPunct="1">
              <a:buFontTx/>
              <a:buNone/>
            </a:pPr>
            <a:endParaRPr lang="en-US" sz="2000" dirty="0"/>
          </a:p>
        </p:txBody>
      </p:sp>
    </p:spTree>
    <p:extLst>
      <p:ext uri="{BB962C8B-B14F-4D97-AF65-F5344CB8AC3E}">
        <p14:creationId xmlns:p14="http://schemas.microsoft.com/office/powerpoint/2010/main" val="1543944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9800" y="1143001"/>
            <a:ext cx="8153400" cy="5606663"/>
          </a:xfrm>
        </p:spPr>
        <p:txBody>
          <a:bodyPr/>
          <a:lstStyle/>
          <a:p>
            <a:pPr marL="0" indent="0" algn="just">
              <a:buNone/>
            </a:pPr>
            <a:r>
              <a:rPr lang="en-US" sz="2000" dirty="0"/>
              <a:t>Acceptance </a:t>
            </a:r>
            <a:r>
              <a:rPr lang="en-US" sz="2000" dirty="0"/>
              <a:t>Testing / BETA Testing</a:t>
            </a:r>
            <a:endParaRPr lang="en-US" sz="2000" dirty="0"/>
          </a:p>
          <a:p>
            <a:pPr algn="just"/>
            <a:r>
              <a:rPr lang="en-US" sz="2000" dirty="0"/>
              <a:t>An </a:t>
            </a:r>
            <a:r>
              <a:rPr lang="en-US" sz="2000" dirty="0">
                <a:hlinkClick r:id="rId2"/>
              </a:rPr>
              <a:t>Acceptance Test</a:t>
            </a:r>
            <a:r>
              <a:rPr lang="en-US" sz="2000" dirty="0"/>
              <a:t> is performed by the client and verifies whether the end to end the flow of the system is as per the business requirements or not and if it is as per the needs of the end-user. Client accepts the software only when all the features and functionalities work as expected.</a:t>
            </a:r>
          </a:p>
          <a:p>
            <a:pPr algn="just"/>
            <a:r>
              <a:rPr lang="en-US" sz="2000" dirty="0"/>
              <a:t>It is the last phase of the testing, after which the software goes into production. This is also called User Acceptance Testing (UAT).</a:t>
            </a:r>
          </a:p>
          <a:p>
            <a:pPr marL="0" indent="0" algn="just">
              <a:buNone/>
            </a:pPr>
            <a:r>
              <a:rPr lang="en-US" sz="2000" dirty="0"/>
              <a:t>Alpha Testing</a:t>
            </a:r>
          </a:p>
          <a:p>
            <a:pPr algn="just"/>
            <a:r>
              <a:rPr lang="en-US" sz="2000" dirty="0"/>
              <a:t>It is the most common type of testing used in the Software industry. The objective of this testing is to identify all possible issues or defects before releasing it into the market or to the user.</a:t>
            </a:r>
          </a:p>
          <a:p>
            <a:pPr algn="just"/>
            <a:r>
              <a:rPr lang="en-US" sz="2000" dirty="0"/>
              <a:t>Alpha Testing is carried out at the end of the software development phase but before the Beta Testing. Still, minor design changes may be made as a result of such testing.</a:t>
            </a:r>
          </a:p>
          <a:p>
            <a:pPr algn="just"/>
            <a:r>
              <a:rPr lang="en-US" sz="2000" dirty="0">
                <a:hlinkClick r:id="rId3"/>
              </a:rPr>
              <a:t>Alpha Testing</a:t>
            </a:r>
            <a:r>
              <a:rPr lang="en-US" sz="2000" dirty="0"/>
              <a:t> is conducted at the developer’s site. In-house virtual user environment can be created for this type of testing.</a:t>
            </a:r>
          </a:p>
          <a:p>
            <a:pPr marL="0" indent="0" algn="just">
              <a:buNone/>
            </a:pPr>
            <a:endParaRPr lang="en-US" sz="2000" dirty="0"/>
          </a:p>
        </p:txBody>
      </p:sp>
    </p:spTree>
    <p:extLst>
      <p:ext uri="{BB962C8B-B14F-4D97-AF65-F5344CB8AC3E}">
        <p14:creationId xmlns:p14="http://schemas.microsoft.com/office/powerpoint/2010/main" val="1412519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4100" y="393701"/>
            <a:ext cx="4759280" cy="597972"/>
          </a:xfrm>
        </p:spPr>
        <p:txBody>
          <a:bodyPr>
            <a:normAutofit fontScale="90000"/>
          </a:bodyPr>
          <a:lstStyle/>
          <a:p>
            <a:r>
              <a:rPr lang="en-US" dirty="0"/>
              <a:t>Performance Testing</a:t>
            </a:r>
          </a:p>
        </p:txBody>
      </p:sp>
      <p:sp>
        <p:nvSpPr>
          <p:cNvPr id="3" name="Content Placeholder 2"/>
          <p:cNvSpPr>
            <a:spLocks noGrp="1"/>
          </p:cNvSpPr>
          <p:nvPr>
            <p:ph idx="1"/>
          </p:nvPr>
        </p:nvSpPr>
        <p:spPr>
          <a:xfrm>
            <a:off x="2133600" y="1143000"/>
            <a:ext cx="8153400" cy="7407156"/>
          </a:xfrm>
        </p:spPr>
        <p:txBody>
          <a:bodyPr/>
          <a:lstStyle/>
          <a:p>
            <a:pPr marL="0" indent="0" algn="just">
              <a:buNone/>
            </a:pPr>
            <a:r>
              <a:rPr lang="en-US" sz="2000" dirty="0"/>
              <a:t>Testing the response time and stability of an application by applying load is called Performance Testing.</a:t>
            </a:r>
          </a:p>
          <a:p>
            <a:pPr marL="0" indent="0" algn="just">
              <a:buNone/>
            </a:pPr>
            <a:r>
              <a:rPr lang="en-US" sz="2000" dirty="0"/>
              <a:t>Performance </a:t>
            </a:r>
            <a:r>
              <a:rPr lang="en-US" sz="2000" dirty="0"/>
              <a:t>Testing should be carried out when</a:t>
            </a:r>
          </a:p>
          <a:p>
            <a:pPr marL="457200" indent="-457200" algn="just">
              <a:buAutoNum type="arabicParenR"/>
            </a:pPr>
            <a:r>
              <a:rPr lang="en-US" sz="2000" dirty="0"/>
              <a:t>Product is stable</a:t>
            </a:r>
          </a:p>
          <a:p>
            <a:pPr marL="457200" indent="-457200" algn="just">
              <a:buAutoNum type="arabicParenR"/>
            </a:pPr>
            <a:r>
              <a:rPr lang="en-US" sz="2000" dirty="0"/>
              <a:t>After completion of Functionality testing</a:t>
            </a:r>
          </a:p>
          <a:p>
            <a:pPr marL="457200" indent="-457200" algn="just">
              <a:buFont typeface="Arial" charset="0"/>
              <a:buAutoNum type="arabicParenR"/>
            </a:pPr>
            <a:r>
              <a:rPr lang="en-US" sz="2000" dirty="0"/>
              <a:t>After completion of system </a:t>
            </a:r>
            <a:r>
              <a:rPr lang="en-US" sz="2000" dirty="0"/>
              <a:t>testing</a:t>
            </a:r>
          </a:p>
          <a:p>
            <a:pPr marL="0" indent="0" algn="just">
              <a:buNone/>
            </a:pPr>
            <a:r>
              <a:rPr lang="en-US" sz="2000" dirty="0"/>
              <a:t>Types </a:t>
            </a:r>
            <a:r>
              <a:rPr lang="en-US" sz="2000" dirty="0"/>
              <a:t>of Performance Testing:</a:t>
            </a:r>
          </a:p>
          <a:p>
            <a:pPr marL="457200" indent="-457200" algn="just">
              <a:buAutoNum type="arabicParenR"/>
            </a:pPr>
            <a:r>
              <a:rPr lang="en-US" sz="2000" dirty="0"/>
              <a:t>Load Testing</a:t>
            </a:r>
          </a:p>
          <a:p>
            <a:pPr marL="457200" indent="-457200" algn="just">
              <a:buAutoNum type="arabicParenR"/>
            </a:pPr>
            <a:r>
              <a:rPr lang="en-US" sz="2000" dirty="0"/>
              <a:t>Stress Testing</a:t>
            </a:r>
          </a:p>
          <a:p>
            <a:pPr marL="457200" indent="-457200" algn="just">
              <a:buAutoNum type="arabicParenR"/>
            </a:pPr>
            <a:r>
              <a:rPr lang="en-US" sz="2000" dirty="0"/>
              <a:t>Stability Testing</a:t>
            </a:r>
          </a:p>
          <a:p>
            <a:pPr marL="457200" indent="-457200" algn="just">
              <a:buAutoNum type="arabicParenR"/>
            </a:pPr>
            <a:r>
              <a:rPr lang="en-US" sz="2000" dirty="0"/>
              <a:t>Volume Testing</a:t>
            </a:r>
          </a:p>
          <a:p>
            <a:pPr marL="457200" indent="-457200" algn="just">
              <a:buAutoNum type="arabicParenR"/>
            </a:pPr>
            <a:r>
              <a:rPr lang="en-US" sz="2000" dirty="0"/>
              <a:t>Scalability Testing</a:t>
            </a:r>
          </a:p>
          <a:p>
            <a:pPr marL="0" indent="0" algn="just">
              <a:buNone/>
            </a:pPr>
            <a:endParaRPr lang="en-US" sz="2000" dirty="0"/>
          </a:p>
          <a:p>
            <a:pPr marL="0" indent="0" algn="just">
              <a:buNone/>
            </a:pPr>
            <a:endParaRPr lang="en-US" sz="2000" dirty="0"/>
          </a:p>
          <a:p>
            <a:pPr marL="457200" indent="-457200" algn="just">
              <a:buAutoNum type="arabicParenR"/>
            </a:pPr>
            <a:endParaRPr lang="en-US" sz="2000" dirty="0"/>
          </a:p>
          <a:p>
            <a:pPr marL="0" indent="0" algn="just">
              <a:buNone/>
            </a:pPr>
            <a:r>
              <a:rPr lang="en-US" sz="2000" dirty="0"/>
              <a:t> </a:t>
            </a:r>
          </a:p>
          <a:p>
            <a:pPr algn="just"/>
            <a:endParaRPr lang="en-US" sz="2000" dirty="0"/>
          </a:p>
          <a:p>
            <a:pPr algn="just"/>
            <a:endParaRPr lang="en-US" sz="2000" dirty="0"/>
          </a:p>
        </p:txBody>
      </p:sp>
    </p:spTree>
    <p:extLst>
      <p:ext uri="{BB962C8B-B14F-4D97-AF65-F5344CB8AC3E}">
        <p14:creationId xmlns:p14="http://schemas.microsoft.com/office/powerpoint/2010/main" val="3790543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9800" y="1143000"/>
            <a:ext cx="7848600" cy="8952194"/>
          </a:xfrm>
        </p:spPr>
        <p:txBody>
          <a:bodyPr/>
          <a:lstStyle/>
          <a:p>
            <a:pPr marL="0" indent="0" algn="just">
              <a:buNone/>
            </a:pPr>
            <a:r>
              <a:rPr lang="en-US" dirty="0"/>
              <a:t>Load </a:t>
            </a:r>
            <a:r>
              <a:rPr lang="en-US" dirty="0" smtClean="0"/>
              <a:t>Testing:</a:t>
            </a:r>
          </a:p>
          <a:p>
            <a:pPr marL="0" indent="0" algn="just">
              <a:buNone/>
            </a:pPr>
            <a:r>
              <a:rPr lang="en-US" dirty="0" smtClean="0"/>
              <a:t>Testing the behavior of the Application by applying load less than or equal to desired load</a:t>
            </a:r>
          </a:p>
          <a:p>
            <a:pPr marL="0" indent="0" algn="just">
              <a:buNone/>
            </a:pPr>
            <a:r>
              <a:rPr lang="en-US" dirty="0" smtClean="0"/>
              <a:t>Desired Load </a:t>
            </a:r>
            <a:r>
              <a:rPr lang="en-US" dirty="0" smtClean="0">
                <a:sym typeface="Wingdings" panose="05000000000000000000" pitchFamily="2" charset="2"/>
              </a:rPr>
              <a:t> 1000 users  Goal is: Response time= 5 sec</a:t>
            </a:r>
          </a:p>
          <a:p>
            <a:pPr marL="0" indent="0" algn="just">
              <a:buNone/>
            </a:pPr>
            <a:r>
              <a:rPr lang="en-US" dirty="0"/>
              <a:t>Stress </a:t>
            </a:r>
            <a:r>
              <a:rPr lang="en-US" dirty="0" smtClean="0"/>
              <a:t>Testing:</a:t>
            </a:r>
          </a:p>
          <a:p>
            <a:pPr marL="0" indent="0" algn="just">
              <a:buNone/>
            </a:pPr>
            <a:r>
              <a:rPr lang="en-US" dirty="0"/>
              <a:t>Testing the behavior of the Application by applying load </a:t>
            </a:r>
            <a:r>
              <a:rPr lang="en-US" dirty="0" smtClean="0"/>
              <a:t>greater </a:t>
            </a:r>
            <a:r>
              <a:rPr lang="en-US" dirty="0"/>
              <a:t>than or equal to desired </a:t>
            </a:r>
            <a:r>
              <a:rPr lang="en-US" dirty="0" smtClean="0"/>
              <a:t>load</a:t>
            </a:r>
          </a:p>
          <a:p>
            <a:pPr marL="0" indent="0" algn="just">
              <a:buNone/>
            </a:pPr>
            <a:r>
              <a:rPr lang="en-US" dirty="0"/>
              <a:t>Stability </a:t>
            </a:r>
            <a:r>
              <a:rPr lang="en-US" dirty="0" smtClean="0"/>
              <a:t>Testing (Time):</a:t>
            </a:r>
          </a:p>
          <a:p>
            <a:pPr marL="0" indent="0" algn="just">
              <a:buNone/>
            </a:pPr>
            <a:r>
              <a:rPr lang="en-US" dirty="0"/>
              <a:t>Testing </a:t>
            </a:r>
            <a:r>
              <a:rPr lang="en-US" dirty="0" smtClean="0"/>
              <a:t>Application’s stableness for a particular period of time </a:t>
            </a:r>
            <a:r>
              <a:rPr lang="en-US" dirty="0"/>
              <a:t>by applying </a:t>
            </a:r>
            <a:r>
              <a:rPr lang="en-US" dirty="0" smtClean="0"/>
              <a:t>load.</a:t>
            </a:r>
            <a:endParaRPr lang="en-US" dirty="0"/>
          </a:p>
          <a:p>
            <a:pPr marL="0" indent="0" algn="just">
              <a:buNone/>
            </a:pPr>
            <a:endParaRPr lang="en-US" dirty="0" smtClean="0"/>
          </a:p>
          <a:p>
            <a:pPr marL="0" indent="0" algn="just">
              <a:buNone/>
            </a:pPr>
            <a:endParaRPr lang="en-US" dirty="0" smtClean="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smtClean="0">
              <a:sym typeface="Wingdings" panose="05000000000000000000" pitchFamily="2" charset="2"/>
            </a:endParaRPr>
          </a:p>
          <a:p>
            <a:pPr marL="0" indent="0" algn="just">
              <a:buNone/>
            </a:pPr>
            <a:endParaRPr lang="en-US" dirty="0"/>
          </a:p>
          <a:p>
            <a:pPr algn="just"/>
            <a:endParaRPr lang="en-US" dirty="0"/>
          </a:p>
        </p:txBody>
      </p:sp>
    </p:spTree>
    <p:extLst>
      <p:ext uri="{BB962C8B-B14F-4D97-AF65-F5344CB8AC3E}">
        <p14:creationId xmlns:p14="http://schemas.microsoft.com/office/powerpoint/2010/main" val="4032637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9800" y="1143001"/>
            <a:ext cx="7848600" cy="10546477"/>
          </a:xfrm>
        </p:spPr>
        <p:txBody>
          <a:bodyPr/>
          <a:lstStyle/>
          <a:p>
            <a:pPr marL="0" indent="0" algn="just">
              <a:buNone/>
            </a:pPr>
            <a:r>
              <a:rPr lang="en-US" sz="2200" dirty="0"/>
              <a:t>Volume </a:t>
            </a:r>
            <a:r>
              <a:rPr lang="en-US" sz="2200" dirty="0"/>
              <a:t>Testing (Data):</a:t>
            </a:r>
          </a:p>
          <a:p>
            <a:pPr marL="0" indent="0" algn="just">
              <a:buNone/>
            </a:pPr>
            <a:r>
              <a:rPr lang="en-US" sz="2200" dirty="0"/>
              <a:t>Testing the behavior of the Application by applying </a:t>
            </a:r>
            <a:r>
              <a:rPr lang="en-US" sz="2200" dirty="0"/>
              <a:t>huge volumes of data is called V.T</a:t>
            </a:r>
            <a:endParaRPr lang="en-US" sz="2200" dirty="0"/>
          </a:p>
          <a:p>
            <a:pPr marL="0" indent="0" algn="just">
              <a:buNone/>
            </a:pPr>
            <a:r>
              <a:rPr lang="en-US" sz="2200" dirty="0"/>
              <a:t>Scalability </a:t>
            </a:r>
            <a:r>
              <a:rPr lang="en-US" sz="2200" dirty="0"/>
              <a:t>Testing:</a:t>
            </a:r>
          </a:p>
          <a:p>
            <a:pPr marL="0" indent="0" algn="just">
              <a:buNone/>
            </a:pPr>
            <a:r>
              <a:rPr lang="en-US" sz="2200" dirty="0"/>
              <a:t>Testing the behavior of the Application by </a:t>
            </a:r>
            <a:r>
              <a:rPr lang="en-US" sz="2200" dirty="0"/>
              <a:t>increasing/decreasing the scales in a particular intervals is </a:t>
            </a:r>
            <a:r>
              <a:rPr lang="en-US" sz="2200" dirty="0"/>
              <a:t>called </a:t>
            </a:r>
            <a:r>
              <a:rPr lang="en-US" sz="2200" dirty="0"/>
              <a:t>S.T</a:t>
            </a:r>
          </a:p>
          <a:p>
            <a:pPr marL="0" indent="0" algn="just">
              <a:buNone/>
            </a:pPr>
            <a:r>
              <a:rPr lang="en-US" sz="2200" dirty="0"/>
              <a:t>Scenario 1: Downward Scalability</a:t>
            </a:r>
          </a:p>
          <a:p>
            <a:pPr marL="0" indent="0" algn="just">
              <a:buNone/>
            </a:pPr>
            <a:r>
              <a:rPr lang="en-US" sz="2200" dirty="0"/>
              <a:t>Goal = Response time 5 sec for 80 users</a:t>
            </a:r>
          </a:p>
          <a:p>
            <a:pPr marL="0" indent="0" algn="just">
              <a:buNone/>
            </a:pPr>
            <a:r>
              <a:rPr lang="en-US" sz="2200" dirty="0"/>
              <a:t>100 users </a:t>
            </a:r>
            <a:r>
              <a:rPr lang="en-US" sz="2200" dirty="0">
                <a:sym typeface="Wingdings" panose="05000000000000000000" pitchFamily="2" charset="2"/>
              </a:rPr>
              <a:t> 8 sec, 70 users 7 sec, 80 users 5 sec</a:t>
            </a:r>
            <a:endParaRPr lang="en-US" sz="2200" dirty="0"/>
          </a:p>
          <a:p>
            <a:pPr marL="0" indent="0" algn="just">
              <a:buNone/>
            </a:pPr>
            <a:r>
              <a:rPr lang="en-US" sz="2200" dirty="0"/>
              <a:t>Scenario 1: </a:t>
            </a:r>
            <a:r>
              <a:rPr lang="en-US" sz="2200" dirty="0"/>
              <a:t>Upward Scalability</a:t>
            </a:r>
          </a:p>
          <a:p>
            <a:pPr marL="0" indent="0" algn="just">
              <a:buNone/>
            </a:pPr>
            <a:r>
              <a:rPr lang="en-US" sz="2200" dirty="0"/>
              <a:t>100 users </a:t>
            </a:r>
            <a:r>
              <a:rPr lang="en-US" sz="2200" dirty="0">
                <a:sym typeface="Wingdings" panose="05000000000000000000" pitchFamily="2" charset="2"/>
              </a:rPr>
              <a:t> </a:t>
            </a:r>
            <a:r>
              <a:rPr lang="en-US" sz="2200" dirty="0">
                <a:sym typeface="Wingdings" panose="05000000000000000000" pitchFamily="2" charset="2"/>
              </a:rPr>
              <a:t>3 </a:t>
            </a:r>
            <a:r>
              <a:rPr lang="en-US" sz="2200" dirty="0">
                <a:sym typeface="Wingdings" panose="05000000000000000000" pitchFamily="2" charset="2"/>
              </a:rPr>
              <a:t>sec, </a:t>
            </a:r>
            <a:r>
              <a:rPr lang="en-US" sz="2200" dirty="0">
                <a:sym typeface="Wingdings" panose="05000000000000000000" pitchFamily="2" charset="2"/>
              </a:rPr>
              <a:t>110 </a:t>
            </a:r>
            <a:r>
              <a:rPr lang="en-US" sz="2200" dirty="0">
                <a:sym typeface="Wingdings" panose="05000000000000000000" pitchFamily="2" charset="2"/>
              </a:rPr>
              <a:t>users </a:t>
            </a:r>
            <a:r>
              <a:rPr lang="en-US" sz="2200" dirty="0">
                <a:sym typeface="Wingdings" panose="05000000000000000000" pitchFamily="2" charset="2"/>
              </a:rPr>
              <a:t>3 </a:t>
            </a:r>
            <a:r>
              <a:rPr lang="en-US" sz="2200" dirty="0">
                <a:sym typeface="Wingdings" panose="05000000000000000000" pitchFamily="2" charset="2"/>
              </a:rPr>
              <a:t>sec, </a:t>
            </a:r>
            <a:r>
              <a:rPr lang="en-US" sz="2200" dirty="0">
                <a:sym typeface="Wingdings" panose="05000000000000000000" pitchFamily="2" charset="2"/>
              </a:rPr>
              <a:t>120 </a:t>
            </a:r>
            <a:r>
              <a:rPr lang="en-US" sz="2200" dirty="0">
                <a:sym typeface="Wingdings" panose="05000000000000000000" pitchFamily="2" charset="2"/>
              </a:rPr>
              <a:t>users 5 </a:t>
            </a:r>
            <a:r>
              <a:rPr lang="en-US" sz="2200" dirty="0">
                <a:sym typeface="Wingdings" panose="05000000000000000000" pitchFamily="2" charset="2"/>
              </a:rPr>
              <a:t>sec</a:t>
            </a:r>
          </a:p>
          <a:p>
            <a:pPr marL="0" indent="0" algn="just">
              <a:buNone/>
            </a:pPr>
            <a:r>
              <a:rPr lang="en-US" sz="2200" dirty="0">
                <a:sym typeface="Wingdings" panose="05000000000000000000" pitchFamily="2" charset="2"/>
              </a:rPr>
              <a:t>150 users  System thrash</a:t>
            </a:r>
            <a:endParaRPr lang="en-US" sz="2200" dirty="0"/>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endParaRPr lang="en-US" sz="2200" dirty="0"/>
          </a:p>
        </p:txBody>
      </p:sp>
    </p:spTree>
    <p:extLst>
      <p:ext uri="{BB962C8B-B14F-4D97-AF65-F5344CB8AC3E}">
        <p14:creationId xmlns:p14="http://schemas.microsoft.com/office/powerpoint/2010/main" val="1482501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Freeform 4"/>
          <p:cNvSpPr>
            <a:spLocks/>
          </p:cNvSpPr>
          <p:nvPr/>
        </p:nvSpPr>
        <p:spPr bwMode="auto">
          <a:xfrm>
            <a:off x="7223126" y="5111751"/>
            <a:ext cx="3175" cy="34925"/>
          </a:xfrm>
          <a:custGeom>
            <a:avLst/>
            <a:gdLst>
              <a:gd name="T0" fmla="*/ 0 w 6"/>
              <a:gd name="T1" fmla="*/ 0 h 87"/>
              <a:gd name="T2" fmla="*/ 2147483647 w 6"/>
              <a:gd name="T3" fmla="*/ 0 h 87"/>
              <a:gd name="T4" fmla="*/ 2147483647 w 6"/>
              <a:gd name="T5" fmla="*/ 2147483647 h 87"/>
              <a:gd name="T6" fmla="*/ 2147483647 w 6"/>
              <a:gd name="T7" fmla="*/ 2147483647 h 87"/>
              <a:gd name="T8" fmla="*/ 2147483647 w 6"/>
              <a:gd name="T9" fmla="*/ 2147483647 h 87"/>
              <a:gd name="T10" fmla="*/ 0 w 6"/>
              <a:gd name="T11" fmla="*/ 0 h 87"/>
              <a:gd name="T12" fmla="*/ 0 60000 65536"/>
              <a:gd name="T13" fmla="*/ 0 60000 65536"/>
              <a:gd name="T14" fmla="*/ 0 60000 65536"/>
              <a:gd name="T15" fmla="*/ 0 60000 65536"/>
              <a:gd name="T16" fmla="*/ 0 60000 65536"/>
              <a:gd name="T17" fmla="*/ 0 60000 65536"/>
              <a:gd name="T18" fmla="*/ 0 w 6"/>
              <a:gd name="T19" fmla="*/ 0 h 87"/>
              <a:gd name="T20" fmla="*/ 6 w 6"/>
              <a:gd name="T21" fmla="*/ 87 h 87"/>
            </a:gdLst>
            <a:ahLst/>
            <a:cxnLst>
              <a:cxn ang="T12">
                <a:pos x="T0" y="T1"/>
              </a:cxn>
              <a:cxn ang="T13">
                <a:pos x="T2" y="T3"/>
              </a:cxn>
              <a:cxn ang="T14">
                <a:pos x="T4" y="T5"/>
              </a:cxn>
              <a:cxn ang="T15">
                <a:pos x="T6" y="T7"/>
              </a:cxn>
              <a:cxn ang="T16">
                <a:pos x="T8" y="T9"/>
              </a:cxn>
              <a:cxn ang="T17">
                <a:pos x="T10" y="T11"/>
              </a:cxn>
            </a:cxnLst>
            <a:rect l="T18" t="T19" r="T20" b="T21"/>
            <a:pathLst>
              <a:path w="6" h="87">
                <a:moveTo>
                  <a:pt x="0" y="0"/>
                </a:moveTo>
                <a:lnTo>
                  <a:pt x="4" y="0"/>
                </a:lnTo>
                <a:lnTo>
                  <a:pt x="6" y="87"/>
                </a:lnTo>
                <a:lnTo>
                  <a:pt x="2" y="87"/>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389" name="Freeform 5"/>
          <p:cNvSpPr>
            <a:spLocks/>
          </p:cNvSpPr>
          <p:nvPr/>
        </p:nvSpPr>
        <p:spPr bwMode="auto">
          <a:xfrm>
            <a:off x="7224714" y="5146676"/>
            <a:ext cx="1587" cy="34925"/>
          </a:xfrm>
          <a:custGeom>
            <a:avLst/>
            <a:gdLst>
              <a:gd name="T0" fmla="*/ 0 w 5"/>
              <a:gd name="T1" fmla="*/ 0 h 88"/>
              <a:gd name="T2" fmla="*/ 2147483647 w 5"/>
              <a:gd name="T3" fmla="*/ 0 h 88"/>
              <a:gd name="T4" fmla="*/ 2147483647 w 5"/>
              <a:gd name="T5" fmla="*/ 2147483647 h 88"/>
              <a:gd name="T6" fmla="*/ 2147483647 w 5"/>
              <a:gd name="T7" fmla="*/ 2147483647 h 88"/>
              <a:gd name="T8" fmla="*/ 2147483647 w 5"/>
              <a:gd name="T9" fmla="*/ 2147483647 h 88"/>
              <a:gd name="T10" fmla="*/ 0 w 5"/>
              <a:gd name="T11" fmla="*/ 0 h 88"/>
              <a:gd name="T12" fmla="*/ 0 60000 65536"/>
              <a:gd name="T13" fmla="*/ 0 60000 65536"/>
              <a:gd name="T14" fmla="*/ 0 60000 65536"/>
              <a:gd name="T15" fmla="*/ 0 60000 65536"/>
              <a:gd name="T16" fmla="*/ 0 60000 65536"/>
              <a:gd name="T17" fmla="*/ 0 60000 65536"/>
              <a:gd name="T18" fmla="*/ 0 w 5"/>
              <a:gd name="T19" fmla="*/ 0 h 88"/>
              <a:gd name="T20" fmla="*/ 5 w 5"/>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5" h="88">
                <a:moveTo>
                  <a:pt x="0" y="0"/>
                </a:moveTo>
                <a:lnTo>
                  <a:pt x="4" y="0"/>
                </a:lnTo>
                <a:lnTo>
                  <a:pt x="5" y="88"/>
                </a:lnTo>
                <a:lnTo>
                  <a:pt x="1" y="88"/>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390" name="Freeform 6"/>
          <p:cNvSpPr>
            <a:spLocks/>
          </p:cNvSpPr>
          <p:nvPr/>
        </p:nvSpPr>
        <p:spPr bwMode="auto">
          <a:xfrm>
            <a:off x="7224714" y="5181601"/>
            <a:ext cx="1587" cy="34925"/>
          </a:xfrm>
          <a:custGeom>
            <a:avLst/>
            <a:gdLst>
              <a:gd name="T0" fmla="*/ 2147483647 w 5"/>
              <a:gd name="T1" fmla="*/ 0 h 86"/>
              <a:gd name="T2" fmla="*/ 2147483647 w 5"/>
              <a:gd name="T3" fmla="*/ 0 h 86"/>
              <a:gd name="T4" fmla="*/ 2147483647 w 5"/>
              <a:gd name="T5" fmla="*/ 2147483647 h 86"/>
              <a:gd name="T6" fmla="*/ 2147483647 w 5"/>
              <a:gd name="T7" fmla="*/ 2147483647 h 86"/>
              <a:gd name="T8" fmla="*/ 0 w 5"/>
              <a:gd name="T9" fmla="*/ 2147483647 h 86"/>
              <a:gd name="T10" fmla="*/ 2147483647 w 5"/>
              <a:gd name="T11" fmla="*/ 0 h 86"/>
              <a:gd name="T12" fmla="*/ 0 60000 65536"/>
              <a:gd name="T13" fmla="*/ 0 60000 65536"/>
              <a:gd name="T14" fmla="*/ 0 60000 65536"/>
              <a:gd name="T15" fmla="*/ 0 60000 65536"/>
              <a:gd name="T16" fmla="*/ 0 60000 65536"/>
              <a:gd name="T17" fmla="*/ 0 60000 65536"/>
              <a:gd name="T18" fmla="*/ 0 w 5"/>
              <a:gd name="T19" fmla="*/ 0 h 86"/>
              <a:gd name="T20" fmla="*/ 5 w 5"/>
              <a:gd name="T21" fmla="*/ 86 h 86"/>
            </a:gdLst>
            <a:ahLst/>
            <a:cxnLst>
              <a:cxn ang="T12">
                <a:pos x="T0" y="T1"/>
              </a:cxn>
              <a:cxn ang="T13">
                <a:pos x="T2" y="T3"/>
              </a:cxn>
              <a:cxn ang="T14">
                <a:pos x="T4" y="T5"/>
              </a:cxn>
              <a:cxn ang="T15">
                <a:pos x="T6" y="T7"/>
              </a:cxn>
              <a:cxn ang="T16">
                <a:pos x="T8" y="T9"/>
              </a:cxn>
              <a:cxn ang="T17">
                <a:pos x="T10" y="T11"/>
              </a:cxn>
            </a:cxnLst>
            <a:rect l="T18" t="T19" r="T20" b="T21"/>
            <a:pathLst>
              <a:path w="5" h="86">
                <a:moveTo>
                  <a:pt x="1" y="0"/>
                </a:moveTo>
                <a:lnTo>
                  <a:pt x="5" y="0"/>
                </a:lnTo>
                <a:lnTo>
                  <a:pt x="4" y="86"/>
                </a:lnTo>
                <a:lnTo>
                  <a:pt x="0" y="86"/>
                </a:lnTo>
                <a:lnTo>
                  <a:pt x="1"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391" name="Freeform 7"/>
          <p:cNvSpPr>
            <a:spLocks/>
          </p:cNvSpPr>
          <p:nvPr/>
        </p:nvSpPr>
        <p:spPr bwMode="auto">
          <a:xfrm>
            <a:off x="7223126" y="5216525"/>
            <a:ext cx="3175" cy="33338"/>
          </a:xfrm>
          <a:custGeom>
            <a:avLst/>
            <a:gdLst>
              <a:gd name="T0" fmla="*/ 2147483647 w 7"/>
              <a:gd name="T1" fmla="*/ 0 h 85"/>
              <a:gd name="T2" fmla="*/ 2147483647 w 7"/>
              <a:gd name="T3" fmla="*/ 0 h 85"/>
              <a:gd name="T4" fmla="*/ 2147483647 w 7"/>
              <a:gd name="T5" fmla="*/ 2147483647 h 85"/>
              <a:gd name="T6" fmla="*/ 2147483647 w 7"/>
              <a:gd name="T7" fmla="*/ 2147483647 h 85"/>
              <a:gd name="T8" fmla="*/ 0 w 7"/>
              <a:gd name="T9" fmla="*/ 2147483647 h 85"/>
              <a:gd name="T10" fmla="*/ 2147483647 w 7"/>
              <a:gd name="T11" fmla="*/ 0 h 85"/>
              <a:gd name="T12" fmla="*/ 0 60000 65536"/>
              <a:gd name="T13" fmla="*/ 0 60000 65536"/>
              <a:gd name="T14" fmla="*/ 0 60000 65536"/>
              <a:gd name="T15" fmla="*/ 0 60000 65536"/>
              <a:gd name="T16" fmla="*/ 0 60000 65536"/>
              <a:gd name="T17" fmla="*/ 0 60000 65536"/>
              <a:gd name="T18" fmla="*/ 0 w 7"/>
              <a:gd name="T19" fmla="*/ 0 h 85"/>
              <a:gd name="T20" fmla="*/ 7 w 7"/>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7" h="85">
                <a:moveTo>
                  <a:pt x="3" y="0"/>
                </a:moveTo>
                <a:lnTo>
                  <a:pt x="7" y="0"/>
                </a:lnTo>
                <a:lnTo>
                  <a:pt x="4" y="84"/>
                </a:lnTo>
                <a:lnTo>
                  <a:pt x="4" y="85"/>
                </a:lnTo>
                <a:lnTo>
                  <a:pt x="0" y="84"/>
                </a:lnTo>
                <a:lnTo>
                  <a:pt x="3"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392" name="Freeform 8"/>
          <p:cNvSpPr>
            <a:spLocks/>
          </p:cNvSpPr>
          <p:nvPr/>
        </p:nvSpPr>
        <p:spPr bwMode="auto">
          <a:xfrm>
            <a:off x="7215189" y="5276851"/>
            <a:ext cx="1587" cy="34925"/>
          </a:xfrm>
          <a:custGeom>
            <a:avLst/>
            <a:gdLst>
              <a:gd name="T0" fmla="*/ 0 w 5"/>
              <a:gd name="T1" fmla="*/ 0 h 85"/>
              <a:gd name="T2" fmla="*/ 2147483647 w 5"/>
              <a:gd name="T3" fmla="*/ 0 h 85"/>
              <a:gd name="T4" fmla="*/ 2147483647 w 5"/>
              <a:gd name="T5" fmla="*/ 2147483647 h 85"/>
              <a:gd name="T6" fmla="*/ 2147483647 w 5"/>
              <a:gd name="T7" fmla="*/ 2147483647 h 85"/>
              <a:gd name="T8" fmla="*/ 2147483647 w 5"/>
              <a:gd name="T9" fmla="*/ 2147483647 h 85"/>
              <a:gd name="T10" fmla="*/ 0 w 5"/>
              <a:gd name="T11" fmla="*/ 0 h 85"/>
              <a:gd name="T12" fmla="*/ 0 60000 65536"/>
              <a:gd name="T13" fmla="*/ 0 60000 65536"/>
              <a:gd name="T14" fmla="*/ 0 60000 65536"/>
              <a:gd name="T15" fmla="*/ 0 60000 65536"/>
              <a:gd name="T16" fmla="*/ 0 60000 65536"/>
              <a:gd name="T17" fmla="*/ 0 60000 65536"/>
              <a:gd name="T18" fmla="*/ 0 w 5"/>
              <a:gd name="T19" fmla="*/ 0 h 85"/>
              <a:gd name="T20" fmla="*/ 5 w 5"/>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5" h="85">
                <a:moveTo>
                  <a:pt x="0" y="0"/>
                </a:moveTo>
                <a:lnTo>
                  <a:pt x="4" y="0"/>
                </a:lnTo>
                <a:lnTo>
                  <a:pt x="5" y="83"/>
                </a:lnTo>
                <a:lnTo>
                  <a:pt x="5" y="85"/>
                </a:lnTo>
                <a:lnTo>
                  <a:pt x="1" y="83"/>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393" name="Freeform 9"/>
          <p:cNvSpPr>
            <a:spLocks/>
          </p:cNvSpPr>
          <p:nvPr/>
        </p:nvSpPr>
        <p:spPr bwMode="auto">
          <a:xfrm>
            <a:off x="7188200" y="5384801"/>
            <a:ext cx="1588" cy="3175"/>
          </a:xfrm>
          <a:custGeom>
            <a:avLst/>
            <a:gdLst>
              <a:gd name="T0" fmla="*/ 2147483647 w 5"/>
              <a:gd name="T1" fmla="*/ 0 h 6"/>
              <a:gd name="T2" fmla="*/ 2147483647 w 5"/>
              <a:gd name="T3" fmla="*/ 2147483647 h 6"/>
              <a:gd name="T4" fmla="*/ 2147483647 w 5"/>
              <a:gd name="T5" fmla="*/ 2147483647 h 6"/>
              <a:gd name="T6" fmla="*/ 2147483647 w 5"/>
              <a:gd name="T7" fmla="*/ 2147483647 h 6"/>
              <a:gd name="T8" fmla="*/ 0 w 5"/>
              <a:gd name="T9" fmla="*/ 2147483647 h 6"/>
              <a:gd name="T10" fmla="*/ 2147483647 w 5"/>
              <a:gd name="T11" fmla="*/ 0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2" y="0"/>
                </a:moveTo>
                <a:lnTo>
                  <a:pt x="5" y="2"/>
                </a:lnTo>
                <a:lnTo>
                  <a:pt x="2" y="6"/>
                </a:lnTo>
                <a:lnTo>
                  <a:pt x="0" y="4"/>
                </a:lnTo>
                <a:lnTo>
                  <a:pt x="2"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394" name="Freeform 10"/>
          <p:cNvSpPr>
            <a:spLocks/>
          </p:cNvSpPr>
          <p:nvPr/>
        </p:nvSpPr>
        <p:spPr bwMode="auto">
          <a:xfrm>
            <a:off x="7158039" y="5418139"/>
            <a:ext cx="3175" cy="1587"/>
          </a:xfrm>
          <a:custGeom>
            <a:avLst/>
            <a:gdLst>
              <a:gd name="T0" fmla="*/ 2147483647 w 6"/>
              <a:gd name="T1" fmla="*/ 0 h 5"/>
              <a:gd name="T2" fmla="*/ 2147483647 w 6"/>
              <a:gd name="T3" fmla="*/ 2147483647 h 5"/>
              <a:gd name="T4" fmla="*/ 2147483647 w 6"/>
              <a:gd name="T5" fmla="*/ 2147483647 h 5"/>
              <a:gd name="T6" fmla="*/ 0 w 6"/>
              <a:gd name="T7" fmla="*/ 2147483647 h 5"/>
              <a:gd name="T8" fmla="*/ 0 w 6"/>
              <a:gd name="T9" fmla="*/ 2147483647 h 5"/>
              <a:gd name="T10" fmla="*/ 2147483647 w 6"/>
              <a:gd name="T11" fmla="*/ 0 h 5"/>
              <a:gd name="T12" fmla="*/ 0 60000 65536"/>
              <a:gd name="T13" fmla="*/ 0 60000 65536"/>
              <a:gd name="T14" fmla="*/ 0 60000 65536"/>
              <a:gd name="T15" fmla="*/ 0 60000 65536"/>
              <a:gd name="T16" fmla="*/ 0 60000 65536"/>
              <a:gd name="T17" fmla="*/ 0 60000 65536"/>
              <a:gd name="T18" fmla="*/ 0 w 6"/>
              <a:gd name="T19" fmla="*/ 0 h 5"/>
              <a:gd name="T20" fmla="*/ 6 w 6"/>
              <a:gd name="T21" fmla="*/ 5 h 5"/>
            </a:gdLst>
            <a:ahLst/>
            <a:cxnLst>
              <a:cxn ang="T12">
                <a:pos x="T0" y="T1"/>
              </a:cxn>
              <a:cxn ang="T13">
                <a:pos x="T2" y="T3"/>
              </a:cxn>
              <a:cxn ang="T14">
                <a:pos x="T4" y="T5"/>
              </a:cxn>
              <a:cxn ang="T15">
                <a:pos x="T6" y="T7"/>
              </a:cxn>
              <a:cxn ang="T16">
                <a:pos x="T8" y="T9"/>
              </a:cxn>
              <a:cxn ang="T17">
                <a:pos x="T10" y="T11"/>
              </a:cxn>
            </a:cxnLst>
            <a:rect l="T18" t="T19" r="T20" b="T21"/>
            <a:pathLst>
              <a:path w="6" h="5">
                <a:moveTo>
                  <a:pt x="4" y="0"/>
                </a:moveTo>
                <a:lnTo>
                  <a:pt x="6" y="4"/>
                </a:lnTo>
                <a:lnTo>
                  <a:pt x="2" y="5"/>
                </a:lnTo>
                <a:lnTo>
                  <a:pt x="0" y="2"/>
                </a:lnTo>
                <a:lnTo>
                  <a:pt x="4"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395" name="Freeform 11"/>
          <p:cNvSpPr>
            <a:spLocks/>
          </p:cNvSpPr>
          <p:nvPr/>
        </p:nvSpPr>
        <p:spPr bwMode="auto">
          <a:xfrm>
            <a:off x="7145338" y="5434014"/>
            <a:ext cx="6350" cy="3175"/>
          </a:xfrm>
          <a:custGeom>
            <a:avLst/>
            <a:gdLst>
              <a:gd name="T0" fmla="*/ 2147483647 w 13"/>
              <a:gd name="T1" fmla="*/ 0 h 7"/>
              <a:gd name="T2" fmla="*/ 2147483647 w 13"/>
              <a:gd name="T3" fmla="*/ 2147483647 h 7"/>
              <a:gd name="T4" fmla="*/ 2147483647 w 13"/>
              <a:gd name="T5" fmla="*/ 2147483647 h 7"/>
              <a:gd name="T6" fmla="*/ 0 w 13"/>
              <a:gd name="T7" fmla="*/ 2147483647 h 7"/>
              <a:gd name="T8" fmla="*/ 0 w 13"/>
              <a:gd name="T9" fmla="*/ 2147483647 h 7"/>
              <a:gd name="T10" fmla="*/ 2147483647 w 13"/>
              <a:gd name="T11" fmla="*/ 0 h 7"/>
              <a:gd name="T12" fmla="*/ 0 60000 65536"/>
              <a:gd name="T13" fmla="*/ 0 60000 65536"/>
              <a:gd name="T14" fmla="*/ 0 60000 65536"/>
              <a:gd name="T15" fmla="*/ 0 60000 65536"/>
              <a:gd name="T16" fmla="*/ 0 60000 65536"/>
              <a:gd name="T17" fmla="*/ 0 60000 65536"/>
              <a:gd name="T18" fmla="*/ 0 w 13"/>
              <a:gd name="T19" fmla="*/ 0 h 7"/>
              <a:gd name="T20" fmla="*/ 13 w 13"/>
              <a:gd name="T21" fmla="*/ 7 h 7"/>
            </a:gdLst>
            <a:ahLst/>
            <a:cxnLst>
              <a:cxn ang="T12">
                <a:pos x="T0" y="T1"/>
              </a:cxn>
              <a:cxn ang="T13">
                <a:pos x="T2" y="T3"/>
              </a:cxn>
              <a:cxn ang="T14">
                <a:pos x="T4" y="T5"/>
              </a:cxn>
              <a:cxn ang="T15">
                <a:pos x="T6" y="T7"/>
              </a:cxn>
              <a:cxn ang="T16">
                <a:pos x="T8" y="T9"/>
              </a:cxn>
              <a:cxn ang="T17">
                <a:pos x="T10" y="T11"/>
              </a:cxn>
            </a:cxnLst>
            <a:rect l="T18" t="T19" r="T20" b="T21"/>
            <a:pathLst>
              <a:path w="13" h="7">
                <a:moveTo>
                  <a:pt x="11" y="0"/>
                </a:moveTo>
                <a:lnTo>
                  <a:pt x="13" y="4"/>
                </a:lnTo>
                <a:lnTo>
                  <a:pt x="1" y="7"/>
                </a:lnTo>
                <a:lnTo>
                  <a:pt x="0" y="7"/>
                </a:lnTo>
                <a:lnTo>
                  <a:pt x="0" y="2"/>
                </a:lnTo>
                <a:lnTo>
                  <a:pt x="11"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396" name="Freeform 12"/>
          <p:cNvSpPr>
            <a:spLocks/>
          </p:cNvSpPr>
          <p:nvPr/>
        </p:nvSpPr>
        <p:spPr bwMode="auto">
          <a:xfrm>
            <a:off x="7126288" y="5434013"/>
            <a:ext cx="19050" cy="4762"/>
          </a:xfrm>
          <a:custGeom>
            <a:avLst/>
            <a:gdLst>
              <a:gd name="T0" fmla="*/ 2147483647 w 34"/>
              <a:gd name="T1" fmla="*/ 0 h 11"/>
              <a:gd name="T2" fmla="*/ 2147483647 w 34"/>
              <a:gd name="T3" fmla="*/ 2147483647 h 11"/>
              <a:gd name="T4" fmla="*/ 2147483647 w 34"/>
              <a:gd name="T5" fmla="*/ 2147483647 h 11"/>
              <a:gd name="T6" fmla="*/ 0 w 34"/>
              <a:gd name="T7" fmla="*/ 2147483647 h 11"/>
              <a:gd name="T8" fmla="*/ 2147483647 w 34"/>
              <a:gd name="T9" fmla="*/ 2147483647 h 11"/>
              <a:gd name="T10" fmla="*/ 2147483647 w 34"/>
              <a:gd name="T11" fmla="*/ 0 h 11"/>
              <a:gd name="T12" fmla="*/ 0 60000 65536"/>
              <a:gd name="T13" fmla="*/ 0 60000 65536"/>
              <a:gd name="T14" fmla="*/ 0 60000 65536"/>
              <a:gd name="T15" fmla="*/ 0 60000 65536"/>
              <a:gd name="T16" fmla="*/ 0 60000 65536"/>
              <a:gd name="T17" fmla="*/ 0 60000 65536"/>
              <a:gd name="T18" fmla="*/ 0 w 34"/>
              <a:gd name="T19" fmla="*/ 0 h 11"/>
              <a:gd name="T20" fmla="*/ 34 w 34"/>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34" h="11">
                <a:moveTo>
                  <a:pt x="34" y="0"/>
                </a:moveTo>
                <a:lnTo>
                  <a:pt x="34" y="5"/>
                </a:lnTo>
                <a:lnTo>
                  <a:pt x="1" y="11"/>
                </a:lnTo>
                <a:lnTo>
                  <a:pt x="0" y="11"/>
                </a:lnTo>
                <a:lnTo>
                  <a:pt x="2" y="5"/>
                </a:lnTo>
                <a:lnTo>
                  <a:pt x="34"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397" name="Freeform 13"/>
          <p:cNvSpPr>
            <a:spLocks/>
          </p:cNvSpPr>
          <p:nvPr/>
        </p:nvSpPr>
        <p:spPr bwMode="auto">
          <a:xfrm>
            <a:off x="7124701" y="5435601"/>
            <a:ext cx="3175" cy="3175"/>
          </a:xfrm>
          <a:custGeom>
            <a:avLst/>
            <a:gdLst>
              <a:gd name="T0" fmla="*/ 2147483647 w 6"/>
              <a:gd name="T1" fmla="*/ 2147483647 h 8"/>
              <a:gd name="T2" fmla="*/ 2147483647 w 6"/>
              <a:gd name="T3" fmla="*/ 2147483647 h 8"/>
              <a:gd name="T4" fmla="*/ 0 w 6"/>
              <a:gd name="T5" fmla="*/ 2147483647 h 8"/>
              <a:gd name="T6" fmla="*/ 0 w 6"/>
              <a:gd name="T7" fmla="*/ 2147483647 h 8"/>
              <a:gd name="T8" fmla="*/ 2147483647 w 6"/>
              <a:gd name="T9" fmla="*/ 0 h 8"/>
              <a:gd name="T10" fmla="*/ 2147483647 w 6"/>
              <a:gd name="T11" fmla="*/ 2147483647 h 8"/>
              <a:gd name="T12" fmla="*/ 0 60000 65536"/>
              <a:gd name="T13" fmla="*/ 0 60000 65536"/>
              <a:gd name="T14" fmla="*/ 0 60000 65536"/>
              <a:gd name="T15" fmla="*/ 0 60000 65536"/>
              <a:gd name="T16" fmla="*/ 0 60000 65536"/>
              <a:gd name="T17" fmla="*/ 0 60000 65536"/>
              <a:gd name="T18" fmla="*/ 0 w 6"/>
              <a:gd name="T19" fmla="*/ 0 h 8"/>
              <a:gd name="T20" fmla="*/ 6 w 6"/>
              <a:gd name="T21" fmla="*/ 8 h 8"/>
            </a:gdLst>
            <a:ahLst/>
            <a:cxnLst>
              <a:cxn ang="T12">
                <a:pos x="T0" y="T1"/>
              </a:cxn>
              <a:cxn ang="T13">
                <a:pos x="T2" y="T3"/>
              </a:cxn>
              <a:cxn ang="T14">
                <a:pos x="T4" y="T5"/>
              </a:cxn>
              <a:cxn ang="T15">
                <a:pos x="T6" y="T7"/>
              </a:cxn>
              <a:cxn ang="T16">
                <a:pos x="T8" y="T9"/>
              </a:cxn>
              <a:cxn ang="T17">
                <a:pos x="T10" y="T11"/>
              </a:cxn>
            </a:cxnLst>
            <a:rect l="T18" t="T19" r="T20" b="T21"/>
            <a:pathLst>
              <a:path w="6" h="8">
                <a:moveTo>
                  <a:pt x="6" y="2"/>
                </a:moveTo>
                <a:lnTo>
                  <a:pt x="4" y="8"/>
                </a:lnTo>
                <a:lnTo>
                  <a:pt x="0" y="4"/>
                </a:lnTo>
                <a:lnTo>
                  <a:pt x="0" y="2"/>
                </a:lnTo>
                <a:lnTo>
                  <a:pt x="3" y="0"/>
                </a:lnTo>
                <a:lnTo>
                  <a:pt x="6" y="2"/>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398" name="Freeform 14"/>
          <p:cNvSpPr>
            <a:spLocks/>
          </p:cNvSpPr>
          <p:nvPr/>
        </p:nvSpPr>
        <p:spPr bwMode="auto">
          <a:xfrm>
            <a:off x="7121526" y="5427664"/>
            <a:ext cx="4763" cy="9525"/>
          </a:xfrm>
          <a:custGeom>
            <a:avLst/>
            <a:gdLst>
              <a:gd name="T0" fmla="*/ 2147483647 w 8"/>
              <a:gd name="T1" fmla="*/ 2147483647 h 21"/>
              <a:gd name="T2" fmla="*/ 2147483647 w 8"/>
              <a:gd name="T3" fmla="*/ 2147483647 h 21"/>
              <a:gd name="T4" fmla="*/ 0 w 8"/>
              <a:gd name="T5" fmla="*/ 2147483647 h 21"/>
              <a:gd name="T6" fmla="*/ 2147483647 w 8"/>
              <a:gd name="T7" fmla="*/ 0 h 21"/>
              <a:gd name="T8" fmla="*/ 2147483647 w 8"/>
              <a:gd name="T9" fmla="*/ 2147483647 h 21"/>
              <a:gd name="T10" fmla="*/ 2147483647 w 8"/>
              <a:gd name="T11" fmla="*/ 2147483647 h 21"/>
              <a:gd name="T12" fmla="*/ 0 60000 65536"/>
              <a:gd name="T13" fmla="*/ 0 60000 65536"/>
              <a:gd name="T14" fmla="*/ 0 60000 65536"/>
              <a:gd name="T15" fmla="*/ 0 60000 65536"/>
              <a:gd name="T16" fmla="*/ 0 60000 65536"/>
              <a:gd name="T17" fmla="*/ 0 60000 65536"/>
              <a:gd name="T18" fmla="*/ 0 w 8"/>
              <a:gd name="T19" fmla="*/ 0 h 21"/>
              <a:gd name="T20" fmla="*/ 8 w 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8" h="21">
                <a:moveTo>
                  <a:pt x="8" y="19"/>
                </a:moveTo>
                <a:lnTo>
                  <a:pt x="5" y="21"/>
                </a:lnTo>
                <a:lnTo>
                  <a:pt x="0" y="6"/>
                </a:lnTo>
                <a:lnTo>
                  <a:pt x="1" y="0"/>
                </a:lnTo>
                <a:lnTo>
                  <a:pt x="3" y="3"/>
                </a:lnTo>
                <a:lnTo>
                  <a:pt x="8" y="19"/>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399" name="Freeform 15"/>
          <p:cNvSpPr>
            <a:spLocks/>
          </p:cNvSpPr>
          <p:nvPr/>
        </p:nvSpPr>
        <p:spPr bwMode="auto">
          <a:xfrm>
            <a:off x="7119939" y="5427664"/>
            <a:ext cx="3175" cy="3175"/>
          </a:xfrm>
          <a:custGeom>
            <a:avLst/>
            <a:gdLst>
              <a:gd name="T0" fmla="*/ 2147483647 w 6"/>
              <a:gd name="T1" fmla="*/ 2147483647 h 7"/>
              <a:gd name="T2" fmla="*/ 2147483647 w 6"/>
              <a:gd name="T3" fmla="*/ 2147483647 h 7"/>
              <a:gd name="T4" fmla="*/ 0 w 6"/>
              <a:gd name="T5" fmla="*/ 2147483647 h 7"/>
              <a:gd name="T6" fmla="*/ 0 w 6"/>
              <a:gd name="T7" fmla="*/ 0 h 7"/>
              <a:gd name="T8" fmla="*/ 0 w 6"/>
              <a:gd name="T9" fmla="*/ 0 h 7"/>
              <a:gd name="T10" fmla="*/ 2147483647 w 6"/>
              <a:gd name="T11" fmla="*/ 2147483647 h 7"/>
              <a:gd name="T12" fmla="*/ 0 60000 65536"/>
              <a:gd name="T13" fmla="*/ 0 60000 65536"/>
              <a:gd name="T14" fmla="*/ 0 60000 65536"/>
              <a:gd name="T15" fmla="*/ 0 60000 65536"/>
              <a:gd name="T16" fmla="*/ 0 60000 65536"/>
              <a:gd name="T17" fmla="*/ 0 60000 65536"/>
              <a:gd name="T18" fmla="*/ 0 w 6"/>
              <a:gd name="T19" fmla="*/ 0 h 7"/>
              <a:gd name="T20" fmla="*/ 6 w 6"/>
              <a:gd name="T21" fmla="*/ 7 h 7"/>
            </a:gdLst>
            <a:ahLst/>
            <a:cxnLst>
              <a:cxn ang="T12">
                <a:pos x="T0" y="T1"/>
              </a:cxn>
              <a:cxn ang="T13">
                <a:pos x="T2" y="T3"/>
              </a:cxn>
              <a:cxn ang="T14">
                <a:pos x="T4" y="T5"/>
              </a:cxn>
              <a:cxn ang="T15">
                <a:pos x="T6" y="T7"/>
              </a:cxn>
              <a:cxn ang="T16">
                <a:pos x="T8" y="T9"/>
              </a:cxn>
              <a:cxn ang="T17">
                <a:pos x="T10" y="T11"/>
              </a:cxn>
            </a:cxnLst>
            <a:rect l="T18" t="T19" r="T20" b="T21"/>
            <a:pathLst>
              <a:path w="6" h="7">
                <a:moveTo>
                  <a:pt x="6" y="1"/>
                </a:moveTo>
                <a:lnTo>
                  <a:pt x="5" y="7"/>
                </a:lnTo>
                <a:lnTo>
                  <a:pt x="0" y="5"/>
                </a:lnTo>
                <a:lnTo>
                  <a:pt x="0" y="0"/>
                </a:lnTo>
                <a:lnTo>
                  <a:pt x="6" y="1"/>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00" name="Freeform 16"/>
          <p:cNvSpPr>
            <a:spLocks/>
          </p:cNvSpPr>
          <p:nvPr/>
        </p:nvSpPr>
        <p:spPr bwMode="auto">
          <a:xfrm>
            <a:off x="6877050" y="5199063"/>
            <a:ext cx="7938" cy="4762"/>
          </a:xfrm>
          <a:custGeom>
            <a:avLst/>
            <a:gdLst>
              <a:gd name="T0" fmla="*/ 2147483647 w 16"/>
              <a:gd name="T1" fmla="*/ 2147483647 h 12"/>
              <a:gd name="T2" fmla="*/ 0 w 16"/>
              <a:gd name="T3" fmla="*/ 2147483647 h 12"/>
              <a:gd name="T4" fmla="*/ 2147483647 w 16"/>
              <a:gd name="T5" fmla="*/ 0 h 12"/>
              <a:gd name="T6" fmla="*/ 2147483647 w 16"/>
              <a:gd name="T7" fmla="*/ 2147483647 h 12"/>
              <a:gd name="T8" fmla="*/ 2147483647 w 16"/>
              <a:gd name="T9" fmla="*/ 2147483647 h 12"/>
              <a:gd name="T10" fmla="*/ 2147483647 w 16"/>
              <a:gd name="T11" fmla="*/ 2147483647 h 12"/>
              <a:gd name="T12" fmla="*/ 0 60000 65536"/>
              <a:gd name="T13" fmla="*/ 0 60000 65536"/>
              <a:gd name="T14" fmla="*/ 0 60000 65536"/>
              <a:gd name="T15" fmla="*/ 0 60000 65536"/>
              <a:gd name="T16" fmla="*/ 0 60000 65536"/>
              <a:gd name="T17" fmla="*/ 0 60000 65536"/>
              <a:gd name="T18" fmla="*/ 0 w 16"/>
              <a:gd name="T19" fmla="*/ 0 h 12"/>
              <a:gd name="T20" fmla="*/ 16 w 16"/>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16" h="12">
                <a:moveTo>
                  <a:pt x="2" y="12"/>
                </a:moveTo>
                <a:lnTo>
                  <a:pt x="0" y="8"/>
                </a:lnTo>
                <a:lnTo>
                  <a:pt x="14" y="0"/>
                </a:lnTo>
                <a:lnTo>
                  <a:pt x="16" y="3"/>
                </a:lnTo>
                <a:lnTo>
                  <a:pt x="16" y="4"/>
                </a:lnTo>
                <a:lnTo>
                  <a:pt x="2" y="12"/>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01" name="Freeform 17"/>
          <p:cNvSpPr>
            <a:spLocks/>
          </p:cNvSpPr>
          <p:nvPr/>
        </p:nvSpPr>
        <p:spPr bwMode="auto">
          <a:xfrm>
            <a:off x="6889751" y="5191125"/>
            <a:ext cx="3175" cy="1588"/>
          </a:xfrm>
          <a:custGeom>
            <a:avLst/>
            <a:gdLst>
              <a:gd name="T0" fmla="*/ 2147483647 w 5"/>
              <a:gd name="T1" fmla="*/ 2147483647 h 4"/>
              <a:gd name="T2" fmla="*/ 2147483647 w 5"/>
              <a:gd name="T3" fmla="*/ 2147483647 h 4"/>
              <a:gd name="T4" fmla="*/ 0 w 5"/>
              <a:gd name="T5" fmla="*/ 2147483647 h 4"/>
              <a:gd name="T6" fmla="*/ 0 w 5"/>
              <a:gd name="T7" fmla="*/ 2147483647 h 4"/>
              <a:gd name="T8" fmla="*/ 2147483647 w 5"/>
              <a:gd name="T9" fmla="*/ 0 h 4"/>
              <a:gd name="T10" fmla="*/ 2147483647 w 5"/>
              <a:gd name="T11" fmla="*/ 2147483647 h 4"/>
              <a:gd name="T12" fmla="*/ 0 60000 65536"/>
              <a:gd name="T13" fmla="*/ 0 60000 65536"/>
              <a:gd name="T14" fmla="*/ 0 60000 65536"/>
              <a:gd name="T15" fmla="*/ 0 60000 65536"/>
              <a:gd name="T16" fmla="*/ 0 60000 65536"/>
              <a:gd name="T17" fmla="*/ 0 60000 65536"/>
              <a:gd name="T18" fmla="*/ 0 w 5"/>
              <a:gd name="T19" fmla="*/ 0 h 4"/>
              <a:gd name="T20" fmla="*/ 5 w 5"/>
              <a:gd name="T21" fmla="*/ 4 h 4"/>
            </a:gdLst>
            <a:ahLst/>
            <a:cxnLst>
              <a:cxn ang="T12">
                <a:pos x="T0" y="T1"/>
              </a:cxn>
              <a:cxn ang="T13">
                <a:pos x="T2" y="T3"/>
              </a:cxn>
              <a:cxn ang="T14">
                <a:pos x="T4" y="T5"/>
              </a:cxn>
              <a:cxn ang="T15">
                <a:pos x="T6" y="T7"/>
              </a:cxn>
              <a:cxn ang="T16">
                <a:pos x="T8" y="T9"/>
              </a:cxn>
              <a:cxn ang="T17">
                <a:pos x="T10" y="T11"/>
              </a:cxn>
            </a:cxnLst>
            <a:rect l="T18" t="T19" r="T20" b="T21"/>
            <a:pathLst>
              <a:path w="5" h="4">
                <a:moveTo>
                  <a:pt x="5" y="4"/>
                </a:moveTo>
                <a:lnTo>
                  <a:pt x="1" y="4"/>
                </a:lnTo>
                <a:lnTo>
                  <a:pt x="0" y="1"/>
                </a:lnTo>
                <a:lnTo>
                  <a:pt x="4" y="0"/>
                </a:lnTo>
                <a:lnTo>
                  <a:pt x="5" y="4"/>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02" name="Freeform 18"/>
          <p:cNvSpPr>
            <a:spLocks/>
          </p:cNvSpPr>
          <p:nvPr/>
        </p:nvSpPr>
        <p:spPr bwMode="auto">
          <a:xfrm>
            <a:off x="6889750" y="5187951"/>
            <a:ext cx="1588" cy="3175"/>
          </a:xfrm>
          <a:custGeom>
            <a:avLst/>
            <a:gdLst>
              <a:gd name="T0" fmla="*/ 2147483647 w 4"/>
              <a:gd name="T1" fmla="*/ 2147483647 h 8"/>
              <a:gd name="T2" fmla="*/ 0 w 4"/>
              <a:gd name="T3" fmla="*/ 2147483647 h 8"/>
              <a:gd name="T4" fmla="*/ 0 w 4"/>
              <a:gd name="T5" fmla="*/ 2147483647 h 8"/>
              <a:gd name="T6" fmla="*/ 2147483647 w 4"/>
              <a:gd name="T7" fmla="*/ 0 h 8"/>
              <a:gd name="T8" fmla="*/ 2147483647 w 4"/>
              <a:gd name="T9" fmla="*/ 2147483647 h 8"/>
              <a:gd name="T10" fmla="*/ 2147483647 w 4"/>
              <a:gd name="T11" fmla="*/ 2147483647 h 8"/>
              <a:gd name="T12" fmla="*/ 0 60000 65536"/>
              <a:gd name="T13" fmla="*/ 0 60000 65536"/>
              <a:gd name="T14" fmla="*/ 0 60000 65536"/>
              <a:gd name="T15" fmla="*/ 0 60000 65536"/>
              <a:gd name="T16" fmla="*/ 0 60000 65536"/>
              <a:gd name="T17" fmla="*/ 0 60000 65536"/>
              <a:gd name="T18" fmla="*/ 0 w 4"/>
              <a:gd name="T19" fmla="*/ 0 h 8"/>
              <a:gd name="T20" fmla="*/ 4 w 4"/>
              <a:gd name="T21" fmla="*/ 8 h 8"/>
            </a:gdLst>
            <a:ahLst/>
            <a:cxnLst>
              <a:cxn ang="T12">
                <a:pos x="T0" y="T1"/>
              </a:cxn>
              <a:cxn ang="T13">
                <a:pos x="T2" y="T3"/>
              </a:cxn>
              <a:cxn ang="T14">
                <a:pos x="T4" y="T5"/>
              </a:cxn>
              <a:cxn ang="T15">
                <a:pos x="T6" y="T7"/>
              </a:cxn>
              <a:cxn ang="T16">
                <a:pos x="T8" y="T9"/>
              </a:cxn>
              <a:cxn ang="T17">
                <a:pos x="T10" y="T11"/>
              </a:cxn>
            </a:cxnLst>
            <a:rect l="T18" t="T19" r="T20" b="T21"/>
            <a:pathLst>
              <a:path w="4" h="8">
                <a:moveTo>
                  <a:pt x="4" y="7"/>
                </a:moveTo>
                <a:lnTo>
                  <a:pt x="0" y="8"/>
                </a:lnTo>
                <a:lnTo>
                  <a:pt x="0" y="3"/>
                </a:lnTo>
                <a:lnTo>
                  <a:pt x="3" y="0"/>
                </a:lnTo>
                <a:lnTo>
                  <a:pt x="3" y="1"/>
                </a:lnTo>
                <a:lnTo>
                  <a:pt x="4" y="7"/>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03" name="Freeform 19"/>
          <p:cNvSpPr>
            <a:spLocks/>
          </p:cNvSpPr>
          <p:nvPr/>
        </p:nvSpPr>
        <p:spPr bwMode="auto">
          <a:xfrm>
            <a:off x="6845301" y="5138739"/>
            <a:ext cx="3175" cy="1587"/>
          </a:xfrm>
          <a:custGeom>
            <a:avLst/>
            <a:gdLst>
              <a:gd name="T0" fmla="*/ 2147483647 w 4"/>
              <a:gd name="T1" fmla="*/ 2147483647 h 5"/>
              <a:gd name="T2" fmla="*/ 2147483647 w 4"/>
              <a:gd name="T3" fmla="*/ 2147483647 h 5"/>
              <a:gd name="T4" fmla="*/ 0 w 4"/>
              <a:gd name="T5" fmla="*/ 2147483647 h 5"/>
              <a:gd name="T6" fmla="*/ 0 w 4"/>
              <a:gd name="T7" fmla="*/ 2147483647 h 5"/>
              <a:gd name="T8" fmla="*/ 2147483647 w 4"/>
              <a:gd name="T9" fmla="*/ 0 h 5"/>
              <a:gd name="T10" fmla="*/ 2147483647 w 4"/>
              <a:gd name="T11" fmla="*/ 2147483647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4" y="1"/>
                </a:moveTo>
                <a:lnTo>
                  <a:pt x="2" y="5"/>
                </a:lnTo>
                <a:lnTo>
                  <a:pt x="0" y="4"/>
                </a:lnTo>
                <a:lnTo>
                  <a:pt x="0" y="3"/>
                </a:lnTo>
                <a:lnTo>
                  <a:pt x="2" y="0"/>
                </a:lnTo>
                <a:lnTo>
                  <a:pt x="4" y="1"/>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04" name="Freeform 20"/>
          <p:cNvSpPr>
            <a:spLocks/>
          </p:cNvSpPr>
          <p:nvPr/>
        </p:nvSpPr>
        <p:spPr bwMode="auto">
          <a:xfrm>
            <a:off x="6845300" y="5137150"/>
            <a:ext cx="1588" cy="1588"/>
          </a:xfrm>
          <a:custGeom>
            <a:avLst/>
            <a:gdLst>
              <a:gd name="T0" fmla="*/ 2147483647 w 4"/>
              <a:gd name="T1" fmla="*/ 2147483647 h 7"/>
              <a:gd name="T2" fmla="*/ 2147483647 w 4"/>
              <a:gd name="T3" fmla="*/ 2147483647 h 7"/>
              <a:gd name="T4" fmla="*/ 0 w 4"/>
              <a:gd name="T5" fmla="*/ 2147483647 h 7"/>
              <a:gd name="T6" fmla="*/ 2147483647 w 4"/>
              <a:gd name="T7" fmla="*/ 0 h 7"/>
              <a:gd name="T8" fmla="*/ 2147483647 w 4"/>
              <a:gd name="T9" fmla="*/ 0 h 7"/>
              <a:gd name="T10" fmla="*/ 2147483647 w 4"/>
              <a:gd name="T11" fmla="*/ 2147483647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4" y="4"/>
                </a:moveTo>
                <a:lnTo>
                  <a:pt x="2" y="7"/>
                </a:lnTo>
                <a:lnTo>
                  <a:pt x="0" y="3"/>
                </a:lnTo>
                <a:lnTo>
                  <a:pt x="3" y="0"/>
                </a:lnTo>
                <a:lnTo>
                  <a:pt x="4" y="4"/>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05" name="Freeform 21"/>
          <p:cNvSpPr>
            <a:spLocks/>
          </p:cNvSpPr>
          <p:nvPr/>
        </p:nvSpPr>
        <p:spPr bwMode="auto">
          <a:xfrm>
            <a:off x="6808788" y="5060951"/>
            <a:ext cx="6350" cy="11113"/>
          </a:xfrm>
          <a:custGeom>
            <a:avLst/>
            <a:gdLst>
              <a:gd name="T0" fmla="*/ 2147483647 w 10"/>
              <a:gd name="T1" fmla="*/ 2147483647 h 30"/>
              <a:gd name="T2" fmla="*/ 2147483647 w 10"/>
              <a:gd name="T3" fmla="*/ 2147483647 h 30"/>
              <a:gd name="T4" fmla="*/ 0 w 10"/>
              <a:gd name="T5" fmla="*/ 2147483647 h 30"/>
              <a:gd name="T6" fmla="*/ 0 w 10"/>
              <a:gd name="T7" fmla="*/ 0 h 30"/>
              <a:gd name="T8" fmla="*/ 2147483647 w 10"/>
              <a:gd name="T9" fmla="*/ 0 h 30"/>
              <a:gd name="T10" fmla="*/ 2147483647 w 10"/>
              <a:gd name="T11" fmla="*/ 2147483647 h 30"/>
              <a:gd name="T12" fmla="*/ 0 60000 65536"/>
              <a:gd name="T13" fmla="*/ 0 60000 65536"/>
              <a:gd name="T14" fmla="*/ 0 60000 65536"/>
              <a:gd name="T15" fmla="*/ 0 60000 65536"/>
              <a:gd name="T16" fmla="*/ 0 60000 65536"/>
              <a:gd name="T17" fmla="*/ 0 60000 65536"/>
              <a:gd name="T18" fmla="*/ 0 w 10"/>
              <a:gd name="T19" fmla="*/ 0 h 30"/>
              <a:gd name="T20" fmla="*/ 10 w 10"/>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10" h="30">
                <a:moveTo>
                  <a:pt x="10" y="29"/>
                </a:moveTo>
                <a:lnTo>
                  <a:pt x="6" y="30"/>
                </a:lnTo>
                <a:lnTo>
                  <a:pt x="0" y="1"/>
                </a:lnTo>
                <a:lnTo>
                  <a:pt x="0" y="0"/>
                </a:lnTo>
                <a:lnTo>
                  <a:pt x="5" y="0"/>
                </a:lnTo>
                <a:lnTo>
                  <a:pt x="10" y="29"/>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06" name="Freeform 22"/>
          <p:cNvSpPr>
            <a:spLocks/>
          </p:cNvSpPr>
          <p:nvPr/>
        </p:nvSpPr>
        <p:spPr bwMode="auto">
          <a:xfrm>
            <a:off x="6804025" y="5037138"/>
            <a:ext cx="7938" cy="23812"/>
          </a:xfrm>
          <a:custGeom>
            <a:avLst/>
            <a:gdLst>
              <a:gd name="T0" fmla="*/ 2147483647 w 14"/>
              <a:gd name="T1" fmla="*/ 2147483647 h 60"/>
              <a:gd name="T2" fmla="*/ 2147483647 w 14"/>
              <a:gd name="T3" fmla="*/ 2147483647 h 60"/>
              <a:gd name="T4" fmla="*/ 0 w 14"/>
              <a:gd name="T5" fmla="*/ 0 h 60"/>
              <a:gd name="T6" fmla="*/ 0 w 14"/>
              <a:gd name="T7" fmla="*/ 0 h 60"/>
              <a:gd name="T8" fmla="*/ 2147483647 w 14"/>
              <a:gd name="T9" fmla="*/ 0 h 60"/>
              <a:gd name="T10" fmla="*/ 2147483647 w 14"/>
              <a:gd name="T11" fmla="*/ 2147483647 h 60"/>
              <a:gd name="T12" fmla="*/ 0 60000 65536"/>
              <a:gd name="T13" fmla="*/ 0 60000 65536"/>
              <a:gd name="T14" fmla="*/ 0 60000 65536"/>
              <a:gd name="T15" fmla="*/ 0 60000 65536"/>
              <a:gd name="T16" fmla="*/ 0 60000 65536"/>
              <a:gd name="T17" fmla="*/ 0 60000 65536"/>
              <a:gd name="T18" fmla="*/ 0 w 14"/>
              <a:gd name="T19" fmla="*/ 0 h 60"/>
              <a:gd name="T20" fmla="*/ 14 w 14"/>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4" h="60">
                <a:moveTo>
                  <a:pt x="14" y="60"/>
                </a:moveTo>
                <a:lnTo>
                  <a:pt x="9" y="60"/>
                </a:lnTo>
                <a:lnTo>
                  <a:pt x="0" y="0"/>
                </a:lnTo>
                <a:lnTo>
                  <a:pt x="4" y="0"/>
                </a:lnTo>
                <a:lnTo>
                  <a:pt x="14" y="6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07" name="Freeform 23"/>
          <p:cNvSpPr>
            <a:spLocks/>
          </p:cNvSpPr>
          <p:nvPr/>
        </p:nvSpPr>
        <p:spPr bwMode="auto">
          <a:xfrm>
            <a:off x="6800850" y="5013326"/>
            <a:ext cx="6350" cy="23813"/>
          </a:xfrm>
          <a:custGeom>
            <a:avLst/>
            <a:gdLst>
              <a:gd name="T0" fmla="*/ 2147483647 w 11"/>
              <a:gd name="T1" fmla="*/ 2147483647 h 60"/>
              <a:gd name="T2" fmla="*/ 2147483647 w 11"/>
              <a:gd name="T3" fmla="*/ 2147483647 h 60"/>
              <a:gd name="T4" fmla="*/ 0 w 11"/>
              <a:gd name="T5" fmla="*/ 0 h 60"/>
              <a:gd name="T6" fmla="*/ 0 w 11"/>
              <a:gd name="T7" fmla="*/ 0 h 60"/>
              <a:gd name="T8" fmla="*/ 2147483647 w 11"/>
              <a:gd name="T9" fmla="*/ 0 h 60"/>
              <a:gd name="T10" fmla="*/ 2147483647 w 11"/>
              <a:gd name="T11" fmla="*/ 2147483647 h 60"/>
              <a:gd name="T12" fmla="*/ 0 60000 65536"/>
              <a:gd name="T13" fmla="*/ 0 60000 65536"/>
              <a:gd name="T14" fmla="*/ 0 60000 65536"/>
              <a:gd name="T15" fmla="*/ 0 60000 65536"/>
              <a:gd name="T16" fmla="*/ 0 60000 65536"/>
              <a:gd name="T17" fmla="*/ 0 60000 65536"/>
              <a:gd name="T18" fmla="*/ 0 w 11"/>
              <a:gd name="T19" fmla="*/ 0 h 60"/>
              <a:gd name="T20" fmla="*/ 11 w 11"/>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1" h="60">
                <a:moveTo>
                  <a:pt x="11" y="60"/>
                </a:moveTo>
                <a:lnTo>
                  <a:pt x="7" y="60"/>
                </a:lnTo>
                <a:lnTo>
                  <a:pt x="0" y="0"/>
                </a:lnTo>
                <a:lnTo>
                  <a:pt x="4" y="0"/>
                </a:lnTo>
                <a:lnTo>
                  <a:pt x="11" y="6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08" name="Freeform 24"/>
          <p:cNvSpPr>
            <a:spLocks/>
          </p:cNvSpPr>
          <p:nvPr/>
        </p:nvSpPr>
        <p:spPr bwMode="auto">
          <a:xfrm>
            <a:off x="6796089" y="4979989"/>
            <a:ext cx="3175" cy="9525"/>
          </a:xfrm>
          <a:custGeom>
            <a:avLst/>
            <a:gdLst>
              <a:gd name="T0" fmla="*/ 2147483647 w 7"/>
              <a:gd name="T1" fmla="*/ 2147483647 h 27"/>
              <a:gd name="T2" fmla="*/ 2147483647 w 7"/>
              <a:gd name="T3" fmla="*/ 2147483647 h 27"/>
              <a:gd name="T4" fmla="*/ 0 w 7"/>
              <a:gd name="T5" fmla="*/ 0 h 27"/>
              <a:gd name="T6" fmla="*/ 2147483647 w 7"/>
              <a:gd name="T7" fmla="*/ 0 h 27"/>
              <a:gd name="T8" fmla="*/ 2147483647 w 7"/>
              <a:gd name="T9" fmla="*/ 0 h 27"/>
              <a:gd name="T10" fmla="*/ 2147483647 w 7"/>
              <a:gd name="T11" fmla="*/ 2147483647 h 27"/>
              <a:gd name="T12" fmla="*/ 0 60000 65536"/>
              <a:gd name="T13" fmla="*/ 0 60000 65536"/>
              <a:gd name="T14" fmla="*/ 0 60000 65536"/>
              <a:gd name="T15" fmla="*/ 0 60000 65536"/>
              <a:gd name="T16" fmla="*/ 0 60000 65536"/>
              <a:gd name="T17" fmla="*/ 0 60000 65536"/>
              <a:gd name="T18" fmla="*/ 0 w 7"/>
              <a:gd name="T19" fmla="*/ 0 h 27"/>
              <a:gd name="T20" fmla="*/ 7 w 7"/>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7" h="27">
                <a:moveTo>
                  <a:pt x="7" y="27"/>
                </a:moveTo>
                <a:lnTo>
                  <a:pt x="3" y="27"/>
                </a:lnTo>
                <a:lnTo>
                  <a:pt x="0" y="0"/>
                </a:lnTo>
                <a:lnTo>
                  <a:pt x="4" y="0"/>
                </a:lnTo>
                <a:lnTo>
                  <a:pt x="7" y="27"/>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09" name="Freeform 25"/>
          <p:cNvSpPr>
            <a:spLocks/>
          </p:cNvSpPr>
          <p:nvPr/>
        </p:nvSpPr>
        <p:spPr bwMode="auto">
          <a:xfrm>
            <a:off x="6794501" y="4968876"/>
            <a:ext cx="3175" cy="11113"/>
          </a:xfrm>
          <a:custGeom>
            <a:avLst/>
            <a:gdLst>
              <a:gd name="T0" fmla="*/ 2147483647 w 8"/>
              <a:gd name="T1" fmla="*/ 2147483647 h 27"/>
              <a:gd name="T2" fmla="*/ 2147483647 w 8"/>
              <a:gd name="T3" fmla="*/ 2147483647 h 27"/>
              <a:gd name="T4" fmla="*/ 0 w 8"/>
              <a:gd name="T5" fmla="*/ 0 h 27"/>
              <a:gd name="T6" fmla="*/ 0 w 8"/>
              <a:gd name="T7" fmla="*/ 0 h 27"/>
              <a:gd name="T8" fmla="*/ 2147483647 w 8"/>
              <a:gd name="T9" fmla="*/ 0 h 27"/>
              <a:gd name="T10" fmla="*/ 2147483647 w 8"/>
              <a:gd name="T11" fmla="*/ 2147483647 h 27"/>
              <a:gd name="T12" fmla="*/ 0 60000 65536"/>
              <a:gd name="T13" fmla="*/ 0 60000 65536"/>
              <a:gd name="T14" fmla="*/ 0 60000 65536"/>
              <a:gd name="T15" fmla="*/ 0 60000 65536"/>
              <a:gd name="T16" fmla="*/ 0 60000 65536"/>
              <a:gd name="T17" fmla="*/ 0 60000 65536"/>
              <a:gd name="T18" fmla="*/ 0 w 8"/>
              <a:gd name="T19" fmla="*/ 0 h 27"/>
              <a:gd name="T20" fmla="*/ 8 w 8"/>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8" h="27">
                <a:moveTo>
                  <a:pt x="8" y="27"/>
                </a:moveTo>
                <a:lnTo>
                  <a:pt x="4" y="27"/>
                </a:lnTo>
                <a:lnTo>
                  <a:pt x="0" y="0"/>
                </a:lnTo>
                <a:lnTo>
                  <a:pt x="4" y="0"/>
                </a:lnTo>
                <a:lnTo>
                  <a:pt x="8" y="27"/>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10" name="Freeform 26"/>
          <p:cNvSpPr>
            <a:spLocks/>
          </p:cNvSpPr>
          <p:nvPr/>
        </p:nvSpPr>
        <p:spPr bwMode="auto">
          <a:xfrm>
            <a:off x="6794500" y="4967289"/>
            <a:ext cx="1588" cy="1587"/>
          </a:xfrm>
          <a:custGeom>
            <a:avLst/>
            <a:gdLst>
              <a:gd name="T0" fmla="*/ 2147483647 w 4"/>
              <a:gd name="T1" fmla="*/ 2147483647 h 4"/>
              <a:gd name="T2" fmla="*/ 0 w 4"/>
              <a:gd name="T3" fmla="*/ 2147483647 h 4"/>
              <a:gd name="T4" fmla="*/ 0 w 4"/>
              <a:gd name="T5" fmla="*/ 0 h 4"/>
              <a:gd name="T6" fmla="*/ 2147483647 w 4"/>
              <a:gd name="T7" fmla="*/ 0 h 4"/>
              <a:gd name="T8" fmla="*/ 2147483647 w 4"/>
              <a:gd name="T9" fmla="*/ 0 h 4"/>
              <a:gd name="T10" fmla="*/ 2147483647 w 4"/>
              <a:gd name="T11" fmla="*/ 2147483647 h 4"/>
              <a:gd name="T12" fmla="*/ 0 60000 65536"/>
              <a:gd name="T13" fmla="*/ 0 60000 65536"/>
              <a:gd name="T14" fmla="*/ 0 60000 65536"/>
              <a:gd name="T15" fmla="*/ 0 60000 65536"/>
              <a:gd name="T16" fmla="*/ 0 60000 65536"/>
              <a:gd name="T17" fmla="*/ 0 60000 65536"/>
              <a:gd name="T18" fmla="*/ 0 w 4"/>
              <a:gd name="T19" fmla="*/ 0 h 4"/>
              <a:gd name="T20" fmla="*/ 4 w 4"/>
              <a:gd name="T21" fmla="*/ 4 h 4"/>
            </a:gdLst>
            <a:ahLst/>
            <a:cxnLst>
              <a:cxn ang="T12">
                <a:pos x="T0" y="T1"/>
              </a:cxn>
              <a:cxn ang="T13">
                <a:pos x="T2" y="T3"/>
              </a:cxn>
              <a:cxn ang="T14">
                <a:pos x="T4" y="T5"/>
              </a:cxn>
              <a:cxn ang="T15">
                <a:pos x="T6" y="T7"/>
              </a:cxn>
              <a:cxn ang="T16">
                <a:pos x="T8" y="T9"/>
              </a:cxn>
              <a:cxn ang="T17">
                <a:pos x="T10" y="T11"/>
              </a:cxn>
            </a:cxnLst>
            <a:rect l="T18" t="T19" r="T20" b="T21"/>
            <a:pathLst>
              <a:path w="4" h="4">
                <a:moveTo>
                  <a:pt x="4" y="4"/>
                </a:moveTo>
                <a:lnTo>
                  <a:pt x="0" y="4"/>
                </a:lnTo>
                <a:lnTo>
                  <a:pt x="0" y="0"/>
                </a:lnTo>
                <a:lnTo>
                  <a:pt x="4" y="0"/>
                </a:lnTo>
                <a:lnTo>
                  <a:pt x="4" y="4"/>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11" name="Freeform 27"/>
          <p:cNvSpPr>
            <a:spLocks/>
          </p:cNvSpPr>
          <p:nvPr/>
        </p:nvSpPr>
        <p:spPr bwMode="auto">
          <a:xfrm>
            <a:off x="6792914" y="4965700"/>
            <a:ext cx="3175" cy="1588"/>
          </a:xfrm>
          <a:custGeom>
            <a:avLst/>
            <a:gdLst>
              <a:gd name="T0" fmla="*/ 2147483647 w 5"/>
              <a:gd name="T1" fmla="*/ 2147483647 h 6"/>
              <a:gd name="T2" fmla="*/ 2147483647 w 5"/>
              <a:gd name="T3" fmla="*/ 2147483647 h 6"/>
              <a:gd name="T4" fmla="*/ 0 w 5"/>
              <a:gd name="T5" fmla="*/ 2147483647 h 6"/>
              <a:gd name="T6" fmla="*/ 0 w 5"/>
              <a:gd name="T7" fmla="*/ 0 h 6"/>
              <a:gd name="T8" fmla="*/ 2147483647 w 5"/>
              <a:gd name="T9" fmla="*/ 0 h 6"/>
              <a:gd name="T10" fmla="*/ 2147483647 w 5"/>
              <a:gd name="T11" fmla="*/ 2147483647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5" y="6"/>
                </a:moveTo>
                <a:lnTo>
                  <a:pt x="1" y="6"/>
                </a:lnTo>
                <a:lnTo>
                  <a:pt x="0" y="2"/>
                </a:lnTo>
                <a:lnTo>
                  <a:pt x="0" y="0"/>
                </a:lnTo>
                <a:lnTo>
                  <a:pt x="4" y="0"/>
                </a:lnTo>
                <a:lnTo>
                  <a:pt x="5" y="6"/>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12" name="Freeform 28"/>
          <p:cNvSpPr>
            <a:spLocks/>
          </p:cNvSpPr>
          <p:nvPr/>
        </p:nvSpPr>
        <p:spPr bwMode="auto">
          <a:xfrm>
            <a:off x="6791326" y="4959350"/>
            <a:ext cx="4763" cy="6350"/>
          </a:xfrm>
          <a:custGeom>
            <a:avLst/>
            <a:gdLst>
              <a:gd name="T0" fmla="*/ 2147483647 w 7"/>
              <a:gd name="T1" fmla="*/ 2147483647 h 14"/>
              <a:gd name="T2" fmla="*/ 2147483647 w 7"/>
              <a:gd name="T3" fmla="*/ 2147483647 h 14"/>
              <a:gd name="T4" fmla="*/ 0 w 7"/>
              <a:gd name="T5" fmla="*/ 0 h 14"/>
              <a:gd name="T6" fmla="*/ 2147483647 w 7"/>
              <a:gd name="T7" fmla="*/ 0 h 14"/>
              <a:gd name="T8" fmla="*/ 2147483647 w 7"/>
              <a:gd name="T9" fmla="*/ 0 h 14"/>
              <a:gd name="T10" fmla="*/ 2147483647 w 7"/>
              <a:gd name="T11" fmla="*/ 2147483647 h 14"/>
              <a:gd name="T12" fmla="*/ 0 60000 65536"/>
              <a:gd name="T13" fmla="*/ 0 60000 65536"/>
              <a:gd name="T14" fmla="*/ 0 60000 65536"/>
              <a:gd name="T15" fmla="*/ 0 60000 65536"/>
              <a:gd name="T16" fmla="*/ 0 60000 65536"/>
              <a:gd name="T17" fmla="*/ 0 60000 65536"/>
              <a:gd name="T18" fmla="*/ 0 w 7"/>
              <a:gd name="T19" fmla="*/ 0 h 14"/>
              <a:gd name="T20" fmla="*/ 7 w 7"/>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7" h="14">
                <a:moveTo>
                  <a:pt x="7" y="14"/>
                </a:moveTo>
                <a:lnTo>
                  <a:pt x="3" y="14"/>
                </a:lnTo>
                <a:lnTo>
                  <a:pt x="0" y="0"/>
                </a:lnTo>
                <a:lnTo>
                  <a:pt x="5" y="0"/>
                </a:lnTo>
                <a:lnTo>
                  <a:pt x="7" y="14"/>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13" name="Freeform 29"/>
          <p:cNvSpPr>
            <a:spLocks/>
          </p:cNvSpPr>
          <p:nvPr/>
        </p:nvSpPr>
        <p:spPr bwMode="auto">
          <a:xfrm>
            <a:off x="6789738" y="4948238"/>
            <a:ext cx="4762" cy="11112"/>
          </a:xfrm>
          <a:custGeom>
            <a:avLst/>
            <a:gdLst>
              <a:gd name="T0" fmla="*/ 2147483647 w 9"/>
              <a:gd name="T1" fmla="*/ 2147483647 h 27"/>
              <a:gd name="T2" fmla="*/ 2147483647 w 9"/>
              <a:gd name="T3" fmla="*/ 2147483647 h 27"/>
              <a:gd name="T4" fmla="*/ 0 w 9"/>
              <a:gd name="T5" fmla="*/ 0 h 27"/>
              <a:gd name="T6" fmla="*/ 0 w 9"/>
              <a:gd name="T7" fmla="*/ 0 h 27"/>
              <a:gd name="T8" fmla="*/ 2147483647 w 9"/>
              <a:gd name="T9" fmla="*/ 0 h 27"/>
              <a:gd name="T10" fmla="*/ 2147483647 w 9"/>
              <a:gd name="T11" fmla="*/ 2147483647 h 27"/>
              <a:gd name="T12" fmla="*/ 0 60000 65536"/>
              <a:gd name="T13" fmla="*/ 0 60000 65536"/>
              <a:gd name="T14" fmla="*/ 0 60000 65536"/>
              <a:gd name="T15" fmla="*/ 0 60000 65536"/>
              <a:gd name="T16" fmla="*/ 0 60000 65536"/>
              <a:gd name="T17" fmla="*/ 0 60000 65536"/>
              <a:gd name="T18" fmla="*/ 0 w 9"/>
              <a:gd name="T19" fmla="*/ 0 h 27"/>
              <a:gd name="T20" fmla="*/ 9 w 9"/>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9" h="27">
                <a:moveTo>
                  <a:pt x="9" y="27"/>
                </a:moveTo>
                <a:lnTo>
                  <a:pt x="4" y="27"/>
                </a:lnTo>
                <a:lnTo>
                  <a:pt x="0" y="0"/>
                </a:lnTo>
                <a:lnTo>
                  <a:pt x="4" y="0"/>
                </a:lnTo>
                <a:lnTo>
                  <a:pt x="9" y="27"/>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14" name="Freeform 30"/>
          <p:cNvSpPr>
            <a:spLocks/>
          </p:cNvSpPr>
          <p:nvPr/>
        </p:nvSpPr>
        <p:spPr bwMode="auto">
          <a:xfrm>
            <a:off x="6788151" y="4940300"/>
            <a:ext cx="3175" cy="7938"/>
          </a:xfrm>
          <a:custGeom>
            <a:avLst/>
            <a:gdLst>
              <a:gd name="T0" fmla="*/ 2147483647 w 7"/>
              <a:gd name="T1" fmla="*/ 2147483647 h 20"/>
              <a:gd name="T2" fmla="*/ 2147483647 w 7"/>
              <a:gd name="T3" fmla="*/ 2147483647 h 20"/>
              <a:gd name="T4" fmla="*/ 0 w 7"/>
              <a:gd name="T5" fmla="*/ 0 h 20"/>
              <a:gd name="T6" fmla="*/ 0 w 7"/>
              <a:gd name="T7" fmla="*/ 0 h 20"/>
              <a:gd name="T8" fmla="*/ 2147483647 w 7"/>
              <a:gd name="T9" fmla="*/ 0 h 20"/>
              <a:gd name="T10" fmla="*/ 2147483647 w 7"/>
              <a:gd name="T11" fmla="*/ 2147483647 h 20"/>
              <a:gd name="T12" fmla="*/ 0 60000 65536"/>
              <a:gd name="T13" fmla="*/ 0 60000 65536"/>
              <a:gd name="T14" fmla="*/ 0 60000 65536"/>
              <a:gd name="T15" fmla="*/ 0 60000 65536"/>
              <a:gd name="T16" fmla="*/ 0 60000 65536"/>
              <a:gd name="T17" fmla="*/ 0 60000 65536"/>
              <a:gd name="T18" fmla="*/ 0 w 7"/>
              <a:gd name="T19" fmla="*/ 0 h 20"/>
              <a:gd name="T20" fmla="*/ 7 w 7"/>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7" h="20">
                <a:moveTo>
                  <a:pt x="7" y="20"/>
                </a:moveTo>
                <a:lnTo>
                  <a:pt x="3" y="20"/>
                </a:lnTo>
                <a:lnTo>
                  <a:pt x="0" y="0"/>
                </a:lnTo>
                <a:lnTo>
                  <a:pt x="4" y="0"/>
                </a:lnTo>
                <a:lnTo>
                  <a:pt x="7" y="2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15" name="Freeform 31"/>
          <p:cNvSpPr>
            <a:spLocks/>
          </p:cNvSpPr>
          <p:nvPr/>
        </p:nvSpPr>
        <p:spPr bwMode="auto">
          <a:xfrm>
            <a:off x="6781801" y="4894264"/>
            <a:ext cx="3175" cy="9525"/>
          </a:xfrm>
          <a:custGeom>
            <a:avLst/>
            <a:gdLst>
              <a:gd name="T0" fmla="*/ 2147483647 w 5"/>
              <a:gd name="T1" fmla="*/ 2147483647 h 23"/>
              <a:gd name="T2" fmla="*/ 2147483647 w 5"/>
              <a:gd name="T3" fmla="*/ 2147483647 h 23"/>
              <a:gd name="T4" fmla="*/ 0 w 5"/>
              <a:gd name="T5" fmla="*/ 0 h 23"/>
              <a:gd name="T6" fmla="*/ 0 w 5"/>
              <a:gd name="T7" fmla="*/ 0 h 23"/>
              <a:gd name="T8" fmla="*/ 2147483647 w 5"/>
              <a:gd name="T9" fmla="*/ 0 h 23"/>
              <a:gd name="T10" fmla="*/ 2147483647 w 5"/>
              <a:gd name="T11" fmla="*/ 2147483647 h 23"/>
              <a:gd name="T12" fmla="*/ 0 60000 65536"/>
              <a:gd name="T13" fmla="*/ 0 60000 65536"/>
              <a:gd name="T14" fmla="*/ 0 60000 65536"/>
              <a:gd name="T15" fmla="*/ 0 60000 65536"/>
              <a:gd name="T16" fmla="*/ 0 60000 65536"/>
              <a:gd name="T17" fmla="*/ 0 60000 65536"/>
              <a:gd name="T18" fmla="*/ 0 w 5"/>
              <a:gd name="T19" fmla="*/ 0 h 23"/>
              <a:gd name="T20" fmla="*/ 5 w 5"/>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5" h="23">
                <a:moveTo>
                  <a:pt x="5" y="23"/>
                </a:moveTo>
                <a:lnTo>
                  <a:pt x="1" y="23"/>
                </a:lnTo>
                <a:lnTo>
                  <a:pt x="0" y="0"/>
                </a:lnTo>
                <a:lnTo>
                  <a:pt x="4" y="0"/>
                </a:lnTo>
                <a:lnTo>
                  <a:pt x="5" y="23"/>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16" name="Freeform 32"/>
          <p:cNvSpPr>
            <a:spLocks/>
          </p:cNvSpPr>
          <p:nvPr/>
        </p:nvSpPr>
        <p:spPr bwMode="auto">
          <a:xfrm>
            <a:off x="6781801" y="4868863"/>
            <a:ext cx="4763" cy="25400"/>
          </a:xfrm>
          <a:custGeom>
            <a:avLst/>
            <a:gdLst>
              <a:gd name="T0" fmla="*/ 2147483647 w 9"/>
              <a:gd name="T1" fmla="*/ 2147483647 h 63"/>
              <a:gd name="T2" fmla="*/ 0 w 9"/>
              <a:gd name="T3" fmla="*/ 2147483647 h 63"/>
              <a:gd name="T4" fmla="*/ 2147483647 w 9"/>
              <a:gd name="T5" fmla="*/ 2147483647 h 63"/>
              <a:gd name="T6" fmla="*/ 2147483647 w 9"/>
              <a:gd name="T7" fmla="*/ 0 h 63"/>
              <a:gd name="T8" fmla="*/ 2147483647 w 9"/>
              <a:gd name="T9" fmla="*/ 2147483647 h 63"/>
              <a:gd name="T10" fmla="*/ 2147483647 w 9"/>
              <a:gd name="T11" fmla="*/ 2147483647 h 63"/>
              <a:gd name="T12" fmla="*/ 0 60000 65536"/>
              <a:gd name="T13" fmla="*/ 0 60000 65536"/>
              <a:gd name="T14" fmla="*/ 0 60000 65536"/>
              <a:gd name="T15" fmla="*/ 0 60000 65536"/>
              <a:gd name="T16" fmla="*/ 0 60000 65536"/>
              <a:gd name="T17" fmla="*/ 0 60000 65536"/>
              <a:gd name="T18" fmla="*/ 0 w 9"/>
              <a:gd name="T19" fmla="*/ 0 h 63"/>
              <a:gd name="T20" fmla="*/ 9 w 9"/>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9" h="63">
                <a:moveTo>
                  <a:pt x="4" y="63"/>
                </a:moveTo>
                <a:lnTo>
                  <a:pt x="0" y="63"/>
                </a:lnTo>
                <a:lnTo>
                  <a:pt x="5" y="1"/>
                </a:lnTo>
                <a:lnTo>
                  <a:pt x="6" y="0"/>
                </a:lnTo>
                <a:lnTo>
                  <a:pt x="9" y="2"/>
                </a:lnTo>
                <a:lnTo>
                  <a:pt x="4" y="63"/>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17" name="Freeform 33"/>
          <p:cNvSpPr>
            <a:spLocks/>
          </p:cNvSpPr>
          <p:nvPr/>
        </p:nvSpPr>
        <p:spPr bwMode="auto">
          <a:xfrm>
            <a:off x="6789738" y="4862514"/>
            <a:ext cx="6350" cy="3175"/>
          </a:xfrm>
          <a:custGeom>
            <a:avLst/>
            <a:gdLst>
              <a:gd name="T0" fmla="*/ 2147483647 w 11"/>
              <a:gd name="T1" fmla="*/ 2147483647 h 6"/>
              <a:gd name="T2" fmla="*/ 0 w 11"/>
              <a:gd name="T3" fmla="*/ 2147483647 h 6"/>
              <a:gd name="T4" fmla="*/ 2147483647 w 11"/>
              <a:gd name="T5" fmla="*/ 0 h 6"/>
              <a:gd name="T6" fmla="*/ 2147483647 w 11"/>
              <a:gd name="T7" fmla="*/ 2147483647 h 6"/>
              <a:gd name="T8" fmla="*/ 2147483647 w 11"/>
              <a:gd name="T9" fmla="*/ 2147483647 h 6"/>
              <a:gd name="T10" fmla="*/ 2147483647 w 11"/>
              <a:gd name="T11" fmla="*/ 2147483647 h 6"/>
              <a:gd name="T12" fmla="*/ 0 60000 65536"/>
              <a:gd name="T13" fmla="*/ 0 60000 65536"/>
              <a:gd name="T14" fmla="*/ 0 60000 65536"/>
              <a:gd name="T15" fmla="*/ 0 60000 65536"/>
              <a:gd name="T16" fmla="*/ 0 60000 65536"/>
              <a:gd name="T17" fmla="*/ 0 60000 65536"/>
              <a:gd name="T18" fmla="*/ 0 w 11"/>
              <a:gd name="T19" fmla="*/ 0 h 6"/>
              <a:gd name="T20" fmla="*/ 11 w 11"/>
              <a:gd name="T21" fmla="*/ 6 h 6"/>
            </a:gdLst>
            <a:ahLst/>
            <a:cxnLst>
              <a:cxn ang="T12">
                <a:pos x="T0" y="T1"/>
              </a:cxn>
              <a:cxn ang="T13">
                <a:pos x="T2" y="T3"/>
              </a:cxn>
              <a:cxn ang="T14">
                <a:pos x="T4" y="T5"/>
              </a:cxn>
              <a:cxn ang="T15">
                <a:pos x="T6" y="T7"/>
              </a:cxn>
              <a:cxn ang="T16">
                <a:pos x="T8" y="T9"/>
              </a:cxn>
              <a:cxn ang="T17">
                <a:pos x="T10" y="T11"/>
              </a:cxn>
            </a:cxnLst>
            <a:rect l="T18" t="T19" r="T20" b="T21"/>
            <a:pathLst>
              <a:path w="11" h="6">
                <a:moveTo>
                  <a:pt x="1" y="6"/>
                </a:moveTo>
                <a:lnTo>
                  <a:pt x="0" y="1"/>
                </a:lnTo>
                <a:lnTo>
                  <a:pt x="8" y="0"/>
                </a:lnTo>
                <a:lnTo>
                  <a:pt x="11" y="2"/>
                </a:lnTo>
                <a:lnTo>
                  <a:pt x="10" y="4"/>
                </a:lnTo>
                <a:lnTo>
                  <a:pt x="1" y="6"/>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18" name="Freeform 34"/>
          <p:cNvSpPr>
            <a:spLocks/>
          </p:cNvSpPr>
          <p:nvPr/>
        </p:nvSpPr>
        <p:spPr bwMode="auto">
          <a:xfrm>
            <a:off x="6794501" y="4856164"/>
            <a:ext cx="4763" cy="7937"/>
          </a:xfrm>
          <a:custGeom>
            <a:avLst/>
            <a:gdLst>
              <a:gd name="T0" fmla="*/ 2147483647 w 9"/>
              <a:gd name="T1" fmla="*/ 2147483647 h 20"/>
              <a:gd name="T2" fmla="*/ 0 w 9"/>
              <a:gd name="T3" fmla="*/ 2147483647 h 20"/>
              <a:gd name="T4" fmla="*/ 2147483647 w 9"/>
              <a:gd name="T5" fmla="*/ 0 h 20"/>
              <a:gd name="T6" fmla="*/ 2147483647 w 9"/>
              <a:gd name="T7" fmla="*/ 0 h 20"/>
              <a:gd name="T8" fmla="*/ 2147483647 w 9"/>
              <a:gd name="T9" fmla="*/ 2147483647 h 20"/>
              <a:gd name="T10" fmla="*/ 2147483647 w 9"/>
              <a:gd name="T11" fmla="*/ 2147483647 h 20"/>
              <a:gd name="T12" fmla="*/ 0 60000 65536"/>
              <a:gd name="T13" fmla="*/ 0 60000 65536"/>
              <a:gd name="T14" fmla="*/ 0 60000 65536"/>
              <a:gd name="T15" fmla="*/ 0 60000 65536"/>
              <a:gd name="T16" fmla="*/ 0 60000 65536"/>
              <a:gd name="T17" fmla="*/ 0 60000 65536"/>
              <a:gd name="T18" fmla="*/ 0 w 9"/>
              <a:gd name="T19" fmla="*/ 0 h 20"/>
              <a:gd name="T20" fmla="*/ 9 w 9"/>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9" h="20">
                <a:moveTo>
                  <a:pt x="3" y="20"/>
                </a:moveTo>
                <a:lnTo>
                  <a:pt x="0" y="18"/>
                </a:lnTo>
                <a:lnTo>
                  <a:pt x="6" y="0"/>
                </a:lnTo>
                <a:lnTo>
                  <a:pt x="9" y="3"/>
                </a:lnTo>
                <a:lnTo>
                  <a:pt x="3" y="2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19" name="Freeform 35"/>
          <p:cNvSpPr>
            <a:spLocks/>
          </p:cNvSpPr>
          <p:nvPr/>
        </p:nvSpPr>
        <p:spPr bwMode="auto">
          <a:xfrm>
            <a:off x="6797675" y="4854576"/>
            <a:ext cx="1588" cy="3175"/>
          </a:xfrm>
          <a:custGeom>
            <a:avLst/>
            <a:gdLst>
              <a:gd name="T0" fmla="*/ 2147483647 w 5"/>
              <a:gd name="T1" fmla="*/ 2147483647 h 5"/>
              <a:gd name="T2" fmla="*/ 0 w 5"/>
              <a:gd name="T3" fmla="*/ 2147483647 h 5"/>
              <a:gd name="T4" fmla="*/ 2147483647 w 5"/>
              <a:gd name="T5" fmla="*/ 0 h 5"/>
              <a:gd name="T6" fmla="*/ 2147483647 w 5"/>
              <a:gd name="T7" fmla="*/ 2147483647 h 5"/>
              <a:gd name="T8" fmla="*/ 2147483647 w 5"/>
              <a:gd name="T9" fmla="*/ 2147483647 h 5"/>
              <a:gd name="T10" fmla="*/ 2147483647 w 5"/>
              <a:gd name="T11" fmla="*/ 2147483647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3" y="5"/>
                </a:moveTo>
                <a:lnTo>
                  <a:pt x="0" y="2"/>
                </a:lnTo>
                <a:lnTo>
                  <a:pt x="2" y="0"/>
                </a:lnTo>
                <a:lnTo>
                  <a:pt x="5" y="2"/>
                </a:lnTo>
                <a:lnTo>
                  <a:pt x="4" y="2"/>
                </a:lnTo>
                <a:lnTo>
                  <a:pt x="3" y="5"/>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20" name="Freeform 36"/>
          <p:cNvSpPr>
            <a:spLocks/>
          </p:cNvSpPr>
          <p:nvPr/>
        </p:nvSpPr>
        <p:spPr bwMode="auto">
          <a:xfrm>
            <a:off x="6802439" y="4829176"/>
            <a:ext cx="7937" cy="11113"/>
          </a:xfrm>
          <a:custGeom>
            <a:avLst/>
            <a:gdLst>
              <a:gd name="T0" fmla="*/ 2147483647 w 13"/>
              <a:gd name="T1" fmla="*/ 2147483647 h 25"/>
              <a:gd name="T2" fmla="*/ 0 w 13"/>
              <a:gd name="T3" fmla="*/ 2147483647 h 25"/>
              <a:gd name="T4" fmla="*/ 2147483647 w 13"/>
              <a:gd name="T5" fmla="*/ 2147483647 h 25"/>
              <a:gd name="T6" fmla="*/ 2147483647 w 13"/>
              <a:gd name="T7" fmla="*/ 0 h 25"/>
              <a:gd name="T8" fmla="*/ 2147483647 w 13"/>
              <a:gd name="T9" fmla="*/ 2147483647 h 25"/>
              <a:gd name="T10" fmla="*/ 2147483647 w 13"/>
              <a:gd name="T11" fmla="*/ 2147483647 h 25"/>
              <a:gd name="T12" fmla="*/ 0 60000 65536"/>
              <a:gd name="T13" fmla="*/ 0 60000 65536"/>
              <a:gd name="T14" fmla="*/ 0 60000 65536"/>
              <a:gd name="T15" fmla="*/ 0 60000 65536"/>
              <a:gd name="T16" fmla="*/ 0 60000 65536"/>
              <a:gd name="T17" fmla="*/ 0 60000 65536"/>
              <a:gd name="T18" fmla="*/ 0 w 13"/>
              <a:gd name="T19" fmla="*/ 0 h 25"/>
              <a:gd name="T20" fmla="*/ 13 w 13"/>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13" h="25">
                <a:moveTo>
                  <a:pt x="3" y="25"/>
                </a:moveTo>
                <a:lnTo>
                  <a:pt x="0" y="23"/>
                </a:lnTo>
                <a:lnTo>
                  <a:pt x="11" y="1"/>
                </a:lnTo>
                <a:lnTo>
                  <a:pt x="12" y="0"/>
                </a:lnTo>
                <a:lnTo>
                  <a:pt x="13" y="5"/>
                </a:lnTo>
                <a:lnTo>
                  <a:pt x="3" y="25"/>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21" name="Freeform 37"/>
          <p:cNvSpPr>
            <a:spLocks/>
          </p:cNvSpPr>
          <p:nvPr/>
        </p:nvSpPr>
        <p:spPr bwMode="auto">
          <a:xfrm>
            <a:off x="6808789" y="4829176"/>
            <a:ext cx="3175" cy="3175"/>
          </a:xfrm>
          <a:custGeom>
            <a:avLst/>
            <a:gdLst>
              <a:gd name="T0" fmla="*/ 2147483647 w 5"/>
              <a:gd name="T1" fmla="*/ 2147483647 h 5"/>
              <a:gd name="T2" fmla="*/ 0 w 5"/>
              <a:gd name="T3" fmla="*/ 0 h 5"/>
              <a:gd name="T4" fmla="*/ 2147483647 w 5"/>
              <a:gd name="T5" fmla="*/ 0 h 5"/>
              <a:gd name="T6" fmla="*/ 2147483647 w 5"/>
              <a:gd name="T7" fmla="*/ 2147483647 h 5"/>
              <a:gd name="T8" fmla="*/ 2147483647 w 5"/>
              <a:gd name="T9" fmla="*/ 2147483647 h 5"/>
              <a:gd name="T10" fmla="*/ 2147483647 w 5"/>
              <a:gd name="T11" fmla="*/ 2147483647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1" y="5"/>
                </a:moveTo>
                <a:lnTo>
                  <a:pt x="0" y="0"/>
                </a:lnTo>
                <a:lnTo>
                  <a:pt x="2" y="0"/>
                </a:lnTo>
                <a:lnTo>
                  <a:pt x="5" y="3"/>
                </a:lnTo>
                <a:lnTo>
                  <a:pt x="5" y="4"/>
                </a:lnTo>
                <a:lnTo>
                  <a:pt x="1" y="5"/>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22" name="Freeform 38"/>
          <p:cNvSpPr>
            <a:spLocks/>
          </p:cNvSpPr>
          <p:nvPr/>
        </p:nvSpPr>
        <p:spPr bwMode="auto">
          <a:xfrm>
            <a:off x="6810375" y="4824413"/>
            <a:ext cx="7938" cy="6350"/>
          </a:xfrm>
          <a:custGeom>
            <a:avLst/>
            <a:gdLst>
              <a:gd name="T0" fmla="*/ 2147483647 w 14"/>
              <a:gd name="T1" fmla="*/ 2147483647 h 16"/>
              <a:gd name="T2" fmla="*/ 0 w 14"/>
              <a:gd name="T3" fmla="*/ 2147483647 h 16"/>
              <a:gd name="T4" fmla="*/ 2147483647 w 14"/>
              <a:gd name="T5" fmla="*/ 0 h 16"/>
              <a:gd name="T6" fmla="*/ 2147483647 w 14"/>
              <a:gd name="T7" fmla="*/ 2147483647 h 16"/>
              <a:gd name="T8" fmla="*/ 2147483647 w 14"/>
              <a:gd name="T9" fmla="*/ 2147483647 h 16"/>
              <a:gd name="T10" fmla="*/ 2147483647 w 14"/>
              <a:gd name="T11" fmla="*/ 2147483647 h 16"/>
              <a:gd name="T12" fmla="*/ 0 60000 65536"/>
              <a:gd name="T13" fmla="*/ 0 60000 65536"/>
              <a:gd name="T14" fmla="*/ 0 60000 65536"/>
              <a:gd name="T15" fmla="*/ 0 60000 65536"/>
              <a:gd name="T16" fmla="*/ 0 60000 65536"/>
              <a:gd name="T17" fmla="*/ 0 60000 65536"/>
              <a:gd name="T18" fmla="*/ 0 w 14"/>
              <a:gd name="T19" fmla="*/ 0 h 16"/>
              <a:gd name="T20" fmla="*/ 14 w 14"/>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14" h="16">
                <a:moveTo>
                  <a:pt x="3" y="16"/>
                </a:moveTo>
                <a:lnTo>
                  <a:pt x="0" y="13"/>
                </a:lnTo>
                <a:lnTo>
                  <a:pt x="12" y="0"/>
                </a:lnTo>
                <a:lnTo>
                  <a:pt x="14" y="2"/>
                </a:lnTo>
                <a:lnTo>
                  <a:pt x="3" y="16"/>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23" name="Freeform 39"/>
          <p:cNvSpPr>
            <a:spLocks/>
          </p:cNvSpPr>
          <p:nvPr/>
        </p:nvSpPr>
        <p:spPr bwMode="auto">
          <a:xfrm>
            <a:off x="6816725" y="4818064"/>
            <a:ext cx="6350" cy="7937"/>
          </a:xfrm>
          <a:custGeom>
            <a:avLst/>
            <a:gdLst>
              <a:gd name="T0" fmla="*/ 2147483647 w 13"/>
              <a:gd name="T1" fmla="*/ 2147483647 h 17"/>
              <a:gd name="T2" fmla="*/ 0 w 13"/>
              <a:gd name="T3" fmla="*/ 2147483647 h 17"/>
              <a:gd name="T4" fmla="*/ 2147483647 w 13"/>
              <a:gd name="T5" fmla="*/ 0 h 17"/>
              <a:gd name="T6" fmla="*/ 2147483647 w 13"/>
              <a:gd name="T7" fmla="*/ 2147483647 h 17"/>
              <a:gd name="T8" fmla="*/ 2147483647 w 13"/>
              <a:gd name="T9" fmla="*/ 2147483647 h 17"/>
              <a:gd name="T10" fmla="*/ 2147483647 w 13"/>
              <a:gd name="T11" fmla="*/ 2147483647 h 17"/>
              <a:gd name="T12" fmla="*/ 0 60000 65536"/>
              <a:gd name="T13" fmla="*/ 0 60000 65536"/>
              <a:gd name="T14" fmla="*/ 0 60000 65536"/>
              <a:gd name="T15" fmla="*/ 0 60000 65536"/>
              <a:gd name="T16" fmla="*/ 0 60000 65536"/>
              <a:gd name="T17" fmla="*/ 0 60000 65536"/>
              <a:gd name="T18" fmla="*/ 0 w 13"/>
              <a:gd name="T19" fmla="*/ 0 h 17"/>
              <a:gd name="T20" fmla="*/ 13 w 13"/>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3" h="17">
                <a:moveTo>
                  <a:pt x="2" y="17"/>
                </a:moveTo>
                <a:lnTo>
                  <a:pt x="0" y="15"/>
                </a:lnTo>
                <a:lnTo>
                  <a:pt x="9" y="0"/>
                </a:lnTo>
                <a:lnTo>
                  <a:pt x="13" y="1"/>
                </a:lnTo>
                <a:lnTo>
                  <a:pt x="12" y="3"/>
                </a:lnTo>
                <a:lnTo>
                  <a:pt x="2" y="17"/>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24" name="Freeform 40"/>
          <p:cNvSpPr>
            <a:spLocks/>
          </p:cNvSpPr>
          <p:nvPr/>
        </p:nvSpPr>
        <p:spPr bwMode="auto">
          <a:xfrm>
            <a:off x="6821489" y="4813300"/>
            <a:ext cx="1587" cy="6350"/>
          </a:xfrm>
          <a:custGeom>
            <a:avLst/>
            <a:gdLst>
              <a:gd name="T0" fmla="*/ 2147483647 w 4"/>
              <a:gd name="T1" fmla="*/ 2147483647 h 14"/>
              <a:gd name="T2" fmla="*/ 0 w 4"/>
              <a:gd name="T3" fmla="*/ 2147483647 h 14"/>
              <a:gd name="T4" fmla="*/ 0 w 4"/>
              <a:gd name="T5" fmla="*/ 2147483647 h 14"/>
              <a:gd name="T6" fmla="*/ 2147483647 w 4"/>
              <a:gd name="T7" fmla="*/ 0 h 14"/>
              <a:gd name="T8" fmla="*/ 2147483647 w 4"/>
              <a:gd name="T9" fmla="*/ 2147483647 h 14"/>
              <a:gd name="T10" fmla="*/ 2147483647 w 4"/>
              <a:gd name="T11" fmla="*/ 2147483647 h 14"/>
              <a:gd name="T12" fmla="*/ 0 60000 65536"/>
              <a:gd name="T13" fmla="*/ 0 60000 65536"/>
              <a:gd name="T14" fmla="*/ 0 60000 65536"/>
              <a:gd name="T15" fmla="*/ 0 60000 65536"/>
              <a:gd name="T16" fmla="*/ 0 60000 65536"/>
              <a:gd name="T17" fmla="*/ 0 60000 65536"/>
              <a:gd name="T18" fmla="*/ 0 w 4"/>
              <a:gd name="T19" fmla="*/ 0 h 14"/>
              <a:gd name="T20" fmla="*/ 4 w 4"/>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4" h="14">
                <a:moveTo>
                  <a:pt x="4" y="14"/>
                </a:moveTo>
                <a:lnTo>
                  <a:pt x="0" y="13"/>
                </a:lnTo>
                <a:lnTo>
                  <a:pt x="0" y="1"/>
                </a:lnTo>
                <a:lnTo>
                  <a:pt x="1" y="0"/>
                </a:lnTo>
                <a:lnTo>
                  <a:pt x="4" y="3"/>
                </a:lnTo>
                <a:lnTo>
                  <a:pt x="4" y="14"/>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25" name="Freeform 41"/>
          <p:cNvSpPr>
            <a:spLocks/>
          </p:cNvSpPr>
          <p:nvPr/>
        </p:nvSpPr>
        <p:spPr bwMode="auto">
          <a:xfrm>
            <a:off x="6831014" y="4799014"/>
            <a:ext cx="3175" cy="3175"/>
          </a:xfrm>
          <a:custGeom>
            <a:avLst/>
            <a:gdLst>
              <a:gd name="T0" fmla="*/ 2147483647 w 8"/>
              <a:gd name="T1" fmla="*/ 2147483647 h 8"/>
              <a:gd name="T2" fmla="*/ 0 w 8"/>
              <a:gd name="T3" fmla="*/ 2147483647 h 8"/>
              <a:gd name="T4" fmla="*/ 2147483647 w 8"/>
              <a:gd name="T5" fmla="*/ 2147483647 h 8"/>
              <a:gd name="T6" fmla="*/ 2147483647 w 8"/>
              <a:gd name="T7" fmla="*/ 0 h 8"/>
              <a:gd name="T8" fmla="*/ 2147483647 w 8"/>
              <a:gd name="T9" fmla="*/ 2147483647 h 8"/>
              <a:gd name="T10" fmla="*/ 2147483647 w 8"/>
              <a:gd name="T11" fmla="*/ 2147483647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3" y="8"/>
                </a:moveTo>
                <a:lnTo>
                  <a:pt x="0" y="6"/>
                </a:lnTo>
                <a:lnTo>
                  <a:pt x="6" y="2"/>
                </a:lnTo>
                <a:lnTo>
                  <a:pt x="7" y="0"/>
                </a:lnTo>
                <a:lnTo>
                  <a:pt x="8" y="6"/>
                </a:lnTo>
                <a:lnTo>
                  <a:pt x="3" y="8"/>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26" name="Freeform 42"/>
          <p:cNvSpPr>
            <a:spLocks/>
          </p:cNvSpPr>
          <p:nvPr/>
        </p:nvSpPr>
        <p:spPr bwMode="auto">
          <a:xfrm>
            <a:off x="6834188" y="4799014"/>
            <a:ext cx="6350" cy="3175"/>
          </a:xfrm>
          <a:custGeom>
            <a:avLst/>
            <a:gdLst>
              <a:gd name="T0" fmla="*/ 2147483647 w 12"/>
              <a:gd name="T1" fmla="*/ 2147483647 h 6"/>
              <a:gd name="T2" fmla="*/ 0 w 12"/>
              <a:gd name="T3" fmla="*/ 0 h 6"/>
              <a:gd name="T4" fmla="*/ 2147483647 w 12"/>
              <a:gd name="T5" fmla="*/ 0 h 6"/>
              <a:gd name="T6" fmla="*/ 2147483647 w 12"/>
              <a:gd name="T7" fmla="*/ 2147483647 h 6"/>
              <a:gd name="T8" fmla="*/ 2147483647 w 12"/>
              <a:gd name="T9" fmla="*/ 2147483647 h 6"/>
              <a:gd name="T10" fmla="*/ 2147483647 w 12"/>
              <a:gd name="T11" fmla="*/ 2147483647 h 6"/>
              <a:gd name="T12" fmla="*/ 0 60000 65536"/>
              <a:gd name="T13" fmla="*/ 0 60000 65536"/>
              <a:gd name="T14" fmla="*/ 0 60000 65536"/>
              <a:gd name="T15" fmla="*/ 0 60000 65536"/>
              <a:gd name="T16" fmla="*/ 0 60000 65536"/>
              <a:gd name="T17" fmla="*/ 0 60000 65536"/>
              <a:gd name="T18" fmla="*/ 0 w 12"/>
              <a:gd name="T19" fmla="*/ 0 h 6"/>
              <a:gd name="T20" fmla="*/ 12 w 12"/>
              <a:gd name="T21" fmla="*/ 6 h 6"/>
            </a:gdLst>
            <a:ahLst/>
            <a:cxnLst>
              <a:cxn ang="T12">
                <a:pos x="T0" y="T1"/>
              </a:cxn>
              <a:cxn ang="T13">
                <a:pos x="T2" y="T3"/>
              </a:cxn>
              <a:cxn ang="T14">
                <a:pos x="T4" y="T5"/>
              </a:cxn>
              <a:cxn ang="T15">
                <a:pos x="T6" y="T7"/>
              </a:cxn>
              <a:cxn ang="T16">
                <a:pos x="T8" y="T9"/>
              </a:cxn>
              <a:cxn ang="T17">
                <a:pos x="T10" y="T11"/>
              </a:cxn>
            </a:cxnLst>
            <a:rect l="T18" t="T19" r="T20" b="T21"/>
            <a:pathLst>
              <a:path w="12" h="6">
                <a:moveTo>
                  <a:pt x="1" y="6"/>
                </a:moveTo>
                <a:lnTo>
                  <a:pt x="0" y="0"/>
                </a:lnTo>
                <a:lnTo>
                  <a:pt x="11" y="0"/>
                </a:lnTo>
                <a:lnTo>
                  <a:pt x="12" y="2"/>
                </a:lnTo>
                <a:lnTo>
                  <a:pt x="11" y="6"/>
                </a:lnTo>
                <a:lnTo>
                  <a:pt x="1" y="6"/>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27" name="Freeform 43"/>
          <p:cNvSpPr>
            <a:spLocks/>
          </p:cNvSpPr>
          <p:nvPr/>
        </p:nvSpPr>
        <p:spPr bwMode="auto">
          <a:xfrm>
            <a:off x="6918326" y="4843464"/>
            <a:ext cx="3175" cy="7937"/>
          </a:xfrm>
          <a:custGeom>
            <a:avLst/>
            <a:gdLst>
              <a:gd name="T0" fmla="*/ 0 w 8"/>
              <a:gd name="T1" fmla="*/ 2147483647 h 20"/>
              <a:gd name="T2" fmla="*/ 2147483647 w 8"/>
              <a:gd name="T3" fmla="*/ 0 h 20"/>
              <a:gd name="T4" fmla="*/ 2147483647 w 8"/>
              <a:gd name="T5" fmla="*/ 2147483647 h 20"/>
              <a:gd name="T6" fmla="*/ 2147483647 w 8"/>
              <a:gd name="T7" fmla="*/ 2147483647 h 20"/>
              <a:gd name="T8" fmla="*/ 2147483647 w 8"/>
              <a:gd name="T9" fmla="*/ 2147483647 h 20"/>
              <a:gd name="T10" fmla="*/ 0 w 8"/>
              <a:gd name="T11" fmla="*/ 2147483647 h 20"/>
              <a:gd name="T12" fmla="*/ 0 60000 65536"/>
              <a:gd name="T13" fmla="*/ 0 60000 65536"/>
              <a:gd name="T14" fmla="*/ 0 60000 65536"/>
              <a:gd name="T15" fmla="*/ 0 60000 65536"/>
              <a:gd name="T16" fmla="*/ 0 60000 65536"/>
              <a:gd name="T17" fmla="*/ 0 60000 65536"/>
              <a:gd name="T18" fmla="*/ 0 w 8"/>
              <a:gd name="T19" fmla="*/ 0 h 20"/>
              <a:gd name="T20" fmla="*/ 8 w 8"/>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8" h="20">
                <a:moveTo>
                  <a:pt x="0" y="2"/>
                </a:moveTo>
                <a:lnTo>
                  <a:pt x="3" y="0"/>
                </a:lnTo>
                <a:lnTo>
                  <a:pt x="8" y="19"/>
                </a:lnTo>
                <a:lnTo>
                  <a:pt x="4" y="20"/>
                </a:lnTo>
                <a:lnTo>
                  <a:pt x="0" y="2"/>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28" name="Freeform 44"/>
          <p:cNvSpPr>
            <a:spLocks/>
          </p:cNvSpPr>
          <p:nvPr/>
        </p:nvSpPr>
        <p:spPr bwMode="auto">
          <a:xfrm>
            <a:off x="6929439" y="4884739"/>
            <a:ext cx="3175" cy="15875"/>
          </a:xfrm>
          <a:custGeom>
            <a:avLst/>
            <a:gdLst>
              <a:gd name="T0" fmla="*/ 0 w 5"/>
              <a:gd name="T1" fmla="*/ 0 h 43"/>
              <a:gd name="T2" fmla="*/ 2147483647 w 5"/>
              <a:gd name="T3" fmla="*/ 0 h 43"/>
              <a:gd name="T4" fmla="*/ 2147483647 w 5"/>
              <a:gd name="T5" fmla="*/ 2147483647 h 43"/>
              <a:gd name="T6" fmla="*/ 2147483647 w 5"/>
              <a:gd name="T7" fmla="*/ 2147483647 h 43"/>
              <a:gd name="T8" fmla="*/ 2147483647 w 5"/>
              <a:gd name="T9" fmla="*/ 2147483647 h 43"/>
              <a:gd name="T10" fmla="*/ 0 w 5"/>
              <a:gd name="T11" fmla="*/ 0 h 43"/>
              <a:gd name="T12" fmla="*/ 0 60000 65536"/>
              <a:gd name="T13" fmla="*/ 0 60000 65536"/>
              <a:gd name="T14" fmla="*/ 0 60000 65536"/>
              <a:gd name="T15" fmla="*/ 0 60000 65536"/>
              <a:gd name="T16" fmla="*/ 0 60000 65536"/>
              <a:gd name="T17" fmla="*/ 0 60000 65536"/>
              <a:gd name="T18" fmla="*/ 0 w 5"/>
              <a:gd name="T19" fmla="*/ 0 h 43"/>
              <a:gd name="T20" fmla="*/ 5 w 5"/>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 h="43">
                <a:moveTo>
                  <a:pt x="0" y="0"/>
                </a:moveTo>
                <a:lnTo>
                  <a:pt x="4" y="0"/>
                </a:lnTo>
                <a:lnTo>
                  <a:pt x="5" y="43"/>
                </a:lnTo>
                <a:lnTo>
                  <a:pt x="1" y="43"/>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29" name="Freeform 45"/>
          <p:cNvSpPr>
            <a:spLocks/>
          </p:cNvSpPr>
          <p:nvPr/>
        </p:nvSpPr>
        <p:spPr bwMode="auto">
          <a:xfrm>
            <a:off x="6956426" y="5053014"/>
            <a:ext cx="3175" cy="14287"/>
          </a:xfrm>
          <a:custGeom>
            <a:avLst/>
            <a:gdLst>
              <a:gd name="T0" fmla="*/ 0 w 8"/>
              <a:gd name="T1" fmla="*/ 0 h 34"/>
              <a:gd name="T2" fmla="*/ 2147483647 w 8"/>
              <a:gd name="T3" fmla="*/ 0 h 34"/>
              <a:gd name="T4" fmla="*/ 2147483647 w 8"/>
              <a:gd name="T5" fmla="*/ 2147483647 h 34"/>
              <a:gd name="T6" fmla="*/ 2147483647 w 8"/>
              <a:gd name="T7" fmla="*/ 2147483647 h 34"/>
              <a:gd name="T8" fmla="*/ 2147483647 w 8"/>
              <a:gd name="T9" fmla="*/ 2147483647 h 34"/>
              <a:gd name="T10" fmla="*/ 0 w 8"/>
              <a:gd name="T11" fmla="*/ 0 h 34"/>
              <a:gd name="T12" fmla="*/ 0 60000 65536"/>
              <a:gd name="T13" fmla="*/ 0 60000 65536"/>
              <a:gd name="T14" fmla="*/ 0 60000 65536"/>
              <a:gd name="T15" fmla="*/ 0 60000 65536"/>
              <a:gd name="T16" fmla="*/ 0 60000 65536"/>
              <a:gd name="T17" fmla="*/ 0 60000 65536"/>
              <a:gd name="T18" fmla="*/ 0 w 8"/>
              <a:gd name="T19" fmla="*/ 0 h 34"/>
              <a:gd name="T20" fmla="*/ 8 w 8"/>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8" h="34">
                <a:moveTo>
                  <a:pt x="0" y="0"/>
                </a:moveTo>
                <a:lnTo>
                  <a:pt x="4" y="0"/>
                </a:lnTo>
                <a:lnTo>
                  <a:pt x="8" y="34"/>
                </a:lnTo>
                <a:lnTo>
                  <a:pt x="4" y="34"/>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30" name="Freeform 46"/>
          <p:cNvSpPr>
            <a:spLocks/>
          </p:cNvSpPr>
          <p:nvPr/>
        </p:nvSpPr>
        <p:spPr bwMode="auto">
          <a:xfrm>
            <a:off x="6958013" y="5067300"/>
            <a:ext cx="4762" cy="14288"/>
          </a:xfrm>
          <a:custGeom>
            <a:avLst/>
            <a:gdLst>
              <a:gd name="T0" fmla="*/ 0 w 8"/>
              <a:gd name="T1" fmla="*/ 0 h 36"/>
              <a:gd name="T2" fmla="*/ 2147483647 w 8"/>
              <a:gd name="T3" fmla="*/ 0 h 36"/>
              <a:gd name="T4" fmla="*/ 2147483647 w 8"/>
              <a:gd name="T5" fmla="*/ 2147483647 h 36"/>
              <a:gd name="T6" fmla="*/ 2147483647 w 8"/>
              <a:gd name="T7" fmla="*/ 2147483647 h 36"/>
              <a:gd name="T8" fmla="*/ 2147483647 w 8"/>
              <a:gd name="T9" fmla="*/ 2147483647 h 36"/>
              <a:gd name="T10" fmla="*/ 0 w 8"/>
              <a:gd name="T11" fmla="*/ 0 h 36"/>
              <a:gd name="T12" fmla="*/ 0 60000 65536"/>
              <a:gd name="T13" fmla="*/ 0 60000 65536"/>
              <a:gd name="T14" fmla="*/ 0 60000 65536"/>
              <a:gd name="T15" fmla="*/ 0 60000 65536"/>
              <a:gd name="T16" fmla="*/ 0 60000 65536"/>
              <a:gd name="T17" fmla="*/ 0 60000 65536"/>
              <a:gd name="T18" fmla="*/ 0 w 8"/>
              <a:gd name="T19" fmla="*/ 0 h 36"/>
              <a:gd name="T20" fmla="*/ 8 w 8"/>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8" h="36">
                <a:moveTo>
                  <a:pt x="0" y="0"/>
                </a:moveTo>
                <a:lnTo>
                  <a:pt x="4" y="0"/>
                </a:lnTo>
                <a:lnTo>
                  <a:pt x="8" y="36"/>
                </a:lnTo>
                <a:lnTo>
                  <a:pt x="4" y="36"/>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31" name="Freeform 47"/>
          <p:cNvSpPr>
            <a:spLocks/>
          </p:cNvSpPr>
          <p:nvPr/>
        </p:nvSpPr>
        <p:spPr bwMode="auto">
          <a:xfrm>
            <a:off x="6959601" y="5081588"/>
            <a:ext cx="4763" cy="12700"/>
          </a:xfrm>
          <a:custGeom>
            <a:avLst/>
            <a:gdLst>
              <a:gd name="T0" fmla="*/ 0 w 7"/>
              <a:gd name="T1" fmla="*/ 0 h 35"/>
              <a:gd name="T2" fmla="*/ 2147483647 w 7"/>
              <a:gd name="T3" fmla="*/ 0 h 35"/>
              <a:gd name="T4" fmla="*/ 2147483647 w 7"/>
              <a:gd name="T5" fmla="*/ 2147483647 h 35"/>
              <a:gd name="T6" fmla="*/ 2147483647 w 7"/>
              <a:gd name="T7" fmla="*/ 2147483647 h 35"/>
              <a:gd name="T8" fmla="*/ 2147483647 w 7"/>
              <a:gd name="T9" fmla="*/ 2147483647 h 35"/>
              <a:gd name="T10" fmla="*/ 0 w 7"/>
              <a:gd name="T11" fmla="*/ 0 h 35"/>
              <a:gd name="T12" fmla="*/ 0 60000 65536"/>
              <a:gd name="T13" fmla="*/ 0 60000 65536"/>
              <a:gd name="T14" fmla="*/ 0 60000 65536"/>
              <a:gd name="T15" fmla="*/ 0 60000 65536"/>
              <a:gd name="T16" fmla="*/ 0 60000 65536"/>
              <a:gd name="T17" fmla="*/ 0 60000 65536"/>
              <a:gd name="T18" fmla="*/ 0 w 7"/>
              <a:gd name="T19" fmla="*/ 0 h 35"/>
              <a:gd name="T20" fmla="*/ 7 w 7"/>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7" h="35">
                <a:moveTo>
                  <a:pt x="0" y="0"/>
                </a:moveTo>
                <a:lnTo>
                  <a:pt x="4" y="0"/>
                </a:lnTo>
                <a:lnTo>
                  <a:pt x="7" y="35"/>
                </a:lnTo>
                <a:lnTo>
                  <a:pt x="3" y="35"/>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32" name="Freeform 48"/>
          <p:cNvSpPr>
            <a:spLocks/>
          </p:cNvSpPr>
          <p:nvPr/>
        </p:nvSpPr>
        <p:spPr bwMode="auto">
          <a:xfrm>
            <a:off x="6954838" y="5121275"/>
            <a:ext cx="4762" cy="6350"/>
          </a:xfrm>
          <a:custGeom>
            <a:avLst/>
            <a:gdLst>
              <a:gd name="T0" fmla="*/ 2147483647 w 9"/>
              <a:gd name="T1" fmla="*/ 0 h 14"/>
              <a:gd name="T2" fmla="*/ 2147483647 w 9"/>
              <a:gd name="T3" fmla="*/ 2147483647 h 14"/>
              <a:gd name="T4" fmla="*/ 2147483647 w 9"/>
              <a:gd name="T5" fmla="*/ 2147483647 h 14"/>
              <a:gd name="T6" fmla="*/ 2147483647 w 9"/>
              <a:gd name="T7" fmla="*/ 2147483647 h 14"/>
              <a:gd name="T8" fmla="*/ 0 w 9"/>
              <a:gd name="T9" fmla="*/ 2147483647 h 14"/>
              <a:gd name="T10" fmla="*/ 2147483647 w 9"/>
              <a:gd name="T11" fmla="*/ 0 h 14"/>
              <a:gd name="T12" fmla="*/ 0 60000 65536"/>
              <a:gd name="T13" fmla="*/ 0 60000 65536"/>
              <a:gd name="T14" fmla="*/ 0 60000 65536"/>
              <a:gd name="T15" fmla="*/ 0 60000 65536"/>
              <a:gd name="T16" fmla="*/ 0 60000 65536"/>
              <a:gd name="T17" fmla="*/ 0 60000 65536"/>
              <a:gd name="T18" fmla="*/ 0 w 9"/>
              <a:gd name="T19" fmla="*/ 0 h 14"/>
              <a:gd name="T20" fmla="*/ 9 w 9"/>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9" h="14">
                <a:moveTo>
                  <a:pt x="6" y="0"/>
                </a:moveTo>
                <a:lnTo>
                  <a:pt x="9" y="3"/>
                </a:lnTo>
                <a:lnTo>
                  <a:pt x="3" y="13"/>
                </a:lnTo>
                <a:lnTo>
                  <a:pt x="1" y="14"/>
                </a:lnTo>
                <a:lnTo>
                  <a:pt x="0" y="9"/>
                </a:lnTo>
                <a:lnTo>
                  <a:pt x="6"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33" name="Freeform 49"/>
          <p:cNvSpPr>
            <a:spLocks/>
          </p:cNvSpPr>
          <p:nvPr/>
        </p:nvSpPr>
        <p:spPr bwMode="auto">
          <a:xfrm>
            <a:off x="6953250" y="5126039"/>
            <a:ext cx="1588" cy="1587"/>
          </a:xfrm>
          <a:custGeom>
            <a:avLst/>
            <a:gdLst>
              <a:gd name="T0" fmla="*/ 2147483647 w 3"/>
              <a:gd name="T1" fmla="*/ 0 h 5"/>
              <a:gd name="T2" fmla="*/ 2147483647 w 3"/>
              <a:gd name="T3" fmla="*/ 2147483647 h 5"/>
              <a:gd name="T4" fmla="*/ 2147483647 w 3"/>
              <a:gd name="T5" fmla="*/ 2147483647 h 5"/>
              <a:gd name="T6" fmla="*/ 2147483647 w 3"/>
              <a:gd name="T7" fmla="*/ 2147483647 h 5"/>
              <a:gd name="T8" fmla="*/ 0 w 3"/>
              <a:gd name="T9" fmla="*/ 2147483647 h 5"/>
              <a:gd name="T10" fmla="*/ 2147483647 w 3"/>
              <a:gd name="T11" fmla="*/ 0 h 5"/>
              <a:gd name="T12" fmla="*/ 2147483647 w 3"/>
              <a:gd name="T13" fmla="*/ 0 h 5"/>
              <a:gd name="T14" fmla="*/ 0 60000 65536"/>
              <a:gd name="T15" fmla="*/ 0 60000 65536"/>
              <a:gd name="T16" fmla="*/ 0 60000 65536"/>
              <a:gd name="T17" fmla="*/ 0 60000 65536"/>
              <a:gd name="T18" fmla="*/ 0 60000 65536"/>
              <a:gd name="T19" fmla="*/ 0 60000 65536"/>
              <a:gd name="T20" fmla="*/ 0 60000 65536"/>
              <a:gd name="T21" fmla="*/ 0 w 3"/>
              <a:gd name="T22" fmla="*/ 0 h 5"/>
              <a:gd name="T23" fmla="*/ 3 w 3"/>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5">
                <a:moveTo>
                  <a:pt x="2" y="0"/>
                </a:moveTo>
                <a:lnTo>
                  <a:pt x="3" y="5"/>
                </a:lnTo>
                <a:lnTo>
                  <a:pt x="1" y="5"/>
                </a:lnTo>
                <a:lnTo>
                  <a:pt x="1" y="3"/>
                </a:lnTo>
                <a:lnTo>
                  <a:pt x="0" y="1"/>
                </a:lnTo>
                <a:lnTo>
                  <a:pt x="1" y="0"/>
                </a:lnTo>
                <a:lnTo>
                  <a:pt x="2"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34" name="Freeform 50"/>
          <p:cNvSpPr>
            <a:spLocks/>
          </p:cNvSpPr>
          <p:nvPr/>
        </p:nvSpPr>
        <p:spPr bwMode="auto">
          <a:xfrm>
            <a:off x="6953250" y="5126039"/>
            <a:ext cx="1588" cy="1587"/>
          </a:xfrm>
          <a:custGeom>
            <a:avLst/>
            <a:gdLst>
              <a:gd name="T0" fmla="*/ 2147483647 w 3"/>
              <a:gd name="T1" fmla="*/ 0 h 4"/>
              <a:gd name="T2" fmla="*/ 2147483647 w 3"/>
              <a:gd name="T3" fmla="*/ 2147483647 h 4"/>
              <a:gd name="T4" fmla="*/ 2147483647 w 3"/>
              <a:gd name="T5" fmla="*/ 2147483647 h 4"/>
              <a:gd name="T6" fmla="*/ 2147483647 w 3"/>
              <a:gd name="T7" fmla="*/ 2147483647 h 4"/>
              <a:gd name="T8" fmla="*/ 2147483647 w 3"/>
              <a:gd name="T9" fmla="*/ 2147483647 h 4"/>
              <a:gd name="T10" fmla="*/ 0 w 3"/>
              <a:gd name="T11" fmla="*/ 2147483647 h 4"/>
              <a:gd name="T12" fmla="*/ 2147483647 w 3"/>
              <a:gd name="T13" fmla="*/ 0 h 4"/>
              <a:gd name="T14" fmla="*/ 0 60000 65536"/>
              <a:gd name="T15" fmla="*/ 0 60000 65536"/>
              <a:gd name="T16" fmla="*/ 0 60000 65536"/>
              <a:gd name="T17" fmla="*/ 0 60000 65536"/>
              <a:gd name="T18" fmla="*/ 0 60000 65536"/>
              <a:gd name="T19" fmla="*/ 0 60000 65536"/>
              <a:gd name="T20" fmla="*/ 0 60000 65536"/>
              <a:gd name="T21" fmla="*/ 0 w 3"/>
              <a:gd name="T22" fmla="*/ 0 h 4"/>
              <a:gd name="T23" fmla="*/ 3 w 3"/>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4">
                <a:moveTo>
                  <a:pt x="1" y="0"/>
                </a:moveTo>
                <a:lnTo>
                  <a:pt x="2" y="2"/>
                </a:lnTo>
                <a:lnTo>
                  <a:pt x="3" y="3"/>
                </a:lnTo>
                <a:lnTo>
                  <a:pt x="2" y="4"/>
                </a:lnTo>
                <a:lnTo>
                  <a:pt x="0" y="2"/>
                </a:lnTo>
                <a:lnTo>
                  <a:pt x="1"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35" name="Freeform 51"/>
          <p:cNvSpPr>
            <a:spLocks/>
          </p:cNvSpPr>
          <p:nvPr/>
        </p:nvSpPr>
        <p:spPr bwMode="auto">
          <a:xfrm>
            <a:off x="6951664" y="5126039"/>
            <a:ext cx="3175" cy="1587"/>
          </a:xfrm>
          <a:custGeom>
            <a:avLst/>
            <a:gdLst>
              <a:gd name="T0" fmla="*/ 2147483647 w 4"/>
              <a:gd name="T1" fmla="*/ 0 h 4"/>
              <a:gd name="T2" fmla="*/ 2147483647 w 4"/>
              <a:gd name="T3" fmla="*/ 2147483647 h 4"/>
              <a:gd name="T4" fmla="*/ 2147483647 w 4"/>
              <a:gd name="T5" fmla="*/ 2147483647 h 4"/>
              <a:gd name="T6" fmla="*/ 2147483647 w 4"/>
              <a:gd name="T7" fmla="*/ 2147483647 h 4"/>
              <a:gd name="T8" fmla="*/ 0 w 4"/>
              <a:gd name="T9" fmla="*/ 2147483647 h 4"/>
              <a:gd name="T10" fmla="*/ 2147483647 w 4"/>
              <a:gd name="T11" fmla="*/ 2147483647 h 4"/>
              <a:gd name="T12" fmla="*/ 2147483647 w 4"/>
              <a:gd name="T13" fmla="*/ 0 h 4"/>
              <a:gd name="T14" fmla="*/ 0 60000 65536"/>
              <a:gd name="T15" fmla="*/ 0 60000 65536"/>
              <a:gd name="T16" fmla="*/ 0 60000 65536"/>
              <a:gd name="T17" fmla="*/ 0 60000 65536"/>
              <a:gd name="T18" fmla="*/ 0 60000 65536"/>
              <a:gd name="T19" fmla="*/ 0 60000 65536"/>
              <a:gd name="T20" fmla="*/ 0 60000 65536"/>
              <a:gd name="T21" fmla="*/ 0 w 4"/>
              <a:gd name="T22" fmla="*/ 0 h 4"/>
              <a:gd name="T23" fmla="*/ 4 w 4"/>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
                <a:moveTo>
                  <a:pt x="2" y="0"/>
                </a:moveTo>
                <a:lnTo>
                  <a:pt x="4" y="2"/>
                </a:lnTo>
                <a:lnTo>
                  <a:pt x="3" y="4"/>
                </a:lnTo>
                <a:lnTo>
                  <a:pt x="2" y="2"/>
                </a:lnTo>
                <a:lnTo>
                  <a:pt x="0" y="2"/>
                </a:lnTo>
                <a:lnTo>
                  <a:pt x="1" y="1"/>
                </a:lnTo>
                <a:lnTo>
                  <a:pt x="2"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36" name="Freeform 52"/>
          <p:cNvSpPr>
            <a:spLocks/>
          </p:cNvSpPr>
          <p:nvPr/>
        </p:nvSpPr>
        <p:spPr bwMode="auto">
          <a:xfrm>
            <a:off x="6951664" y="5127625"/>
            <a:ext cx="3175" cy="1588"/>
          </a:xfrm>
          <a:custGeom>
            <a:avLst/>
            <a:gdLst>
              <a:gd name="T0" fmla="*/ 0 w 4"/>
              <a:gd name="T1" fmla="*/ 0 h 4"/>
              <a:gd name="T2" fmla="*/ 2147483647 w 4"/>
              <a:gd name="T3" fmla="*/ 0 h 4"/>
              <a:gd name="T4" fmla="*/ 2147483647 w 4"/>
              <a:gd name="T5" fmla="*/ 0 h 4"/>
              <a:gd name="T6" fmla="*/ 2147483647 w 4"/>
              <a:gd name="T7" fmla="*/ 2147483647 h 4"/>
              <a:gd name="T8" fmla="*/ 2147483647 w 4"/>
              <a:gd name="T9" fmla="*/ 2147483647 h 4"/>
              <a:gd name="T10" fmla="*/ 0 w 4"/>
              <a:gd name="T11" fmla="*/ 2147483647 h 4"/>
              <a:gd name="T12" fmla="*/ 0 w 4"/>
              <a:gd name="T13" fmla="*/ 0 h 4"/>
              <a:gd name="T14" fmla="*/ 0 60000 65536"/>
              <a:gd name="T15" fmla="*/ 0 60000 65536"/>
              <a:gd name="T16" fmla="*/ 0 60000 65536"/>
              <a:gd name="T17" fmla="*/ 0 60000 65536"/>
              <a:gd name="T18" fmla="*/ 0 60000 65536"/>
              <a:gd name="T19" fmla="*/ 0 60000 65536"/>
              <a:gd name="T20" fmla="*/ 0 60000 65536"/>
              <a:gd name="T21" fmla="*/ 0 w 4"/>
              <a:gd name="T22" fmla="*/ 0 h 4"/>
              <a:gd name="T23" fmla="*/ 4 w 4"/>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
                <a:moveTo>
                  <a:pt x="0" y="0"/>
                </a:moveTo>
                <a:lnTo>
                  <a:pt x="2" y="0"/>
                </a:lnTo>
                <a:lnTo>
                  <a:pt x="4" y="0"/>
                </a:lnTo>
                <a:lnTo>
                  <a:pt x="4" y="3"/>
                </a:lnTo>
                <a:lnTo>
                  <a:pt x="3" y="4"/>
                </a:lnTo>
                <a:lnTo>
                  <a:pt x="0" y="2"/>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37" name="Freeform 53"/>
          <p:cNvSpPr>
            <a:spLocks/>
          </p:cNvSpPr>
          <p:nvPr/>
        </p:nvSpPr>
        <p:spPr bwMode="auto">
          <a:xfrm>
            <a:off x="6934200" y="5164139"/>
            <a:ext cx="1588" cy="9525"/>
          </a:xfrm>
          <a:custGeom>
            <a:avLst/>
            <a:gdLst>
              <a:gd name="T0" fmla="*/ 0 w 4"/>
              <a:gd name="T1" fmla="*/ 0 h 25"/>
              <a:gd name="T2" fmla="*/ 2147483647 w 4"/>
              <a:gd name="T3" fmla="*/ 0 h 25"/>
              <a:gd name="T4" fmla="*/ 2147483647 w 4"/>
              <a:gd name="T5" fmla="*/ 2147483647 h 25"/>
              <a:gd name="T6" fmla="*/ 0 w 4"/>
              <a:gd name="T7" fmla="*/ 2147483647 h 25"/>
              <a:gd name="T8" fmla="*/ 0 w 4"/>
              <a:gd name="T9" fmla="*/ 2147483647 h 25"/>
              <a:gd name="T10" fmla="*/ 0 w 4"/>
              <a:gd name="T11" fmla="*/ 0 h 25"/>
              <a:gd name="T12" fmla="*/ 0 60000 65536"/>
              <a:gd name="T13" fmla="*/ 0 60000 65536"/>
              <a:gd name="T14" fmla="*/ 0 60000 65536"/>
              <a:gd name="T15" fmla="*/ 0 60000 65536"/>
              <a:gd name="T16" fmla="*/ 0 60000 65536"/>
              <a:gd name="T17" fmla="*/ 0 60000 65536"/>
              <a:gd name="T18" fmla="*/ 0 w 4"/>
              <a:gd name="T19" fmla="*/ 0 h 25"/>
              <a:gd name="T20" fmla="*/ 4 w 4"/>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4" h="25">
                <a:moveTo>
                  <a:pt x="0" y="0"/>
                </a:moveTo>
                <a:lnTo>
                  <a:pt x="4" y="0"/>
                </a:lnTo>
                <a:lnTo>
                  <a:pt x="4" y="25"/>
                </a:lnTo>
                <a:lnTo>
                  <a:pt x="0" y="25"/>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38" name="Freeform 54"/>
          <p:cNvSpPr>
            <a:spLocks/>
          </p:cNvSpPr>
          <p:nvPr/>
        </p:nvSpPr>
        <p:spPr bwMode="auto">
          <a:xfrm>
            <a:off x="6934201" y="5173664"/>
            <a:ext cx="3175" cy="9525"/>
          </a:xfrm>
          <a:custGeom>
            <a:avLst/>
            <a:gdLst>
              <a:gd name="T0" fmla="*/ 0 w 5"/>
              <a:gd name="T1" fmla="*/ 0 h 25"/>
              <a:gd name="T2" fmla="*/ 2147483647 w 5"/>
              <a:gd name="T3" fmla="*/ 0 h 25"/>
              <a:gd name="T4" fmla="*/ 2147483647 w 5"/>
              <a:gd name="T5" fmla="*/ 2147483647 h 25"/>
              <a:gd name="T6" fmla="*/ 2147483647 w 5"/>
              <a:gd name="T7" fmla="*/ 2147483647 h 25"/>
              <a:gd name="T8" fmla="*/ 2147483647 w 5"/>
              <a:gd name="T9" fmla="*/ 2147483647 h 25"/>
              <a:gd name="T10" fmla="*/ 0 w 5"/>
              <a:gd name="T11" fmla="*/ 0 h 25"/>
              <a:gd name="T12" fmla="*/ 0 60000 65536"/>
              <a:gd name="T13" fmla="*/ 0 60000 65536"/>
              <a:gd name="T14" fmla="*/ 0 60000 65536"/>
              <a:gd name="T15" fmla="*/ 0 60000 65536"/>
              <a:gd name="T16" fmla="*/ 0 60000 65536"/>
              <a:gd name="T17" fmla="*/ 0 60000 65536"/>
              <a:gd name="T18" fmla="*/ 0 w 5"/>
              <a:gd name="T19" fmla="*/ 0 h 25"/>
              <a:gd name="T20" fmla="*/ 5 w 5"/>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5" h="25">
                <a:moveTo>
                  <a:pt x="0" y="0"/>
                </a:moveTo>
                <a:lnTo>
                  <a:pt x="4" y="0"/>
                </a:lnTo>
                <a:lnTo>
                  <a:pt x="5" y="24"/>
                </a:lnTo>
                <a:lnTo>
                  <a:pt x="1" y="25"/>
                </a:lnTo>
                <a:lnTo>
                  <a:pt x="1" y="24"/>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39" name="Freeform 55"/>
          <p:cNvSpPr>
            <a:spLocks/>
          </p:cNvSpPr>
          <p:nvPr/>
        </p:nvSpPr>
        <p:spPr bwMode="auto">
          <a:xfrm>
            <a:off x="6946901" y="5227638"/>
            <a:ext cx="3175" cy="11112"/>
          </a:xfrm>
          <a:custGeom>
            <a:avLst/>
            <a:gdLst>
              <a:gd name="T0" fmla="*/ 0 w 5"/>
              <a:gd name="T1" fmla="*/ 0 h 32"/>
              <a:gd name="T2" fmla="*/ 2147483647 w 5"/>
              <a:gd name="T3" fmla="*/ 0 h 32"/>
              <a:gd name="T4" fmla="*/ 2147483647 w 5"/>
              <a:gd name="T5" fmla="*/ 2147483647 h 32"/>
              <a:gd name="T6" fmla="*/ 2147483647 w 5"/>
              <a:gd name="T7" fmla="*/ 2147483647 h 32"/>
              <a:gd name="T8" fmla="*/ 2147483647 w 5"/>
              <a:gd name="T9" fmla="*/ 2147483647 h 32"/>
              <a:gd name="T10" fmla="*/ 0 w 5"/>
              <a:gd name="T11" fmla="*/ 0 h 32"/>
              <a:gd name="T12" fmla="*/ 0 60000 65536"/>
              <a:gd name="T13" fmla="*/ 0 60000 65536"/>
              <a:gd name="T14" fmla="*/ 0 60000 65536"/>
              <a:gd name="T15" fmla="*/ 0 60000 65536"/>
              <a:gd name="T16" fmla="*/ 0 60000 65536"/>
              <a:gd name="T17" fmla="*/ 0 60000 65536"/>
              <a:gd name="T18" fmla="*/ 0 w 5"/>
              <a:gd name="T19" fmla="*/ 0 h 32"/>
              <a:gd name="T20" fmla="*/ 5 w 5"/>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5" h="32">
                <a:moveTo>
                  <a:pt x="0" y="0"/>
                </a:moveTo>
                <a:lnTo>
                  <a:pt x="4" y="0"/>
                </a:lnTo>
                <a:lnTo>
                  <a:pt x="5" y="32"/>
                </a:lnTo>
                <a:lnTo>
                  <a:pt x="1" y="32"/>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40" name="Freeform 56"/>
          <p:cNvSpPr>
            <a:spLocks/>
          </p:cNvSpPr>
          <p:nvPr/>
        </p:nvSpPr>
        <p:spPr bwMode="auto">
          <a:xfrm>
            <a:off x="6946901" y="5238750"/>
            <a:ext cx="3175" cy="26988"/>
          </a:xfrm>
          <a:custGeom>
            <a:avLst/>
            <a:gdLst>
              <a:gd name="T0" fmla="*/ 2147483647 w 5"/>
              <a:gd name="T1" fmla="*/ 0 h 68"/>
              <a:gd name="T2" fmla="*/ 2147483647 w 5"/>
              <a:gd name="T3" fmla="*/ 0 h 68"/>
              <a:gd name="T4" fmla="*/ 2147483647 w 5"/>
              <a:gd name="T5" fmla="*/ 2147483647 h 68"/>
              <a:gd name="T6" fmla="*/ 2147483647 w 5"/>
              <a:gd name="T7" fmla="*/ 2147483647 h 68"/>
              <a:gd name="T8" fmla="*/ 0 w 5"/>
              <a:gd name="T9" fmla="*/ 2147483647 h 68"/>
              <a:gd name="T10" fmla="*/ 2147483647 w 5"/>
              <a:gd name="T11" fmla="*/ 0 h 68"/>
              <a:gd name="T12" fmla="*/ 0 60000 65536"/>
              <a:gd name="T13" fmla="*/ 0 60000 65536"/>
              <a:gd name="T14" fmla="*/ 0 60000 65536"/>
              <a:gd name="T15" fmla="*/ 0 60000 65536"/>
              <a:gd name="T16" fmla="*/ 0 60000 65536"/>
              <a:gd name="T17" fmla="*/ 0 60000 65536"/>
              <a:gd name="T18" fmla="*/ 0 w 5"/>
              <a:gd name="T19" fmla="*/ 0 h 68"/>
              <a:gd name="T20" fmla="*/ 5 w 5"/>
              <a:gd name="T21" fmla="*/ 68 h 68"/>
            </a:gdLst>
            <a:ahLst/>
            <a:cxnLst>
              <a:cxn ang="T12">
                <a:pos x="T0" y="T1"/>
              </a:cxn>
              <a:cxn ang="T13">
                <a:pos x="T2" y="T3"/>
              </a:cxn>
              <a:cxn ang="T14">
                <a:pos x="T4" y="T5"/>
              </a:cxn>
              <a:cxn ang="T15">
                <a:pos x="T6" y="T7"/>
              </a:cxn>
              <a:cxn ang="T16">
                <a:pos x="T8" y="T9"/>
              </a:cxn>
              <a:cxn ang="T17">
                <a:pos x="T10" y="T11"/>
              </a:cxn>
            </a:cxnLst>
            <a:rect l="T18" t="T19" r="T20" b="T21"/>
            <a:pathLst>
              <a:path w="5" h="68">
                <a:moveTo>
                  <a:pt x="1" y="0"/>
                </a:moveTo>
                <a:lnTo>
                  <a:pt x="5" y="0"/>
                </a:lnTo>
                <a:lnTo>
                  <a:pt x="4" y="68"/>
                </a:lnTo>
                <a:lnTo>
                  <a:pt x="0" y="68"/>
                </a:lnTo>
                <a:lnTo>
                  <a:pt x="1"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41" name="Freeform 57"/>
          <p:cNvSpPr>
            <a:spLocks/>
          </p:cNvSpPr>
          <p:nvPr/>
        </p:nvSpPr>
        <p:spPr bwMode="auto">
          <a:xfrm>
            <a:off x="6942138" y="5265739"/>
            <a:ext cx="6350" cy="47625"/>
          </a:xfrm>
          <a:custGeom>
            <a:avLst/>
            <a:gdLst>
              <a:gd name="T0" fmla="*/ 2147483647 w 12"/>
              <a:gd name="T1" fmla="*/ 0 h 116"/>
              <a:gd name="T2" fmla="*/ 2147483647 w 12"/>
              <a:gd name="T3" fmla="*/ 0 h 116"/>
              <a:gd name="T4" fmla="*/ 2147483647 w 12"/>
              <a:gd name="T5" fmla="*/ 2147483647 h 116"/>
              <a:gd name="T6" fmla="*/ 2147483647 w 12"/>
              <a:gd name="T7" fmla="*/ 2147483647 h 116"/>
              <a:gd name="T8" fmla="*/ 0 w 12"/>
              <a:gd name="T9" fmla="*/ 2147483647 h 116"/>
              <a:gd name="T10" fmla="*/ 2147483647 w 12"/>
              <a:gd name="T11" fmla="*/ 0 h 116"/>
              <a:gd name="T12" fmla="*/ 0 60000 65536"/>
              <a:gd name="T13" fmla="*/ 0 60000 65536"/>
              <a:gd name="T14" fmla="*/ 0 60000 65536"/>
              <a:gd name="T15" fmla="*/ 0 60000 65536"/>
              <a:gd name="T16" fmla="*/ 0 60000 65536"/>
              <a:gd name="T17" fmla="*/ 0 60000 65536"/>
              <a:gd name="T18" fmla="*/ 0 w 12"/>
              <a:gd name="T19" fmla="*/ 0 h 116"/>
              <a:gd name="T20" fmla="*/ 12 w 1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 h="116">
                <a:moveTo>
                  <a:pt x="8" y="0"/>
                </a:moveTo>
                <a:lnTo>
                  <a:pt x="12" y="0"/>
                </a:lnTo>
                <a:lnTo>
                  <a:pt x="4" y="115"/>
                </a:lnTo>
                <a:lnTo>
                  <a:pt x="4" y="116"/>
                </a:lnTo>
                <a:lnTo>
                  <a:pt x="0" y="115"/>
                </a:lnTo>
                <a:lnTo>
                  <a:pt x="8"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42" name="Freeform 58"/>
          <p:cNvSpPr>
            <a:spLocks/>
          </p:cNvSpPr>
          <p:nvPr/>
        </p:nvSpPr>
        <p:spPr bwMode="auto">
          <a:xfrm>
            <a:off x="6934201" y="5340351"/>
            <a:ext cx="3175" cy="3175"/>
          </a:xfrm>
          <a:custGeom>
            <a:avLst/>
            <a:gdLst>
              <a:gd name="T0" fmla="*/ 0 w 4"/>
              <a:gd name="T1" fmla="*/ 0 h 6"/>
              <a:gd name="T2" fmla="*/ 2147483647 w 4"/>
              <a:gd name="T3" fmla="*/ 0 h 6"/>
              <a:gd name="T4" fmla="*/ 2147483647 w 4"/>
              <a:gd name="T5" fmla="*/ 2147483647 h 6"/>
              <a:gd name="T6" fmla="*/ 2147483647 w 4"/>
              <a:gd name="T7" fmla="*/ 2147483647 h 6"/>
              <a:gd name="T8" fmla="*/ 0 w 4"/>
              <a:gd name="T9" fmla="*/ 2147483647 h 6"/>
              <a:gd name="T10" fmla="*/ 0 w 4"/>
              <a:gd name="T11" fmla="*/ 0 h 6"/>
              <a:gd name="T12" fmla="*/ 0 60000 65536"/>
              <a:gd name="T13" fmla="*/ 0 60000 65536"/>
              <a:gd name="T14" fmla="*/ 0 60000 65536"/>
              <a:gd name="T15" fmla="*/ 0 60000 65536"/>
              <a:gd name="T16" fmla="*/ 0 60000 65536"/>
              <a:gd name="T17" fmla="*/ 0 60000 65536"/>
              <a:gd name="T18" fmla="*/ 0 w 4"/>
              <a:gd name="T19" fmla="*/ 0 h 6"/>
              <a:gd name="T20" fmla="*/ 4 w 4"/>
              <a:gd name="T21" fmla="*/ 6 h 6"/>
            </a:gdLst>
            <a:ahLst/>
            <a:cxnLst>
              <a:cxn ang="T12">
                <a:pos x="T0" y="T1"/>
              </a:cxn>
              <a:cxn ang="T13">
                <a:pos x="T2" y="T3"/>
              </a:cxn>
              <a:cxn ang="T14">
                <a:pos x="T4" y="T5"/>
              </a:cxn>
              <a:cxn ang="T15">
                <a:pos x="T6" y="T7"/>
              </a:cxn>
              <a:cxn ang="T16">
                <a:pos x="T8" y="T9"/>
              </a:cxn>
              <a:cxn ang="T17">
                <a:pos x="T10" y="T11"/>
              </a:cxn>
            </a:cxnLst>
            <a:rect l="T18" t="T19" r="T20" b="T21"/>
            <a:pathLst>
              <a:path w="4" h="6">
                <a:moveTo>
                  <a:pt x="0" y="0"/>
                </a:moveTo>
                <a:lnTo>
                  <a:pt x="4" y="0"/>
                </a:lnTo>
                <a:lnTo>
                  <a:pt x="4" y="5"/>
                </a:lnTo>
                <a:lnTo>
                  <a:pt x="4" y="6"/>
                </a:lnTo>
                <a:lnTo>
                  <a:pt x="0" y="5"/>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43" name="Freeform 59"/>
          <p:cNvSpPr>
            <a:spLocks/>
          </p:cNvSpPr>
          <p:nvPr/>
        </p:nvSpPr>
        <p:spPr bwMode="auto">
          <a:xfrm>
            <a:off x="6934201" y="5343525"/>
            <a:ext cx="3175" cy="1588"/>
          </a:xfrm>
          <a:custGeom>
            <a:avLst/>
            <a:gdLst>
              <a:gd name="T0" fmla="*/ 0 w 4"/>
              <a:gd name="T1" fmla="*/ 0 h 7"/>
              <a:gd name="T2" fmla="*/ 2147483647 w 4"/>
              <a:gd name="T3" fmla="*/ 2147483647 h 7"/>
              <a:gd name="T4" fmla="*/ 2147483647 w 4"/>
              <a:gd name="T5" fmla="*/ 2147483647 h 7"/>
              <a:gd name="T6" fmla="*/ 2147483647 w 4"/>
              <a:gd name="T7" fmla="*/ 2147483647 h 7"/>
              <a:gd name="T8" fmla="*/ 0 w 4"/>
              <a:gd name="T9" fmla="*/ 2147483647 h 7"/>
              <a:gd name="T10" fmla="*/ 0 w 4"/>
              <a:gd name="T11" fmla="*/ 0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0" y="0"/>
                </a:moveTo>
                <a:lnTo>
                  <a:pt x="4" y="1"/>
                </a:lnTo>
                <a:lnTo>
                  <a:pt x="3" y="5"/>
                </a:lnTo>
                <a:lnTo>
                  <a:pt x="1" y="7"/>
                </a:lnTo>
                <a:lnTo>
                  <a:pt x="0" y="3"/>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44" name="Freeform 60"/>
          <p:cNvSpPr>
            <a:spLocks/>
          </p:cNvSpPr>
          <p:nvPr/>
        </p:nvSpPr>
        <p:spPr bwMode="auto">
          <a:xfrm>
            <a:off x="6926264" y="5343526"/>
            <a:ext cx="9525" cy="3175"/>
          </a:xfrm>
          <a:custGeom>
            <a:avLst/>
            <a:gdLst>
              <a:gd name="T0" fmla="*/ 2147483647 w 18"/>
              <a:gd name="T1" fmla="*/ 0 h 8"/>
              <a:gd name="T2" fmla="*/ 2147483647 w 18"/>
              <a:gd name="T3" fmla="*/ 2147483647 h 8"/>
              <a:gd name="T4" fmla="*/ 2147483647 w 18"/>
              <a:gd name="T5" fmla="*/ 2147483647 h 8"/>
              <a:gd name="T6" fmla="*/ 0 w 18"/>
              <a:gd name="T7" fmla="*/ 2147483647 h 8"/>
              <a:gd name="T8" fmla="*/ 2147483647 w 18"/>
              <a:gd name="T9" fmla="*/ 2147483647 h 8"/>
              <a:gd name="T10" fmla="*/ 2147483647 w 18"/>
              <a:gd name="T11" fmla="*/ 0 h 8"/>
              <a:gd name="T12" fmla="*/ 0 60000 65536"/>
              <a:gd name="T13" fmla="*/ 0 60000 65536"/>
              <a:gd name="T14" fmla="*/ 0 60000 65536"/>
              <a:gd name="T15" fmla="*/ 0 60000 65536"/>
              <a:gd name="T16" fmla="*/ 0 60000 65536"/>
              <a:gd name="T17" fmla="*/ 0 60000 65536"/>
              <a:gd name="T18" fmla="*/ 0 w 18"/>
              <a:gd name="T19" fmla="*/ 0 h 8"/>
              <a:gd name="T20" fmla="*/ 18 w 18"/>
              <a:gd name="T21" fmla="*/ 8 h 8"/>
            </a:gdLst>
            <a:ahLst/>
            <a:cxnLst>
              <a:cxn ang="T12">
                <a:pos x="T0" y="T1"/>
              </a:cxn>
              <a:cxn ang="T13">
                <a:pos x="T2" y="T3"/>
              </a:cxn>
              <a:cxn ang="T14">
                <a:pos x="T4" y="T5"/>
              </a:cxn>
              <a:cxn ang="T15">
                <a:pos x="T6" y="T7"/>
              </a:cxn>
              <a:cxn ang="T16">
                <a:pos x="T8" y="T9"/>
              </a:cxn>
              <a:cxn ang="T17">
                <a:pos x="T10" y="T11"/>
              </a:cxn>
            </a:cxnLst>
            <a:rect l="T18" t="T19" r="T20" b="T21"/>
            <a:pathLst>
              <a:path w="18" h="8">
                <a:moveTo>
                  <a:pt x="17" y="0"/>
                </a:moveTo>
                <a:lnTo>
                  <a:pt x="18" y="4"/>
                </a:lnTo>
                <a:lnTo>
                  <a:pt x="3" y="8"/>
                </a:lnTo>
                <a:lnTo>
                  <a:pt x="0" y="4"/>
                </a:lnTo>
                <a:lnTo>
                  <a:pt x="2" y="2"/>
                </a:lnTo>
                <a:lnTo>
                  <a:pt x="17"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45" name="Freeform 61"/>
          <p:cNvSpPr>
            <a:spLocks/>
          </p:cNvSpPr>
          <p:nvPr/>
        </p:nvSpPr>
        <p:spPr bwMode="auto">
          <a:xfrm>
            <a:off x="6924676" y="5345114"/>
            <a:ext cx="3175" cy="1587"/>
          </a:xfrm>
          <a:custGeom>
            <a:avLst/>
            <a:gdLst>
              <a:gd name="T0" fmla="*/ 2147483647 w 5"/>
              <a:gd name="T1" fmla="*/ 0 h 4"/>
              <a:gd name="T2" fmla="*/ 2147483647 w 5"/>
              <a:gd name="T3" fmla="*/ 2147483647 h 4"/>
              <a:gd name="T4" fmla="*/ 2147483647 w 5"/>
              <a:gd name="T5" fmla="*/ 2147483647 h 4"/>
              <a:gd name="T6" fmla="*/ 0 w 5"/>
              <a:gd name="T7" fmla="*/ 2147483647 h 4"/>
              <a:gd name="T8" fmla="*/ 0 w 5"/>
              <a:gd name="T9" fmla="*/ 2147483647 h 4"/>
              <a:gd name="T10" fmla="*/ 2147483647 w 5"/>
              <a:gd name="T11" fmla="*/ 0 h 4"/>
              <a:gd name="T12" fmla="*/ 0 60000 65536"/>
              <a:gd name="T13" fmla="*/ 0 60000 65536"/>
              <a:gd name="T14" fmla="*/ 0 60000 65536"/>
              <a:gd name="T15" fmla="*/ 0 60000 65536"/>
              <a:gd name="T16" fmla="*/ 0 60000 65536"/>
              <a:gd name="T17" fmla="*/ 0 60000 65536"/>
              <a:gd name="T18" fmla="*/ 0 w 5"/>
              <a:gd name="T19" fmla="*/ 0 h 4"/>
              <a:gd name="T20" fmla="*/ 5 w 5"/>
              <a:gd name="T21" fmla="*/ 4 h 4"/>
            </a:gdLst>
            <a:ahLst/>
            <a:cxnLst>
              <a:cxn ang="T12">
                <a:pos x="T0" y="T1"/>
              </a:cxn>
              <a:cxn ang="T13">
                <a:pos x="T2" y="T3"/>
              </a:cxn>
              <a:cxn ang="T14">
                <a:pos x="T4" y="T5"/>
              </a:cxn>
              <a:cxn ang="T15">
                <a:pos x="T6" y="T7"/>
              </a:cxn>
              <a:cxn ang="T16">
                <a:pos x="T8" y="T9"/>
              </a:cxn>
              <a:cxn ang="T17">
                <a:pos x="T10" y="T11"/>
              </a:cxn>
            </a:cxnLst>
            <a:rect l="T18" t="T19" r="T20" b="T21"/>
            <a:pathLst>
              <a:path w="5" h="4">
                <a:moveTo>
                  <a:pt x="2" y="0"/>
                </a:moveTo>
                <a:lnTo>
                  <a:pt x="5" y="4"/>
                </a:lnTo>
                <a:lnTo>
                  <a:pt x="2" y="4"/>
                </a:lnTo>
                <a:lnTo>
                  <a:pt x="0" y="1"/>
                </a:lnTo>
                <a:lnTo>
                  <a:pt x="2"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46" name="Freeform 62"/>
          <p:cNvSpPr>
            <a:spLocks/>
          </p:cNvSpPr>
          <p:nvPr/>
        </p:nvSpPr>
        <p:spPr bwMode="auto">
          <a:xfrm>
            <a:off x="6923089" y="5346700"/>
            <a:ext cx="3175" cy="1588"/>
          </a:xfrm>
          <a:custGeom>
            <a:avLst/>
            <a:gdLst>
              <a:gd name="T0" fmla="*/ 2147483647 w 4"/>
              <a:gd name="T1" fmla="*/ 0 h 5"/>
              <a:gd name="T2" fmla="*/ 2147483647 w 4"/>
              <a:gd name="T3" fmla="*/ 2147483647 h 5"/>
              <a:gd name="T4" fmla="*/ 2147483647 w 4"/>
              <a:gd name="T5" fmla="*/ 2147483647 h 5"/>
              <a:gd name="T6" fmla="*/ 0 w 4"/>
              <a:gd name="T7" fmla="*/ 2147483647 h 5"/>
              <a:gd name="T8" fmla="*/ 2147483647 w 4"/>
              <a:gd name="T9" fmla="*/ 2147483647 h 5"/>
              <a:gd name="T10" fmla="*/ 2147483647 w 4"/>
              <a:gd name="T11" fmla="*/ 0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2" y="0"/>
                </a:moveTo>
                <a:lnTo>
                  <a:pt x="4" y="3"/>
                </a:lnTo>
                <a:lnTo>
                  <a:pt x="4" y="5"/>
                </a:lnTo>
                <a:lnTo>
                  <a:pt x="0" y="4"/>
                </a:lnTo>
                <a:lnTo>
                  <a:pt x="1" y="3"/>
                </a:lnTo>
                <a:lnTo>
                  <a:pt x="2"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47" name="Freeform 63"/>
          <p:cNvSpPr>
            <a:spLocks/>
          </p:cNvSpPr>
          <p:nvPr/>
        </p:nvSpPr>
        <p:spPr bwMode="auto">
          <a:xfrm>
            <a:off x="6923089" y="5348288"/>
            <a:ext cx="3175" cy="4762"/>
          </a:xfrm>
          <a:custGeom>
            <a:avLst/>
            <a:gdLst>
              <a:gd name="T0" fmla="*/ 0 w 4"/>
              <a:gd name="T1" fmla="*/ 0 h 13"/>
              <a:gd name="T2" fmla="*/ 2147483647 w 4"/>
              <a:gd name="T3" fmla="*/ 2147483647 h 13"/>
              <a:gd name="T4" fmla="*/ 2147483647 w 4"/>
              <a:gd name="T5" fmla="*/ 2147483647 h 13"/>
              <a:gd name="T6" fmla="*/ 2147483647 w 4"/>
              <a:gd name="T7" fmla="*/ 2147483647 h 13"/>
              <a:gd name="T8" fmla="*/ 0 w 4"/>
              <a:gd name="T9" fmla="*/ 2147483647 h 13"/>
              <a:gd name="T10" fmla="*/ 0 w 4"/>
              <a:gd name="T11" fmla="*/ 0 h 13"/>
              <a:gd name="T12" fmla="*/ 0 60000 65536"/>
              <a:gd name="T13" fmla="*/ 0 60000 65536"/>
              <a:gd name="T14" fmla="*/ 0 60000 65536"/>
              <a:gd name="T15" fmla="*/ 0 60000 65536"/>
              <a:gd name="T16" fmla="*/ 0 60000 65536"/>
              <a:gd name="T17" fmla="*/ 0 60000 65536"/>
              <a:gd name="T18" fmla="*/ 0 w 4"/>
              <a:gd name="T19" fmla="*/ 0 h 13"/>
              <a:gd name="T20" fmla="*/ 4 w 4"/>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4" h="13">
                <a:moveTo>
                  <a:pt x="0" y="0"/>
                </a:moveTo>
                <a:lnTo>
                  <a:pt x="4" y="1"/>
                </a:lnTo>
                <a:lnTo>
                  <a:pt x="4" y="11"/>
                </a:lnTo>
                <a:lnTo>
                  <a:pt x="2" y="13"/>
                </a:lnTo>
                <a:lnTo>
                  <a:pt x="0" y="9"/>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48" name="Freeform 64"/>
          <p:cNvSpPr>
            <a:spLocks/>
          </p:cNvSpPr>
          <p:nvPr/>
        </p:nvSpPr>
        <p:spPr bwMode="auto">
          <a:xfrm>
            <a:off x="6897689" y="5353051"/>
            <a:ext cx="3175" cy="3175"/>
          </a:xfrm>
          <a:custGeom>
            <a:avLst/>
            <a:gdLst>
              <a:gd name="T0" fmla="*/ 2147483647 w 5"/>
              <a:gd name="T1" fmla="*/ 2147483647 h 6"/>
              <a:gd name="T2" fmla="*/ 2147483647 w 5"/>
              <a:gd name="T3" fmla="*/ 2147483647 h 6"/>
              <a:gd name="T4" fmla="*/ 0 w 5"/>
              <a:gd name="T5" fmla="*/ 2147483647 h 6"/>
              <a:gd name="T6" fmla="*/ 0 w 5"/>
              <a:gd name="T7" fmla="*/ 2147483647 h 6"/>
              <a:gd name="T8" fmla="*/ 2147483647 w 5"/>
              <a:gd name="T9" fmla="*/ 0 h 6"/>
              <a:gd name="T10" fmla="*/ 2147483647 w 5"/>
              <a:gd name="T11" fmla="*/ 2147483647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5" y="1"/>
                </a:moveTo>
                <a:lnTo>
                  <a:pt x="4" y="6"/>
                </a:lnTo>
                <a:lnTo>
                  <a:pt x="0" y="4"/>
                </a:lnTo>
                <a:lnTo>
                  <a:pt x="0" y="2"/>
                </a:lnTo>
                <a:lnTo>
                  <a:pt x="2" y="0"/>
                </a:lnTo>
                <a:lnTo>
                  <a:pt x="5" y="1"/>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49" name="Freeform 65"/>
          <p:cNvSpPr>
            <a:spLocks/>
          </p:cNvSpPr>
          <p:nvPr/>
        </p:nvSpPr>
        <p:spPr bwMode="auto">
          <a:xfrm>
            <a:off x="6869113" y="5318125"/>
            <a:ext cx="4762" cy="7938"/>
          </a:xfrm>
          <a:custGeom>
            <a:avLst/>
            <a:gdLst>
              <a:gd name="T0" fmla="*/ 2147483647 w 8"/>
              <a:gd name="T1" fmla="*/ 2147483647 h 22"/>
              <a:gd name="T2" fmla="*/ 2147483647 w 8"/>
              <a:gd name="T3" fmla="*/ 2147483647 h 22"/>
              <a:gd name="T4" fmla="*/ 0 w 8"/>
              <a:gd name="T5" fmla="*/ 2147483647 h 22"/>
              <a:gd name="T6" fmla="*/ 0 w 8"/>
              <a:gd name="T7" fmla="*/ 0 h 22"/>
              <a:gd name="T8" fmla="*/ 2147483647 w 8"/>
              <a:gd name="T9" fmla="*/ 0 h 22"/>
              <a:gd name="T10" fmla="*/ 2147483647 w 8"/>
              <a:gd name="T11" fmla="*/ 2147483647 h 22"/>
              <a:gd name="T12" fmla="*/ 0 60000 65536"/>
              <a:gd name="T13" fmla="*/ 0 60000 65536"/>
              <a:gd name="T14" fmla="*/ 0 60000 65536"/>
              <a:gd name="T15" fmla="*/ 0 60000 65536"/>
              <a:gd name="T16" fmla="*/ 0 60000 65536"/>
              <a:gd name="T17" fmla="*/ 0 60000 65536"/>
              <a:gd name="T18" fmla="*/ 0 w 8"/>
              <a:gd name="T19" fmla="*/ 0 h 22"/>
              <a:gd name="T20" fmla="*/ 8 w 8"/>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8" h="22">
                <a:moveTo>
                  <a:pt x="8" y="19"/>
                </a:moveTo>
                <a:lnTo>
                  <a:pt x="4" y="22"/>
                </a:lnTo>
                <a:lnTo>
                  <a:pt x="0" y="2"/>
                </a:lnTo>
                <a:lnTo>
                  <a:pt x="0" y="0"/>
                </a:lnTo>
                <a:lnTo>
                  <a:pt x="4" y="0"/>
                </a:lnTo>
                <a:lnTo>
                  <a:pt x="8" y="19"/>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2" name="Content Placeholder 1"/>
          <p:cNvSpPr>
            <a:spLocks noGrp="1"/>
          </p:cNvSpPr>
          <p:nvPr>
            <p:ph idx="1"/>
          </p:nvPr>
        </p:nvSpPr>
        <p:spPr>
          <a:xfrm>
            <a:off x="1981200" y="1295401"/>
            <a:ext cx="8382000" cy="5775940"/>
          </a:xfrm>
        </p:spPr>
        <p:txBody>
          <a:bodyPr/>
          <a:lstStyle/>
          <a:p>
            <a:pPr algn="just"/>
            <a:r>
              <a:rPr lang="en-US" b="0" dirty="0" smtClean="0"/>
              <a:t>The objective is to find out the maximum capability of the product parameters.</a:t>
            </a:r>
          </a:p>
          <a:p>
            <a:pPr algn="just"/>
            <a:r>
              <a:rPr lang="en-US" b="0" dirty="0"/>
              <a:t>Scalability Testing is a non-functional test methodology in which an application’s performance is measured in terms of its ability to scale up or scale down the number of user requests or other such performance measure attributes.</a:t>
            </a:r>
          </a:p>
          <a:p>
            <a:pPr algn="just"/>
            <a:r>
              <a:rPr lang="en-US" b="0" dirty="0"/>
              <a:t>Scalability testing can be performed at a hardware, software or database level</a:t>
            </a:r>
            <a:r>
              <a:rPr lang="en-US" b="0" dirty="0" smtClean="0"/>
              <a:t>.</a:t>
            </a:r>
          </a:p>
          <a:p>
            <a:pPr marL="0" indent="0" algn="just">
              <a:lnSpc>
                <a:spcPct val="100000"/>
              </a:lnSpc>
              <a:spcBef>
                <a:spcPct val="0"/>
              </a:spcBef>
              <a:buFontTx/>
              <a:buChar char="•"/>
            </a:pPr>
            <a:r>
              <a:rPr lang="en-US" b="0" dirty="0"/>
              <a:t>If this testing is done properly, major errors with respect to performance in the software, hardware, and database can be uncovered in the developed applications</a:t>
            </a:r>
            <a:r>
              <a:rPr lang="en-US" b="0" dirty="0" smtClean="0"/>
              <a:t>.</a:t>
            </a:r>
          </a:p>
          <a:p>
            <a:pPr marL="0" indent="0" algn="just">
              <a:lnSpc>
                <a:spcPct val="100000"/>
              </a:lnSpc>
              <a:spcBef>
                <a:spcPct val="0"/>
              </a:spcBef>
              <a:buNone/>
            </a:pPr>
            <a:endParaRPr lang="en-US" b="0" dirty="0" smtClean="0"/>
          </a:p>
          <a:p>
            <a:pPr algn="just"/>
            <a:endParaRPr lang="en-US" b="0" dirty="0"/>
          </a:p>
          <a:p>
            <a:pPr algn="just"/>
            <a:endParaRPr lang="en-US" b="0" dirty="0"/>
          </a:p>
          <a:p>
            <a:pPr algn="just"/>
            <a:endParaRPr lang="en-US" b="0" dirty="0"/>
          </a:p>
        </p:txBody>
      </p:sp>
      <p:sp>
        <p:nvSpPr>
          <p:cNvPr id="4" name="Title 3"/>
          <p:cNvSpPr>
            <a:spLocks noGrp="1"/>
          </p:cNvSpPr>
          <p:nvPr>
            <p:ph type="title"/>
          </p:nvPr>
        </p:nvSpPr>
        <p:spPr>
          <a:xfrm>
            <a:off x="2324101" y="393701"/>
            <a:ext cx="4457700" cy="546457"/>
          </a:xfrm>
        </p:spPr>
        <p:txBody>
          <a:bodyPr>
            <a:normAutofit fontScale="90000"/>
          </a:bodyPr>
          <a:lstStyle/>
          <a:p>
            <a:r>
              <a:rPr lang="en-US" dirty="0" smtClean="0"/>
              <a:t>Scalability Testing</a:t>
            </a:r>
            <a:endParaRPr lang="en-US" dirty="0"/>
          </a:p>
        </p:txBody>
      </p:sp>
    </p:spTree>
    <p:extLst>
      <p:ext uri="{BB962C8B-B14F-4D97-AF65-F5344CB8AC3E}">
        <p14:creationId xmlns:p14="http://schemas.microsoft.com/office/powerpoint/2010/main" val="267175423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Freeform 4"/>
          <p:cNvSpPr>
            <a:spLocks/>
          </p:cNvSpPr>
          <p:nvPr/>
        </p:nvSpPr>
        <p:spPr bwMode="auto">
          <a:xfrm>
            <a:off x="7223126" y="5111751"/>
            <a:ext cx="3175" cy="34925"/>
          </a:xfrm>
          <a:custGeom>
            <a:avLst/>
            <a:gdLst>
              <a:gd name="T0" fmla="*/ 0 w 6"/>
              <a:gd name="T1" fmla="*/ 0 h 87"/>
              <a:gd name="T2" fmla="*/ 2147483647 w 6"/>
              <a:gd name="T3" fmla="*/ 0 h 87"/>
              <a:gd name="T4" fmla="*/ 2147483647 w 6"/>
              <a:gd name="T5" fmla="*/ 2147483647 h 87"/>
              <a:gd name="T6" fmla="*/ 2147483647 w 6"/>
              <a:gd name="T7" fmla="*/ 2147483647 h 87"/>
              <a:gd name="T8" fmla="*/ 2147483647 w 6"/>
              <a:gd name="T9" fmla="*/ 2147483647 h 87"/>
              <a:gd name="T10" fmla="*/ 0 w 6"/>
              <a:gd name="T11" fmla="*/ 0 h 87"/>
              <a:gd name="T12" fmla="*/ 0 60000 65536"/>
              <a:gd name="T13" fmla="*/ 0 60000 65536"/>
              <a:gd name="T14" fmla="*/ 0 60000 65536"/>
              <a:gd name="T15" fmla="*/ 0 60000 65536"/>
              <a:gd name="T16" fmla="*/ 0 60000 65536"/>
              <a:gd name="T17" fmla="*/ 0 60000 65536"/>
              <a:gd name="T18" fmla="*/ 0 w 6"/>
              <a:gd name="T19" fmla="*/ 0 h 87"/>
              <a:gd name="T20" fmla="*/ 6 w 6"/>
              <a:gd name="T21" fmla="*/ 87 h 87"/>
            </a:gdLst>
            <a:ahLst/>
            <a:cxnLst>
              <a:cxn ang="T12">
                <a:pos x="T0" y="T1"/>
              </a:cxn>
              <a:cxn ang="T13">
                <a:pos x="T2" y="T3"/>
              </a:cxn>
              <a:cxn ang="T14">
                <a:pos x="T4" y="T5"/>
              </a:cxn>
              <a:cxn ang="T15">
                <a:pos x="T6" y="T7"/>
              </a:cxn>
              <a:cxn ang="T16">
                <a:pos x="T8" y="T9"/>
              </a:cxn>
              <a:cxn ang="T17">
                <a:pos x="T10" y="T11"/>
              </a:cxn>
            </a:cxnLst>
            <a:rect l="T18" t="T19" r="T20" b="T21"/>
            <a:pathLst>
              <a:path w="6" h="87">
                <a:moveTo>
                  <a:pt x="0" y="0"/>
                </a:moveTo>
                <a:lnTo>
                  <a:pt x="4" y="0"/>
                </a:lnTo>
                <a:lnTo>
                  <a:pt x="6" y="87"/>
                </a:lnTo>
                <a:lnTo>
                  <a:pt x="2" y="87"/>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389" name="Freeform 5"/>
          <p:cNvSpPr>
            <a:spLocks/>
          </p:cNvSpPr>
          <p:nvPr/>
        </p:nvSpPr>
        <p:spPr bwMode="auto">
          <a:xfrm>
            <a:off x="7224714" y="5146676"/>
            <a:ext cx="1587" cy="34925"/>
          </a:xfrm>
          <a:custGeom>
            <a:avLst/>
            <a:gdLst>
              <a:gd name="T0" fmla="*/ 0 w 5"/>
              <a:gd name="T1" fmla="*/ 0 h 88"/>
              <a:gd name="T2" fmla="*/ 2147483647 w 5"/>
              <a:gd name="T3" fmla="*/ 0 h 88"/>
              <a:gd name="T4" fmla="*/ 2147483647 w 5"/>
              <a:gd name="T5" fmla="*/ 2147483647 h 88"/>
              <a:gd name="T6" fmla="*/ 2147483647 w 5"/>
              <a:gd name="T7" fmla="*/ 2147483647 h 88"/>
              <a:gd name="T8" fmla="*/ 2147483647 w 5"/>
              <a:gd name="T9" fmla="*/ 2147483647 h 88"/>
              <a:gd name="T10" fmla="*/ 0 w 5"/>
              <a:gd name="T11" fmla="*/ 0 h 88"/>
              <a:gd name="T12" fmla="*/ 0 60000 65536"/>
              <a:gd name="T13" fmla="*/ 0 60000 65536"/>
              <a:gd name="T14" fmla="*/ 0 60000 65536"/>
              <a:gd name="T15" fmla="*/ 0 60000 65536"/>
              <a:gd name="T16" fmla="*/ 0 60000 65536"/>
              <a:gd name="T17" fmla="*/ 0 60000 65536"/>
              <a:gd name="T18" fmla="*/ 0 w 5"/>
              <a:gd name="T19" fmla="*/ 0 h 88"/>
              <a:gd name="T20" fmla="*/ 5 w 5"/>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5" h="88">
                <a:moveTo>
                  <a:pt x="0" y="0"/>
                </a:moveTo>
                <a:lnTo>
                  <a:pt x="4" y="0"/>
                </a:lnTo>
                <a:lnTo>
                  <a:pt x="5" y="88"/>
                </a:lnTo>
                <a:lnTo>
                  <a:pt x="1" y="88"/>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390" name="Freeform 6"/>
          <p:cNvSpPr>
            <a:spLocks/>
          </p:cNvSpPr>
          <p:nvPr/>
        </p:nvSpPr>
        <p:spPr bwMode="auto">
          <a:xfrm>
            <a:off x="7224714" y="5181601"/>
            <a:ext cx="1587" cy="34925"/>
          </a:xfrm>
          <a:custGeom>
            <a:avLst/>
            <a:gdLst>
              <a:gd name="T0" fmla="*/ 2147483647 w 5"/>
              <a:gd name="T1" fmla="*/ 0 h 86"/>
              <a:gd name="T2" fmla="*/ 2147483647 w 5"/>
              <a:gd name="T3" fmla="*/ 0 h 86"/>
              <a:gd name="T4" fmla="*/ 2147483647 w 5"/>
              <a:gd name="T5" fmla="*/ 2147483647 h 86"/>
              <a:gd name="T6" fmla="*/ 2147483647 w 5"/>
              <a:gd name="T7" fmla="*/ 2147483647 h 86"/>
              <a:gd name="T8" fmla="*/ 0 w 5"/>
              <a:gd name="T9" fmla="*/ 2147483647 h 86"/>
              <a:gd name="T10" fmla="*/ 2147483647 w 5"/>
              <a:gd name="T11" fmla="*/ 0 h 86"/>
              <a:gd name="T12" fmla="*/ 0 60000 65536"/>
              <a:gd name="T13" fmla="*/ 0 60000 65536"/>
              <a:gd name="T14" fmla="*/ 0 60000 65536"/>
              <a:gd name="T15" fmla="*/ 0 60000 65536"/>
              <a:gd name="T16" fmla="*/ 0 60000 65536"/>
              <a:gd name="T17" fmla="*/ 0 60000 65536"/>
              <a:gd name="T18" fmla="*/ 0 w 5"/>
              <a:gd name="T19" fmla="*/ 0 h 86"/>
              <a:gd name="T20" fmla="*/ 5 w 5"/>
              <a:gd name="T21" fmla="*/ 86 h 86"/>
            </a:gdLst>
            <a:ahLst/>
            <a:cxnLst>
              <a:cxn ang="T12">
                <a:pos x="T0" y="T1"/>
              </a:cxn>
              <a:cxn ang="T13">
                <a:pos x="T2" y="T3"/>
              </a:cxn>
              <a:cxn ang="T14">
                <a:pos x="T4" y="T5"/>
              </a:cxn>
              <a:cxn ang="T15">
                <a:pos x="T6" y="T7"/>
              </a:cxn>
              <a:cxn ang="T16">
                <a:pos x="T8" y="T9"/>
              </a:cxn>
              <a:cxn ang="T17">
                <a:pos x="T10" y="T11"/>
              </a:cxn>
            </a:cxnLst>
            <a:rect l="T18" t="T19" r="T20" b="T21"/>
            <a:pathLst>
              <a:path w="5" h="86">
                <a:moveTo>
                  <a:pt x="1" y="0"/>
                </a:moveTo>
                <a:lnTo>
                  <a:pt x="5" y="0"/>
                </a:lnTo>
                <a:lnTo>
                  <a:pt x="4" y="86"/>
                </a:lnTo>
                <a:lnTo>
                  <a:pt x="0" y="86"/>
                </a:lnTo>
                <a:lnTo>
                  <a:pt x="1"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391" name="Freeform 7"/>
          <p:cNvSpPr>
            <a:spLocks/>
          </p:cNvSpPr>
          <p:nvPr/>
        </p:nvSpPr>
        <p:spPr bwMode="auto">
          <a:xfrm>
            <a:off x="7223126" y="5216525"/>
            <a:ext cx="3175" cy="33338"/>
          </a:xfrm>
          <a:custGeom>
            <a:avLst/>
            <a:gdLst>
              <a:gd name="T0" fmla="*/ 2147483647 w 7"/>
              <a:gd name="T1" fmla="*/ 0 h 85"/>
              <a:gd name="T2" fmla="*/ 2147483647 w 7"/>
              <a:gd name="T3" fmla="*/ 0 h 85"/>
              <a:gd name="T4" fmla="*/ 2147483647 w 7"/>
              <a:gd name="T5" fmla="*/ 2147483647 h 85"/>
              <a:gd name="T6" fmla="*/ 2147483647 w 7"/>
              <a:gd name="T7" fmla="*/ 2147483647 h 85"/>
              <a:gd name="T8" fmla="*/ 0 w 7"/>
              <a:gd name="T9" fmla="*/ 2147483647 h 85"/>
              <a:gd name="T10" fmla="*/ 2147483647 w 7"/>
              <a:gd name="T11" fmla="*/ 0 h 85"/>
              <a:gd name="T12" fmla="*/ 0 60000 65536"/>
              <a:gd name="T13" fmla="*/ 0 60000 65536"/>
              <a:gd name="T14" fmla="*/ 0 60000 65536"/>
              <a:gd name="T15" fmla="*/ 0 60000 65536"/>
              <a:gd name="T16" fmla="*/ 0 60000 65536"/>
              <a:gd name="T17" fmla="*/ 0 60000 65536"/>
              <a:gd name="T18" fmla="*/ 0 w 7"/>
              <a:gd name="T19" fmla="*/ 0 h 85"/>
              <a:gd name="T20" fmla="*/ 7 w 7"/>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7" h="85">
                <a:moveTo>
                  <a:pt x="3" y="0"/>
                </a:moveTo>
                <a:lnTo>
                  <a:pt x="7" y="0"/>
                </a:lnTo>
                <a:lnTo>
                  <a:pt x="4" y="84"/>
                </a:lnTo>
                <a:lnTo>
                  <a:pt x="4" y="85"/>
                </a:lnTo>
                <a:lnTo>
                  <a:pt x="0" y="84"/>
                </a:lnTo>
                <a:lnTo>
                  <a:pt x="3"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392" name="Freeform 8"/>
          <p:cNvSpPr>
            <a:spLocks/>
          </p:cNvSpPr>
          <p:nvPr/>
        </p:nvSpPr>
        <p:spPr bwMode="auto">
          <a:xfrm>
            <a:off x="7215189" y="5276851"/>
            <a:ext cx="1587" cy="34925"/>
          </a:xfrm>
          <a:custGeom>
            <a:avLst/>
            <a:gdLst>
              <a:gd name="T0" fmla="*/ 0 w 5"/>
              <a:gd name="T1" fmla="*/ 0 h 85"/>
              <a:gd name="T2" fmla="*/ 2147483647 w 5"/>
              <a:gd name="T3" fmla="*/ 0 h 85"/>
              <a:gd name="T4" fmla="*/ 2147483647 w 5"/>
              <a:gd name="T5" fmla="*/ 2147483647 h 85"/>
              <a:gd name="T6" fmla="*/ 2147483647 w 5"/>
              <a:gd name="T7" fmla="*/ 2147483647 h 85"/>
              <a:gd name="T8" fmla="*/ 2147483647 w 5"/>
              <a:gd name="T9" fmla="*/ 2147483647 h 85"/>
              <a:gd name="T10" fmla="*/ 0 w 5"/>
              <a:gd name="T11" fmla="*/ 0 h 85"/>
              <a:gd name="T12" fmla="*/ 0 60000 65536"/>
              <a:gd name="T13" fmla="*/ 0 60000 65536"/>
              <a:gd name="T14" fmla="*/ 0 60000 65536"/>
              <a:gd name="T15" fmla="*/ 0 60000 65536"/>
              <a:gd name="T16" fmla="*/ 0 60000 65536"/>
              <a:gd name="T17" fmla="*/ 0 60000 65536"/>
              <a:gd name="T18" fmla="*/ 0 w 5"/>
              <a:gd name="T19" fmla="*/ 0 h 85"/>
              <a:gd name="T20" fmla="*/ 5 w 5"/>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5" h="85">
                <a:moveTo>
                  <a:pt x="0" y="0"/>
                </a:moveTo>
                <a:lnTo>
                  <a:pt x="4" y="0"/>
                </a:lnTo>
                <a:lnTo>
                  <a:pt x="5" y="83"/>
                </a:lnTo>
                <a:lnTo>
                  <a:pt x="5" y="85"/>
                </a:lnTo>
                <a:lnTo>
                  <a:pt x="1" y="83"/>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393" name="Freeform 9"/>
          <p:cNvSpPr>
            <a:spLocks/>
          </p:cNvSpPr>
          <p:nvPr/>
        </p:nvSpPr>
        <p:spPr bwMode="auto">
          <a:xfrm>
            <a:off x="7188200" y="5384801"/>
            <a:ext cx="1588" cy="3175"/>
          </a:xfrm>
          <a:custGeom>
            <a:avLst/>
            <a:gdLst>
              <a:gd name="T0" fmla="*/ 2147483647 w 5"/>
              <a:gd name="T1" fmla="*/ 0 h 6"/>
              <a:gd name="T2" fmla="*/ 2147483647 w 5"/>
              <a:gd name="T3" fmla="*/ 2147483647 h 6"/>
              <a:gd name="T4" fmla="*/ 2147483647 w 5"/>
              <a:gd name="T5" fmla="*/ 2147483647 h 6"/>
              <a:gd name="T6" fmla="*/ 2147483647 w 5"/>
              <a:gd name="T7" fmla="*/ 2147483647 h 6"/>
              <a:gd name="T8" fmla="*/ 0 w 5"/>
              <a:gd name="T9" fmla="*/ 2147483647 h 6"/>
              <a:gd name="T10" fmla="*/ 2147483647 w 5"/>
              <a:gd name="T11" fmla="*/ 0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2" y="0"/>
                </a:moveTo>
                <a:lnTo>
                  <a:pt x="5" y="2"/>
                </a:lnTo>
                <a:lnTo>
                  <a:pt x="2" y="6"/>
                </a:lnTo>
                <a:lnTo>
                  <a:pt x="0" y="4"/>
                </a:lnTo>
                <a:lnTo>
                  <a:pt x="2"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394" name="Freeform 10"/>
          <p:cNvSpPr>
            <a:spLocks/>
          </p:cNvSpPr>
          <p:nvPr/>
        </p:nvSpPr>
        <p:spPr bwMode="auto">
          <a:xfrm>
            <a:off x="7158039" y="5418139"/>
            <a:ext cx="3175" cy="1587"/>
          </a:xfrm>
          <a:custGeom>
            <a:avLst/>
            <a:gdLst>
              <a:gd name="T0" fmla="*/ 2147483647 w 6"/>
              <a:gd name="T1" fmla="*/ 0 h 5"/>
              <a:gd name="T2" fmla="*/ 2147483647 w 6"/>
              <a:gd name="T3" fmla="*/ 2147483647 h 5"/>
              <a:gd name="T4" fmla="*/ 2147483647 w 6"/>
              <a:gd name="T5" fmla="*/ 2147483647 h 5"/>
              <a:gd name="T6" fmla="*/ 0 w 6"/>
              <a:gd name="T7" fmla="*/ 2147483647 h 5"/>
              <a:gd name="T8" fmla="*/ 0 w 6"/>
              <a:gd name="T9" fmla="*/ 2147483647 h 5"/>
              <a:gd name="T10" fmla="*/ 2147483647 w 6"/>
              <a:gd name="T11" fmla="*/ 0 h 5"/>
              <a:gd name="T12" fmla="*/ 0 60000 65536"/>
              <a:gd name="T13" fmla="*/ 0 60000 65536"/>
              <a:gd name="T14" fmla="*/ 0 60000 65536"/>
              <a:gd name="T15" fmla="*/ 0 60000 65536"/>
              <a:gd name="T16" fmla="*/ 0 60000 65536"/>
              <a:gd name="T17" fmla="*/ 0 60000 65536"/>
              <a:gd name="T18" fmla="*/ 0 w 6"/>
              <a:gd name="T19" fmla="*/ 0 h 5"/>
              <a:gd name="T20" fmla="*/ 6 w 6"/>
              <a:gd name="T21" fmla="*/ 5 h 5"/>
            </a:gdLst>
            <a:ahLst/>
            <a:cxnLst>
              <a:cxn ang="T12">
                <a:pos x="T0" y="T1"/>
              </a:cxn>
              <a:cxn ang="T13">
                <a:pos x="T2" y="T3"/>
              </a:cxn>
              <a:cxn ang="T14">
                <a:pos x="T4" y="T5"/>
              </a:cxn>
              <a:cxn ang="T15">
                <a:pos x="T6" y="T7"/>
              </a:cxn>
              <a:cxn ang="T16">
                <a:pos x="T8" y="T9"/>
              </a:cxn>
              <a:cxn ang="T17">
                <a:pos x="T10" y="T11"/>
              </a:cxn>
            </a:cxnLst>
            <a:rect l="T18" t="T19" r="T20" b="T21"/>
            <a:pathLst>
              <a:path w="6" h="5">
                <a:moveTo>
                  <a:pt x="4" y="0"/>
                </a:moveTo>
                <a:lnTo>
                  <a:pt x="6" y="4"/>
                </a:lnTo>
                <a:lnTo>
                  <a:pt x="2" y="5"/>
                </a:lnTo>
                <a:lnTo>
                  <a:pt x="0" y="2"/>
                </a:lnTo>
                <a:lnTo>
                  <a:pt x="4"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395" name="Freeform 11"/>
          <p:cNvSpPr>
            <a:spLocks/>
          </p:cNvSpPr>
          <p:nvPr/>
        </p:nvSpPr>
        <p:spPr bwMode="auto">
          <a:xfrm>
            <a:off x="7145338" y="5434014"/>
            <a:ext cx="6350" cy="3175"/>
          </a:xfrm>
          <a:custGeom>
            <a:avLst/>
            <a:gdLst>
              <a:gd name="T0" fmla="*/ 2147483647 w 13"/>
              <a:gd name="T1" fmla="*/ 0 h 7"/>
              <a:gd name="T2" fmla="*/ 2147483647 w 13"/>
              <a:gd name="T3" fmla="*/ 2147483647 h 7"/>
              <a:gd name="T4" fmla="*/ 2147483647 w 13"/>
              <a:gd name="T5" fmla="*/ 2147483647 h 7"/>
              <a:gd name="T6" fmla="*/ 0 w 13"/>
              <a:gd name="T7" fmla="*/ 2147483647 h 7"/>
              <a:gd name="T8" fmla="*/ 0 w 13"/>
              <a:gd name="T9" fmla="*/ 2147483647 h 7"/>
              <a:gd name="T10" fmla="*/ 2147483647 w 13"/>
              <a:gd name="T11" fmla="*/ 0 h 7"/>
              <a:gd name="T12" fmla="*/ 0 60000 65536"/>
              <a:gd name="T13" fmla="*/ 0 60000 65536"/>
              <a:gd name="T14" fmla="*/ 0 60000 65536"/>
              <a:gd name="T15" fmla="*/ 0 60000 65536"/>
              <a:gd name="T16" fmla="*/ 0 60000 65536"/>
              <a:gd name="T17" fmla="*/ 0 60000 65536"/>
              <a:gd name="T18" fmla="*/ 0 w 13"/>
              <a:gd name="T19" fmla="*/ 0 h 7"/>
              <a:gd name="T20" fmla="*/ 13 w 13"/>
              <a:gd name="T21" fmla="*/ 7 h 7"/>
            </a:gdLst>
            <a:ahLst/>
            <a:cxnLst>
              <a:cxn ang="T12">
                <a:pos x="T0" y="T1"/>
              </a:cxn>
              <a:cxn ang="T13">
                <a:pos x="T2" y="T3"/>
              </a:cxn>
              <a:cxn ang="T14">
                <a:pos x="T4" y="T5"/>
              </a:cxn>
              <a:cxn ang="T15">
                <a:pos x="T6" y="T7"/>
              </a:cxn>
              <a:cxn ang="T16">
                <a:pos x="T8" y="T9"/>
              </a:cxn>
              <a:cxn ang="T17">
                <a:pos x="T10" y="T11"/>
              </a:cxn>
            </a:cxnLst>
            <a:rect l="T18" t="T19" r="T20" b="T21"/>
            <a:pathLst>
              <a:path w="13" h="7">
                <a:moveTo>
                  <a:pt x="11" y="0"/>
                </a:moveTo>
                <a:lnTo>
                  <a:pt x="13" y="4"/>
                </a:lnTo>
                <a:lnTo>
                  <a:pt x="1" y="7"/>
                </a:lnTo>
                <a:lnTo>
                  <a:pt x="0" y="7"/>
                </a:lnTo>
                <a:lnTo>
                  <a:pt x="0" y="2"/>
                </a:lnTo>
                <a:lnTo>
                  <a:pt x="11"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396" name="Freeform 12"/>
          <p:cNvSpPr>
            <a:spLocks/>
          </p:cNvSpPr>
          <p:nvPr/>
        </p:nvSpPr>
        <p:spPr bwMode="auto">
          <a:xfrm>
            <a:off x="7126288" y="5434013"/>
            <a:ext cx="19050" cy="4762"/>
          </a:xfrm>
          <a:custGeom>
            <a:avLst/>
            <a:gdLst>
              <a:gd name="T0" fmla="*/ 2147483647 w 34"/>
              <a:gd name="T1" fmla="*/ 0 h 11"/>
              <a:gd name="T2" fmla="*/ 2147483647 w 34"/>
              <a:gd name="T3" fmla="*/ 2147483647 h 11"/>
              <a:gd name="T4" fmla="*/ 2147483647 w 34"/>
              <a:gd name="T5" fmla="*/ 2147483647 h 11"/>
              <a:gd name="T6" fmla="*/ 0 w 34"/>
              <a:gd name="T7" fmla="*/ 2147483647 h 11"/>
              <a:gd name="T8" fmla="*/ 2147483647 w 34"/>
              <a:gd name="T9" fmla="*/ 2147483647 h 11"/>
              <a:gd name="T10" fmla="*/ 2147483647 w 34"/>
              <a:gd name="T11" fmla="*/ 0 h 11"/>
              <a:gd name="T12" fmla="*/ 0 60000 65536"/>
              <a:gd name="T13" fmla="*/ 0 60000 65536"/>
              <a:gd name="T14" fmla="*/ 0 60000 65536"/>
              <a:gd name="T15" fmla="*/ 0 60000 65536"/>
              <a:gd name="T16" fmla="*/ 0 60000 65536"/>
              <a:gd name="T17" fmla="*/ 0 60000 65536"/>
              <a:gd name="T18" fmla="*/ 0 w 34"/>
              <a:gd name="T19" fmla="*/ 0 h 11"/>
              <a:gd name="T20" fmla="*/ 34 w 34"/>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34" h="11">
                <a:moveTo>
                  <a:pt x="34" y="0"/>
                </a:moveTo>
                <a:lnTo>
                  <a:pt x="34" y="5"/>
                </a:lnTo>
                <a:lnTo>
                  <a:pt x="1" y="11"/>
                </a:lnTo>
                <a:lnTo>
                  <a:pt x="0" y="11"/>
                </a:lnTo>
                <a:lnTo>
                  <a:pt x="2" y="5"/>
                </a:lnTo>
                <a:lnTo>
                  <a:pt x="34"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397" name="Freeform 13"/>
          <p:cNvSpPr>
            <a:spLocks/>
          </p:cNvSpPr>
          <p:nvPr/>
        </p:nvSpPr>
        <p:spPr bwMode="auto">
          <a:xfrm>
            <a:off x="7124701" y="5435601"/>
            <a:ext cx="3175" cy="3175"/>
          </a:xfrm>
          <a:custGeom>
            <a:avLst/>
            <a:gdLst>
              <a:gd name="T0" fmla="*/ 2147483647 w 6"/>
              <a:gd name="T1" fmla="*/ 2147483647 h 8"/>
              <a:gd name="T2" fmla="*/ 2147483647 w 6"/>
              <a:gd name="T3" fmla="*/ 2147483647 h 8"/>
              <a:gd name="T4" fmla="*/ 0 w 6"/>
              <a:gd name="T5" fmla="*/ 2147483647 h 8"/>
              <a:gd name="T6" fmla="*/ 0 w 6"/>
              <a:gd name="T7" fmla="*/ 2147483647 h 8"/>
              <a:gd name="T8" fmla="*/ 2147483647 w 6"/>
              <a:gd name="T9" fmla="*/ 0 h 8"/>
              <a:gd name="T10" fmla="*/ 2147483647 w 6"/>
              <a:gd name="T11" fmla="*/ 2147483647 h 8"/>
              <a:gd name="T12" fmla="*/ 0 60000 65536"/>
              <a:gd name="T13" fmla="*/ 0 60000 65536"/>
              <a:gd name="T14" fmla="*/ 0 60000 65536"/>
              <a:gd name="T15" fmla="*/ 0 60000 65536"/>
              <a:gd name="T16" fmla="*/ 0 60000 65536"/>
              <a:gd name="T17" fmla="*/ 0 60000 65536"/>
              <a:gd name="T18" fmla="*/ 0 w 6"/>
              <a:gd name="T19" fmla="*/ 0 h 8"/>
              <a:gd name="T20" fmla="*/ 6 w 6"/>
              <a:gd name="T21" fmla="*/ 8 h 8"/>
            </a:gdLst>
            <a:ahLst/>
            <a:cxnLst>
              <a:cxn ang="T12">
                <a:pos x="T0" y="T1"/>
              </a:cxn>
              <a:cxn ang="T13">
                <a:pos x="T2" y="T3"/>
              </a:cxn>
              <a:cxn ang="T14">
                <a:pos x="T4" y="T5"/>
              </a:cxn>
              <a:cxn ang="T15">
                <a:pos x="T6" y="T7"/>
              </a:cxn>
              <a:cxn ang="T16">
                <a:pos x="T8" y="T9"/>
              </a:cxn>
              <a:cxn ang="T17">
                <a:pos x="T10" y="T11"/>
              </a:cxn>
            </a:cxnLst>
            <a:rect l="T18" t="T19" r="T20" b="T21"/>
            <a:pathLst>
              <a:path w="6" h="8">
                <a:moveTo>
                  <a:pt x="6" y="2"/>
                </a:moveTo>
                <a:lnTo>
                  <a:pt x="4" y="8"/>
                </a:lnTo>
                <a:lnTo>
                  <a:pt x="0" y="4"/>
                </a:lnTo>
                <a:lnTo>
                  <a:pt x="0" y="2"/>
                </a:lnTo>
                <a:lnTo>
                  <a:pt x="3" y="0"/>
                </a:lnTo>
                <a:lnTo>
                  <a:pt x="6" y="2"/>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398" name="Freeform 14"/>
          <p:cNvSpPr>
            <a:spLocks/>
          </p:cNvSpPr>
          <p:nvPr/>
        </p:nvSpPr>
        <p:spPr bwMode="auto">
          <a:xfrm>
            <a:off x="7121526" y="5427664"/>
            <a:ext cx="4763" cy="9525"/>
          </a:xfrm>
          <a:custGeom>
            <a:avLst/>
            <a:gdLst>
              <a:gd name="T0" fmla="*/ 2147483647 w 8"/>
              <a:gd name="T1" fmla="*/ 2147483647 h 21"/>
              <a:gd name="T2" fmla="*/ 2147483647 w 8"/>
              <a:gd name="T3" fmla="*/ 2147483647 h 21"/>
              <a:gd name="T4" fmla="*/ 0 w 8"/>
              <a:gd name="T5" fmla="*/ 2147483647 h 21"/>
              <a:gd name="T6" fmla="*/ 2147483647 w 8"/>
              <a:gd name="T7" fmla="*/ 0 h 21"/>
              <a:gd name="T8" fmla="*/ 2147483647 w 8"/>
              <a:gd name="T9" fmla="*/ 2147483647 h 21"/>
              <a:gd name="T10" fmla="*/ 2147483647 w 8"/>
              <a:gd name="T11" fmla="*/ 2147483647 h 21"/>
              <a:gd name="T12" fmla="*/ 0 60000 65536"/>
              <a:gd name="T13" fmla="*/ 0 60000 65536"/>
              <a:gd name="T14" fmla="*/ 0 60000 65536"/>
              <a:gd name="T15" fmla="*/ 0 60000 65536"/>
              <a:gd name="T16" fmla="*/ 0 60000 65536"/>
              <a:gd name="T17" fmla="*/ 0 60000 65536"/>
              <a:gd name="T18" fmla="*/ 0 w 8"/>
              <a:gd name="T19" fmla="*/ 0 h 21"/>
              <a:gd name="T20" fmla="*/ 8 w 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8" h="21">
                <a:moveTo>
                  <a:pt x="8" y="19"/>
                </a:moveTo>
                <a:lnTo>
                  <a:pt x="5" y="21"/>
                </a:lnTo>
                <a:lnTo>
                  <a:pt x="0" y="6"/>
                </a:lnTo>
                <a:lnTo>
                  <a:pt x="1" y="0"/>
                </a:lnTo>
                <a:lnTo>
                  <a:pt x="3" y="3"/>
                </a:lnTo>
                <a:lnTo>
                  <a:pt x="8" y="19"/>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399" name="Freeform 15"/>
          <p:cNvSpPr>
            <a:spLocks/>
          </p:cNvSpPr>
          <p:nvPr/>
        </p:nvSpPr>
        <p:spPr bwMode="auto">
          <a:xfrm>
            <a:off x="7119939" y="5427664"/>
            <a:ext cx="3175" cy="3175"/>
          </a:xfrm>
          <a:custGeom>
            <a:avLst/>
            <a:gdLst>
              <a:gd name="T0" fmla="*/ 2147483647 w 6"/>
              <a:gd name="T1" fmla="*/ 2147483647 h 7"/>
              <a:gd name="T2" fmla="*/ 2147483647 w 6"/>
              <a:gd name="T3" fmla="*/ 2147483647 h 7"/>
              <a:gd name="T4" fmla="*/ 0 w 6"/>
              <a:gd name="T5" fmla="*/ 2147483647 h 7"/>
              <a:gd name="T6" fmla="*/ 0 w 6"/>
              <a:gd name="T7" fmla="*/ 0 h 7"/>
              <a:gd name="T8" fmla="*/ 0 w 6"/>
              <a:gd name="T9" fmla="*/ 0 h 7"/>
              <a:gd name="T10" fmla="*/ 2147483647 w 6"/>
              <a:gd name="T11" fmla="*/ 2147483647 h 7"/>
              <a:gd name="T12" fmla="*/ 0 60000 65536"/>
              <a:gd name="T13" fmla="*/ 0 60000 65536"/>
              <a:gd name="T14" fmla="*/ 0 60000 65536"/>
              <a:gd name="T15" fmla="*/ 0 60000 65536"/>
              <a:gd name="T16" fmla="*/ 0 60000 65536"/>
              <a:gd name="T17" fmla="*/ 0 60000 65536"/>
              <a:gd name="T18" fmla="*/ 0 w 6"/>
              <a:gd name="T19" fmla="*/ 0 h 7"/>
              <a:gd name="T20" fmla="*/ 6 w 6"/>
              <a:gd name="T21" fmla="*/ 7 h 7"/>
            </a:gdLst>
            <a:ahLst/>
            <a:cxnLst>
              <a:cxn ang="T12">
                <a:pos x="T0" y="T1"/>
              </a:cxn>
              <a:cxn ang="T13">
                <a:pos x="T2" y="T3"/>
              </a:cxn>
              <a:cxn ang="T14">
                <a:pos x="T4" y="T5"/>
              </a:cxn>
              <a:cxn ang="T15">
                <a:pos x="T6" y="T7"/>
              </a:cxn>
              <a:cxn ang="T16">
                <a:pos x="T8" y="T9"/>
              </a:cxn>
              <a:cxn ang="T17">
                <a:pos x="T10" y="T11"/>
              </a:cxn>
            </a:cxnLst>
            <a:rect l="T18" t="T19" r="T20" b="T21"/>
            <a:pathLst>
              <a:path w="6" h="7">
                <a:moveTo>
                  <a:pt x="6" y="1"/>
                </a:moveTo>
                <a:lnTo>
                  <a:pt x="5" y="7"/>
                </a:lnTo>
                <a:lnTo>
                  <a:pt x="0" y="5"/>
                </a:lnTo>
                <a:lnTo>
                  <a:pt x="0" y="0"/>
                </a:lnTo>
                <a:lnTo>
                  <a:pt x="6" y="1"/>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00" name="Freeform 16"/>
          <p:cNvSpPr>
            <a:spLocks/>
          </p:cNvSpPr>
          <p:nvPr/>
        </p:nvSpPr>
        <p:spPr bwMode="auto">
          <a:xfrm>
            <a:off x="6877050" y="5199063"/>
            <a:ext cx="7938" cy="4762"/>
          </a:xfrm>
          <a:custGeom>
            <a:avLst/>
            <a:gdLst>
              <a:gd name="T0" fmla="*/ 2147483647 w 16"/>
              <a:gd name="T1" fmla="*/ 2147483647 h 12"/>
              <a:gd name="T2" fmla="*/ 0 w 16"/>
              <a:gd name="T3" fmla="*/ 2147483647 h 12"/>
              <a:gd name="T4" fmla="*/ 2147483647 w 16"/>
              <a:gd name="T5" fmla="*/ 0 h 12"/>
              <a:gd name="T6" fmla="*/ 2147483647 w 16"/>
              <a:gd name="T7" fmla="*/ 2147483647 h 12"/>
              <a:gd name="T8" fmla="*/ 2147483647 w 16"/>
              <a:gd name="T9" fmla="*/ 2147483647 h 12"/>
              <a:gd name="T10" fmla="*/ 2147483647 w 16"/>
              <a:gd name="T11" fmla="*/ 2147483647 h 12"/>
              <a:gd name="T12" fmla="*/ 0 60000 65536"/>
              <a:gd name="T13" fmla="*/ 0 60000 65536"/>
              <a:gd name="T14" fmla="*/ 0 60000 65536"/>
              <a:gd name="T15" fmla="*/ 0 60000 65536"/>
              <a:gd name="T16" fmla="*/ 0 60000 65536"/>
              <a:gd name="T17" fmla="*/ 0 60000 65536"/>
              <a:gd name="T18" fmla="*/ 0 w 16"/>
              <a:gd name="T19" fmla="*/ 0 h 12"/>
              <a:gd name="T20" fmla="*/ 16 w 16"/>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16" h="12">
                <a:moveTo>
                  <a:pt x="2" y="12"/>
                </a:moveTo>
                <a:lnTo>
                  <a:pt x="0" y="8"/>
                </a:lnTo>
                <a:lnTo>
                  <a:pt x="14" y="0"/>
                </a:lnTo>
                <a:lnTo>
                  <a:pt x="16" y="3"/>
                </a:lnTo>
                <a:lnTo>
                  <a:pt x="16" y="4"/>
                </a:lnTo>
                <a:lnTo>
                  <a:pt x="2" y="12"/>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01" name="Freeform 17"/>
          <p:cNvSpPr>
            <a:spLocks/>
          </p:cNvSpPr>
          <p:nvPr/>
        </p:nvSpPr>
        <p:spPr bwMode="auto">
          <a:xfrm>
            <a:off x="6889751" y="5191125"/>
            <a:ext cx="3175" cy="1588"/>
          </a:xfrm>
          <a:custGeom>
            <a:avLst/>
            <a:gdLst>
              <a:gd name="T0" fmla="*/ 2147483647 w 5"/>
              <a:gd name="T1" fmla="*/ 2147483647 h 4"/>
              <a:gd name="T2" fmla="*/ 2147483647 w 5"/>
              <a:gd name="T3" fmla="*/ 2147483647 h 4"/>
              <a:gd name="T4" fmla="*/ 0 w 5"/>
              <a:gd name="T5" fmla="*/ 2147483647 h 4"/>
              <a:gd name="T6" fmla="*/ 0 w 5"/>
              <a:gd name="T7" fmla="*/ 2147483647 h 4"/>
              <a:gd name="T8" fmla="*/ 2147483647 w 5"/>
              <a:gd name="T9" fmla="*/ 0 h 4"/>
              <a:gd name="T10" fmla="*/ 2147483647 w 5"/>
              <a:gd name="T11" fmla="*/ 2147483647 h 4"/>
              <a:gd name="T12" fmla="*/ 0 60000 65536"/>
              <a:gd name="T13" fmla="*/ 0 60000 65536"/>
              <a:gd name="T14" fmla="*/ 0 60000 65536"/>
              <a:gd name="T15" fmla="*/ 0 60000 65536"/>
              <a:gd name="T16" fmla="*/ 0 60000 65536"/>
              <a:gd name="T17" fmla="*/ 0 60000 65536"/>
              <a:gd name="T18" fmla="*/ 0 w 5"/>
              <a:gd name="T19" fmla="*/ 0 h 4"/>
              <a:gd name="T20" fmla="*/ 5 w 5"/>
              <a:gd name="T21" fmla="*/ 4 h 4"/>
            </a:gdLst>
            <a:ahLst/>
            <a:cxnLst>
              <a:cxn ang="T12">
                <a:pos x="T0" y="T1"/>
              </a:cxn>
              <a:cxn ang="T13">
                <a:pos x="T2" y="T3"/>
              </a:cxn>
              <a:cxn ang="T14">
                <a:pos x="T4" y="T5"/>
              </a:cxn>
              <a:cxn ang="T15">
                <a:pos x="T6" y="T7"/>
              </a:cxn>
              <a:cxn ang="T16">
                <a:pos x="T8" y="T9"/>
              </a:cxn>
              <a:cxn ang="T17">
                <a:pos x="T10" y="T11"/>
              </a:cxn>
            </a:cxnLst>
            <a:rect l="T18" t="T19" r="T20" b="T21"/>
            <a:pathLst>
              <a:path w="5" h="4">
                <a:moveTo>
                  <a:pt x="5" y="4"/>
                </a:moveTo>
                <a:lnTo>
                  <a:pt x="1" y="4"/>
                </a:lnTo>
                <a:lnTo>
                  <a:pt x="0" y="1"/>
                </a:lnTo>
                <a:lnTo>
                  <a:pt x="4" y="0"/>
                </a:lnTo>
                <a:lnTo>
                  <a:pt x="5" y="4"/>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02" name="Freeform 18"/>
          <p:cNvSpPr>
            <a:spLocks/>
          </p:cNvSpPr>
          <p:nvPr/>
        </p:nvSpPr>
        <p:spPr bwMode="auto">
          <a:xfrm>
            <a:off x="6889750" y="5187951"/>
            <a:ext cx="1588" cy="3175"/>
          </a:xfrm>
          <a:custGeom>
            <a:avLst/>
            <a:gdLst>
              <a:gd name="T0" fmla="*/ 2147483647 w 4"/>
              <a:gd name="T1" fmla="*/ 2147483647 h 8"/>
              <a:gd name="T2" fmla="*/ 0 w 4"/>
              <a:gd name="T3" fmla="*/ 2147483647 h 8"/>
              <a:gd name="T4" fmla="*/ 0 w 4"/>
              <a:gd name="T5" fmla="*/ 2147483647 h 8"/>
              <a:gd name="T6" fmla="*/ 2147483647 w 4"/>
              <a:gd name="T7" fmla="*/ 0 h 8"/>
              <a:gd name="T8" fmla="*/ 2147483647 w 4"/>
              <a:gd name="T9" fmla="*/ 2147483647 h 8"/>
              <a:gd name="T10" fmla="*/ 2147483647 w 4"/>
              <a:gd name="T11" fmla="*/ 2147483647 h 8"/>
              <a:gd name="T12" fmla="*/ 0 60000 65536"/>
              <a:gd name="T13" fmla="*/ 0 60000 65536"/>
              <a:gd name="T14" fmla="*/ 0 60000 65536"/>
              <a:gd name="T15" fmla="*/ 0 60000 65536"/>
              <a:gd name="T16" fmla="*/ 0 60000 65536"/>
              <a:gd name="T17" fmla="*/ 0 60000 65536"/>
              <a:gd name="T18" fmla="*/ 0 w 4"/>
              <a:gd name="T19" fmla="*/ 0 h 8"/>
              <a:gd name="T20" fmla="*/ 4 w 4"/>
              <a:gd name="T21" fmla="*/ 8 h 8"/>
            </a:gdLst>
            <a:ahLst/>
            <a:cxnLst>
              <a:cxn ang="T12">
                <a:pos x="T0" y="T1"/>
              </a:cxn>
              <a:cxn ang="T13">
                <a:pos x="T2" y="T3"/>
              </a:cxn>
              <a:cxn ang="T14">
                <a:pos x="T4" y="T5"/>
              </a:cxn>
              <a:cxn ang="T15">
                <a:pos x="T6" y="T7"/>
              </a:cxn>
              <a:cxn ang="T16">
                <a:pos x="T8" y="T9"/>
              </a:cxn>
              <a:cxn ang="T17">
                <a:pos x="T10" y="T11"/>
              </a:cxn>
            </a:cxnLst>
            <a:rect l="T18" t="T19" r="T20" b="T21"/>
            <a:pathLst>
              <a:path w="4" h="8">
                <a:moveTo>
                  <a:pt x="4" y="7"/>
                </a:moveTo>
                <a:lnTo>
                  <a:pt x="0" y="8"/>
                </a:lnTo>
                <a:lnTo>
                  <a:pt x="0" y="3"/>
                </a:lnTo>
                <a:lnTo>
                  <a:pt x="3" y="0"/>
                </a:lnTo>
                <a:lnTo>
                  <a:pt x="3" y="1"/>
                </a:lnTo>
                <a:lnTo>
                  <a:pt x="4" y="7"/>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03" name="Freeform 19"/>
          <p:cNvSpPr>
            <a:spLocks/>
          </p:cNvSpPr>
          <p:nvPr/>
        </p:nvSpPr>
        <p:spPr bwMode="auto">
          <a:xfrm>
            <a:off x="6845301" y="5138739"/>
            <a:ext cx="3175" cy="1587"/>
          </a:xfrm>
          <a:custGeom>
            <a:avLst/>
            <a:gdLst>
              <a:gd name="T0" fmla="*/ 2147483647 w 4"/>
              <a:gd name="T1" fmla="*/ 2147483647 h 5"/>
              <a:gd name="T2" fmla="*/ 2147483647 w 4"/>
              <a:gd name="T3" fmla="*/ 2147483647 h 5"/>
              <a:gd name="T4" fmla="*/ 0 w 4"/>
              <a:gd name="T5" fmla="*/ 2147483647 h 5"/>
              <a:gd name="T6" fmla="*/ 0 w 4"/>
              <a:gd name="T7" fmla="*/ 2147483647 h 5"/>
              <a:gd name="T8" fmla="*/ 2147483647 w 4"/>
              <a:gd name="T9" fmla="*/ 0 h 5"/>
              <a:gd name="T10" fmla="*/ 2147483647 w 4"/>
              <a:gd name="T11" fmla="*/ 2147483647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4" y="1"/>
                </a:moveTo>
                <a:lnTo>
                  <a:pt x="2" y="5"/>
                </a:lnTo>
                <a:lnTo>
                  <a:pt x="0" y="4"/>
                </a:lnTo>
                <a:lnTo>
                  <a:pt x="0" y="3"/>
                </a:lnTo>
                <a:lnTo>
                  <a:pt x="2" y="0"/>
                </a:lnTo>
                <a:lnTo>
                  <a:pt x="4" y="1"/>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04" name="Freeform 20"/>
          <p:cNvSpPr>
            <a:spLocks/>
          </p:cNvSpPr>
          <p:nvPr/>
        </p:nvSpPr>
        <p:spPr bwMode="auto">
          <a:xfrm>
            <a:off x="6845300" y="5137150"/>
            <a:ext cx="1588" cy="1588"/>
          </a:xfrm>
          <a:custGeom>
            <a:avLst/>
            <a:gdLst>
              <a:gd name="T0" fmla="*/ 2147483647 w 4"/>
              <a:gd name="T1" fmla="*/ 2147483647 h 7"/>
              <a:gd name="T2" fmla="*/ 2147483647 w 4"/>
              <a:gd name="T3" fmla="*/ 2147483647 h 7"/>
              <a:gd name="T4" fmla="*/ 0 w 4"/>
              <a:gd name="T5" fmla="*/ 2147483647 h 7"/>
              <a:gd name="T6" fmla="*/ 2147483647 w 4"/>
              <a:gd name="T7" fmla="*/ 0 h 7"/>
              <a:gd name="T8" fmla="*/ 2147483647 w 4"/>
              <a:gd name="T9" fmla="*/ 0 h 7"/>
              <a:gd name="T10" fmla="*/ 2147483647 w 4"/>
              <a:gd name="T11" fmla="*/ 2147483647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4" y="4"/>
                </a:moveTo>
                <a:lnTo>
                  <a:pt x="2" y="7"/>
                </a:lnTo>
                <a:lnTo>
                  <a:pt x="0" y="3"/>
                </a:lnTo>
                <a:lnTo>
                  <a:pt x="3" y="0"/>
                </a:lnTo>
                <a:lnTo>
                  <a:pt x="4" y="4"/>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05" name="Freeform 21"/>
          <p:cNvSpPr>
            <a:spLocks/>
          </p:cNvSpPr>
          <p:nvPr/>
        </p:nvSpPr>
        <p:spPr bwMode="auto">
          <a:xfrm>
            <a:off x="6808788" y="5060951"/>
            <a:ext cx="6350" cy="11113"/>
          </a:xfrm>
          <a:custGeom>
            <a:avLst/>
            <a:gdLst>
              <a:gd name="T0" fmla="*/ 2147483647 w 10"/>
              <a:gd name="T1" fmla="*/ 2147483647 h 30"/>
              <a:gd name="T2" fmla="*/ 2147483647 w 10"/>
              <a:gd name="T3" fmla="*/ 2147483647 h 30"/>
              <a:gd name="T4" fmla="*/ 0 w 10"/>
              <a:gd name="T5" fmla="*/ 2147483647 h 30"/>
              <a:gd name="T6" fmla="*/ 0 w 10"/>
              <a:gd name="T7" fmla="*/ 0 h 30"/>
              <a:gd name="T8" fmla="*/ 2147483647 w 10"/>
              <a:gd name="T9" fmla="*/ 0 h 30"/>
              <a:gd name="T10" fmla="*/ 2147483647 w 10"/>
              <a:gd name="T11" fmla="*/ 2147483647 h 30"/>
              <a:gd name="T12" fmla="*/ 0 60000 65536"/>
              <a:gd name="T13" fmla="*/ 0 60000 65536"/>
              <a:gd name="T14" fmla="*/ 0 60000 65536"/>
              <a:gd name="T15" fmla="*/ 0 60000 65536"/>
              <a:gd name="T16" fmla="*/ 0 60000 65536"/>
              <a:gd name="T17" fmla="*/ 0 60000 65536"/>
              <a:gd name="T18" fmla="*/ 0 w 10"/>
              <a:gd name="T19" fmla="*/ 0 h 30"/>
              <a:gd name="T20" fmla="*/ 10 w 10"/>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10" h="30">
                <a:moveTo>
                  <a:pt x="10" y="29"/>
                </a:moveTo>
                <a:lnTo>
                  <a:pt x="6" y="30"/>
                </a:lnTo>
                <a:lnTo>
                  <a:pt x="0" y="1"/>
                </a:lnTo>
                <a:lnTo>
                  <a:pt x="0" y="0"/>
                </a:lnTo>
                <a:lnTo>
                  <a:pt x="5" y="0"/>
                </a:lnTo>
                <a:lnTo>
                  <a:pt x="10" y="29"/>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06" name="Freeform 22"/>
          <p:cNvSpPr>
            <a:spLocks/>
          </p:cNvSpPr>
          <p:nvPr/>
        </p:nvSpPr>
        <p:spPr bwMode="auto">
          <a:xfrm>
            <a:off x="6804025" y="5037138"/>
            <a:ext cx="7938" cy="23812"/>
          </a:xfrm>
          <a:custGeom>
            <a:avLst/>
            <a:gdLst>
              <a:gd name="T0" fmla="*/ 2147483647 w 14"/>
              <a:gd name="T1" fmla="*/ 2147483647 h 60"/>
              <a:gd name="T2" fmla="*/ 2147483647 w 14"/>
              <a:gd name="T3" fmla="*/ 2147483647 h 60"/>
              <a:gd name="T4" fmla="*/ 0 w 14"/>
              <a:gd name="T5" fmla="*/ 0 h 60"/>
              <a:gd name="T6" fmla="*/ 0 w 14"/>
              <a:gd name="T7" fmla="*/ 0 h 60"/>
              <a:gd name="T8" fmla="*/ 2147483647 w 14"/>
              <a:gd name="T9" fmla="*/ 0 h 60"/>
              <a:gd name="T10" fmla="*/ 2147483647 w 14"/>
              <a:gd name="T11" fmla="*/ 2147483647 h 60"/>
              <a:gd name="T12" fmla="*/ 0 60000 65536"/>
              <a:gd name="T13" fmla="*/ 0 60000 65536"/>
              <a:gd name="T14" fmla="*/ 0 60000 65536"/>
              <a:gd name="T15" fmla="*/ 0 60000 65536"/>
              <a:gd name="T16" fmla="*/ 0 60000 65536"/>
              <a:gd name="T17" fmla="*/ 0 60000 65536"/>
              <a:gd name="T18" fmla="*/ 0 w 14"/>
              <a:gd name="T19" fmla="*/ 0 h 60"/>
              <a:gd name="T20" fmla="*/ 14 w 14"/>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4" h="60">
                <a:moveTo>
                  <a:pt x="14" y="60"/>
                </a:moveTo>
                <a:lnTo>
                  <a:pt x="9" y="60"/>
                </a:lnTo>
                <a:lnTo>
                  <a:pt x="0" y="0"/>
                </a:lnTo>
                <a:lnTo>
                  <a:pt x="4" y="0"/>
                </a:lnTo>
                <a:lnTo>
                  <a:pt x="14" y="6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07" name="Freeform 23"/>
          <p:cNvSpPr>
            <a:spLocks/>
          </p:cNvSpPr>
          <p:nvPr/>
        </p:nvSpPr>
        <p:spPr bwMode="auto">
          <a:xfrm>
            <a:off x="6800850" y="5013326"/>
            <a:ext cx="6350" cy="23813"/>
          </a:xfrm>
          <a:custGeom>
            <a:avLst/>
            <a:gdLst>
              <a:gd name="T0" fmla="*/ 2147483647 w 11"/>
              <a:gd name="T1" fmla="*/ 2147483647 h 60"/>
              <a:gd name="T2" fmla="*/ 2147483647 w 11"/>
              <a:gd name="T3" fmla="*/ 2147483647 h 60"/>
              <a:gd name="T4" fmla="*/ 0 w 11"/>
              <a:gd name="T5" fmla="*/ 0 h 60"/>
              <a:gd name="T6" fmla="*/ 0 w 11"/>
              <a:gd name="T7" fmla="*/ 0 h 60"/>
              <a:gd name="T8" fmla="*/ 2147483647 w 11"/>
              <a:gd name="T9" fmla="*/ 0 h 60"/>
              <a:gd name="T10" fmla="*/ 2147483647 w 11"/>
              <a:gd name="T11" fmla="*/ 2147483647 h 60"/>
              <a:gd name="T12" fmla="*/ 0 60000 65536"/>
              <a:gd name="T13" fmla="*/ 0 60000 65536"/>
              <a:gd name="T14" fmla="*/ 0 60000 65536"/>
              <a:gd name="T15" fmla="*/ 0 60000 65536"/>
              <a:gd name="T16" fmla="*/ 0 60000 65536"/>
              <a:gd name="T17" fmla="*/ 0 60000 65536"/>
              <a:gd name="T18" fmla="*/ 0 w 11"/>
              <a:gd name="T19" fmla="*/ 0 h 60"/>
              <a:gd name="T20" fmla="*/ 11 w 11"/>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1" h="60">
                <a:moveTo>
                  <a:pt x="11" y="60"/>
                </a:moveTo>
                <a:lnTo>
                  <a:pt x="7" y="60"/>
                </a:lnTo>
                <a:lnTo>
                  <a:pt x="0" y="0"/>
                </a:lnTo>
                <a:lnTo>
                  <a:pt x="4" y="0"/>
                </a:lnTo>
                <a:lnTo>
                  <a:pt x="11" y="6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08" name="Freeform 24"/>
          <p:cNvSpPr>
            <a:spLocks/>
          </p:cNvSpPr>
          <p:nvPr/>
        </p:nvSpPr>
        <p:spPr bwMode="auto">
          <a:xfrm>
            <a:off x="6796089" y="4979989"/>
            <a:ext cx="3175" cy="9525"/>
          </a:xfrm>
          <a:custGeom>
            <a:avLst/>
            <a:gdLst>
              <a:gd name="T0" fmla="*/ 2147483647 w 7"/>
              <a:gd name="T1" fmla="*/ 2147483647 h 27"/>
              <a:gd name="T2" fmla="*/ 2147483647 w 7"/>
              <a:gd name="T3" fmla="*/ 2147483647 h 27"/>
              <a:gd name="T4" fmla="*/ 0 w 7"/>
              <a:gd name="T5" fmla="*/ 0 h 27"/>
              <a:gd name="T6" fmla="*/ 2147483647 w 7"/>
              <a:gd name="T7" fmla="*/ 0 h 27"/>
              <a:gd name="T8" fmla="*/ 2147483647 w 7"/>
              <a:gd name="T9" fmla="*/ 0 h 27"/>
              <a:gd name="T10" fmla="*/ 2147483647 w 7"/>
              <a:gd name="T11" fmla="*/ 2147483647 h 27"/>
              <a:gd name="T12" fmla="*/ 0 60000 65536"/>
              <a:gd name="T13" fmla="*/ 0 60000 65536"/>
              <a:gd name="T14" fmla="*/ 0 60000 65536"/>
              <a:gd name="T15" fmla="*/ 0 60000 65536"/>
              <a:gd name="T16" fmla="*/ 0 60000 65536"/>
              <a:gd name="T17" fmla="*/ 0 60000 65536"/>
              <a:gd name="T18" fmla="*/ 0 w 7"/>
              <a:gd name="T19" fmla="*/ 0 h 27"/>
              <a:gd name="T20" fmla="*/ 7 w 7"/>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7" h="27">
                <a:moveTo>
                  <a:pt x="7" y="27"/>
                </a:moveTo>
                <a:lnTo>
                  <a:pt x="3" y="27"/>
                </a:lnTo>
                <a:lnTo>
                  <a:pt x="0" y="0"/>
                </a:lnTo>
                <a:lnTo>
                  <a:pt x="4" y="0"/>
                </a:lnTo>
                <a:lnTo>
                  <a:pt x="7" y="27"/>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09" name="Freeform 25"/>
          <p:cNvSpPr>
            <a:spLocks/>
          </p:cNvSpPr>
          <p:nvPr/>
        </p:nvSpPr>
        <p:spPr bwMode="auto">
          <a:xfrm>
            <a:off x="6794501" y="4968876"/>
            <a:ext cx="3175" cy="11113"/>
          </a:xfrm>
          <a:custGeom>
            <a:avLst/>
            <a:gdLst>
              <a:gd name="T0" fmla="*/ 2147483647 w 8"/>
              <a:gd name="T1" fmla="*/ 2147483647 h 27"/>
              <a:gd name="T2" fmla="*/ 2147483647 w 8"/>
              <a:gd name="T3" fmla="*/ 2147483647 h 27"/>
              <a:gd name="T4" fmla="*/ 0 w 8"/>
              <a:gd name="T5" fmla="*/ 0 h 27"/>
              <a:gd name="T6" fmla="*/ 0 w 8"/>
              <a:gd name="T7" fmla="*/ 0 h 27"/>
              <a:gd name="T8" fmla="*/ 2147483647 w 8"/>
              <a:gd name="T9" fmla="*/ 0 h 27"/>
              <a:gd name="T10" fmla="*/ 2147483647 w 8"/>
              <a:gd name="T11" fmla="*/ 2147483647 h 27"/>
              <a:gd name="T12" fmla="*/ 0 60000 65536"/>
              <a:gd name="T13" fmla="*/ 0 60000 65536"/>
              <a:gd name="T14" fmla="*/ 0 60000 65536"/>
              <a:gd name="T15" fmla="*/ 0 60000 65536"/>
              <a:gd name="T16" fmla="*/ 0 60000 65536"/>
              <a:gd name="T17" fmla="*/ 0 60000 65536"/>
              <a:gd name="T18" fmla="*/ 0 w 8"/>
              <a:gd name="T19" fmla="*/ 0 h 27"/>
              <a:gd name="T20" fmla="*/ 8 w 8"/>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8" h="27">
                <a:moveTo>
                  <a:pt x="8" y="27"/>
                </a:moveTo>
                <a:lnTo>
                  <a:pt x="4" y="27"/>
                </a:lnTo>
                <a:lnTo>
                  <a:pt x="0" y="0"/>
                </a:lnTo>
                <a:lnTo>
                  <a:pt x="4" y="0"/>
                </a:lnTo>
                <a:lnTo>
                  <a:pt x="8" y="27"/>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10" name="Freeform 26"/>
          <p:cNvSpPr>
            <a:spLocks/>
          </p:cNvSpPr>
          <p:nvPr/>
        </p:nvSpPr>
        <p:spPr bwMode="auto">
          <a:xfrm>
            <a:off x="6794500" y="4967289"/>
            <a:ext cx="1588" cy="1587"/>
          </a:xfrm>
          <a:custGeom>
            <a:avLst/>
            <a:gdLst>
              <a:gd name="T0" fmla="*/ 2147483647 w 4"/>
              <a:gd name="T1" fmla="*/ 2147483647 h 4"/>
              <a:gd name="T2" fmla="*/ 0 w 4"/>
              <a:gd name="T3" fmla="*/ 2147483647 h 4"/>
              <a:gd name="T4" fmla="*/ 0 w 4"/>
              <a:gd name="T5" fmla="*/ 0 h 4"/>
              <a:gd name="T6" fmla="*/ 2147483647 w 4"/>
              <a:gd name="T7" fmla="*/ 0 h 4"/>
              <a:gd name="T8" fmla="*/ 2147483647 w 4"/>
              <a:gd name="T9" fmla="*/ 0 h 4"/>
              <a:gd name="T10" fmla="*/ 2147483647 w 4"/>
              <a:gd name="T11" fmla="*/ 2147483647 h 4"/>
              <a:gd name="T12" fmla="*/ 0 60000 65536"/>
              <a:gd name="T13" fmla="*/ 0 60000 65536"/>
              <a:gd name="T14" fmla="*/ 0 60000 65536"/>
              <a:gd name="T15" fmla="*/ 0 60000 65536"/>
              <a:gd name="T16" fmla="*/ 0 60000 65536"/>
              <a:gd name="T17" fmla="*/ 0 60000 65536"/>
              <a:gd name="T18" fmla="*/ 0 w 4"/>
              <a:gd name="T19" fmla="*/ 0 h 4"/>
              <a:gd name="T20" fmla="*/ 4 w 4"/>
              <a:gd name="T21" fmla="*/ 4 h 4"/>
            </a:gdLst>
            <a:ahLst/>
            <a:cxnLst>
              <a:cxn ang="T12">
                <a:pos x="T0" y="T1"/>
              </a:cxn>
              <a:cxn ang="T13">
                <a:pos x="T2" y="T3"/>
              </a:cxn>
              <a:cxn ang="T14">
                <a:pos x="T4" y="T5"/>
              </a:cxn>
              <a:cxn ang="T15">
                <a:pos x="T6" y="T7"/>
              </a:cxn>
              <a:cxn ang="T16">
                <a:pos x="T8" y="T9"/>
              </a:cxn>
              <a:cxn ang="T17">
                <a:pos x="T10" y="T11"/>
              </a:cxn>
            </a:cxnLst>
            <a:rect l="T18" t="T19" r="T20" b="T21"/>
            <a:pathLst>
              <a:path w="4" h="4">
                <a:moveTo>
                  <a:pt x="4" y="4"/>
                </a:moveTo>
                <a:lnTo>
                  <a:pt x="0" y="4"/>
                </a:lnTo>
                <a:lnTo>
                  <a:pt x="0" y="0"/>
                </a:lnTo>
                <a:lnTo>
                  <a:pt x="4" y="0"/>
                </a:lnTo>
                <a:lnTo>
                  <a:pt x="4" y="4"/>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11" name="Freeform 27"/>
          <p:cNvSpPr>
            <a:spLocks/>
          </p:cNvSpPr>
          <p:nvPr/>
        </p:nvSpPr>
        <p:spPr bwMode="auto">
          <a:xfrm>
            <a:off x="6792914" y="4965700"/>
            <a:ext cx="3175" cy="1588"/>
          </a:xfrm>
          <a:custGeom>
            <a:avLst/>
            <a:gdLst>
              <a:gd name="T0" fmla="*/ 2147483647 w 5"/>
              <a:gd name="T1" fmla="*/ 2147483647 h 6"/>
              <a:gd name="T2" fmla="*/ 2147483647 w 5"/>
              <a:gd name="T3" fmla="*/ 2147483647 h 6"/>
              <a:gd name="T4" fmla="*/ 0 w 5"/>
              <a:gd name="T5" fmla="*/ 2147483647 h 6"/>
              <a:gd name="T6" fmla="*/ 0 w 5"/>
              <a:gd name="T7" fmla="*/ 0 h 6"/>
              <a:gd name="T8" fmla="*/ 2147483647 w 5"/>
              <a:gd name="T9" fmla="*/ 0 h 6"/>
              <a:gd name="T10" fmla="*/ 2147483647 w 5"/>
              <a:gd name="T11" fmla="*/ 2147483647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5" y="6"/>
                </a:moveTo>
                <a:lnTo>
                  <a:pt x="1" y="6"/>
                </a:lnTo>
                <a:lnTo>
                  <a:pt x="0" y="2"/>
                </a:lnTo>
                <a:lnTo>
                  <a:pt x="0" y="0"/>
                </a:lnTo>
                <a:lnTo>
                  <a:pt x="4" y="0"/>
                </a:lnTo>
                <a:lnTo>
                  <a:pt x="5" y="6"/>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12" name="Freeform 28"/>
          <p:cNvSpPr>
            <a:spLocks/>
          </p:cNvSpPr>
          <p:nvPr/>
        </p:nvSpPr>
        <p:spPr bwMode="auto">
          <a:xfrm>
            <a:off x="6791326" y="4959350"/>
            <a:ext cx="4763" cy="6350"/>
          </a:xfrm>
          <a:custGeom>
            <a:avLst/>
            <a:gdLst>
              <a:gd name="T0" fmla="*/ 2147483647 w 7"/>
              <a:gd name="T1" fmla="*/ 2147483647 h 14"/>
              <a:gd name="T2" fmla="*/ 2147483647 w 7"/>
              <a:gd name="T3" fmla="*/ 2147483647 h 14"/>
              <a:gd name="T4" fmla="*/ 0 w 7"/>
              <a:gd name="T5" fmla="*/ 0 h 14"/>
              <a:gd name="T6" fmla="*/ 2147483647 w 7"/>
              <a:gd name="T7" fmla="*/ 0 h 14"/>
              <a:gd name="T8" fmla="*/ 2147483647 w 7"/>
              <a:gd name="T9" fmla="*/ 0 h 14"/>
              <a:gd name="T10" fmla="*/ 2147483647 w 7"/>
              <a:gd name="T11" fmla="*/ 2147483647 h 14"/>
              <a:gd name="T12" fmla="*/ 0 60000 65536"/>
              <a:gd name="T13" fmla="*/ 0 60000 65536"/>
              <a:gd name="T14" fmla="*/ 0 60000 65536"/>
              <a:gd name="T15" fmla="*/ 0 60000 65536"/>
              <a:gd name="T16" fmla="*/ 0 60000 65536"/>
              <a:gd name="T17" fmla="*/ 0 60000 65536"/>
              <a:gd name="T18" fmla="*/ 0 w 7"/>
              <a:gd name="T19" fmla="*/ 0 h 14"/>
              <a:gd name="T20" fmla="*/ 7 w 7"/>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7" h="14">
                <a:moveTo>
                  <a:pt x="7" y="14"/>
                </a:moveTo>
                <a:lnTo>
                  <a:pt x="3" y="14"/>
                </a:lnTo>
                <a:lnTo>
                  <a:pt x="0" y="0"/>
                </a:lnTo>
                <a:lnTo>
                  <a:pt x="5" y="0"/>
                </a:lnTo>
                <a:lnTo>
                  <a:pt x="7" y="14"/>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13" name="Freeform 29"/>
          <p:cNvSpPr>
            <a:spLocks/>
          </p:cNvSpPr>
          <p:nvPr/>
        </p:nvSpPr>
        <p:spPr bwMode="auto">
          <a:xfrm>
            <a:off x="6789738" y="4948238"/>
            <a:ext cx="4762" cy="11112"/>
          </a:xfrm>
          <a:custGeom>
            <a:avLst/>
            <a:gdLst>
              <a:gd name="T0" fmla="*/ 2147483647 w 9"/>
              <a:gd name="T1" fmla="*/ 2147483647 h 27"/>
              <a:gd name="T2" fmla="*/ 2147483647 w 9"/>
              <a:gd name="T3" fmla="*/ 2147483647 h 27"/>
              <a:gd name="T4" fmla="*/ 0 w 9"/>
              <a:gd name="T5" fmla="*/ 0 h 27"/>
              <a:gd name="T6" fmla="*/ 0 w 9"/>
              <a:gd name="T7" fmla="*/ 0 h 27"/>
              <a:gd name="T8" fmla="*/ 2147483647 w 9"/>
              <a:gd name="T9" fmla="*/ 0 h 27"/>
              <a:gd name="T10" fmla="*/ 2147483647 w 9"/>
              <a:gd name="T11" fmla="*/ 2147483647 h 27"/>
              <a:gd name="T12" fmla="*/ 0 60000 65536"/>
              <a:gd name="T13" fmla="*/ 0 60000 65536"/>
              <a:gd name="T14" fmla="*/ 0 60000 65536"/>
              <a:gd name="T15" fmla="*/ 0 60000 65536"/>
              <a:gd name="T16" fmla="*/ 0 60000 65536"/>
              <a:gd name="T17" fmla="*/ 0 60000 65536"/>
              <a:gd name="T18" fmla="*/ 0 w 9"/>
              <a:gd name="T19" fmla="*/ 0 h 27"/>
              <a:gd name="T20" fmla="*/ 9 w 9"/>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9" h="27">
                <a:moveTo>
                  <a:pt x="9" y="27"/>
                </a:moveTo>
                <a:lnTo>
                  <a:pt x="4" y="27"/>
                </a:lnTo>
                <a:lnTo>
                  <a:pt x="0" y="0"/>
                </a:lnTo>
                <a:lnTo>
                  <a:pt x="4" y="0"/>
                </a:lnTo>
                <a:lnTo>
                  <a:pt x="9" y="27"/>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14" name="Freeform 30"/>
          <p:cNvSpPr>
            <a:spLocks/>
          </p:cNvSpPr>
          <p:nvPr/>
        </p:nvSpPr>
        <p:spPr bwMode="auto">
          <a:xfrm>
            <a:off x="6788151" y="4940300"/>
            <a:ext cx="3175" cy="7938"/>
          </a:xfrm>
          <a:custGeom>
            <a:avLst/>
            <a:gdLst>
              <a:gd name="T0" fmla="*/ 2147483647 w 7"/>
              <a:gd name="T1" fmla="*/ 2147483647 h 20"/>
              <a:gd name="T2" fmla="*/ 2147483647 w 7"/>
              <a:gd name="T3" fmla="*/ 2147483647 h 20"/>
              <a:gd name="T4" fmla="*/ 0 w 7"/>
              <a:gd name="T5" fmla="*/ 0 h 20"/>
              <a:gd name="T6" fmla="*/ 0 w 7"/>
              <a:gd name="T7" fmla="*/ 0 h 20"/>
              <a:gd name="T8" fmla="*/ 2147483647 w 7"/>
              <a:gd name="T9" fmla="*/ 0 h 20"/>
              <a:gd name="T10" fmla="*/ 2147483647 w 7"/>
              <a:gd name="T11" fmla="*/ 2147483647 h 20"/>
              <a:gd name="T12" fmla="*/ 0 60000 65536"/>
              <a:gd name="T13" fmla="*/ 0 60000 65536"/>
              <a:gd name="T14" fmla="*/ 0 60000 65536"/>
              <a:gd name="T15" fmla="*/ 0 60000 65536"/>
              <a:gd name="T16" fmla="*/ 0 60000 65536"/>
              <a:gd name="T17" fmla="*/ 0 60000 65536"/>
              <a:gd name="T18" fmla="*/ 0 w 7"/>
              <a:gd name="T19" fmla="*/ 0 h 20"/>
              <a:gd name="T20" fmla="*/ 7 w 7"/>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7" h="20">
                <a:moveTo>
                  <a:pt x="7" y="20"/>
                </a:moveTo>
                <a:lnTo>
                  <a:pt x="3" y="20"/>
                </a:lnTo>
                <a:lnTo>
                  <a:pt x="0" y="0"/>
                </a:lnTo>
                <a:lnTo>
                  <a:pt x="4" y="0"/>
                </a:lnTo>
                <a:lnTo>
                  <a:pt x="7" y="2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15" name="Freeform 31"/>
          <p:cNvSpPr>
            <a:spLocks/>
          </p:cNvSpPr>
          <p:nvPr/>
        </p:nvSpPr>
        <p:spPr bwMode="auto">
          <a:xfrm>
            <a:off x="6781801" y="4894264"/>
            <a:ext cx="3175" cy="9525"/>
          </a:xfrm>
          <a:custGeom>
            <a:avLst/>
            <a:gdLst>
              <a:gd name="T0" fmla="*/ 2147483647 w 5"/>
              <a:gd name="T1" fmla="*/ 2147483647 h 23"/>
              <a:gd name="T2" fmla="*/ 2147483647 w 5"/>
              <a:gd name="T3" fmla="*/ 2147483647 h 23"/>
              <a:gd name="T4" fmla="*/ 0 w 5"/>
              <a:gd name="T5" fmla="*/ 0 h 23"/>
              <a:gd name="T6" fmla="*/ 0 w 5"/>
              <a:gd name="T7" fmla="*/ 0 h 23"/>
              <a:gd name="T8" fmla="*/ 2147483647 w 5"/>
              <a:gd name="T9" fmla="*/ 0 h 23"/>
              <a:gd name="T10" fmla="*/ 2147483647 w 5"/>
              <a:gd name="T11" fmla="*/ 2147483647 h 23"/>
              <a:gd name="T12" fmla="*/ 0 60000 65536"/>
              <a:gd name="T13" fmla="*/ 0 60000 65536"/>
              <a:gd name="T14" fmla="*/ 0 60000 65536"/>
              <a:gd name="T15" fmla="*/ 0 60000 65536"/>
              <a:gd name="T16" fmla="*/ 0 60000 65536"/>
              <a:gd name="T17" fmla="*/ 0 60000 65536"/>
              <a:gd name="T18" fmla="*/ 0 w 5"/>
              <a:gd name="T19" fmla="*/ 0 h 23"/>
              <a:gd name="T20" fmla="*/ 5 w 5"/>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5" h="23">
                <a:moveTo>
                  <a:pt x="5" y="23"/>
                </a:moveTo>
                <a:lnTo>
                  <a:pt x="1" y="23"/>
                </a:lnTo>
                <a:lnTo>
                  <a:pt x="0" y="0"/>
                </a:lnTo>
                <a:lnTo>
                  <a:pt x="4" y="0"/>
                </a:lnTo>
                <a:lnTo>
                  <a:pt x="5" y="23"/>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16" name="Freeform 32"/>
          <p:cNvSpPr>
            <a:spLocks/>
          </p:cNvSpPr>
          <p:nvPr/>
        </p:nvSpPr>
        <p:spPr bwMode="auto">
          <a:xfrm>
            <a:off x="6781801" y="4868863"/>
            <a:ext cx="4763" cy="25400"/>
          </a:xfrm>
          <a:custGeom>
            <a:avLst/>
            <a:gdLst>
              <a:gd name="T0" fmla="*/ 2147483647 w 9"/>
              <a:gd name="T1" fmla="*/ 2147483647 h 63"/>
              <a:gd name="T2" fmla="*/ 0 w 9"/>
              <a:gd name="T3" fmla="*/ 2147483647 h 63"/>
              <a:gd name="T4" fmla="*/ 2147483647 w 9"/>
              <a:gd name="T5" fmla="*/ 2147483647 h 63"/>
              <a:gd name="T6" fmla="*/ 2147483647 w 9"/>
              <a:gd name="T7" fmla="*/ 0 h 63"/>
              <a:gd name="T8" fmla="*/ 2147483647 w 9"/>
              <a:gd name="T9" fmla="*/ 2147483647 h 63"/>
              <a:gd name="T10" fmla="*/ 2147483647 w 9"/>
              <a:gd name="T11" fmla="*/ 2147483647 h 63"/>
              <a:gd name="T12" fmla="*/ 0 60000 65536"/>
              <a:gd name="T13" fmla="*/ 0 60000 65536"/>
              <a:gd name="T14" fmla="*/ 0 60000 65536"/>
              <a:gd name="T15" fmla="*/ 0 60000 65536"/>
              <a:gd name="T16" fmla="*/ 0 60000 65536"/>
              <a:gd name="T17" fmla="*/ 0 60000 65536"/>
              <a:gd name="T18" fmla="*/ 0 w 9"/>
              <a:gd name="T19" fmla="*/ 0 h 63"/>
              <a:gd name="T20" fmla="*/ 9 w 9"/>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9" h="63">
                <a:moveTo>
                  <a:pt x="4" y="63"/>
                </a:moveTo>
                <a:lnTo>
                  <a:pt x="0" y="63"/>
                </a:lnTo>
                <a:lnTo>
                  <a:pt x="5" y="1"/>
                </a:lnTo>
                <a:lnTo>
                  <a:pt x="6" y="0"/>
                </a:lnTo>
                <a:lnTo>
                  <a:pt x="9" y="2"/>
                </a:lnTo>
                <a:lnTo>
                  <a:pt x="4" y="63"/>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17" name="Freeform 33"/>
          <p:cNvSpPr>
            <a:spLocks/>
          </p:cNvSpPr>
          <p:nvPr/>
        </p:nvSpPr>
        <p:spPr bwMode="auto">
          <a:xfrm>
            <a:off x="6789738" y="4862514"/>
            <a:ext cx="6350" cy="3175"/>
          </a:xfrm>
          <a:custGeom>
            <a:avLst/>
            <a:gdLst>
              <a:gd name="T0" fmla="*/ 2147483647 w 11"/>
              <a:gd name="T1" fmla="*/ 2147483647 h 6"/>
              <a:gd name="T2" fmla="*/ 0 w 11"/>
              <a:gd name="T3" fmla="*/ 2147483647 h 6"/>
              <a:gd name="T4" fmla="*/ 2147483647 w 11"/>
              <a:gd name="T5" fmla="*/ 0 h 6"/>
              <a:gd name="T6" fmla="*/ 2147483647 w 11"/>
              <a:gd name="T7" fmla="*/ 2147483647 h 6"/>
              <a:gd name="T8" fmla="*/ 2147483647 w 11"/>
              <a:gd name="T9" fmla="*/ 2147483647 h 6"/>
              <a:gd name="T10" fmla="*/ 2147483647 w 11"/>
              <a:gd name="T11" fmla="*/ 2147483647 h 6"/>
              <a:gd name="T12" fmla="*/ 0 60000 65536"/>
              <a:gd name="T13" fmla="*/ 0 60000 65536"/>
              <a:gd name="T14" fmla="*/ 0 60000 65536"/>
              <a:gd name="T15" fmla="*/ 0 60000 65536"/>
              <a:gd name="T16" fmla="*/ 0 60000 65536"/>
              <a:gd name="T17" fmla="*/ 0 60000 65536"/>
              <a:gd name="T18" fmla="*/ 0 w 11"/>
              <a:gd name="T19" fmla="*/ 0 h 6"/>
              <a:gd name="T20" fmla="*/ 11 w 11"/>
              <a:gd name="T21" fmla="*/ 6 h 6"/>
            </a:gdLst>
            <a:ahLst/>
            <a:cxnLst>
              <a:cxn ang="T12">
                <a:pos x="T0" y="T1"/>
              </a:cxn>
              <a:cxn ang="T13">
                <a:pos x="T2" y="T3"/>
              </a:cxn>
              <a:cxn ang="T14">
                <a:pos x="T4" y="T5"/>
              </a:cxn>
              <a:cxn ang="T15">
                <a:pos x="T6" y="T7"/>
              </a:cxn>
              <a:cxn ang="T16">
                <a:pos x="T8" y="T9"/>
              </a:cxn>
              <a:cxn ang="T17">
                <a:pos x="T10" y="T11"/>
              </a:cxn>
            </a:cxnLst>
            <a:rect l="T18" t="T19" r="T20" b="T21"/>
            <a:pathLst>
              <a:path w="11" h="6">
                <a:moveTo>
                  <a:pt x="1" y="6"/>
                </a:moveTo>
                <a:lnTo>
                  <a:pt x="0" y="1"/>
                </a:lnTo>
                <a:lnTo>
                  <a:pt x="8" y="0"/>
                </a:lnTo>
                <a:lnTo>
                  <a:pt x="11" y="2"/>
                </a:lnTo>
                <a:lnTo>
                  <a:pt x="10" y="4"/>
                </a:lnTo>
                <a:lnTo>
                  <a:pt x="1" y="6"/>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18" name="Freeform 34"/>
          <p:cNvSpPr>
            <a:spLocks/>
          </p:cNvSpPr>
          <p:nvPr/>
        </p:nvSpPr>
        <p:spPr bwMode="auto">
          <a:xfrm>
            <a:off x="6794501" y="4856164"/>
            <a:ext cx="4763" cy="7937"/>
          </a:xfrm>
          <a:custGeom>
            <a:avLst/>
            <a:gdLst>
              <a:gd name="T0" fmla="*/ 2147483647 w 9"/>
              <a:gd name="T1" fmla="*/ 2147483647 h 20"/>
              <a:gd name="T2" fmla="*/ 0 w 9"/>
              <a:gd name="T3" fmla="*/ 2147483647 h 20"/>
              <a:gd name="T4" fmla="*/ 2147483647 w 9"/>
              <a:gd name="T5" fmla="*/ 0 h 20"/>
              <a:gd name="T6" fmla="*/ 2147483647 w 9"/>
              <a:gd name="T7" fmla="*/ 0 h 20"/>
              <a:gd name="T8" fmla="*/ 2147483647 w 9"/>
              <a:gd name="T9" fmla="*/ 2147483647 h 20"/>
              <a:gd name="T10" fmla="*/ 2147483647 w 9"/>
              <a:gd name="T11" fmla="*/ 2147483647 h 20"/>
              <a:gd name="T12" fmla="*/ 0 60000 65536"/>
              <a:gd name="T13" fmla="*/ 0 60000 65536"/>
              <a:gd name="T14" fmla="*/ 0 60000 65536"/>
              <a:gd name="T15" fmla="*/ 0 60000 65536"/>
              <a:gd name="T16" fmla="*/ 0 60000 65536"/>
              <a:gd name="T17" fmla="*/ 0 60000 65536"/>
              <a:gd name="T18" fmla="*/ 0 w 9"/>
              <a:gd name="T19" fmla="*/ 0 h 20"/>
              <a:gd name="T20" fmla="*/ 9 w 9"/>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9" h="20">
                <a:moveTo>
                  <a:pt x="3" y="20"/>
                </a:moveTo>
                <a:lnTo>
                  <a:pt x="0" y="18"/>
                </a:lnTo>
                <a:lnTo>
                  <a:pt x="6" y="0"/>
                </a:lnTo>
                <a:lnTo>
                  <a:pt x="9" y="3"/>
                </a:lnTo>
                <a:lnTo>
                  <a:pt x="3" y="2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19" name="Freeform 35"/>
          <p:cNvSpPr>
            <a:spLocks/>
          </p:cNvSpPr>
          <p:nvPr/>
        </p:nvSpPr>
        <p:spPr bwMode="auto">
          <a:xfrm>
            <a:off x="6797675" y="4854576"/>
            <a:ext cx="1588" cy="3175"/>
          </a:xfrm>
          <a:custGeom>
            <a:avLst/>
            <a:gdLst>
              <a:gd name="T0" fmla="*/ 2147483647 w 5"/>
              <a:gd name="T1" fmla="*/ 2147483647 h 5"/>
              <a:gd name="T2" fmla="*/ 0 w 5"/>
              <a:gd name="T3" fmla="*/ 2147483647 h 5"/>
              <a:gd name="T4" fmla="*/ 2147483647 w 5"/>
              <a:gd name="T5" fmla="*/ 0 h 5"/>
              <a:gd name="T6" fmla="*/ 2147483647 w 5"/>
              <a:gd name="T7" fmla="*/ 2147483647 h 5"/>
              <a:gd name="T8" fmla="*/ 2147483647 w 5"/>
              <a:gd name="T9" fmla="*/ 2147483647 h 5"/>
              <a:gd name="T10" fmla="*/ 2147483647 w 5"/>
              <a:gd name="T11" fmla="*/ 2147483647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3" y="5"/>
                </a:moveTo>
                <a:lnTo>
                  <a:pt x="0" y="2"/>
                </a:lnTo>
                <a:lnTo>
                  <a:pt x="2" y="0"/>
                </a:lnTo>
                <a:lnTo>
                  <a:pt x="5" y="2"/>
                </a:lnTo>
                <a:lnTo>
                  <a:pt x="4" y="2"/>
                </a:lnTo>
                <a:lnTo>
                  <a:pt x="3" y="5"/>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20" name="Freeform 36"/>
          <p:cNvSpPr>
            <a:spLocks/>
          </p:cNvSpPr>
          <p:nvPr/>
        </p:nvSpPr>
        <p:spPr bwMode="auto">
          <a:xfrm>
            <a:off x="6802439" y="4829176"/>
            <a:ext cx="7937" cy="11113"/>
          </a:xfrm>
          <a:custGeom>
            <a:avLst/>
            <a:gdLst>
              <a:gd name="T0" fmla="*/ 2147483647 w 13"/>
              <a:gd name="T1" fmla="*/ 2147483647 h 25"/>
              <a:gd name="T2" fmla="*/ 0 w 13"/>
              <a:gd name="T3" fmla="*/ 2147483647 h 25"/>
              <a:gd name="T4" fmla="*/ 2147483647 w 13"/>
              <a:gd name="T5" fmla="*/ 2147483647 h 25"/>
              <a:gd name="T6" fmla="*/ 2147483647 w 13"/>
              <a:gd name="T7" fmla="*/ 0 h 25"/>
              <a:gd name="T8" fmla="*/ 2147483647 w 13"/>
              <a:gd name="T9" fmla="*/ 2147483647 h 25"/>
              <a:gd name="T10" fmla="*/ 2147483647 w 13"/>
              <a:gd name="T11" fmla="*/ 2147483647 h 25"/>
              <a:gd name="T12" fmla="*/ 0 60000 65536"/>
              <a:gd name="T13" fmla="*/ 0 60000 65536"/>
              <a:gd name="T14" fmla="*/ 0 60000 65536"/>
              <a:gd name="T15" fmla="*/ 0 60000 65536"/>
              <a:gd name="T16" fmla="*/ 0 60000 65536"/>
              <a:gd name="T17" fmla="*/ 0 60000 65536"/>
              <a:gd name="T18" fmla="*/ 0 w 13"/>
              <a:gd name="T19" fmla="*/ 0 h 25"/>
              <a:gd name="T20" fmla="*/ 13 w 13"/>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13" h="25">
                <a:moveTo>
                  <a:pt x="3" y="25"/>
                </a:moveTo>
                <a:lnTo>
                  <a:pt x="0" y="23"/>
                </a:lnTo>
                <a:lnTo>
                  <a:pt x="11" y="1"/>
                </a:lnTo>
                <a:lnTo>
                  <a:pt x="12" y="0"/>
                </a:lnTo>
                <a:lnTo>
                  <a:pt x="13" y="5"/>
                </a:lnTo>
                <a:lnTo>
                  <a:pt x="3" y="25"/>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21" name="Freeform 37"/>
          <p:cNvSpPr>
            <a:spLocks/>
          </p:cNvSpPr>
          <p:nvPr/>
        </p:nvSpPr>
        <p:spPr bwMode="auto">
          <a:xfrm>
            <a:off x="6808789" y="4829176"/>
            <a:ext cx="3175" cy="3175"/>
          </a:xfrm>
          <a:custGeom>
            <a:avLst/>
            <a:gdLst>
              <a:gd name="T0" fmla="*/ 2147483647 w 5"/>
              <a:gd name="T1" fmla="*/ 2147483647 h 5"/>
              <a:gd name="T2" fmla="*/ 0 w 5"/>
              <a:gd name="T3" fmla="*/ 0 h 5"/>
              <a:gd name="T4" fmla="*/ 2147483647 w 5"/>
              <a:gd name="T5" fmla="*/ 0 h 5"/>
              <a:gd name="T6" fmla="*/ 2147483647 w 5"/>
              <a:gd name="T7" fmla="*/ 2147483647 h 5"/>
              <a:gd name="T8" fmla="*/ 2147483647 w 5"/>
              <a:gd name="T9" fmla="*/ 2147483647 h 5"/>
              <a:gd name="T10" fmla="*/ 2147483647 w 5"/>
              <a:gd name="T11" fmla="*/ 2147483647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1" y="5"/>
                </a:moveTo>
                <a:lnTo>
                  <a:pt x="0" y="0"/>
                </a:lnTo>
                <a:lnTo>
                  <a:pt x="2" y="0"/>
                </a:lnTo>
                <a:lnTo>
                  <a:pt x="5" y="3"/>
                </a:lnTo>
                <a:lnTo>
                  <a:pt x="5" y="4"/>
                </a:lnTo>
                <a:lnTo>
                  <a:pt x="1" y="5"/>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22" name="Freeform 38"/>
          <p:cNvSpPr>
            <a:spLocks/>
          </p:cNvSpPr>
          <p:nvPr/>
        </p:nvSpPr>
        <p:spPr bwMode="auto">
          <a:xfrm>
            <a:off x="6810375" y="4824413"/>
            <a:ext cx="7938" cy="6350"/>
          </a:xfrm>
          <a:custGeom>
            <a:avLst/>
            <a:gdLst>
              <a:gd name="T0" fmla="*/ 2147483647 w 14"/>
              <a:gd name="T1" fmla="*/ 2147483647 h 16"/>
              <a:gd name="T2" fmla="*/ 0 w 14"/>
              <a:gd name="T3" fmla="*/ 2147483647 h 16"/>
              <a:gd name="T4" fmla="*/ 2147483647 w 14"/>
              <a:gd name="T5" fmla="*/ 0 h 16"/>
              <a:gd name="T6" fmla="*/ 2147483647 w 14"/>
              <a:gd name="T7" fmla="*/ 2147483647 h 16"/>
              <a:gd name="T8" fmla="*/ 2147483647 w 14"/>
              <a:gd name="T9" fmla="*/ 2147483647 h 16"/>
              <a:gd name="T10" fmla="*/ 2147483647 w 14"/>
              <a:gd name="T11" fmla="*/ 2147483647 h 16"/>
              <a:gd name="T12" fmla="*/ 0 60000 65536"/>
              <a:gd name="T13" fmla="*/ 0 60000 65536"/>
              <a:gd name="T14" fmla="*/ 0 60000 65536"/>
              <a:gd name="T15" fmla="*/ 0 60000 65536"/>
              <a:gd name="T16" fmla="*/ 0 60000 65536"/>
              <a:gd name="T17" fmla="*/ 0 60000 65536"/>
              <a:gd name="T18" fmla="*/ 0 w 14"/>
              <a:gd name="T19" fmla="*/ 0 h 16"/>
              <a:gd name="T20" fmla="*/ 14 w 14"/>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14" h="16">
                <a:moveTo>
                  <a:pt x="3" y="16"/>
                </a:moveTo>
                <a:lnTo>
                  <a:pt x="0" y="13"/>
                </a:lnTo>
                <a:lnTo>
                  <a:pt x="12" y="0"/>
                </a:lnTo>
                <a:lnTo>
                  <a:pt x="14" y="2"/>
                </a:lnTo>
                <a:lnTo>
                  <a:pt x="3" y="16"/>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23" name="Freeform 39"/>
          <p:cNvSpPr>
            <a:spLocks/>
          </p:cNvSpPr>
          <p:nvPr/>
        </p:nvSpPr>
        <p:spPr bwMode="auto">
          <a:xfrm>
            <a:off x="6816725" y="4818064"/>
            <a:ext cx="6350" cy="7937"/>
          </a:xfrm>
          <a:custGeom>
            <a:avLst/>
            <a:gdLst>
              <a:gd name="T0" fmla="*/ 2147483647 w 13"/>
              <a:gd name="T1" fmla="*/ 2147483647 h 17"/>
              <a:gd name="T2" fmla="*/ 0 w 13"/>
              <a:gd name="T3" fmla="*/ 2147483647 h 17"/>
              <a:gd name="T4" fmla="*/ 2147483647 w 13"/>
              <a:gd name="T5" fmla="*/ 0 h 17"/>
              <a:gd name="T6" fmla="*/ 2147483647 w 13"/>
              <a:gd name="T7" fmla="*/ 2147483647 h 17"/>
              <a:gd name="T8" fmla="*/ 2147483647 w 13"/>
              <a:gd name="T9" fmla="*/ 2147483647 h 17"/>
              <a:gd name="T10" fmla="*/ 2147483647 w 13"/>
              <a:gd name="T11" fmla="*/ 2147483647 h 17"/>
              <a:gd name="T12" fmla="*/ 0 60000 65536"/>
              <a:gd name="T13" fmla="*/ 0 60000 65536"/>
              <a:gd name="T14" fmla="*/ 0 60000 65536"/>
              <a:gd name="T15" fmla="*/ 0 60000 65536"/>
              <a:gd name="T16" fmla="*/ 0 60000 65536"/>
              <a:gd name="T17" fmla="*/ 0 60000 65536"/>
              <a:gd name="T18" fmla="*/ 0 w 13"/>
              <a:gd name="T19" fmla="*/ 0 h 17"/>
              <a:gd name="T20" fmla="*/ 13 w 13"/>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3" h="17">
                <a:moveTo>
                  <a:pt x="2" y="17"/>
                </a:moveTo>
                <a:lnTo>
                  <a:pt x="0" y="15"/>
                </a:lnTo>
                <a:lnTo>
                  <a:pt x="9" y="0"/>
                </a:lnTo>
                <a:lnTo>
                  <a:pt x="13" y="1"/>
                </a:lnTo>
                <a:lnTo>
                  <a:pt x="12" y="3"/>
                </a:lnTo>
                <a:lnTo>
                  <a:pt x="2" y="17"/>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24" name="Freeform 40"/>
          <p:cNvSpPr>
            <a:spLocks/>
          </p:cNvSpPr>
          <p:nvPr/>
        </p:nvSpPr>
        <p:spPr bwMode="auto">
          <a:xfrm>
            <a:off x="6821489" y="4813300"/>
            <a:ext cx="1587" cy="6350"/>
          </a:xfrm>
          <a:custGeom>
            <a:avLst/>
            <a:gdLst>
              <a:gd name="T0" fmla="*/ 2147483647 w 4"/>
              <a:gd name="T1" fmla="*/ 2147483647 h 14"/>
              <a:gd name="T2" fmla="*/ 0 w 4"/>
              <a:gd name="T3" fmla="*/ 2147483647 h 14"/>
              <a:gd name="T4" fmla="*/ 0 w 4"/>
              <a:gd name="T5" fmla="*/ 2147483647 h 14"/>
              <a:gd name="T6" fmla="*/ 2147483647 w 4"/>
              <a:gd name="T7" fmla="*/ 0 h 14"/>
              <a:gd name="T8" fmla="*/ 2147483647 w 4"/>
              <a:gd name="T9" fmla="*/ 2147483647 h 14"/>
              <a:gd name="T10" fmla="*/ 2147483647 w 4"/>
              <a:gd name="T11" fmla="*/ 2147483647 h 14"/>
              <a:gd name="T12" fmla="*/ 0 60000 65536"/>
              <a:gd name="T13" fmla="*/ 0 60000 65536"/>
              <a:gd name="T14" fmla="*/ 0 60000 65536"/>
              <a:gd name="T15" fmla="*/ 0 60000 65536"/>
              <a:gd name="T16" fmla="*/ 0 60000 65536"/>
              <a:gd name="T17" fmla="*/ 0 60000 65536"/>
              <a:gd name="T18" fmla="*/ 0 w 4"/>
              <a:gd name="T19" fmla="*/ 0 h 14"/>
              <a:gd name="T20" fmla="*/ 4 w 4"/>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4" h="14">
                <a:moveTo>
                  <a:pt x="4" y="14"/>
                </a:moveTo>
                <a:lnTo>
                  <a:pt x="0" y="13"/>
                </a:lnTo>
                <a:lnTo>
                  <a:pt x="0" y="1"/>
                </a:lnTo>
                <a:lnTo>
                  <a:pt x="1" y="0"/>
                </a:lnTo>
                <a:lnTo>
                  <a:pt x="4" y="3"/>
                </a:lnTo>
                <a:lnTo>
                  <a:pt x="4" y="14"/>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25" name="Freeform 41"/>
          <p:cNvSpPr>
            <a:spLocks/>
          </p:cNvSpPr>
          <p:nvPr/>
        </p:nvSpPr>
        <p:spPr bwMode="auto">
          <a:xfrm>
            <a:off x="6831014" y="4799014"/>
            <a:ext cx="3175" cy="3175"/>
          </a:xfrm>
          <a:custGeom>
            <a:avLst/>
            <a:gdLst>
              <a:gd name="T0" fmla="*/ 2147483647 w 8"/>
              <a:gd name="T1" fmla="*/ 2147483647 h 8"/>
              <a:gd name="T2" fmla="*/ 0 w 8"/>
              <a:gd name="T3" fmla="*/ 2147483647 h 8"/>
              <a:gd name="T4" fmla="*/ 2147483647 w 8"/>
              <a:gd name="T5" fmla="*/ 2147483647 h 8"/>
              <a:gd name="T6" fmla="*/ 2147483647 w 8"/>
              <a:gd name="T7" fmla="*/ 0 h 8"/>
              <a:gd name="T8" fmla="*/ 2147483647 w 8"/>
              <a:gd name="T9" fmla="*/ 2147483647 h 8"/>
              <a:gd name="T10" fmla="*/ 2147483647 w 8"/>
              <a:gd name="T11" fmla="*/ 2147483647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3" y="8"/>
                </a:moveTo>
                <a:lnTo>
                  <a:pt x="0" y="6"/>
                </a:lnTo>
                <a:lnTo>
                  <a:pt x="6" y="2"/>
                </a:lnTo>
                <a:lnTo>
                  <a:pt x="7" y="0"/>
                </a:lnTo>
                <a:lnTo>
                  <a:pt x="8" y="6"/>
                </a:lnTo>
                <a:lnTo>
                  <a:pt x="3" y="8"/>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26" name="Freeform 42"/>
          <p:cNvSpPr>
            <a:spLocks/>
          </p:cNvSpPr>
          <p:nvPr/>
        </p:nvSpPr>
        <p:spPr bwMode="auto">
          <a:xfrm>
            <a:off x="6834188" y="4799014"/>
            <a:ext cx="6350" cy="3175"/>
          </a:xfrm>
          <a:custGeom>
            <a:avLst/>
            <a:gdLst>
              <a:gd name="T0" fmla="*/ 2147483647 w 12"/>
              <a:gd name="T1" fmla="*/ 2147483647 h 6"/>
              <a:gd name="T2" fmla="*/ 0 w 12"/>
              <a:gd name="T3" fmla="*/ 0 h 6"/>
              <a:gd name="T4" fmla="*/ 2147483647 w 12"/>
              <a:gd name="T5" fmla="*/ 0 h 6"/>
              <a:gd name="T6" fmla="*/ 2147483647 w 12"/>
              <a:gd name="T7" fmla="*/ 2147483647 h 6"/>
              <a:gd name="T8" fmla="*/ 2147483647 w 12"/>
              <a:gd name="T9" fmla="*/ 2147483647 h 6"/>
              <a:gd name="T10" fmla="*/ 2147483647 w 12"/>
              <a:gd name="T11" fmla="*/ 2147483647 h 6"/>
              <a:gd name="T12" fmla="*/ 0 60000 65536"/>
              <a:gd name="T13" fmla="*/ 0 60000 65536"/>
              <a:gd name="T14" fmla="*/ 0 60000 65536"/>
              <a:gd name="T15" fmla="*/ 0 60000 65536"/>
              <a:gd name="T16" fmla="*/ 0 60000 65536"/>
              <a:gd name="T17" fmla="*/ 0 60000 65536"/>
              <a:gd name="T18" fmla="*/ 0 w 12"/>
              <a:gd name="T19" fmla="*/ 0 h 6"/>
              <a:gd name="T20" fmla="*/ 12 w 12"/>
              <a:gd name="T21" fmla="*/ 6 h 6"/>
            </a:gdLst>
            <a:ahLst/>
            <a:cxnLst>
              <a:cxn ang="T12">
                <a:pos x="T0" y="T1"/>
              </a:cxn>
              <a:cxn ang="T13">
                <a:pos x="T2" y="T3"/>
              </a:cxn>
              <a:cxn ang="T14">
                <a:pos x="T4" y="T5"/>
              </a:cxn>
              <a:cxn ang="T15">
                <a:pos x="T6" y="T7"/>
              </a:cxn>
              <a:cxn ang="T16">
                <a:pos x="T8" y="T9"/>
              </a:cxn>
              <a:cxn ang="T17">
                <a:pos x="T10" y="T11"/>
              </a:cxn>
            </a:cxnLst>
            <a:rect l="T18" t="T19" r="T20" b="T21"/>
            <a:pathLst>
              <a:path w="12" h="6">
                <a:moveTo>
                  <a:pt x="1" y="6"/>
                </a:moveTo>
                <a:lnTo>
                  <a:pt x="0" y="0"/>
                </a:lnTo>
                <a:lnTo>
                  <a:pt x="11" y="0"/>
                </a:lnTo>
                <a:lnTo>
                  <a:pt x="12" y="2"/>
                </a:lnTo>
                <a:lnTo>
                  <a:pt x="11" y="6"/>
                </a:lnTo>
                <a:lnTo>
                  <a:pt x="1" y="6"/>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27" name="Freeform 43"/>
          <p:cNvSpPr>
            <a:spLocks/>
          </p:cNvSpPr>
          <p:nvPr/>
        </p:nvSpPr>
        <p:spPr bwMode="auto">
          <a:xfrm>
            <a:off x="6918326" y="4843464"/>
            <a:ext cx="3175" cy="7937"/>
          </a:xfrm>
          <a:custGeom>
            <a:avLst/>
            <a:gdLst>
              <a:gd name="T0" fmla="*/ 0 w 8"/>
              <a:gd name="T1" fmla="*/ 2147483647 h 20"/>
              <a:gd name="T2" fmla="*/ 2147483647 w 8"/>
              <a:gd name="T3" fmla="*/ 0 h 20"/>
              <a:gd name="T4" fmla="*/ 2147483647 w 8"/>
              <a:gd name="T5" fmla="*/ 2147483647 h 20"/>
              <a:gd name="T6" fmla="*/ 2147483647 w 8"/>
              <a:gd name="T7" fmla="*/ 2147483647 h 20"/>
              <a:gd name="T8" fmla="*/ 2147483647 w 8"/>
              <a:gd name="T9" fmla="*/ 2147483647 h 20"/>
              <a:gd name="T10" fmla="*/ 0 w 8"/>
              <a:gd name="T11" fmla="*/ 2147483647 h 20"/>
              <a:gd name="T12" fmla="*/ 0 60000 65536"/>
              <a:gd name="T13" fmla="*/ 0 60000 65536"/>
              <a:gd name="T14" fmla="*/ 0 60000 65536"/>
              <a:gd name="T15" fmla="*/ 0 60000 65536"/>
              <a:gd name="T16" fmla="*/ 0 60000 65536"/>
              <a:gd name="T17" fmla="*/ 0 60000 65536"/>
              <a:gd name="T18" fmla="*/ 0 w 8"/>
              <a:gd name="T19" fmla="*/ 0 h 20"/>
              <a:gd name="T20" fmla="*/ 8 w 8"/>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8" h="20">
                <a:moveTo>
                  <a:pt x="0" y="2"/>
                </a:moveTo>
                <a:lnTo>
                  <a:pt x="3" y="0"/>
                </a:lnTo>
                <a:lnTo>
                  <a:pt x="8" y="19"/>
                </a:lnTo>
                <a:lnTo>
                  <a:pt x="4" y="20"/>
                </a:lnTo>
                <a:lnTo>
                  <a:pt x="0" y="2"/>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28" name="Freeform 44"/>
          <p:cNvSpPr>
            <a:spLocks/>
          </p:cNvSpPr>
          <p:nvPr/>
        </p:nvSpPr>
        <p:spPr bwMode="auto">
          <a:xfrm>
            <a:off x="6929439" y="4884739"/>
            <a:ext cx="3175" cy="15875"/>
          </a:xfrm>
          <a:custGeom>
            <a:avLst/>
            <a:gdLst>
              <a:gd name="T0" fmla="*/ 0 w 5"/>
              <a:gd name="T1" fmla="*/ 0 h 43"/>
              <a:gd name="T2" fmla="*/ 2147483647 w 5"/>
              <a:gd name="T3" fmla="*/ 0 h 43"/>
              <a:gd name="T4" fmla="*/ 2147483647 w 5"/>
              <a:gd name="T5" fmla="*/ 2147483647 h 43"/>
              <a:gd name="T6" fmla="*/ 2147483647 w 5"/>
              <a:gd name="T7" fmla="*/ 2147483647 h 43"/>
              <a:gd name="T8" fmla="*/ 2147483647 w 5"/>
              <a:gd name="T9" fmla="*/ 2147483647 h 43"/>
              <a:gd name="T10" fmla="*/ 0 w 5"/>
              <a:gd name="T11" fmla="*/ 0 h 43"/>
              <a:gd name="T12" fmla="*/ 0 60000 65536"/>
              <a:gd name="T13" fmla="*/ 0 60000 65536"/>
              <a:gd name="T14" fmla="*/ 0 60000 65536"/>
              <a:gd name="T15" fmla="*/ 0 60000 65536"/>
              <a:gd name="T16" fmla="*/ 0 60000 65536"/>
              <a:gd name="T17" fmla="*/ 0 60000 65536"/>
              <a:gd name="T18" fmla="*/ 0 w 5"/>
              <a:gd name="T19" fmla="*/ 0 h 43"/>
              <a:gd name="T20" fmla="*/ 5 w 5"/>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 h="43">
                <a:moveTo>
                  <a:pt x="0" y="0"/>
                </a:moveTo>
                <a:lnTo>
                  <a:pt x="4" y="0"/>
                </a:lnTo>
                <a:lnTo>
                  <a:pt x="5" y="43"/>
                </a:lnTo>
                <a:lnTo>
                  <a:pt x="1" y="43"/>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29" name="Freeform 45"/>
          <p:cNvSpPr>
            <a:spLocks/>
          </p:cNvSpPr>
          <p:nvPr/>
        </p:nvSpPr>
        <p:spPr bwMode="auto">
          <a:xfrm>
            <a:off x="6956426" y="5053014"/>
            <a:ext cx="3175" cy="14287"/>
          </a:xfrm>
          <a:custGeom>
            <a:avLst/>
            <a:gdLst>
              <a:gd name="T0" fmla="*/ 0 w 8"/>
              <a:gd name="T1" fmla="*/ 0 h 34"/>
              <a:gd name="T2" fmla="*/ 2147483647 w 8"/>
              <a:gd name="T3" fmla="*/ 0 h 34"/>
              <a:gd name="T4" fmla="*/ 2147483647 w 8"/>
              <a:gd name="T5" fmla="*/ 2147483647 h 34"/>
              <a:gd name="T6" fmla="*/ 2147483647 w 8"/>
              <a:gd name="T7" fmla="*/ 2147483647 h 34"/>
              <a:gd name="T8" fmla="*/ 2147483647 w 8"/>
              <a:gd name="T9" fmla="*/ 2147483647 h 34"/>
              <a:gd name="T10" fmla="*/ 0 w 8"/>
              <a:gd name="T11" fmla="*/ 0 h 34"/>
              <a:gd name="T12" fmla="*/ 0 60000 65536"/>
              <a:gd name="T13" fmla="*/ 0 60000 65536"/>
              <a:gd name="T14" fmla="*/ 0 60000 65536"/>
              <a:gd name="T15" fmla="*/ 0 60000 65536"/>
              <a:gd name="T16" fmla="*/ 0 60000 65536"/>
              <a:gd name="T17" fmla="*/ 0 60000 65536"/>
              <a:gd name="T18" fmla="*/ 0 w 8"/>
              <a:gd name="T19" fmla="*/ 0 h 34"/>
              <a:gd name="T20" fmla="*/ 8 w 8"/>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8" h="34">
                <a:moveTo>
                  <a:pt x="0" y="0"/>
                </a:moveTo>
                <a:lnTo>
                  <a:pt x="4" y="0"/>
                </a:lnTo>
                <a:lnTo>
                  <a:pt x="8" y="34"/>
                </a:lnTo>
                <a:lnTo>
                  <a:pt x="4" y="34"/>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30" name="Freeform 46"/>
          <p:cNvSpPr>
            <a:spLocks/>
          </p:cNvSpPr>
          <p:nvPr/>
        </p:nvSpPr>
        <p:spPr bwMode="auto">
          <a:xfrm>
            <a:off x="6958013" y="5067300"/>
            <a:ext cx="4762" cy="14288"/>
          </a:xfrm>
          <a:custGeom>
            <a:avLst/>
            <a:gdLst>
              <a:gd name="T0" fmla="*/ 0 w 8"/>
              <a:gd name="T1" fmla="*/ 0 h 36"/>
              <a:gd name="T2" fmla="*/ 2147483647 w 8"/>
              <a:gd name="T3" fmla="*/ 0 h 36"/>
              <a:gd name="T4" fmla="*/ 2147483647 w 8"/>
              <a:gd name="T5" fmla="*/ 2147483647 h 36"/>
              <a:gd name="T6" fmla="*/ 2147483647 w 8"/>
              <a:gd name="T7" fmla="*/ 2147483647 h 36"/>
              <a:gd name="T8" fmla="*/ 2147483647 w 8"/>
              <a:gd name="T9" fmla="*/ 2147483647 h 36"/>
              <a:gd name="T10" fmla="*/ 0 w 8"/>
              <a:gd name="T11" fmla="*/ 0 h 36"/>
              <a:gd name="T12" fmla="*/ 0 60000 65536"/>
              <a:gd name="T13" fmla="*/ 0 60000 65536"/>
              <a:gd name="T14" fmla="*/ 0 60000 65536"/>
              <a:gd name="T15" fmla="*/ 0 60000 65536"/>
              <a:gd name="T16" fmla="*/ 0 60000 65536"/>
              <a:gd name="T17" fmla="*/ 0 60000 65536"/>
              <a:gd name="T18" fmla="*/ 0 w 8"/>
              <a:gd name="T19" fmla="*/ 0 h 36"/>
              <a:gd name="T20" fmla="*/ 8 w 8"/>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8" h="36">
                <a:moveTo>
                  <a:pt x="0" y="0"/>
                </a:moveTo>
                <a:lnTo>
                  <a:pt x="4" y="0"/>
                </a:lnTo>
                <a:lnTo>
                  <a:pt x="8" y="36"/>
                </a:lnTo>
                <a:lnTo>
                  <a:pt x="4" y="36"/>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31" name="Freeform 47"/>
          <p:cNvSpPr>
            <a:spLocks/>
          </p:cNvSpPr>
          <p:nvPr/>
        </p:nvSpPr>
        <p:spPr bwMode="auto">
          <a:xfrm>
            <a:off x="6959601" y="5081588"/>
            <a:ext cx="4763" cy="12700"/>
          </a:xfrm>
          <a:custGeom>
            <a:avLst/>
            <a:gdLst>
              <a:gd name="T0" fmla="*/ 0 w 7"/>
              <a:gd name="T1" fmla="*/ 0 h 35"/>
              <a:gd name="T2" fmla="*/ 2147483647 w 7"/>
              <a:gd name="T3" fmla="*/ 0 h 35"/>
              <a:gd name="T4" fmla="*/ 2147483647 w 7"/>
              <a:gd name="T5" fmla="*/ 2147483647 h 35"/>
              <a:gd name="T6" fmla="*/ 2147483647 w 7"/>
              <a:gd name="T7" fmla="*/ 2147483647 h 35"/>
              <a:gd name="T8" fmla="*/ 2147483647 w 7"/>
              <a:gd name="T9" fmla="*/ 2147483647 h 35"/>
              <a:gd name="T10" fmla="*/ 0 w 7"/>
              <a:gd name="T11" fmla="*/ 0 h 35"/>
              <a:gd name="T12" fmla="*/ 0 60000 65536"/>
              <a:gd name="T13" fmla="*/ 0 60000 65536"/>
              <a:gd name="T14" fmla="*/ 0 60000 65536"/>
              <a:gd name="T15" fmla="*/ 0 60000 65536"/>
              <a:gd name="T16" fmla="*/ 0 60000 65536"/>
              <a:gd name="T17" fmla="*/ 0 60000 65536"/>
              <a:gd name="T18" fmla="*/ 0 w 7"/>
              <a:gd name="T19" fmla="*/ 0 h 35"/>
              <a:gd name="T20" fmla="*/ 7 w 7"/>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7" h="35">
                <a:moveTo>
                  <a:pt x="0" y="0"/>
                </a:moveTo>
                <a:lnTo>
                  <a:pt x="4" y="0"/>
                </a:lnTo>
                <a:lnTo>
                  <a:pt x="7" y="35"/>
                </a:lnTo>
                <a:lnTo>
                  <a:pt x="3" y="35"/>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32" name="Freeform 48"/>
          <p:cNvSpPr>
            <a:spLocks/>
          </p:cNvSpPr>
          <p:nvPr/>
        </p:nvSpPr>
        <p:spPr bwMode="auto">
          <a:xfrm>
            <a:off x="6954838" y="5121275"/>
            <a:ext cx="4762" cy="6350"/>
          </a:xfrm>
          <a:custGeom>
            <a:avLst/>
            <a:gdLst>
              <a:gd name="T0" fmla="*/ 2147483647 w 9"/>
              <a:gd name="T1" fmla="*/ 0 h 14"/>
              <a:gd name="T2" fmla="*/ 2147483647 w 9"/>
              <a:gd name="T3" fmla="*/ 2147483647 h 14"/>
              <a:gd name="T4" fmla="*/ 2147483647 w 9"/>
              <a:gd name="T5" fmla="*/ 2147483647 h 14"/>
              <a:gd name="T6" fmla="*/ 2147483647 w 9"/>
              <a:gd name="T7" fmla="*/ 2147483647 h 14"/>
              <a:gd name="T8" fmla="*/ 0 w 9"/>
              <a:gd name="T9" fmla="*/ 2147483647 h 14"/>
              <a:gd name="T10" fmla="*/ 2147483647 w 9"/>
              <a:gd name="T11" fmla="*/ 0 h 14"/>
              <a:gd name="T12" fmla="*/ 0 60000 65536"/>
              <a:gd name="T13" fmla="*/ 0 60000 65536"/>
              <a:gd name="T14" fmla="*/ 0 60000 65536"/>
              <a:gd name="T15" fmla="*/ 0 60000 65536"/>
              <a:gd name="T16" fmla="*/ 0 60000 65536"/>
              <a:gd name="T17" fmla="*/ 0 60000 65536"/>
              <a:gd name="T18" fmla="*/ 0 w 9"/>
              <a:gd name="T19" fmla="*/ 0 h 14"/>
              <a:gd name="T20" fmla="*/ 9 w 9"/>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9" h="14">
                <a:moveTo>
                  <a:pt x="6" y="0"/>
                </a:moveTo>
                <a:lnTo>
                  <a:pt x="9" y="3"/>
                </a:lnTo>
                <a:lnTo>
                  <a:pt x="3" y="13"/>
                </a:lnTo>
                <a:lnTo>
                  <a:pt x="1" y="14"/>
                </a:lnTo>
                <a:lnTo>
                  <a:pt x="0" y="9"/>
                </a:lnTo>
                <a:lnTo>
                  <a:pt x="6"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33" name="Freeform 49"/>
          <p:cNvSpPr>
            <a:spLocks/>
          </p:cNvSpPr>
          <p:nvPr/>
        </p:nvSpPr>
        <p:spPr bwMode="auto">
          <a:xfrm>
            <a:off x="6953250" y="5126039"/>
            <a:ext cx="1588" cy="1587"/>
          </a:xfrm>
          <a:custGeom>
            <a:avLst/>
            <a:gdLst>
              <a:gd name="T0" fmla="*/ 2147483647 w 3"/>
              <a:gd name="T1" fmla="*/ 0 h 5"/>
              <a:gd name="T2" fmla="*/ 2147483647 w 3"/>
              <a:gd name="T3" fmla="*/ 2147483647 h 5"/>
              <a:gd name="T4" fmla="*/ 2147483647 w 3"/>
              <a:gd name="T5" fmla="*/ 2147483647 h 5"/>
              <a:gd name="T6" fmla="*/ 2147483647 w 3"/>
              <a:gd name="T7" fmla="*/ 2147483647 h 5"/>
              <a:gd name="T8" fmla="*/ 0 w 3"/>
              <a:gd name="T9" fmla="*/ 2147483647 h 5"/>
              <a:gd name="T10" fmla="*/ 2147483647 w 3"/>
              <a:gd name="T11" fmla="*/ 0 h 5"/>
              <a:gd name="T12" fmla="*/ 2147483647 w 3"/>
              <a:gd name="T13" fmla="*/ 0 h 5"/>
              <a:gd name="T14" fmla="*/ 0 60000 65536"/>
              <a:gd name="T15" fmla="*/ 0 60000 65536"/>
              <a:gd name="T16" fmla="*/ 0 60000 65536"/>
              <a:gd name="T17" fmla="*/ 0 60000 65536"/>
              <a:gd name="T18" fmla="*/ 0 60000 65536"/>
              <a:gd name="T19" fmla="*/ 0 60000 65536"/>
              <a:gd name="T20" fmla="*/ 0 60000 65536"/>
              <a:gd name="T21" fmla="*/ 0 w 3"/>
              <a:gd name="T22" fmla="*/ 0 h 5"/>
              <a:gd name="T23" fmla="*/ 3 w 3"/>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5">
                <a:moveTo>
                  <a:pt x="2" y="0"/>
                </a:moveTo>
                <a:lnTo>
                  <a:pt x="3" y="5"/>
                </a:lnTo>
                <a:lnTo>
                  <a:pt x="1" y="5"/>
                </a:lnTo>
                <a:lnTo>
                  <a:pt x="1" y="3"/>
                </a:lnTo>
                <a:lnTo>
                  <a:pt x="0" y="1"/>
                </a:lnTo>
                <a:lnTo>
                  <a:pt x="1" y="0"/>
                </a:lnTo>
                <a:lnTo>
                  <a:pt x="2"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34" name="Freeform 50"/>
          <p:cNvSpPr>
            <a:spLocks/>
          </p:cNvSpPr>
          <p:nvPr/>
        </p:nvSpPr>
        <p:spPr bwMode="auto">
          <a:xfrm>
            <a:off x="6953250" y="5126039"/>
            <a:ext cx="1588" cy="1587"/>
          </a:xfrm>
          <a:custGeom>
            <a:avLst/>
            <a:gdLst>
              <a:gd name="T0" fmla="*/ 2147483647 w 3"/>
              <a:gd name="T1" fmla="*/ 0 h 4"/>
              <a:gd name="T2" fmla="*/ 2147483647 w 3"/>
              <a:gd name="T3" fmla="*/ 2147483647 h 4"/>
              <a:gd name="T4" fmla="*/ 2147483647 w 3"/>
              <a:gd name="T5" fmla="*/ 2147483647 h 4"/>
              <a:gd name="T6" fmla="*/ 2147483647 w 3"/>
              <a:gd name="T7" fmla="*/ 2147483647 h 4"/>
              <a:gd name="T8" fmla="*/ 2147483647 w 3"/>
              <a:gd name="T9" fmla="*/ 2147483647 h 4"/>
              <a:gd name="T10" fmla="*/ 0 w 3"/>
              <a:gd name="T11" fmla="*/ 2147483647 h 4"/>
              <a:gd name="T12" fmla="*/ 2147483647 w 3"/>
              <a:gd name="T13" fmla="*/ 0 h 4"/>
              <a:gd name="T14" fmla="*/ 0 60000 65536"/>
              <a:gd name="T15" fmla="*/ 0 60000 65536"/>
              <a:gd name="T16" fmla="*/ 0 60000 65536"/>
              <a:gd name="T17" fmla="*/ 0 60000 65536"/>
              <a:gd name="T18" fmla="*/ 0 60000 65536"/>
              <a:gd name="T19" fmla="*/ 0 60000 65536"/>
              <a:gd name="T20" fmla="*/ 0 60000 65536"/>
              <a:gd name="T21" fmla="*/ 0 w 3"/>
              <a:gd name="T22" fmla="*/ 0 h 4"/>
              <a:gd name="T23" fmla="*/ 3 w 3"/>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4">
                <a:moveTo>
                  <a:pt x="1" y="0"/>
                </a:moveTo>
                <a:lnTo>
                  <a:pt x="2" y="2"/>
                </a:lnTo>
                <a:lnTo>
                  <a:pt x="3" y="3"/>
                </a:lnTo>
                <a:lnTo>
                  <a:pt x="2" y="4"/>
                </a:lnTo>
                <a:lnTo>
                  <a:pt x="0" y="2"/>
                </a:lnTo>
                <a:lnTo>
                  <a:pt x="1"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35" name="Freeform 51"/>
          <p:cNvSpPr>
            <a:spLocks/>
          </p:cNvSpPr>
          <p:nvPr/>
        </p:nvSpPr>
        <p:spPr bwMode="auto">
          <a:xfrm>
            <a:off x="6951664" y="5126039"/>
            <a:ext cx="3175" cy="1587"/>
          </a:xfrm>
          <a:custGeom>
            <a:avLst/>
            <a:gdLst>
              <a:gd name="T0" fmla="*/ 2147483647 w 4"/>
              <a:gd name="T1" fmla="*/ 0 h 4"/>
              <a:gd name="T2" fmla="*/ 2147483647 w 4"/>
              <a:gd name="T3" fmla="*/ 2147483647 h 4"/>
              <a:gd name="T4" fmla="*/ 2147483647 w 4"/>
              <a:gd name="T5" fmla="*/ 2147483647 h 4"/>
              <a:gd name="T6" fmla="*/ 2147483647 w 4"/>
              <a:gd name="T7" fmla="*/ 2147483647 h 4"/>
              <a:gd name="T8" fmla="*/ 0 w 4"/>
              <a:gd name="T9" fmla="*/ 2147483647 h 4"/>
              <a:gd name="T10" fmla="*/ 2147483647 w 4"/>
              <a:gd name="T11" fmla="*/ 2147483647 h 4"/>
              <a:gd name="T12" fmla="*/ 2147483647 w 4"/>
              <a:gd name="T13" fmla="*/ 0 h 4"/>
              <a:gd name="T14" fmla="*/ 0 60000 65536"/>
              <a:gd name="T15" fmla="*/ 0 60000 65536"/>
              <a:gd name="T16" fmla="*/ 0 60000 65536"/>
              <a:gd name="T17" fmla="*/ 0 60000 65536"/>
              <a:gd name="T18" fmla="*/ 0 60000 65536"/>
              <a:gd name="T19" fmla="*/ 0 60000 65536"/>
              <a:gd name="T20" fmla="*/ 0 60000 65536"/>
              <a:gd name="T21" fmla="*/ 0 w 4"/>
              <a:gd name="T22" fmla="*/ 0 h 4"/>
              <a:gd name="T23" fmla="*/ 4 w 4"/>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
                <a:moveTo>
                  <a:pt x="2" y="0"/>
                </a:moveTo>
                <a:lnTo>
                  <a:pt x="4" y="2"/>
                </a:lnTo>
                <a:lnTo>
                  <a:pt x="3" y="4"/>
                </a:lnTo>
                <a:lnTo>
                  <a:pt x="2" y="2"/>
                </a:lnTo>
                <a:lnTo>
                  <a:pt x="0" y="2"/>
                </a:lnTo>
                <a:lnTo>
                  <a:pt x="1" y="1"/>
                </a:lnTo>
                <a:lnTo>
                  <a:pt x="2"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36" name="Freeform 52"/>
          <p:cNvSpPr>
            <a:spLocks/>
          </p:cNvSpPr>
          <p:nvPr/>
        </p:nvSpPr>
        <p:spPr bwMode="auto">
          <a:xfrm>
            <a:off x="6951664" y="5127625"/>
            <a:ext cx="3175" cy="1588"/>
          </a:xfrm>
          <a:custGeom>
            <a:avLst/>
            <a:gdLst>
              <a:gd name="T0" fmla="*/ 0 w 4"/>
              <a:gd name="T1" fmla="*/ 0 h 4"/>
              <a:gd name="T2" fmla="*/ 2147483647 w 4"/>
              <a:gd name="T3" fmla="*/ 0 h 4"/>
              <a:gd name="T4" fmla="*/ 2147483647 w 4"/>
              <a:gd name="T5" fmla="*/ 0 h 4"/>
              <a:gd name="T6" fmla="*/ 2147483647 w 4"/>
              <a:gd name="T7" fmla="*/ 2147483647 h 4"/>
              <a:gd name="T8" fmla="*/ 2147483647 w 4"/>
              <a:gd name="T9" fmla="*/ 2147483647 h 4"/>
              <a:gd name="T10" fmla="*/ 0 w 4"/>
              <a:gd name="T11" fmla="*/ 2147483647 h 4"/>
              <a:gd name="T12" fmla="*/ 0 w 4"/>
              <a:gd name="T13" fmla="*/ 0 h 4"/>
              <a:gd name="T14" fmla="*/ 0 60000 65536"/>
              <a:gd name="T15" fmla="*/ 0 60000 65536"/>
              <a:gd name="T16" fmla="*/ 0 60000 65536"/>
              <a:gd name="T17" fmla="*/ 0 60000 65536"/>
              <a:gd name="T18" fmla="*/ 0 60000 65536"/>
              <a:gd name="T19" fmla="*/ 0 60000 65536"/>
              <a:gd name="T20" fmla="*/ 0 60000 65536"/>
              <a:gd name="T21" fmla="*/ 0 w 4"/>
              <a:gd name="T22" fmla="*/ 0 h 4"/>
              <a:gd name="T23" fmla="*/ 4 w 4"/>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
                <a:moveTo>
                  <a:pt x="0" y="0"/>
                </a:moveTo>
                <a:lnTo>
                  <a:pt x="2" y="0"/>
                </a:lnTo>
                <a:lnTo>
                  <a:pt x="4" y="0"/>
                </a:lnTo>
                <a:lnTo>
                  <a:pt x="4" y="3"/>
                </a:lnTo>
                <a:lnTo>
                  <a:pt x="3" y="4"/>
                </a:lnTo>
                <a:lnTo>
                  <a:pt x="0" y="2"/>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37" name="Freeform 53"/>
          <p:cNvSpPr>
            <a:spLocks/>
          </p:cNvSpPr>
          <p:nvPr/>
        </p:nvSpPr>
        <p:spPr bwMode="auto">
          <a:xfrm>
            <a:off x="6934200" y="5164139"/>
            <a:ext cx="1588" cy="9525"/>
          </a:xfrm>
          <a:custGeom>
            <a:avLst/>
            <a:gdLst>
              <a:gd name="T0" fmla="*/ 0 w 4"/>
              <a:gd name="T1" fmla="*/ 0 h 25"/>
              <a:gd name="T2" fmla="*/ 2147483647 w 4"/>
              <a:gd name="T3" fmla="*/ 0 h 25"/>
              <a:gd name="T4" fmla="*/ 2147483647 w 4"/>
              <a:gd name="T5" fmla="*/ 2147483647 h 25"/>
              <a:gd name="T6" fmla="*/ 0 w 4"/>
              <a:gd name="T7" fmla="*/ 2147483647 h 25"/>
              <a:gd name="T8" fmla="*/ 0 w 4"/>
              <a:gd name="T9" fmla="*/ 2147483647 h 25"/>
              <a:gd name="T10" fmla="*/ 0 w 4"/>
              <a:gd name="T11" fmla="*/ 0 h 25"/>
              <a:gd name="T12" fmla="*/ 0 60000 65536"/>
              <a:gd name="T13" fmla="*/ 0 60000 65536"/>
              <a:gd name="T14" fmla="*/ 0 60000 65536"/>
              <a:gd name="T15" fmla="*/ 0 60000 65536"/>
              <a:gd name="T16" fmla="*/ 0 60000 65536"/>
              <a:gd name="T17" fmla="*/ 0 60000 65536"/>
              <a:gd name="T18" fmla="*/ 0 w 4"/>
              <a:gd name="T19" fmla="*/ 0 h 25"/>
              <a:gd name="T20" fmla="*/ 4 w 4"/>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4" h="25">
                <a:moveTo>
                  <a:pt x="0" y="0"/>
                </a:moveTo>
                <a:lnTo>
                  <a:pt x="4" y="0"/>
                </a:lnTo>
                <a:lnTo>
                  <a:pt x="4" y="25"/>
                </a:lnTo>
                <a:lnTo>
                  <a:pt x="0" y="25"/>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38" name="Freeform 54"/>
          <p:cNvSpPr>
            <a:spLocks/>
          </p:cNvSpPr>
          <p:nvPr/>
        </p:nvSpPr>
        <p:spPr bwMode="auto">
          <a:xfrm>
            <a:off x="6934201" y="5173664"/>
            <a:ext cx="3175" cy="9525"/>
          </a:xfrm>
          <a:custGeom>
            <a:avLst/>
            <a:gdLst>
              <a:gd name="T0" fmla="*/ 0 w 5"/>
              <a:gd name="T1" fmla="*/ 0 h 25"/>
              <a:gd name="T2" fmla="*/ 2147483647 w 5"/>
              <a:gd name="T3" fmla="*/ 0 h 25"/>
              <a:gd name="T4" fmla="*/ 2147483647 w 5"/>
              <a:gd name="T5" fmla="*/ 2147483647 h 25"/>
              <a:gd name="T6" fmla="*/ 2147483647 w 5"/>
              <a:gd name="T7" fmla="*/ 2147483647 h 25"/>
              <a:gd name="T8" fmla="*/ 2147483647 w 5"/>
              <a:gd name="T9" fmla="*/ 2147483647 h 25"/>
              <a:gd name="T10" fmla="*/ 0 w 5"/>
              <a:gd name="T11" fmla="*/ 0 h 25"/>
              <a:gd name="T12" fmla="*/ 0 60000 65536"/>
              <a:gd name="T13" fmla="*/ 0 60000 65536"/>
              <a:gd name="T14" fmla="*/ 0 60000 65536"/>
              <a:gd name="T15" fmla="*/ 0 60000 65536"/>
              <a:gd name="T16" fmla="*/ 0 60000 65536"/>
              <a:gd name="T17" fmla="*/ 0 60000 65536"/>
              <a:gd name="T18" fmla="*/ 0 w 5"/>
              <a:gd name="T19" fmla="*/ 0 h 25"/>
              <a:gd name="T20" fmla="*/ 5 w 5"/>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5" h="25">
                <a:moveTo>
                  <a:pt x="0" y="0"/>
                </a:moveTo>
                <a:lnTo>
                  <a:pt x="4" y="0"/>
                </a:lnTo>
                <a:lnTo>
                  <a:pt x="5" y="24"/>
                </a:lnTo>
                <a:lnTo>
                  <a:pt x="1" y="25"/>
                </a:lnTo>
                <a:lnTo>
                  <a:pt x="1" y="24"/>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39" name="Freeform 55"/>
          <p:cNvSpPr>
            <a:spLocks/>
          </p:cNvSpPr>
          <p:nvPr/>
        </p:nvSpPr>
        <p:spPr bwMode="auto">
          <a:xfrm>
            <a:off x="6946901" y="5227638"/>
            <a:ext cx="3175" cy="11112"/>
          </a:xfrm>
          <a:custGeom>
            <a:avLst/>
            <a:gdLst>
              <a:gd name="T0" fmla="*/ 0 w 5"/>
              <a:gd name="T1" fmla="*/ 0 h 32"/>
              <a:gd name="T2" fmla="*/ 2147483647 w 5"/>
              <a:gd name="T3" fmla="*/ 0 h 32"/>
              <a:gd name="T4" fmla="*/ 2147483647 w 5"/>
              <a:gd name="T5" fmla="*/ 2147483647 h 32"/>
              <a:gd name="T6" fmla="*/ 2147483647 w 5"/>
              <a:gd name="T7" fmla="*/ 2147483647 h 32"/>
              <a:gd name="T8" fmla="*/ 2147483647 w 5"/>
              <a:gd name="T9" fmla="*/ 2147483647 h 32"/>
              <a:gd name="T10" fmla="*/ 0 w 5"/>
              <a:gd name="T11" fmla="*/ 0 h 32"/>
              <a:gd name="T12" fmla="*/ 0 60000 65536"/>
              <a:gd name="T13" fmla="*/ 0 60000 65536"/>
              <a:gd name="T14" fmla="*/ 0 60000 65536"/>
              <a:gd name="T15" fmla="*/ 0 60000 65536"/>
              <a:gd name="T16" fmla="*/ 0 60000 65536"/>
              <a:gd name="T17" fmla="*/ 0 60000 65536"/>
              <a:gd name="T18" fmla="*/ 0 w 5"/>
              <a:gd name="T19" fmla="*/ 0 h 32"/>
              <a:gd name="T20" fmla="*/ 5 w 5"/>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5" h="32">
                <a:moveTo>
                  <a:pt x="0" y="0"/>
                </a:moveTo>
                <a:lnTo>
                  <a:pt x="4" y="0"/>
                </a:lnTo>
                <a:lnTo>
                  <a:pt x="5" y="32"/>
                </a:lnTo>
                <a:lnTo>
                  <a:pt x="1" y="32"/>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40" name="Freeform 56"/>
          <p:cNvSpPr>
            <a:spLocks/>
          </p:cNvSpPr>
          <p:nvPr/>
        </p:nvSpPr>
        <p:spPr bwMode="auto">
          <a:xfrm>
            <a:off x="6946901" y="5238750"/>
            <a:ext cx="3175" cy="26988"/>
          </a:xfrm>
          <a:custGeom>
            <a:avLst/>
            <a:gdLst>
              <a:gd name="T0" fmla="*/ 2147483647 w 5"/>
              <a:gd name="T1" fmla="*/ 0 h 68"/>
              <a:gd name="T2" fmla="*/ 2147483647 w 5"/>
              <a:gd name="T3" fmla="*/ 0 h 68"/>
              <a:gd name="T4" fmla="*/ 2147483647 w 5"/>
              <a:gd name="T5" fmla="*/ 2147483647 h 68"/>
              <a:gd name="T6" fmla="*/ 2147483647 w 5"/>
              <a:gd name="T7" fmla="*/ 2147483647 h 68"/>
              <a:gd name="T8" fmla="*/ 0 w 5"/>
              <a:gd name="T9" fmla="*/ 2147483647 h 68"/>
              <a:gd name="T10" fmla="*/ 2147483647 w 5"/>
              <a:gd name="T11" fmla="*/ 0 h 68"/>
              <a:gd name="T12" fmla="*/ 0 60000 65536"/>
              <a:gd name="T13" fmla="*/ 0 60000 65536"/>
              <a:gd name="T14" fmla="*/ 0 60000 65536"/>
              <a:gd name="T15" fmla="*/ 0 60000 65536"/>
              <a:gd name="T16" fmla="*/ 0 60000 65536"/>
              <a:gd name="T17" fmla="*/ 0 60000 65536"/>
              <a:gd name="T18" fmla="*/ 0 w 5"/>
              <a:gd name="T19" fmla="*/ 0 h 68"/>
              <a:gd name="T20" fmla="*/ 5 w 5"/>
              <a:gd name="T21" fmla="*/ 68 h 68"/>
            </a:gdLst>
            <a:ahLst/>
            <a:cxnLst>
              <a:cxn ang="T12">
                <a:pos x="T0" y="T1"/>
              </a:cxn>
              <a:cxn ang="T13">
                <a:pos x="T2" y="T3"/>
              </a:cxn>
              <a:cxn ang="T14">
                <a:pos x="T4" y="T5"/>
              </a:cxn>
              <a:cxn ang="T15">
                <a:pos x="T6" y="T7"/>
              </a:cxn>
              <a:cxn ang="T16">
                <a:pos x="T8" y="T9"/>
              </a:cxn>
              <a:cxn ang="T17">
                <a:pos x="T10" y="T11"/>
              </a:cxn>
            </a:cxnLst>
            <a:rect l="T18" t="T19" r="T20" b="T21"/>
            <a:pathLst>
              <a:path w="5" h="68">
                <a:moveTo>
                  <a:pt x="1" y="0"/>
                </a:moveTo>
                <a:lnTo>
                  <a:pt x="5" y="0"/>
                </a:lnTo>
                <a:lnTo>
                  <a:pt x="4" y="68"/>
                </a:lnTo>
                <a:lnTo>
                  <a:pt x="0" y="68"/>
                </a:lnTo>
                <a:lnTo>
                  <a:pt x="1"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41" name="Freeform 57"/>
          <p:cNvSpPr>
            <a:spLocks/>
          </p:cNvSpPr>
          <p:nvPr/>
        </p:nvSpPr>
        <p:spPr bwMode="auto">
          <a:xfrm>
            <a:off x="6942138" y="5265739"/>
            <a:ext cx="6350" cy="47625"/>
          </a:xfrm>
          <a:custGeom>
            <a:avLst/>
            <a:gdLst>
              <a:gd name="T0" fmla="*/ 2147483647 w 12"/>
              <a:gd name="T1" fmla="*/ 0 h 116"/>
              <a:gd name="T2" fmla="*/ 2147483647 w 12"/>
              <a:gd name="T3" fmla="*/ 0 h 116"/>
              <a:gd name="T4" fmla="*/ 2147483647 w 12"/>
              <a:gd name="T5" fmla="*/ 2147483647 h 116"/>
              <a:gd name="T6" fmla="*/ 2147483647 w 12"/>
              <a:gd name="T7" fmla="*/ 2147483647 h 116"/>
              <a:gd name="T8" fmla="*/ 0 w 12"/>
              <a:gd name="T9" fmla="*/ 2147483647 h 116"/>
              <a:gd name="T10" fmla="*/ 2147483647 w 12"/>
              <a:gd name="T11" fmla="*/ 0 h 116"/>
              <a:gd name="T12" fmla="*/ 0 60000 65536"/>
              <a:gd name="T13" fmla="*/ 0 60000 65536"/>
              <a:gd name="T14" fmla="*/ 0 60000 65536"/>
              <a:gd name="T15" fmla="*/ 0 60000 65536"/>
              <a:gd name="T16" fmla="*/ 0 60000 65536"/>
              <a:gd name="T17" fmla="*/ 0 60000 65536"/>
              <a:gd name="T18" fmla="*/ 0 w 12"/>
              <a:gd name="T19" fmla="*/ 0 h 116"/>
              <a:gd name="T20" fmla="*/ 12 w 1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 h="116">
                <a:moveTo>
                  <a:pt x="8" y="0"/>
                </a:moveTo>
                <a:lnTo>
                  <a:pt x="12" y="0"/>
                </a:lnTo>
                <a:lnTo>
                  <a:pt x="4" y="115"/>
                </a:lnTo>
                <a:lnTo>
                  <a:pt x="4" y="116"/>
                </a:lnTo>
                <a:lnTo>
                  <a:pt x="0" y="115"/>
                </a:lnTo>
                <a:lnTo>
                  <a:pt x="8"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42" name="Freeform 58"/>
          <p:cNvSpPr>
            <a:spLocks/>
          </p:cNvSpPr>
          <p:nvPr/>
        </p:nvSpPr>
        <p:spPr bwMode="auto">
          <a:xfrm>
            <a:off x="6934201" y="5340351"/>
            <a:ext cx="3175" cy="3175"/>
          </a:xfrm>
          <a:custGeom>
            <a:avLst/>
            <a:gdLst>
              <a:gd name="T0" fmla="*/ 0 w 4"/>
              <a:gd name="T1" fmla="*/ 0 h 6"/>
              <a:gd name="T2" fmla="*/ 2147483647 w 4"/>
              <a:gd name="T3" fmla="*/ 0 h 6"/>
              <a:gd name="T4" fmla="*/ 2147483647 w 4"/>
              <a:gd name="T5" fmla="*/ 2147483647 h 6"/>
              <a:gd name="T6" fmla="*/ 2147483647 w 4"/>
              <a:gd name="T7" fmla="*/ 2147483647 h 6"/>
              <a:gd name="T8" fmla="*/ 0 w 4"/>
              <a:gd name="T9" fmla="*/ 2147483647 h 6"/>
              <a:gd name="T10" fmla="*/ 0 w 4"/>
              <a:gd name="T11" fmla="*/ 0 h 6"/>
              <a:gd name="T12" fmla="*/ 0 60000 65536"/>
              <a:gd name="T13" fmla="*/ 0 60000 65536"/>
              <a:gd name="T14" fmla="*/ 0 60000 65536"/>
              <a:gd name="T15" fmla="*/ 0 60000 65536"/>
              <a:gd name="T16" fmla="*/ 0 60000 65536"/>
              <a:gd name="T17" fmla="*/ 0 60000 65536"/>
              <a:gd name="T18" fmla="*/ 0 w 4"/>
              <a:gd name="T19" fmla="*/ 0 h 6"/>
              <a:gd name="T20" fmla="*/ 4 w 4"/>
              <a:gd name="T21" fmla="*/ 6 h 6"/>
            </a:gdLst>
            <a:ahLst/>
            <a:cxnLst>
              <a:cxn ang="T12">
                <a:pos x="T0" y="T1"/>
              </a:cxn>
              <a:cxn ang="T13">
                <a:pos x="T2" y="T3"/>
              </a:cxn>
              <a:cxn ang="T14">
                <a:pos x="T4" y="T5"/>
              </a:cxn>
              <a:cxn ang="T15">
                <a:pos x="T6" y="T7"/>
              </a:cxn>
              <a:cxn ang="T16">
                <a:pos x="T8" y="T9"/>
              </a:cxn>
              <a:cxn ang="T17">
                <a:pos x="T10" y="T11"/>
              </a:cxn>
            </a:cxnLst>
            <a:rect l="T18" t="T19" r="T20" b="T21"/>
            <a:pathLst>
              <a:path w="4" h="6">
                <a:moveTo>
                  <a:pt x="0" y="0"/>
                </a:moveTo>
                <a:lnTo>
                  <a:pt x="4" y="0"/>
                </a:lnTo>
                <a:lnTo>
                  <a:pt x="4" y="5"/>
                </a:lnTo>
                <a:lnTo>
                  <a:pt x="4" y="6"/>
                </a:lnTo>
                <a:lnTo>
                  <a:pt x="0" y="5"/>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43" name="Freeform 59"/>
          <p:cNvSpPr>
            <a:spLocks/>
          </p:cNvSpPr>
          <p:nvPr/>
        </p:nvSpPr>
        <p:spPr bwMode="auto">
          <a:xfrm>
            <a:off x="6934201" y="5343525"/>
            <a:ext cx="3175" cy="1588"/>
          </a:xfrm>
          <a:custGeom>
            <a:avLst/>
            <a:gdLst>
              <a:gd name="T0" fmla="*/ 0 w 4"/>
              <a:gd name="T1" fmla="*/ 0 h 7"/>
              <a:gd name="T2" fmla="*/ 2147483647 w 4"/>
              <a:gd name="T3" fmla="*/ 2147483647 h 7"/>
              <a:gd name="T4" fmla="*/ 2147483647 w 4"/>
              <a:gd name="T5" fmla="*/ 2147483647 h 7"/>
              <a:gd name="T6" fmla="*/ 2147483647 w 4"/>
              <a:gd name="T7" fmla="*/ 2147483647 h 7"/>
              <a:gd name="T8" fmla="*/ 0 w 4"/>
              <a:gd name="T9" fmla="*/ 2147483647 h 7"/>
              <a:gd name="T10" fmla="*/ 0 w 4"/>
              <a:gd name="T11" fmla="*/ 0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0" y="0"/>
                </a:moveTo>
                <a:lnTo>
                  <a:pt x="4" y="1"/>
                </a:lnTo>
                <a:lnTo>
                  <a:pt x="3" y="5"/>
                </a:lnTo>
                <a:lnTo>
                  <a:pt x="1" y="7"/>
                </a:lnTo>
                <a:lnTo>
                  <a:pt x="0" y="3"/>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44" name="Freeform 60"/>
          <p:cNvSpPr>
            <a:spLocks/>
          </p:cNvSpPr>
          <p:nvPr/>
        </p:nvSpPr>
        <p:spPr bwMode="auto">
          <a:xfrm>
            <a:off x="6926264" y="5343526"/>
            <a:ext cx="9525" cy="3175"/>
          </a:xfrm>
          <a:custGeom>
            <a:avLst/>
            <a:gdLst>
              <a:gd name="T0" fmla="*/ 2147483647 w 18"/>
              <a:gd name="T1" fmla="*/ 0 h 8"/>
              <a:gd name="T2" fmla="*/ 2147483647 w 18"/>
              <a:gd name="T3" fmla="*/ 2147483647 h 8"/>
              <a:gd name="T4" fmla="*/ 2147483647 w 18"/>
              <a:gd name="T5" fmla="*/ 2147483647 h 8"/>
              <a:gd name="T6" fmla="*/ 0 w 18"/>
              <a:gd name="T7" fmla="*/ 2147483647 h 8"/>
              <a:gd name="T8" fmla="*/ 2147483647 w 18"/>
              <a:gd name="T9" fmla="*/ 2147483647 h 8"/>
              <a:gd name="T10" fmla="*/ 2147483647 w 18"/>
              <a:gd name="T11" fmla="*/ 0 h 8"/>
              <a:gd name="T12" fmla="*/ 0 60000 65536"/>
              <a:gd name="T13" fmla="*/ 0 60000 65536"/>
              <a:gd name="T14" fmla="*/ 0 60000 65536"/>
              <a:gd name="T15" fmla="*/ 0 60000 65536"/>
              <a:gd name="T16" fmla="*/ 0 60000 65536"/>
              <a:gd name="T17" fmla="*/ 0 60000 65536"/>
              <a:gd name="T18" fmla="*/ 0 w 18"/>
              <a:gd name="T19" fmla="*/ 0 h 8"/>
              <a:gd name="T20" fmla="*/ 18 w 18"/>
              <a:gd name="T21" fmla="*/ 8 h 8"/>
            </a:gdLst>
            <a:ahLst/>
            <a:cxnLst>
              <a:cxn ang="T12">
                <a:pos x="T0" y="T1"/>
              </a:cxn>
              <a:cxn ang="T13">
                <a:pos x="T2" y="T3"/>
              </a:cxn>
              <a:cxn ang="T14">
                <a:pos x="T4" y="T5"/>
              </a:cxn>
              <a:cxn ang="T15">
                <a:pos x="T6" y="T7"/>
              </a:cxn>
              <a:cxn ang="T16">
                <a:pos x="T8" y="T9"/>
              </a:cxn>
              <a:cxn ang="T17">
                <a:pos x="T10" y="T11"/>
              </a:cxn>
            </a:cxnLst>
            <a:rect l="T18" t="T19" r="T20" b="T21"/>
            <a:pathLst>
              <a:path w="18" h="8">
                <a:moveTo>
                  <a:pt x="17" y="0"/>
                </a:moveTo>
                <a:lnTo>
                  <a:pt x="18" y="4"/>
                </a:lnTo>
                <a:lnTo>
                  <a:pt x="3" y="8"/>
                </a:lnTo>
                <a:lnTo>
                  <a:pt x="0" y="4"/>
                </a:lnTo>
                <a:lnTo>
                  <a:pt x="2" y="2"/>
                </a:lnTo>
                <a:lnTo>
                  <a:pt x="17"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45" name="Freeform 61"/>
          <p:cNvSpPr>
            <a:spLocks/>
          </p:cNvSpPr>
          <p:nvPr/>
        </p:nvSpPr>
        <p:spPr bwMode="auto">
          <a:xfrm>
            <a:off x="6924676" y="5345114"/>
            <a:ext cx="3175" cy="1587"/>
          </a:xfrm>
          <a:custGeom>
            <a:avLst/>
            <a:gdLst>
              <a:gd name="T0" fmla="*/ 2147483647 w 5"/>
              <a:gd name="T1" fmla="*/ 0 h 4"/>
              <a:gd name="T2" fmla="*/ 2147483647 w 5"/>
              <a:gd name="T3" fmla="*/ 2147483647 h 4"/>
              <a:gd name="T4" fmla="*/ 2147483647 w 5"/>
              <a:gd name="T5" fmla="*/ 2147483647 h 4"/>
              <a:gd name="T6" fmla="*/ 0 w 5"/>
              <a:gd name="T7" fmla="*/ 2147483647 h 4"/>
              <a:gd name="T8" fmla="*/ 0 w 5"/>
              <a:gd name="T9" fmla="*/ 2147483647 h 4"/>
              <a:gd name="T10" fmla="*/ 2147483647 w 5"/>
              <a:gd name="T11" fmla="*/ 0 h 4"/>
              <a:gd name="T12" fmla="*/ 0 60000 65536"/>
              <a:gd name="T13" fmla="*/ 0 60000 65536"/>
              <a:gd name="T14" fmla="*/ 0 60000 65536"/>
              <a:gd name="T15" fmla="*/ 0 60000 65536"/>
              <a:gd name="T16" fmla="*/ 0 60000 65536"/>
              <a:gd name="T17" fmla="*/ 0 60000 65536"/>
              <a:gd name="T18" fmla="*/ 0 w 5"/>
              <a:gd name="T19" fmla="*/ 0 h 4"/>
              <a:gd name="T20" fmla="*/ 5 w 5"/>
              <a:gd name="T21" fmla="*/ 4 h 4"/>
            </a:gdLst>
            <a:ahLst/>
            <a:cxnLst>
              <a:cxn ang="T12">
                <a:pos x="T0" y="T1"/>
              </a:cxn>
              <a:cxn ang="T13">
                <a:pos x="T2" y="T3"/>
              </a:cxn>
              <a:cxn ang="T14">
                <a:pos x="T4" y="T5"/>
              </a:cxn>
              <a:cxn ang="T15">
                <a:pos x="T6" y="T7"/>
              </a:cxn>
              <a:cxn ang="T16">
                <a:pos x="T8" y="T9"/>
              </a:cxn>
              <a:cxn ang="T17">
                <a:pos x="T10" y="T11"/>
              </a:cxn>
            </a:cxnLst>
            <a:rect l="T18" t="T19" r="T20" b="T21"/>
            <a:pathLst>
              <a:path w="5" h="4">
                <a:moveTo>
                  <a:pt x="2" y="0"/>
                </a:moveTo>
                <a:lnTo>
                  <a:pt x="5" y="4"/>
                </a:lnTo>
                <a:lnTo>
                  <a:pt x="2" y="4"/>
                </a:lnTo>
                <a:lnTo>
                  <a:pt x="0" y="1"/>
                </a:lnTo>
                <a:lnTo>
                  <a:pt x="2"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46" name="Freeform 62"/>
          <p:cNvSpPr>
            <a:spLocks/>
          </p:cNvSpPr>
          <p:nvPr/>
        </p:nvSpPr>
        <p:spPr bwMode="auto">
          <a:xfrm>
            <a:off x="6923089" y="5346700"/>
            <a:ext cx="3175" cy="1588"/>
          </a:xfrm>
          <a:custGeom>
            <a:avLst/>
            <a:gdLst>
              <a:gd name="T0" fmla="*/ 2147483647 w 4"/>
              <a:gd name="T1" fmla="*/ 0 h 5"/>
              <a:gd name="T2" fmla="*/ 2147483647 w 4"/>
              <a:gd name="T3" fmla="*/ 2147483647 h 5"/>
              <a:gd name="T4" fmla="*/ 2147483647 w 4"/>
              <a:gd name="T5" fmla="*/ 2147483647 h 5"/>
              <a:gd name="T6" fmla="*/ 0 w 4"/>
              <a:gd name="T7" fmla="*/ 2147483647 h 5"/>
              <a:gd name="T8" fmla="*/ 2147483647 w 4"/>
              <a:gd name="T9" fmla="*/ 2147483647 h 5"/>
              <a:gd name="T10" fmla="*/ 2147483647 w 4"/>
              <a:gd name="T11" fmla="*/ 0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2" y="0"/>
                </a:moveTo>
                <a:lnTo>
                  <a:pt x="4" y="3"/>
                </a:lnTo>
                <a:lnTo>
                  <a:pt x="4" y="5"/>
                </a:lnTo>
                <a:lnTo>
                  <a:pt x="0" y="4"/>
                </a:lnTo>
                <a:lnTo>
                  <a:pt x="1" y="3"/>
                </a:lnTo>
                <a:lnTo>
                  <a:pt x="2"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47" name="Freeform 63"/>
          <p:cNvSpPr>
            <a:spLocks/>
          </p:cNvSpPr>
          <p:nvPr/>
        </p:nvSpPr>
        <p:spPr bwMode="auto">
          <a:xfrm>
            <a:off x="6923089" y="5348288"/>
            <a:ext cx="3175" cy="4762"/>
          </a:xfrm>
          <a:custGeom>
            <a:avLst/>
            <a:gdLst>
              <a:gd name="T0" fmla="*/ 0 w 4"/>
              <a:gd name="T1" fmla="*/ 0 h 13"/>
              <a:gd name="T2" fmla="*/ 2147483647 w 4"/>
              <a:gd name="T3" fmla="*/ 2147483647 h 13"/>
              <a:gd name="T4" fmla="*/ 2147483647 w 4"/>
              <a:gd name="T5" fmla="*/ 2147483647 h 13"/>
              <a:gd name="T6" fmla="*/ 2147483647 w 4"/>
              <a:gd name="T7" fmla="*/ 2147483647 h 13"/>
              <a:gd name="T8" fmla="*/ 0 w 4"/>
              <a:gd name="T9" fmla="*/ 2147483647 h 13"/>
              <a:gd name="T10" fmla="*/ 0 w 4"/>
              <a:gd name="T11" fmla="*/ 0 h 13"/>
              <a:gd name="T12" fmla="*/ 0 60000 65536"/>
              <a:gd name="T13" fmla="*/ 0 60000 65536"/>
              <a:gd name="T14" fmla="*/ 0 60000 65536"/>
              <a:gd name="T15" fmla="*/ 0 60000 65536"/>
              <a:gd name="T16" fmla="*/ 0 60000 65536"/>
              <a:gd name="T17" fmla="*/ 0 60000 65536"/>
              <a:gd name="T18" fmla="*/ 0 w 4"/>
              <a:gd name="T19" fmla="*/ 0 h 13"/>
              <a:gd name="T20" fmla="*/ 4 w 4"/>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4" h="13">
                <a:moveTo>
                  <a:pt x="0" y="0"/>
                </a:moveTo>
                <a:lnTo>
                  <a:pt x="4" y="1"/>
                </a:lnTo>
                <a:lnTo>
                  <a:pt x="4" y="11"/>
                </a:lnTo>
                <a:lnTo>
                  <a:pt x="2" y="13"/>
                </a:lnTo>
                <a:lnTo>
                  <a:pt x="0" y="9"/>
                </a:lnTo>
                <a:lnTo>
                  <a:pt x="0" y="0"/>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48" name="Freeform 64"/>
          <p:cNvSpPr>
            <a:spLocks/>
          </p:cNvSpPr>
          <p:nvPr/>
        </p:nvSpPr>
        <p:spPr bwMode="auto">
          <a:xfrm>
            <a:off x="6897689" y="5353051"/>
            <a:ext cx="3175" cy="3175"/>
          </a:xfrm>
          <a:custGeom>
            <a:avLst/>
            <a:gdLst>
              <a:gd name="T0" fmla="*/ 2147483647 w 5"/>
              <a:gd name="T1" fmla="*/ 2147483647 h 6"/>
              <a:gd name="T2" fmla="*/ 2147483647 w 5"/>
              <a:gd name="T3" fmla="*/ 2147483647 h 6"/>
              <a:gd name="T4" fmla="*/ 0 w 5"/>
              <a:gd name="T5" fmla="*/ 2147483647 h 6"/>
              <a:gd name="T6" fmla="*/ 0 w 5"/>
              <a:gd name="T7" fmla="*/ 2147483647 h 6"/>
              <a:gd name="T8" fmla="*/ 2147483647 w 5"/>
              <a:gd name="T9" fmla="*/ 0 h 6"/>
              <a:gd name="T10" fmla="*/ 2147483647 w 5"/>
              <a:gd name="T11" fmla="*/ 2147483647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5" y="1"/>
                </a:moveTo>
                <a:lnTo>
                  <a:pt x="4" y="6"/>
                </a:lnTo>
                <a:lnTo>
                  <a:pt x="0" y="4"/>
                </a:lnTo>
                <a:lnTo>
                  <a:pt x="0" y="2"/>
                </a:lnTo>
                <a:lnTo>
                  <a:pt x="2" y="0"/>
                </a:lnTo>
                <a:lnTo>
                  <a:pt x="5" y="1"/>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16449" name="Freeform 65"/>
          <p:cNvSpPr>
            <a:spLocks/>
          </p:cNvSpPr>
          <p:nvPr/>
        </p:nvSpPr>
        <p:spPr bwMode="auto">
          <a:xfrm>
            <a:off x="6869113" y="5318125"/>
            <a:ext cx="4762" cy="7938"/>
          </a:xfrm>
          <a:custGeom>
            <a:avLst/>
            <a:gdLst>
              <a:gd name="T0" fmla="*/ 2147483647 w 8"/>
              <a:gd name="T1" fmla="*/ 2147483647 h 22"/>
              <a:gd name="T2" fmla="*/ 2147483647 w 8"/>
              <a:gd name="T3" fmla="*/ 2147483647 h 22"/>
              <a:gd name="T4" fmla="*/ 0 w 8"/>
              <a:gd name="T5" fmla="*/ 2147483647 h 22"/>
              <a:gd name="T6" fmla="*/ 0 w 8"/>
              <a:gd name="T7" fmla="*/ 0 h 22"/>
              <a:gd name="T8" fmla="*/ 2147483647 w 8"/>
              <a:gd name="T9" fmla="*/ 0 h 22"/>
              <a:gd name="T10" fmla="*/ 2147483647 w 8"/>
              <a:gd name="T11" fmla="*/ 2147483647 h 22"/>
              <a:gd name="T12" fmla="*/ 0 60000 65536"/>
              <a:gd name="T13" fmla="*/ 0 60000 65536"/>
              <a:gd name="T14" fmla="*/ 0 60000 65536"/>
              <a:gd name="T15" fmla="*/ 0 60000 65536"/>
              <a:gd name="T16" fmla="*/ 0 60000 65536"/>
              <a:gd name="T17" fmla="*/ 0 60000 65536"/>
              <a:gd name="T18" fmla="*/ 0 w 8"/>
              <a:gd name="T19" fmla="*/ 0 h 22"/>
              <a:gd name="T20" fmla="*/ 8 w 8"/>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8" h="22">
                <a:moveTo>
                  <a:pt x="8" y="19"/>
                </a:moveTo>
                <a:lnTo>
                  <a:pt x="4" y="22"/>
                </a:lnTo>
                <a:lnTo>
                  <a:pt x="0" y="2"/>
                </a:lnTo>
                <a:lnTo>
                  <a:pt x="0" y="0"/>
                </a:lnTo>
                <a:lnTo>
                  <a:pt x="4" y="0"/>
                </a:lnTo>
                <a:lnTo>
                  <a:pt x="8" y="19"/>
                </a:lnTo>
                <a:close/>
              </a:path>
            </a:pathLst>
          </a:custGeom>
          <a:noFill/>
          <a:ln w="9525">
            <a:noFill/>
            <a:round/>
            <a:headEnd/>
            <a:tailEnd/>
          </a:ln>
        </p:spPr>
        <p:txBody>
          <a:bodyPr/>
          <a:lstStyle/>
          <a:p>
            <a:endParaRPr lang="en-IN">
              <a:latin typeface="Bookman Old Style" panose="02050604050505020204" pitchFamily="18" charset="0"/>
            </a:endParaRPr>
          </a:p>
        </p:txBody>
      </p:sp>
      <p:sp>
        <p:nvSpPr>
          <p:cNvPr id="2" name="Content Placeholder 1"/>
          <p:cNvSpPr>
            <a:spLocks noGrp="1"/>
          </p:cNvSpPr>
          <p:nvPr>
            <p:ph idx="1"/>
          </p:nvPr>
        </p:nvSpPr>
        <p:spPr>
          <a:xfrm>
            <a:off x="2209800" y="1269242"/>
            <a:ext cx="8153400" cy="4575612"/>
          </a:xfrm>
        </p:spPr>
        <p:txBody>
          <a:bodyPr>
            <a:normAutofit fontScale="92500" lnSpcReduction="10000"/>
          </a:bodyPr>
          <a:lstStyle/>
          <a:p>
            <a:pPr algn="just"/>
            <a:r>
              <a:rPr lang="en-US" b="0" dirty="0"/>
              <a:t>Reliability testing is defined as a software testing type, that checks whether the software can perform a failure-free operation for a specified period of time in a specified </a:t>
            </a:r>
            <a:r>
              <a:rPr lang="en-US" b="0" dirty="0" smtClean="0"/>
              <a:t>environment.</a:t>
            </a:r>
          </a:p>
          <a:p>
            <a:pPr algn="just"/>
            <a:r>
              <a:rPr lang="en-US" b="0" dirty="0" smtClean="0"/>
              <a:t>Reliability </a:t>
            </a:r>
            <a:r>
              <a:rPr lang="en-US" b="0" dirty="0"/>
              <a:t>testing in software assures that the product is fault free and is reliable for its intended purpose</a:t>
            </a:r>
            <a:r>
              <a:rPr lang="en-US" b="0" dirty="0" smtClean="0"/>
              <a:t>.</a:t>
            </a:r>
          </a:p>
          <a:p>
            <a:r>
              <a:rPr lang="en-US" b="0" dirty="0" smtClean="0"/>
              <a:t>Reliability is achieved by focusing on the following activities.</a:t>
            </a:r>
          </a:p>
          <a:p>
            <a:r>
              <a:rPr lang="en-US" b="0" dirty="0" smtClean="0"/>
              <a:t>Defined engineering process</a:t>
            </a:r>
          </a:p>
          <a:p>
            <a:r>
              <a:rPr lang="en-US" b="0" dirty="0" smtClean="0"/>
              <a:t>Review of work products at each stage</a:t>
            </a:r>
          </a:p>
          <a:p>
            <a:r>
              <a:rPr lang="en-US" b="0" dirty="0" smtClean="0"/>
              <a:t>Change management procedures.</a:t>
            </a:r>
            <a:br>
              <a:rPr lang="en-US" b="0" dirty="0" smtClean="0"/>
            </a:br>
            <a:endParaRPr lang="en-US" b="0" dirty="0"/>
          </a:p>
        </p:txBody>
      </p:sp>
      <p:sp>
        <p:nvSpPr>
          <p:cNvPr id="4" name="Title 3"/>
          <p:cNvSpPr>
            <a:spLocks noGrp="1"/>
          </p:cNvSpPr>
          <p:nvPr>
            <p:ph type="title"/>
          </p:nvPr>
        </p:nvSpPr>
        <p:spPr>
          <a:xfrm>
            <a:off x="2324101" y="393701"/>
            <a:ext cx="3780485" cy="533578"/>
          </a:xfrm>
        </p:spPr>
        <p:txBody>
          <a:bodyPr>
            <a:normAutofit fontScale="90000"/>
          </a:bodyPr>
          <a:lstStyle/>
          <a:p>
            <a:r>
              <a:rPr lang="en-US" dirty="0" smtClean="0"/>
              <a:t>Reliability Testing</a:t>
            </a:r>
            <a:endParaRPr lang="en-US" dirty="0"/>
          </a:p>
        </p:txBody>
      </p:sp>
    </p:spTree>
    <p:extLst>
      <p:ext uri="{BB962C8B-B14F-4D97-AF65-F5344CB8AC3E}">
        <p14:creationId xmlns:p14="http://schemas.microsoft.com/office/powerpoint/2010/main" val="302446575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9800" y="1143001"/>
            <a:ext cx="8077200" cy="5923673"/>
          </a:xfrm>
        </p:spPr>
        <p:txBody>
          <a:bodyPr>
            <a:normAutofit lnSpcReduction="10000"/>
          </a:bodyPr>
          <a:lstStyle/>
          <a:p>
            <a:pPr marL="0" indent="0" algn="just">
              <a:buNone/>
            </a:pPr>
            <a:r>
              <a:rPr lang="en-US" b="0" dirty="0"/>
              <a:t>Compatibility Testing</a:t>
            </a:r>
          </a:p>
          <a:p>
            <a:pPr algn="just"/>
            <a:r>
              <a:rPr lang="en-US" b="0" dirty="0"/>
              <a:t>It is a testing type in which it validates how software behaves and runs in a different environment, web servers, hardware, and network environment.</a:t>
            </a:r>
          </a:p>
          <a:p>
            <a:pPr algn="just"/>
            <a:r>
              <a:rPr lang="en-US" b="0" dirty="0">
                <a:hlinkClick r:id="rId2"/>
              </a:rPr>
              <a:t>Compatibility testing</a:t>
            </a:r>
            <a:r>
              <a:rPr lang="en-US" b="0" dirty="0"/>
              <a:t> ensures that software can run on a different configuration, different database, different browsers, and their versions. Compatibility testing is performed by the testing team</a:t>
            </a:r>
            <a:r>
              <a:rPr lang="en-US" b="0" dirty="0" smtClean="0"/>
              <a:t>.</a:t>
            </a:r>
          </a:p>
          <a:p>
            <a:pPr marL="0" indent="0" algn="just">
              <a:buNone/>
            </a:pPr>
            <a:r>
              <a:rPr lang="en-US" b="0" dirty="0"/>
              <a:t>Usability Testing</a:t>
            </a:r>
          </a:p>
          <a:p>
            <a:pPr algn="just"/>
            <a:r>
              <a:rPr lang="en-US" b="0" dirty="0"/>
              <a:t>Under </a:t>
            </a:r>
            <a:r>
              <a:rPr lang="en-US" b="0" dirty="0">
                <a:hlinkClick r:id="rId3"/>
              </a:rPr>
              <a:t>Usability Testing</a:t>
            </a:r>
            <a:r>
              <a:rPr lang="en-US" b="0" dirty="0"/>
              <a:t>, User-friendliness check is done. The application flow is tested to know if a new user can understand the application easily or not, Proper help documented if a user gets stuck at any point. Basically, system navigation is checked in this testing.</a:t>
            </a:r>
          </a:p>
          <a:p>
            <a:pPr algn="just"/>
            <a:endParaRPr lang="en-US" b="0" dirty="0"/>
          </a:p>
          <a:p>
            <a:pPr algn="just"/>
            <a:endParaRPr lang="en-US" dirty="0"/>
          </a:p>
        </p:txBody>
      </p:sp>
    </p:spTree>
    <p:extLst>
      <p:ext uri="{BB962C8B-B14F-4D97-AF65-F5344CB8AC3E}">
        <p14:creationId xmlns:p14="http://schemas.microsoft.com/office/powerpoint/2010/main" val="737871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4099" y="393701"/>
            <a:ext cx="7193387" cy="533578"/>
          </a:xfrm>
        </p:spPr>
        <p:txBody>
          <a:bodyPr>
            <a:normAutofit fontScale="90000"/>
          </a:bodyPr>
          <a:lstStyle/>
          <a:p>
            <a:r>
              <a:rPr lang="en-US" dirty="0"/>
              <a:t>Software Testing Life Cycle (STLC)</a:t>
            </a:r>
          </a:p>
        </p:txBody>
      </p:sp>
      <p:sp>
        <p:nvSpPr>
          <p:cNvPr id="3" name="Content Placeholder 2"/>
          <p:cNvSpPr>
            <a:spLocks noGrp="1"/>
          </p:cNvSpPr>
          <p:nvPr>
            <p:ph idx="1"/>
          </p:nvPr>
        </p:nvSpPr>
        <p:spPr>
          <a:xfrm>
            <a:off x="2209800" y="1143000"/>
            <a:ext cx="7848600" cy="3024418"/>
          </a:xfrm>
        </p:spPr>
        <p:txBody>
          <a:bodyPr>
            <a:normAutofit fontScale="92500" lnSpcReduction="20000"/>
          </a:bodyPr>
          <a:lstStyle/>
          <a:p>
            <a:pPr algn="just"/>
            <a:r>
              <a:rPr lang="en-US" b="0" dirty="0"/>
              <a:t>What is Software Testing Life Cycle (STLC</a:t>
            </a:r>
            <a:r>
              <a:rPr lang="en-US" b="0" dirty="0" smtClean="0"/>
              <a:t>)?</a:t>
            </a:r>
          </a:p>
          <a:p>
            <a:pPr marL="0" indent="0" algn="just">
              <a:buNone/>
            </a:pPr>
            <a:r>
              <a:rPr lang="en-US" b="0" dirty="0"/>
              <a:t>Software Testing Life Cycle (STLC) is a sequence of specific activities conducted during the testing process to ensure software quality goals are met. </a:t>
            </a:r>
            <a:endParaRPr lang="en-US" b="0" dirty="0" smtClean="0"/>
          </a:p>
          <a:p>
            <a:pPr marL="0" indent="0" algn="just">
              <a:buNone/>
            </a:pPr>
            <a:r>
              <a:rPr lang="en-US" b="0" dirty="0" smtClean="0"/>
              <a:t>STLC </a:t>
            </a:r>
            <a:r>
              <a:rPr lang="en-US" b="0" dirty="0"/>
              <a:t>involves both verification and validation activities. Contrary to popular belief, Software Testing is not just a single/isolate activity, i.e. testing. It consists of a series of activities carried out methodologically to help certify your software product. </a:t>
            </a:r>
          </a:p>
        </p:txBody>
      </p:sp>
    </p:spTree>
    <p:extLst>
      <p:ext uri="{BB962C8B-B14F-4D97-AF65-F5344CB8AC3E}">
        <p14:creationId xmlns:p14="http://schemas.microsoft.com/office/powerpoint/2010/main" val="1830868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133600" y="569972"/>
            <a:ext cx="7760138" cy="420628"/>
          </a:xfrm>
          <a:noFill/>
        </p:spPr>
        <p:txBody>
          <a:bodyPr>
            <a:normAutofit fontScale="90000"/>
          </a:bodyPr>
          <a:lstStyle/>
          <a:p>
            <a:pPr>
              <a:lnSpc>
                <a:spcPct val="100000"/>
              </a:lnSpc>
              <a:spcBef>
                <a:spcPts val="600"/>
              </a:spcBef>
              <a:spcAft>
                <a:spcPts val="600"/>
              </a:spcAft>
            </a:pPr>
            <a:r>
              <a:rPr lang="en-US" dirty="0">
                <a:solidFill>
                  <a:srgbClr val="FF0000"/>
                </a:solidFill>
                <a:latin typeface="Bookman Old Style" panose="02050604050505020204" pitchFamily="18" charset="0"/>
                <a:ea typeface="Cambria" panose="02040503050406030204" pitchFamily="18" charset="0"/>
              </a:rPr>
              <a:t>Quality, Quality assurance and Quality </a:t>
            </a:r>
            <a:r>
              <a:rPr lang="en-US" dirty="0" smtClean="0">
                <a:solidFill>
                  <a:srgbClr val="FF0000"/>
                </a:solidFill>
                <a:latin typeface="Bookman Old Style" panose="02050604050505020204" pitchFamily="18" charset="0"/>
                <a:ea typeface="Cambria" panose="02040503050406030204" pitchFamily="18" charset="0"/>
              </a:rPr>
              <a:t>Control</a:t>
            </a:r>
            <a:endParaRPr lang="en-US" dirty="0">
              <a:solidFill>
                <a:srgbClr val="FF0000"/>
              </a:solidFill>
              <a:latin typeface="Bookman Old Style" panose="02050604050505020204" pitchFamily="18" charset="0"/>
              <a:ea typeface="Cambria" panose="02040503050406030204" pitchFamily="18" charset="0"/>
            </a:endParaRPr>
          </a:p>
        </p:txBody>
      </p:sp>
      <p:sp>
        <p:nvSpPr>
          <p:cNvPr id="16388" name="Freeform 4"/>
          <p:cNvSpPr>
            <a:spLocks/>
          </p:cNvSpPr>
          <p:nvPr/>
        </p:nvSpPr>
        <p:spPr bwMode="auto">
          <a:xfrm>
            <a:off x="7223126" y="5111751"/>
            <a:ext cx="3175" cy="34925"/>
          </a:xfrm>
          <a:custGeom>
            <a:avLst/>
            <a:gdLst>
              <a:gd name="T0" fmla="*/ 0 w 6"/>
              <a:gd name="T1" fmla="*/ 0 h 87"/>
              <a:gd name="T2" fmla="*/ 2147483647 w 6"/>
              <a:gd name="T3" fmla="*/ 0 h 87"/>
              <a:gd name="T4" fmla="*/ 2147483647 w 6"/>
              <a:gd name="T5" fmla="*/ 2147483647 h 87"/>
              <a:gd name="T6" fmla="*/ 2147483647 w 6"/>
              <a:gd name="T7" fmla="*/ 2147483647 h 87"/>
              <a:gd name="T8" fmla="*/ 2147483647 w 6"/>
              <a:gd name="T9" fmla="*/ 2147483647 h 87"/>
              <a:gd name="T10" fmla="*/ 0 w 6"/>
              <a:gd name="T11" fmla="*/ 0 h 87"/>
              <a:gd name="T12" fmla="*/ 0 60000 65536"/>
              <a:gd name="T13" fmla="*/ 0 60000 65536"/>
              <a:gd name="T14" fmla="*/ 0 60000 65536"/>
              <a:gd name="T15" fmla="*/ 0 60000 65536"/>
              <a:gd name="T16" fmla="*/ 0 60000 65536"/>
              <a:gd name="T17" fmla="*/ 0 60000 65536"/>
              <a:gd name="T18" fmla="*/ 0 w 6"/>
              <a:gd name="T19" fmla="*/ 0 h 87"/>
              <a:gd name="T20" fmla="*/ 6 w 6"/>
              <a:gd name="T21" fmla="*/ 87 h 87"/>
            </a:gdLst>
            <a:ahLst/>
            <a:cxnLst>
              <a:cxn ang="T12">
                <a:pos x="T0" y="T1"/>
              </a:cxn>
              <a:cxn ang="T13">
                <a:pos x="T2" y="T3"/>
              </a:cxn>
              <a:cxn ang="T14">
                <a:pos x="T4" y="T5"/>
              </a:cxn>
              <a:cxn ang="T15">
                <a:pos x="T6" y="T7"/>
              </a:cxn>
              <a:cxn ang="T16">
                <a:pos x="T8" y="T9"/>
              </a:cxn>
              <a:cxn ang="T17">
                <a:pos x="T10" y="T11"/>
              </a:cxn>
            </a:cxnLst>
            <a:rect l="T18" t="T19" r="T20" b="T21"/>
            <a:pathLst>
              <a:path w="6" h="87">
                <a:moveTo>
                  <a:pt x="0" y="0"/>
                </a:moveTo>
                <a:lnTo>
                  <a:pt x="4" y="0"/>
                </a:lnTo>
                <a:lnTo>
                  <a:pt x="6" y="87"/>
                </a:lnTo>
                <a:lnTo>
                  <a:pt x="2" y="87"/>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89" name="Freeform 5"/>
          <p:cNvSpPr>
            <a:spLocks/>
          </p:cNvSpPr>
          <p:nvPr/>
        </p:nvSpPr>
        <p:spPr bwMode="auto">
          <a:xfrm>
            <a:off x="7224714" y="5146676"/>
            <a:ext cx="1587" cy="34925"/>
          </a:xfrm>
          <a:custGeom>
            <a:avLst/>
            <a:gdLst>
              <a:gd name="T0" fmla="*/ 0 w 5"/>
              <a:gd name="T1" fmla="*/ 0 h 88"/>
              <a:gd name="T2" fmla="*/ 2147483647 w 5"/>
              <a:gd name="T3" fmla="*/ 0 h 88"/>
              <a:gd name="T4" fmla="*/ 2147483647 w 5"/>
              <a:gd name="T5" fmla="*/ 2147483647 h 88"/>
              <a:gd name="T6" fmla="*/ 2147483647 w 5"/>
              <a:gd name="T7" fmla="*/ 2147483647 h 88"/>
              <a:gd name="T8" fmla="*/ 2147483647 w 5"/>
              <a:gd name="T9" fmla="*/ 2147483647 h 88"/>
              <a:gd name="T10" fmla="*/ 0 w 5"/>
              <a:gd name="T11" fmla="*/ 0 h 88"/>
              <a:gd name="T12" fmla="*/ 0 60000 65536"/>
              <a:gd name="T13" fmla="*/ 0 60000 65536"/>
              <a:gd name="T14" fmla="*/ 0 60000 65536"/>
              <a:gd name="T15" fmla="*/ 0 60000 65536"/>
              <a:gd name="T16" fmla="*/ 0 60000 65536"/>
              <a:gd name="T17" fmla="*/ 0 60000 65536"/>
              <a:gd name="T18" fmla="*/ 0 w 5"/>
              <a:gd name="T19" fmla="*/ 0 h 88"/>
              <a:gd name="T20" fmla="*/ 5 w 5"/>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5" h="88">
                <a:moveTo>
                  <a:pt x="0" y="0"/>
                </a:moveTo>
                <a:lnTo>
                  <a:pt x="4" y="0"/>
                </a:lnTo>
                <a:lnTo>
                  <a:pt x="5" y="88"/>
                </a:lnTo>
                <a:lnTo>
                  <a:pt x="1" y="88"/>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0" name="Freeform 6"/>
          <p:cNvSpPr>
            <a:spLocks/>
          </p:cNvSpPr>
          <p:nvPr/>
        </p:nvSpPr>
        <p:spPr bwMode="auto">
          <a:xfrm>
            <a:off x="7224714" y="5181601"/>
            <a:ext cx="1587" cy="34925"/>
          </a:xfrm>
          <a:custGeom>
            <a:avLst/>
            <a:gdLst>
              <a:gd name="T0" fmla="*/ 2147483647 w 5"/>
              <a:gd name="T1" fmla="*/ 0 h 86"/>
              <a:gd name="T2" fmla="*/ 2147483647 w 5"/>
              <a:gd name="T3" fmla="*/ 0 h 86"/>
              <a:gd name="T4" fmla="*/ 2147483647 w 5"/>
              <a:gd name="T5" fmla="*/ 2147483647 h 86"/>
              <a:gd name="T6" fmla="*/ 2147483647 w 5"/>
              <a:gd name="T7" fmla="*/ 2147483647 h 86"/>
              <a:gd name="T8" fmla="*/ 0 w 5"/>
              <a:gd name="T9" fmla="*/ 2147483647 h 86"/>
              <a:gd name="T10" fmla="*/ 2147483647 w 5"/>
              <a:gd name="T11" fmla="*/ 0 h 86"/>
              <a:gd name="T12" fmla="*/ 0 60000 65536"/>
              <a:gd name="T13" fmla="*/ 0 60000 65536"/>
              <a:gd name="T14" fmla="*/ 0 60000 65536"/>
              <a:gd name="T15" fmla="*/ 0 60000 65536"/>
              <a:gd name="T16" fmla="*/ 0 60000 65536"/>
              <a:gd name="T17" fmla="*/ 0 60000 65536"/>
              <a:gd name="T18" fmla="*/ 0 w 5"/>
              <a:gd name="T19" fmla="*/ 0 h 86"/>
              <a:gd name="T20" fmla="*/ 5 w 5"/>
              <a:gd name="T21" fmla="*/ 86 h 86"/>
            </a:gdLst>
            <a:ahLst/>
            <a:cxnLst>
              <a:cxn ang="T12">
                <a:pos x="T0" y="T1"/>
              </a:cxn>
              <a:cxn ang="T13">
                <a:pos x="T2" y="T3"/>
              </a:cxn>
              <a:cxn ang="T14">
                <a:pos x="T4" y="T5"/>
              </a:cxn>
              <a:cxn ang="T15">
                <a:pos x="T6" y="T7"/>
              </a:cxn>
              <a:cxn ang="T16">
                <a:pos x="T8" y="T9"/>
              </a:cxn>
              <a:cxn ang="T17">
                <a:pos x="T10" y="T11"/>
              </a:cxn>
            </a:cxnLst>
            <a:rect l="T18" t="T19" r="T20" b="T21"/>
            <a:pathLst>
              <a:path w="5" h="86">
                <a:moveTo>
                  <a:pt x="1" y="0"/>
                </a:moveTo>
                <a:lnTo>
                  <a:pt x="5" y="0"/>
                </a:lnTo>
                <a:lnTo>
                  <a:pt x="4" y="86"/>
                </a:lnTo>
                <a:lnTo>
                  <a:pt x="0" y="86"/>
                </a:lnTo>
                <a:lnTo>
                  <a:pt x="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1" name="Freeform 7"/>
          <p:cNvSpPr>
            <a:spLocks/>
          </p:cNvSpPr>
          <p:nvPr/>
        </p:nvSpPr>
        <p:spPr bwMode="auto">
          <a:xfrm>
            <a:off x="7223126" y="5216525"/>
            <a:ext cx="3175" cy="33338"/>
          </a:xfrm>
          <a:custGeom>
            <a:avLst/>
            <a:gdLst>
              <a:gd name="T0" fmla="*/ 2147483647 w 7"/>
              <a:gd name="T1" fmla="*/ 0 h 85"/>
              <a:gd name="T2" fmla="*/ 2147483647 w 7"/>
              <a:gd name="T3" fmla="*/ 0 h 85"/>
              <a:gd name="T4" fmla="*/ 2147483647 w 7"/>
              <a:gd name="T5" fmla="*/ 2147483647 h 85"/>
              <a:gd name="T6" fmla="*/ 2147483647 w 7"/>
              <a:gd name="T7" fmla="*/ 2147483647 h 85"/>
              <a:gd name="T8" fmla="*/ 0 w 7"/>
              <a:gd name="T9" fmla="*/ 2147483647 h 85"/>
              <a:gd name="T10" fmla="*/ 2147483647 w 7"/>
              <a:gd name="T11" fmla="*/ 0 h 85"/>
              <a:gd name="T12" fmla="*/ 0 60000 65536"/>
              <a:gd name="T13" fmla="*/ 0 60000 65536"/>
              <a:gd name="T14" fmla="*/ 0 60000 65536"/>
              <a:gd name="T15" fmla="*/ 0 60000 65536"/>
              <a:gd name="T16" fmla="*/ 0 60000 65536"/>
              <a:gd name="T17" fmla="*/ 0 60000 65536"/>
              <a:gd name="T18" fmla="*/ 0 w 7"/>
              <a:gd name="T19" fmla="*/ 0 h 85"/>
              <a:gd name="T20" fmla="*/ 7 w 7"/>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7" h="85">
                <a:moveTo>
                  <a:pt x="3" y="0"/>
                </a:moveTo>
                <a:lnTo>
                  <a:pt x="7" y="0"/>
                </a:lnTo>
                <a:lnTo>
                  <a:pt x="4" y="84"/>
                </a:lnTo>
                <a:lnTo>
                  <a:pt x="4" y="85"/>
                </a:lnTo>
                <a:lnTo>
                  <a:pt x="0" y="84"/>
                </a:lnTo>
                <a:lnTo>
                  <a:pt x="3"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2" name="Freeform 8"/>
          <p:cNvSpPr>
            <a:spLocks/>
          </p:cNvSpPr>
          <p:nvPr/>
        </p:nvSpPr>
        <p:spPr bwMode="auto">
          <a:xfrm>
            <a:off x="7215189" y="5276851"/>
            <a:ext cx="1587" cy="34925"/>
          </a:xfrm>
          <a:custGeom>
            <a:avLst/>
            <a:gdLst>
              <a:gd name="T0" fmla="*/ 0 w 5"/>
              <a:gd name="T1" fmla="*/ 0 h 85"/>
              <a:gd name="T2" fmla="*/ 2147483647 w 5"/>
              <a:gd name="T3" fmla="*/ 0 h 85"/>
              <a:gd name="T4" fmla="*/ 2147483647 w 5"/>
              <a:gd name="T5" fmla="*/ 2147483647 h 85"/>
              <a:gd name="T6" fmla="*/ 2147483647 w 5"/>
              <a:gd name="T7" fmla="*/ 2147483647 h 85"/>
              <a:gd name="T8" fmla="*/ 2147483647 w 5"/>
              <a:gd name="T9" fmla="*/ 2147483647 h 85"/>
              <a:gd name="T10" fmla="*/ 0 w 5"/>
              <a:gd name="T11" fmla="*/ 0 h 85"/>
              <a:gd name="T12" fmla="*/ 0 60000 65536"/>
              <a:gd name="T13" fmla="*/ 0 60000 65536"/>
              <a:gd name="T14" fmla="*/ 0 60000 65536"/>
              <a:gd name="T15" fmla="*/ 0 60000 65536"/>
              <a:gd name="T16" fmla="*/ 0 60000 65536"/>
              <a:gd name="T17" fmla="*/ 0 60000 65536"/>
              <a:gd name="T18" fmla="*/ 0 w 5"/>
              <a:gd name="T19" fmla="*/ 0 h 85"/>
              <a:gd name="T20" fmla="*/ 5 w 5"/>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5" h="85">
                <a:moveTo>
                  <a:pt x="0" y="0"/>
                </a:moveTo>
                <a:lnTo>
                  <a:pt x="4" y="0"/>
                </a:lnTo>
                <a:lnTo>
                  <a:pt x="5" y="83"/>
                </a:lnTo>
                <a:lnTo>
                  <a:pt x="5" y="85"/>
                </a:lnTo>
                <a:lnTo>
                  <a:pt x="1" y="83"/>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3" name="Freeform 9"/>
          <p:cNvSpPr>
            <a:spLocks/>
          </p:cNvSpPr>
          <p:nvPr/>
        </p:nvSpPr>
        <p:spPr bwMode="auto">
          <a:xfrm>
            <a:off x="7188200" y="5384801"/>
            <a:ext cx="1588" cy="3175"/>
          </a:xfrm>
          <a:custGeom>
            <a:avLst/>
            <a:gdLst>
              <a:gd name="T0" fmla="*/ 2147483647 w 5"/>
              <a:gd name="T1" fmla="*/ 0 h 6"/>
              <a:gd name="T2" fmla="*/ 2147483647 w 5"/>
              <a:gd name="T3" fmla="*/ 2147483647 h 6"/>
              <a:gd name="T4" fmla="*/ 2147483647 w 5"/>
              <a:gd name="T5" fmla="*/ 2147483647 h 6"/>
              <a:gd name="T6" fmla="*/ 2147483647 w 5"/>
              <a:gd name="T7" fmla="*/ 2147483647 h 6"/>
              <a:gd name="T8" fmla="*/ 0 w 5"/>
              <a:gd name="T9" fmla="*/ 2147483647 h 6"/>
              <a:gd name="T10" fmla="*/ 2147483647 w 5"/>
              <a:gd name="T11" fmla="*/ 0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2" y="0"/>
                </a:moveTo>
                <a:lnTo>
                  <a:pt x="5" y="2"/>
                </a:lnTo>
                <a:lnTo>
                  <a:pt x="2" y="6"/>
                </a:lnTo>
                <a:lnTo>
                  <a:pt x="0" y="4"/>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4" name="Freeform 10"/>
          <p:cNvSpPr>
            <a:spLocks/>
          </p:cNvSpPr>
          <p:nvPr/>
        </p:nvSpPr>
        <p:spPr bwMode="auto">
          <a:xfrm>
            <a:off x="7158039" y="5418139"/>
            <a:ext cx="3175" cy="1587"/>
          </a:xfrm>
          <a:custGeom>
            <a:avLst/>
            <a:gdLst>
              <a:gd name="T0" fmla="*/ 2147483647 w 6"/>
              <a:gd name="T1" fmla="*/ 0 h 5"/>
              <a:gd name="T2" fmla="*/ 2147483647 w 6"/>
              <a:gd name="T3" fmla="*/ 2147483647 h 5"/>
              <a:gd name="T4" fmla="*/ 2147483647 w 6"/>
              <a:gd name="T5" fmla="*/ 2147483647 h 5"/>
              <a:gd name="T6" fmla="*/ 0 w 6"/>
              <a:gd name="T7" fmla="*/ 2147483647 h 5"/>
              <a:gd name="T8" fmla="*/ 0 w 6"/>
              <a:gd name="T9" fmla="*/ 2147483647 h 5"/>
              <a:gd name="T10" fmla="*/ 2147483647 w 6"/>
              <a:gd name="T11" fmla="*/ 0 h 5"/>
              <a:gd name="T12" fmla="*/ 0 60000 65536"/>
              <a:gd name="T13" fmla="*/ 0 60000 65536"/>
              <a:gd name="T14" fmla="*/ 0 60000 65536"/>
              <a:gd name="T15" fmla="*/ 0 60000 65536"/>
              <a:gd name="T16" fmla="*/ 0 60000 65536"/>
              <a:gd name="T17" fmla="*/ 0 60000 65536"/>
              <a:gd name="T18" fmla="*/ 0 w 6"/>
              <a:gd name="T19" fmla="*/ 0 h 5"/>
              <a:gd name="T20" fmla="*/ 6 w 6"/>
              <a:gd name="T21" fmla="*/ 5 h 5"/>
            </a:gdLst>
            <a:ahLst/>
            <a:cxnLst>
              <a:cxn ang="T12">
                <a:pos x="T0" y="T1"/>
              </a:cxn>
              <a:cxn ang="T13">
                <a:pos x="T2" y="T3"/>
              </a:cxn>
              <a:cxn ang="T14">
                <a:pos x="T4" y="T5"/>
              </a:cxn>
              <a:cxn ang="T15">
                <a:pos x="T6" y="T7"/>
              </a:cxn>
              <a:cxn ang="T16">
                <a:pos x="T8" y="T9"/>
              </a:cxn>
              <a:cxn ang="T17">
                <a:pos x="T10" y="T11"/>
              </a:cxn>
            </a:cxnLst>
            <a:rect l="T18" t="T19" r="T20" b="T21"/>
            <a:pathLst>
              <a:path w="6" h="5">
                <a:moveTo>
                  <a:pt x="4" y="0"/>
                </a:moveTo>
                <a:lnTo>
                  <a:pt x="6" y="4"/>
                </a:lnTo>
                <a:lnTo>
                  <a:pt x="2" y="5"/>
                </a:lnTo>
                <a:lnTo>
                  <a:pt x="0" y="2"/>
                </a:lnTo>
                <a:lnTo>
                  <a:pt x="4"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5" name="Freeform 11"/>
          <p:cNvSpPr>
            <a:spLocks/>
          </p:cNvSpPr>
          <p:nvPr/>
        </p:nvSpPr>
        <p:spPr bwMode="auto">
          <a:xfrm>
            <a:off x="7145338" y="5434014"/>
            <a:ext cx="6350" cy="3175"/>
          </a:xfrm>
          <a:custGeom>
            <a:avLst/>
            <a:gdLst>
              <a:gd name="T0" fmla="*/ 2147483647 w 13"/>
              <a:gd name="T1" fmla="*/ 0 h 7"/>
              <a:gd name="T2" fmla="*/ 2147483647 w 13"/>
              <a:gd name="T3" fmla="*/ 2147483647 h 7"/>
              <a:gd name="T4" fmla="*/ 2147483647 w 13"/>
              <a:gd name="T5" fmla="*/ 2147483647 h 7"/>
              <a:gd name="T6" fmla="*/ 0 w 13"/>
              <a:gd name="T7" fmla="*/ 2147483647 h 7"/>
              <a:gd name="T8" fmla="*/ 0 w 13"/>
              <a:gd name="T9" fmla="*/ 2147483647 h 7"/>
              <a:gd name="T10" fmla="*/ 2147483647 w 13"/>
              <a:gd name="T11" fmla="*/ 0 h 7"/>
              <a:gd name="T12" fmla="*/ 0 60000 65536"/>
              <a:gd name="T13" fmla="*/ 0 60000 65536"/>
              <a:gd name="T14" fmla="*/ 0 60000 65536"/>
              <a:gd name="T15" fmla="*/ 0 60000 65536"/>
              <a:gd name="T16" fmla="*/ 0 60000 65536"/>
              <a:gd name="T17" fmla="*/ 0 60000 65536"/>
              <a:gd name="T18" fmla="*/ 0 w 13"/>
              <a:gd name="T19" fmla="*/ 0 h 7"/>
              <a:gd name="T20" fmla="*/ 13 w 13"/>
              <a:gd name="T21" fmla="*/ 7 h 7"/>
            </a:gdLst>
            <a:ahLst/>
            <a:cxnLst>
              <a:cxn ang="T12">
                <a:pos x="T0" y="T1"/>
              </a:cxn>
              <a:cxn ang="T13">
                <a:pos x="T2" y="T3"/>
              </a:cxn>
              <a:cxn ang="T14">
                <a:pos x="T4" y="T5"/>
              </a:cxn>
              <a:cxn ang="T15">
                <a:pos x="T6" y="T7"/>
              </a:cxn>
              <a:cxn ang="T16">
                <a:pos x="T8" y="T9"/>
              </a:cxn>
              <a:cxn ang="T17">
                <a:pos x="T10" y="T11"/>
              </a:cxn>
            </a:cxnLst>
            <a:rect l="T18" t="T19" r="T20" b="T21"/>
            <a:pathLst>
              <a:path w="13" h="7">
                <a:moveTo>
                  <a:pt x="11" y="0"/>
                </a:moveTo>
                <a:lnTo>
                  <a:pt x="13" y="4"/>
                </a:lnTo>
                <a:lnTo>
                  <a:pt x="1" y="7"/>
                </a:lnTo>
                <a:lnTo>
                  <a:pt x="0" y="7"/>
                </a:lnTo>
                <a:lnTo>
                  <a:pt x="0" y="2"/>
                </a:lnTo>
                <a:lnTo>
                  <a:pt x="1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6" name="Freeform 12"/>
          <p:cNvSpPr>
            <a:spLocks/>
          </p:cNvSpPr>
          <p:nvPr/>
        </p:nvSpPr>
        <p:spPr bwMode="auto">
          <a:xfrm>
            <a:off x="7126288" y="5434013"/>
            <a:ext cx="19050" cy="4762"/>
          </a:xfrm>
          <a:custGeom>
            <a:avLst/>
            <a:gdLst>
              <a:gd name="T0" fmla="*/ 2147483647 w 34"/>
              <a:gd name="T1" fmla="*/ 0 h 11"/>
              <a:gd name="T2" fmla="*/ 2147483647 w 34"/>
              <a:gd name="T3" fmla="*/ 2147483647 h 11"/>
              <a:gd name="T4" fmla="*/ 2147483647 w 34"/>
              <a:gd name="T5" fmla="*/ 2147483647 h 11"/>
              <a:gd name="T6" fmla="*/ 0 w 34"/>
              <a:gd name="T7" fmla="*/ 2147483647 h 11"/>
              <a:gd name="T8" fmla="*/ 2147483647 w 34"/>
              <a:gd name="T9" fmla="*/ 2147483647 h 11"/>
              <a:gd name="T10" fmla="*/ 2147483647 w 34"/>
              <a:gd name="T11" fmla="*/ 0 h 11"/>
              <a:gd name="T12" fmla="*/ 0 60000 65536"/>
              <a:gd name="T13" fmla="*/ 0 60000 65536"/>
              <a:gd name="T14" fmla="*/ 0 60000 65536"/>
              <a:gd name="T15" fmla="*/ 0 60000 65536"/>
              <a:gd name="T16" fmla="*/ 0 60000 65536"/>
              <a:gd name="T17" fmla="*/ 0 60000 65536"/>
              <a:gd name="T18" fmla="*/ 0 w 34"/>
              <a:gd name="T19" fmla="*/ 0 h 11"/>
              <a:gd name="T20" fmla="*/ 34 w 34"/>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34" h="11">
                <a:moveTo>
                  <a:pt x="34" y="0"/>
                </a:moveTo>
                <a:lnTo>
                  <a:pt x="34" y="5"/>
                </a:lnTo>
                <a:lnTo>
                  <a:pt x="1" y="11"/>
                </a:lnTo>
                <a:lnTo>
                  <a:pt x="0" y="11"/>
                </a:lnTo>
                <a:lnTo>
                  <a:pt x="2" y="5"/>
                </a:lnTo>
                <a:lnTo>
                  <a:pt x="34"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7" name="Freeform 13"/>
          <p:cNvSpPr>
            <a:spLocks/>
          </p:cNvSpPr>
          <p:nvPr/>
        </p:nvSpPr>
        <p:spPr bwMode="auto">
          <a:xfrm>
            <a:off x="7124701" y="5435601"/>
            <a:ext cx="3175" cy="3175"/>
          </a:xfrm>
          <a:custGeom>
            <a:avLst/>
            <a:gdLst>
              <a:gd name="T0" fmla="*/ 2147483647 w 6"/>
              <a:gd name="T1" fmla="*/ 2147483647 h 8"/>
              <a:gd name="T2" fmla="*/ 2147483647 w 6"/>
              <a:gd name="T3" fmla="*/ 2147483647 h 8"/>
              <a:gd name="T4" fmla="*/ 0 w 6"/>
              <a:gd name="T5" fmla="*/ 2147483647 h 8"/>
              <a:gd name="T6" fmla="*/ 0 w 6"/>
              <a:gd name="T7" fmla="*/ 2147483647 h 8"/>
              <a:gd name="T8" fmla="*/ 2147483647 w 6"/>
              <a:gd name="T9" fmla="*/ 0 h 8"/>
              <a:gd name="T10" fmla="*/ 2147483647 w 6"/>
              <a:gd name="T11" fmla="*/ 2147483647 h 8"/>
              <a:gd name="T12" fmla="*/ 0 60000 65536"/>
              <a:gd name="T13" fmla="*/ 0 60000 65536"/>
              <a:gd name="T14" fmla="*/ 0 60000 65536"/>
              <a:gd name="T15" fmla="*/ 0 60000 65536"/>
              <a:gd name="T16" fmla="*/ 0 60000 65536"/>
              <a:gd name="T17" fmla="*/ 0 60000 65536"/>
              <a:gd name="T18" fmla="*/ 0 w 6"/>
              <a:gd name="T19" fmla="*/ 0 h 8"/>
              <a:gd name="T20" fmla="*/ 6 w 6"/>
              <a:gd name="T21" fmla="*/ 8 h 8"/>
            </a:gdLst>
            <a:ahLst/>
            <a:cxnLst>
              <a:cxn ang="T12">
                <a:pos x="T0" y="T1"/>
              </a:cxn>
              <a:cxn ang="T13">
                <a:pos x="T2" y="T3"/>
              </a:cxn>
              <a:cxn ang="T14">
                <a:pos x="T4" y="T5"/>
              </a:cxn>
              <a:cxn ang="T15">
                <a:pos x="T6" y="T7"/>
              </a:cxn>
              <a:cxn ang="T16">
                <a:pos x="T8" y="T9"/>
              </a:cxn>
              <a:cxn ang="T17">
                <a:pos x="T10" y="T11"/>
              </a:cxn>
            </a:cxnLst>
            <a:rect l="T18" t="T19" r="T20" b="T21"/>
            <a:pathLst>
              <a:path w="6" h="8">
                <a:moveTo>
                  <a:pt x="6" y="2"/>
                </a:moveTo>
                <a:lnTo>
                  <a:pt x="4" y="8"/>
                </a:lnTo>
                <a:lnTo>
                  <a:pt x="0" y="4"/>
                </a:lnTo>
                <a:lnTo>
                  <a:pt x="0" y="2"/>
                </a:lnTo>
                <a:lnTo>
                  <a:pt x="3" y="0"/>
                </a:lnTo>
                <a:lnTo>
                  <a:pt x="6" y="2"/>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8" name="Freeform 14"/>
          <p:cNvSpPr>
            <a:spLocks/>
          </p:cNvSpPr>
          <p:nvPr/>
        </p:nvSpPr>
        <p:spPr bwMode="auto">
          <a:xfrm>
            <a:off x="7121526" y="5427664"/>
            <a:ext cx="4763" cy="9525"/>
          </a:xfrm>
          <a:custGeom>
            <a:avLst/>
            <a:gdLst>
              <a:gd name="T0" fmla="*/ 2147483647 w 8"/>
              <a:gd name="T1" fmla="*/ 2147483647 h 21"/>
              <a:gd name="T2" fmla="*/ 2147483647 w 8"/>
              <a:gd name="T3" fmla="*/ 2147483647 h 21"/>
              <a:gd name="T4" fmla="*/ 0 w 8"/>
              <a:gd name="T5" fmla="*/ 2147483647 h 21"/>
              <a:gd name="T6" fmla="*/ 2147483647 w 8"/>
              <a:gd name="T7" fmla="*/ 0 h 21"/>
              <a:gd name="T8" fmla="*/ 2147483647 w 8"/>
              <a:gd name="T9" fmla="*/ 2147483647 h 21"/>
              <a:gd name="T10" fmla="*/ 2147483647 w 8"/>
              <a:gd name="T11" fmla="*/ 2147483647 h 21"/>
              <a:gd name="T12" fmla="*/ 0 60000 65536"/>
              <a:gd name="T13" fmla="*/ 0 60000 65536"/>
              <a:gd name="T14" fmla="*/ 0 60000 65536"/>
              <a:gd name="T15" fmla="*/ 0 60000 65536"/>
              <a:gd name="T16" fmla="*/ 0 60000 65536"/>
              <a:gd name="T17" fmla="*/ 0 60000 65536"/>
              <a:gd name="T18" fmla="*/ 0 w 8"/>
              <a:gd name="T19" fmla="*/ 0 h 21"/>
              <a:gd name="T20" fmla="*/ 8 w 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8" h="21">
                <a:moveTo>
                  <a:pt x="8" y="19"/>
                </a:moveTo>
                <a:lnTo>
                  <a:pt x="5" y="21"/>
                </a:lnTo>
                <a:lnTo>
                  <a:pt x="0" y="6"/>
                </a:lnTo>
                <a:lnTo>
                  <a:pt x="1" y="0"/>
                </a:lnTo>
                <a:lnTo>
                  <a:pt x="3" y="3"/>
                </a:lnTo>
                <a:lnTo>
                  <a:pt x="8" y="19"/>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399" name="Freeform 15"/>
          <p:cNvSpPr>
            <a:spLocks/>
          </p:cNvSpPr>
          <p:nvPr/>
        </p:nvSpPr>
        <p:spPr bwMode="auto">
          <a:xfrm>
            <a:off x="7119939" y="5427664"/>
            <a:ext cx="3175" cy="3175"/>
          </a:xfrm>
          <a:custGeom>
            <a:avLst/>
            <a:gdLst>
              <a:gd name="T0" fmla="*/ 2147483647 w 6"/>
              <a:gd name="T1" fmla="*/ 2147483647 h 7"/>
              <a:gd name="T2" fmla="*/ 2147483647 w 6"/>
              <a:gd name="T3" fmla="*/ 2147483647 h 7"/>
              <a:gd name="T4" fmla="*/ 0 w 6"/>
              <a:gd name="T5" fmla="*/ 2147483647 h 7"/>
              <a:gd name="T6" fmla="*/ 0 w 6"/>
              <a:gd name="T7" fmla="*/ 0 h 7"/>
              <a:gd name="T8" fmla="*/ 0 w 6"/>
              <a:gd name="T9" fmla="*/ 0 h 7"/>
              <a:gd name="T10" fmla="*/ 2147483647 w 6"/>
              <a:gd name="T11" fmla="*/ 2147483647 h 7"/>
              <a:gd name="T12" fmla="*/ 0 60000 65536"/>
              <a:gd name="T13" fmla="*/ 0 60000 65536"/>
              <a:gd name="T14" fmla="*/ 0 60000 65536"/>
              <a:gd name="T15" fmla="*/ 0 60000 65536"/>
              <a:gd name="T16" fmla="*/ 0 60000 65536"/>
              <a:gd name="T17" fmla="*/ 0 60000 65536"/>
              <a:gd name="T18" fmla="*/ 0 w 6"/>
              <a:gd name="T19" fmla="*/ 0 h 7"/>
              <a:gd name="T20" fmla="*/ 6 w 6"/>
              <a:gd name="T21" fmla="*/ 7 h 7"/>
            </a:gdLst>
            <a:ahLst/>
            <a:cxnLst>
              <a:cxn ang="T12">
                <a:pos x="T0" y="T1"/>
              </a:cxn>
              <a:cxn ang="T13">
                <a:pos x="T2" y="T3"/>
              </a:cxn>
              <a:cxn ang="T14">
                <a:pos x="T4" y="T5"/>
              </a:cxn>
              <a:cxn ang="T15">
                <a:pos x="T6" y="T7"/>
              </a:cxn>
              <a:cxn ang="T16">
                <a:pos x="T8" y="T9"/>
              </a:cxn>
              <a:cxn ang="T17">
                <a:pos x="T10" y="T11"/>
              </a:cxn>
            </a:cxnLst>
            <a:rect l="T18" t="T19" r="T20" b="T21"/>
            <a:pathLst>
              <a:path w="6" h="7">
                <a:moveTo>
                  <a:pt x="6" y="1"/>
                </a:moveTo>
                <a:lnTo>
                  <a:pt x="5" y="7"/>
                </a:lnTo>
                <a:lnTo>
                  <a:pt x="0" y="5"/>
                </a:lnTo>
                <a:lnTo>
                  <a:pt x="0" y="0"/>
                </a:lnTo>
                <a:lnTo>
                  <a:pt x="6" y="1"/>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0" name="Freeform 16"/>
          <p:cNvSpPr>
            <a:spLocks/>
          </p:cNvSpPr>
          <p:nvPr/>
        </p:nvSpPr>
        <p:spPr bwMode="auto">
          <a:xfrm>
            <a:off x="6877050" y="5199063"/>
            <a:ext cx="7938" cy="4762"/>
          </a:xfrm>
          <a:custGeom>
            <a:avLst/>
            <a:gdLst>
              <a:gd name="T0" fmla="*/ 2147483647 w 16"/>
              <a:gd name="T1" fmla="*/ 2147483647 h 12"/>
              <a:gd name="T2" fmla="*/ 0 w 16"/>
              <a:gd name="T3" fmla="*/ 2147483647 h 12"/>
              <a:gd name="T4" fmla="*/ 2147483647 w 16"/>
              <a:gd name="T5" fmla="*/ 0 h 12"/>
              <a:gd name="T6" fmla="*/ 2147483647 w 16"/>
              <a:gd name="T7" fmla="*/ 2147483647 h 12"/>
              <a:gd name="T8" fmla="*/ 2147483647 w 16"/>
              <a:gd name="T9" fmla="*/ 2147483647 h 12"/>
              <a:gd name="T10" fmla="*/ 2147483647 w 16"/>
              <a:gd name="T11" fmla="*/ 2147483647 h 12"/>
              <a:gd name="T12" fmla="*/ 0 60000 65536"/>
              <a:gd name="T13" fmla="*/ 0 60000 65536"/>
              <a:gd name="T14" fmla="*/ 0 60000 65536"/>
              <a:gd name="T15" fmla="*/ 0 60000 65536"/>
              <a:gd name="T16" fmla="*/ 0 60000 65536"/>
              <a:gd name="T17" fmla="*/ 0 60000 65536"/>
              <a:gd name="T18" fmla="*/ 0 w 16"/>
              <a:gd name="T19" fmla="*/ 0 h 12"/>
              <a:gd name="T20" fmla="*/ 16 w 16"/>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16" h="12">
                <a:moveTo>
                  <a:pt x="2" y="12"/>
                </a:moveTo>
                <a:lnTo>
                  <a:pt x="0" y="8"/>
                </a:lnTo>
                <a:lnTo>
                  <a:pt x="14" y="0"/>
                </a:lnTo>
                <a:lnTo>
                  <a:pt x="16" y="3"/>
                </a:lnTo>
                <a:lnTo>
                  <a:pt x="16" y="4"/>
                </a:lnTo>
                <a:lnTo>
                  <a:pt x="2" y="12"/>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1" name="Freeform 17"/>
          <p:cNvSpPr>
            <a:spLocks/>
          </p:cNvSpPr>
          <p:nvPr/>
        </p:nvSpPr>
        <p:spPr bwMode="auto">
          <a:xfrm>
            <a:off x="6889751" y="5191125"/>
            <a:ext cx="3175" cy="1588"/>
          </a:xfrm>
          <a:custGeom>
            <a:avLst/>
            <a:gdLst>
              <a:gd name="T0" fmla="*/ 2147483647 w 5"/>
              <a:gd name="T1" fmla="*/ 2147483647 h 4"/>
              <a:gd name="T2" fmla="*/ 2147483647 w 5"/>
              <a:gd name="T3" fmla="*/ 2147483647 h 4"/>
              <a:gd name="T4" fmla="*/ 0 w 5"/>
              <a:gd name="T5" fmla="*/ 2147483647 h 4"/>
              <a:gd name="T6" fmla="*/ 0 w 5"/>
              <a:gd name="T7" fmla="*/ 2147483647 h 4"/>
              <a:gd name="T8" fmla="*/ 2147483647 w 5"/>
              <a:gd name="T9" fmla="*/ 0 h 4"/>
              <a:gd name="T10" fmla="*/ 2147483647 w 5"/>
              <a:gd name="T11" fmla="*/ 2147483647 h 4"/>
              <a:gd name="T12" fmla="*/ 0 60000 65536"/>
              <a:gd name="T13" fmla="*/ 0 60000 65536"/>
              <a:gd name="T14" fmla="*/ 0 60000 65536"/>
              <a:gd name="T15" fmla="*/ 0 60000 65536"/>
              <a:gd name="T16" fmla="*/ 0 60000 65536"/>
              <a:gd name="T17" fmla="*/ 0 60000 65536"/>
              <a:gd name="T18" fmla="*/ 0 w 5"/>
              <a:gd name="T19" fmla="*/ 0 h 4"/>
              <a:gd name="T20" fmla="*/ 5 w 5"/>
              <a:gd name="T21" fmla="*/ 4 h 4"/>
            </a:gdLst>
            <a:ahLst/>
            <a:cxnLst>
              <a:cxn ang="T12">
                <a:pos x="T0" y="T1"/>
              </a:cxn>
              <a:cxn ang="T13">
                <a:pos x="T2" y="T3"/>
              </a:cxn>
              <a:cxn ang="T14">
                <a:pos x="T4" y="T5"/>
              </a:cxn>
              <a:cxn ang="T15">
                <a:pos x="T6" y="T7"/>
              </a:cxn>
              <a:cxn ang="T16">
                <a:pos x="T8" y="T9"/>
              </a:cxn>
              <a:cxn ang="T17">
                <a:pos x="T10" y="T11"/>
              </a:cxn>
            </a:cxnLst>
            <a:rect l="T18" t="T19" r="T20" b="T21"/>
            <a:pathLst>
              <a:path w="5" h="4">
                <a:moveTo>
                  <a:pt x="5" y="4"/>
                </a:moveTo>
                <a:lnTo>
                  <a:pt x="1" y="4"/>
                </a:lnTo>
                <a:lnTo>
                  <a:pt x="0" y="1"/>
                </a:lnTo>
                <a:lnTo>
                  <a:pt x="4" y="0"/>
                </a:lnTo>
                <a:lnTo>
                  <a:pt x="5" y="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2" name="Freeform 18"/>
          <p:cNvSpPr>
            <a:spLocks/>
          </p:cNvSpPr>
          <p:nvPr/>
        </p:nvSpPr>
        <p:spPr bwMode="auto">
          <a:xfrm>
            <a:off x="6889750" y="5187951"/>
            <a:ext cx="1588" cy="3175"/>
          </a:xfrm>
          <a:custGeom>
            <a:avLst/>
            <a:gdLst>
              <a:gd name="T0" fmla="*/ 2147483647 w 4"/>
              <a:gd name="T1" fmla="*/ 2147483647 h 8"/>
              <a:gd name="T2" fmla="*/ 0 w 4"/>
              <a:gd name="T3" fmla="*/ 2147483647 h 8"/>
              <a:gd name="T4" fmla="*/ 0 w 4"/>
              <a:gd name="T5" fmla="*/ 2147483647 h 8"/>
              <a:gd name="T6" fmla="*/ 2147483647 w 4"/>
              <a:gd name="T7" fmla="*/ 0 h 8"/>
              <a:gd name="T8" fmla="*/ 2147483647 w 4"/>
              <a:gd name="T9" fmla="*/ 2147483647 h 8"/>
              <a:gd name="T10" fmla="*/ 2147483647 w 4"/>
              <a:gd name="T11" fmla="*/ 2147483647 h 8"/>
              <a:gd name="T12" fmla="*/ 0 60000 65536"/>
              <a:gd name="T13" fmla="*/ 0 60000 65536"/>
              <a:gd name="T14" fmla="*/ 0 60000 65536"/>
              <a:gd name="T15" fmla="*/ 0 60000 65536"/>
              <a:gd name="T16" fmla="*/ 0 60000 65536"/>
              <a:gd name="T17" fmla="*/ 0 60000 65536"/>
              <a:gd name="T18" fmla="*/ 0 w 4"/>
              <a:gd name="T19" fmla="*/ 0 h 8"/>
              <a:gd name="T20" fmla="*/ 4 w 4"/>
              <a:gd name="T21" fmla="*/ 8 h 8"/>
            </a:gdLst>
            <a:ahLst/>
            <a:cxnLst>
              <a:cxn ang="T12">
                <a:pos x="T0" y="T1"/>
              </a:cxn>
              <a:cxn ang="T13">
                <a:pos x="T2" y="T3"/>
              </a:cxn>
              <a:cxn ang="T14">
                <a:pos x="T4" y="T5"/>
              </a:cxn>
              <a:cxn ang="T15">
                <a:pos x="T6" y="T7"/>
              </a:cxn>
              <a:cxn ang="T16">
                <a:pos x="T8" y="T9"/>
              </a:cxn>
              <a:cxn ang="T17">
                <a:pos x="T10" y="T11"/>
              </a:cxn>
            </a:cxnLst>
            <a:rect l="T18" t="T19" r="T20" b="T21"/>
            <a:pathLst>
              <a:path w="4" h="8">
                <a:moveTo>
                  <a:pt x="4" y="7"/>
                </a:moveTo>
                <a:lnTo>
                  <a:pt x="0" y="8"/>
                </a:lnTo>
                <a:lnTo>
                  <a:pt x="0" y="3"/>
                </a:lnTo>
                <a:lnTo>
                  <a:pt x="3" y="0"/>
                </a:lnTo>
                <a:lnTo>
                  <a:pt x="3" y="1"/>
                </a:lnTo>
                <a:lnTo>
                  <a:pt x="4" y="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3" name="Freeform 19"/>
          <p:cNvSpPr>
            <a:spLocks/>
          </p:cNvSpPr>
          <p:nvPr/>
        </p:nvSpPr>
        <p:spPr bwMode="auto">
          <a:xfrm>
            <a:off x="6845301" y="5138739"/>
            <a:ext cx="3175" cy="1587"/>
          </a:xfrm>
          <a:custGeom>
            <a:avLst/>
            <a:gdLst>
              <a:gd name="T0" fmla="*/ 2147483647 w 4"/>
              <a:gd name="T1" fmla="*/ 2147483647 h 5"/>
              <a:gd name="T2" fmla="*/ 2147483647 w 4"/>
              <a:gd name="T3" fmla="*/ 2147483647 h 5"/>
              <a:gd name="T4" fmla="*/ 0 w 4"/>
              <a:gd name="T5" fmla="*/ 2147483647 h 5"/>
              <a:gd name="T6" fmla="*/ 0 w 4"/>
              <a:gd name="T7" fmla="*/ 2147483647 h 5"/>
              <a:gd name="T8" fmla="*/ 2147483647 w 4"/>
              <a:gd name="T9" fmla="*/ 0 h 5"/>
              <a:gd name="T10" fmla="*/ 2147483647 w 4"/>
              <a:gd name="T11" fmla="*/ 2147483647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4" y="1"/>
                </a:moveTo>
                <a:lnTo>
                  <a:pt x="2" y="5"/>
                </a:lnTo>
                <a:lnTo>
                  <a:pt x="0" y="4"/>
                </a:lnTo>
                <a:lnTo>
                  <a:pt x="0" y="3"/>
                </a:lnTo>
                <a:lnTo>
                  <a:pt x="2" y="0"/>
                </a:lnTo>
                <a:lnTo>
                  <a:pt x="4" y="1"/>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4" name="Freeform 20"/>
          <p:cNvSpPr>
            <a:spLocks/>
          </p:cNvSpPr>
          <p:nvPr/>
        </p:nvSpPr>
        <p:spPr bwMode="auto">
          <a:xfrm>
            <a:off x="6845300" y="5137150"/>
            <a:ext cx="1588" cy="1588"/>
          </a:xfrm>
          <a:custGeom>
            <a:avLst/>
            <a:gdLst>
              <a:gd name="T0" fmla="*/ 2147483647 w 4"/>
              <a:gd name="T1" fmla="*/ 2147483647 h 7"/>
              <a:gd name="T2" fmla="*/ 2147483647 w 4"/>
              <a:gd name="T3" fmla="*/ 2147483647 h 7"/>
              <a:gd name="T4" fmla="*/ 0 w 4"/>
              <a:gd name="T5" fmla="*/ 2147483647 h 7"/>
              <a:gd name="T6" fmla="*/ 2147483647 w 4"/>
              <a:gd name="T7" fmla="*/ 0 h 7"/>
              <a:gd name="T8" fmla="*/ 2147483647 w 4"/>
              <a:gd name="T9" fmla="*/ 0 h 7"/>
              <a:gd name="T10" fmla="*/ 2147483647 w 4"/>
              <a:gd name="T11" fmla="*/ 2147483647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4" y="4"/>
                </a:moveTo>
                <a:lnTo>
                  <a:pt x="2" y="7"/>
                </a:lnTo>
                <a:lnTo>
                  <a:pt x="0" y="3"/>
                </a:lnTo>
                <a:lnTo>
                  <a:pt x="3" y="0"/>
                </a:lnTo>
                <a:lnTo>
                  <a:pt x="4" y="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5" name="Freeform 21"/>
          <p:cNvSpPr>
            <a:spLocks/>
          </p:cNvSpPr>
          <p:nvPr/>
        </p:nvSpPr>
        <p:spPr bwMode="auto">
          <a:xfrm>
            <a:off x="6808788" y="5060951"/>
            <a:ext cx="6350" cy="11113"/>
          </a:xfrm>
          <a:custGeom>
            <a:avLst/>
            <a:gdLst>
              <a:gd name="T0" fmla="*/ 2147483647 w 10"/>
              <a:gd name="T1" fmla="*/ 2147483647 h 30"/>
              <a:gd name="T2" fmla="*/ 2147483647 w 10"/>
              <a:gd name="T3" fmla="*/ 2147483647 h 30"/>
              <a:gd name="T4" fmla="*/ 0 w 10"/>
              <a:gd name="T5" fmla="*/ 2147483647 h 30"/>
              <a:gd name="T6" fmla="*/ 0 w 10"/>
              <a:gd name="T7" fmla="*/ 0 h 30"/>
              <a:gd name="T8" fmla="*/ 2147483647 w 10"/>
              <a:gd name="T9" fmla="*/ 0 h 30"/>
              <a:gd name="T10" fmla="*/ 2147483647 w 10"/>
              <a:gd name="T11" fmla="*/ 2147483647 h 30"/>
              <a:gd name="T12" fmla="*/ 0 60000 65536"/>
              <a:gd name="T13" fmla="*/ 0 60000 65536"/>
              <a:gd name="T14" fmla="*/ 0 60000 65536"/>
              <a:gd name="T15" fmla="*/ 0 60000 65536"/>
              <a:gd name="T16" fmla="*/ 0 60000 65536"/>
              <a:gd name="T17" fmla="*/ 0 60000 65536"/>
              <a:gd name="T18" fmla="*/ 0 w 10"/>
              <a:gd name="T19" fmla="*/ 0 h 30"/>
              <a:gd name="T20" fmla="*/ 10 w 10"/>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10" h="30">
                <a:moveTo>
                  <a:pt x="10" y="29"/>
                </a:moveTo>
                <a:lnTo>
                  <a:pt x="6" y="30"/>
                </a:lnTo>
                <a:lnTo>
                  <a:pt x="0" y="1"/>
                </a:lnTo>
                <a:lnTo>
                  <a:pt x="0" y="0"/>
                </a:lnTo>
                <a:lnTo>
                  <a:pt x="5" y="0"/>
                </a:lnTo>
                <a:lnTo>
                  <a:pt x="10" y="29"/>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6" name="Freeform 22"/>
          <p:cNvSpPr>
            <a:spLocks/>
          </p:cNvSpPr>
          <p:nvPr/>
        </p:nvSpPr>
        <p:spPr bwMode="auto">
          <a:xfrm>
            <a:off x="6804025" y="5037138"/>
            <a:ext cx="7938" cy="23812"/>
          </a:xfrm>
          <a:custGeom>
            <a:avLst/>
            <a:gdLst>
              <a:gd name="T0" fmla="*/ 2147483647 w 14"/>
              <a:gd name="T1" fmla="*/ 2147483647 h 60"/>
              <a:gd name="T2" fmla="*/ 2147483647 w 14"/>
              <a:gd name="T3" fmla="*/ 2147483647 h 60"/>
              <a:gd name="T4" fmla="*/ 0 w 14"/>
              <a:gd name="T5" fmla="*/ 0 h 60"/>
              <a:gd name="T6" fmla="*/ 0 w 14"/>
              <a:gd name="T7" fmla="*/ 0 h 60"/>
              <a:gd name="T8" fmla="*/ 2147483647 w 14"/>
              <a:gd name="T9" fmla="*/ 0 h 60"/>
              <a:gd name="T10" fmla="*/ 2147483647 w 14"/>
              <a:gd name="T11" fmla="*/ 2147483647 h 60"/>
              <a:gd name="T12" fmla="*/ 0 60000 65536"/>
              <a:gd name="T13" fmla="*/ 0 60000 65536"/>
              <a:gd name="T14" fmla="*/ 0 60000 65536"/>
              <a:gd name="T15" fmla="*/ 0 60000 65536"/>
              <a:gd name="T16" fmla="*/ 0 60000 65536"/>
              <a:gd name="T17" fmla="*/ 0 60000 65536"/>
              <a:gd name="T18" fmla="*/ 0 w 14"/>
              <a:gd name="T19" fmla="*/ 0 h 60"/>
              <a:gd name="T20" fmla="*/ 14 w 14"/>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4" h="60">
                <a:moveTo>
                  <a:pt x="14" y="60"/>
                </a:moveTo>
                <a:lnTo>
                  <a:pt x="9" y="60"/>
                </a:lnTo>
                <a:lnTo>
                  <a:pt x="0" y="0"/>
                </a:lnTo>
                <a:lnTo>
                  <a:pt x="4" y="0"/>
                </a:lnTo>
                <a:lnTo>
                  <a:pt x="14" y="6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7" name="Freeform 23"/>
          <p:cNvSpPr>
            <a:spLocks/>
          </p:cNvSpPr>
          <p:nvPr/>
        </p:nvSpPr>
        <p:spPr bwMode="auto">
          <a:xfrm>
            <a:off x="6800850" y="5013326"/>
            <a:ext cx="6350" cy="23813"/>
          </a:xfrm>
          <a:custGeom>
            <a:avLst/>
            <a:gdLst>
              <a:gd name="T0" fmla="*/ 2147483647 w 11"/>
              <a:gd name="T1" fmla="*/ 2147483647 h 60"/>
              <a:gd name="T2" fmla="*/ 2147483647 w 11"/>
              <a:gd name="T3" fmla="*/ 2147483647 h 60"/>
              <a:gd name="T4" fmla="*/ 0 w 11"/>
              <a:gd name="T5" fmla="*/ 0 h 60"/>
              <a:gd name="T6" fmla="*/ 0 w 11"/>
              <a:gd name="T7" fmla="*/ 0 h 60"/>
              <a:gd name="T8" fmla="*/ 2147483647 w 11"/>
              <a:gd name="T9" fmla="*/ 0 h 60"/>
              <a:gd name="T10" fmla="*/ 2147483647 w 11"/>
              <a:gd name="T11" fmla="*/ 2147483647 h 60"/>
              <a:gd name="T12" fmla="*/ 0 60000 65536"/>
              <a:gd name="T13" fmla="*/ 0 60000 65536"/>
              <a:gd name="T14" fmla="*/ 0 60000 65536"/>
              <a:gd name="T15" fmla="*/ 0 60000 65536"/>
              <a:gd name="T16" fmla="*/ 0 60000 65536"/>
              <a:gd name="T17" fmla="*/ 0 60000 65536"/>
              <a:gd name="T18" fmla="*/ 0 w 11"/>
              <a:gd name="T19" fmla="*/ 0 h 60"/>
              <a:gd name="T20" fmla="*/ 11 w 11"/>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1" h="60">
                <a:moveTo>
                  <a:pt x="11" y="60"/>
                </a:moveTo>
                <a:lnTo>
                  <a:pt x="7" y="60"/>
                </a:lnTo>
                <a:lnTo>
                  <a:pt x="0" y="0"/>
                </a:lnTo>
                <a:lnTo>
                  <a:pt x="4" y="0"/>
                </a:lnTo>
                <a:lnTo>
                  <a:pt x="11" y="6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8" name="Freeform 24"/>
          <p:cNvSpPr>
            <a:spLocks/>
          </p:cNvSpPr>
          <p:nvPr/>
        </p:nvSpPr>
        <p:spPr bwMode="auto">
          <a:xfrm>
            <a:off x="6796089" y="4979989"/>
            <a:ext cx="3175" cy="9525"/>
          </a:xfrm>
          <a:custGeom>
            <a:avLst/>
            <a:gdLst>
              <a:gd name="T0" fmla="*/ 2147483647 w 7"/>
              <a:gd name="T1" fmla="*/ 2147483647 h 27"/>
              <a:gd name="T2" fmla="*/ 2147483647 w 7"/>
              <a:gd name="T3" fmla="*/ 2147483647 h 27"/>
              <a:gd name="T4" fmla="*/ 0 w 7"/>
              <a:gd name="T5" fmla="*/ 0 h 27"/>
              <a:gd name="T6" fmla="*/ 2147483647 w 7"/>
              <a:gd name="T7" fmla="*/ 0 h 27"/>
              <a:gd name="T8" fmla="*/ 2147483647 w 7"/>
              <a:gd name="T9" fmla="*/ 0 h 27"/>
              <a:gd name="T10" fmla="*/ 2147483647 w 7"/>
              <a:gd name="T11" fmla="*/ 2147483647 h 27"/>
              <a:gd name="T12" fmla="*/ 0 60000 65536"/>
              <a:gd name="T13" fmla="*/ 0 60000 65536"/>
              <a:gd name="T14" fmla="*/ 0 60000 65536"/>
              <a:gd name="T15" fmla="*/ 0 60000 65536"/>
              <a:gd name="T16" fmla="*/ 0 60000 65536"/>
              <a:gd name="T17" fmla="*/ 0 60000 65536"/>
              <a:gd name="T18" fmla="*/ 0 w 7"/>
              <a:gd name="T19" fmla="*/ 0 h 27"/>
              <a:gd name="T20" fmla="*/ 7 w 7"/>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7" h="27">
                <a:moveTo>
                  <a:pt x="7" y="27"/>
                </a:moveTo>
                <a:lnTo>
                  <a:pt x="3" y="27"/>
                </a:lnTo>
                <a:lnTo>
                  <a:pt x="0" y="0"/>
                </a:lnTo>
                <a:lnTo>
                  <a:pt x="4" y="0"/>
                </a:lnTo>
                <a:lnTo>
                  <a:pt x="7" y="2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09" name="Freeform 25"/>
          <p:cNvSpPr>
            <a:spLocks/>
          </p:cNvSpPr>
          <p:nvPr/>
        </p:nvSpPr>
        <p:spPr bwMode="auto">
          <a:xfrm>
            <a:off x="6794501" y="4968876"/>
            <a:ext cx="3175" cy="11113"/>
          </a:xfrm>
          <a:custGeom>
            <a:avLst/>
            <a:gdLst>
              <a:gd name="T0" fmla="*/ 2147483647 w 8"/>
              <a:gd name="T1" fmla="*/ 2147483647 h 27"/>
              <a:gd name="T2" fmla="*/ 2147483647 w 8"/>
              <a:gd name="T3" fmla="*/ 2147483647 h 27"/>
              <a:gd name="T4" fmla="*/ 0 w 8"/>
              <a:gd name="T5" fmla="*/ 0 h 27"/>
              <a:gd name="T6" fmla="*/ 0 w 8"/>
              <a:gd name="T7" fmla="*/ 0 h 27"/>
              <a:gd name="T8" fmla="*/ 2147483647 w 8"/>
              <a:gd name="T9" fmla="*/ 0 h 27"/>
              <a:gd name="T10" fmla="*/ 2147483647 w 8"/>
              <a:gd name="T11" fmla="*/ 2147483647 h 27"/>
              <a:gd name="T12" fmla="*/ 0 60000 65536"/>
              <a:gd name="T13" fmla="*/ 0 60000 65536"/>
              <a:gd name="T14" fmla="*/ 0 60000 65536"/>
              <a:gd name="T15" fmla="*/ 0 60000 65536"/>
              <a:gd name="T16" fmla="*/ 0 60000 65536"/>
              <a:gd name="T17" fmla="*/ 0 60000 65536"/>
              <a:gd name="T18" fmla="*/ 0 w 8"/>
              <a:gd name="T19" fmla="*/ 0 h 27"/>
              <a:gd name="T20" fmla="*/ 8 w 8"/>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8" h="27">
                <a:moveTo>
                  <a:pt x="8" y="27"/>
                </a:moveTo>
                <a:lnTo>
                  <a:pt x="4" y="27"/>
                </a:lnTo>
                <a:lnTo>
                  <a:pt x="0" y="0"/>
                </a:lnTo>
                <a:lnTo>
                  <a:pt x="4" y="0"/>
                </a:lnTo>
                <a:lnTo>
                  <a:pt x="8" y="2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0" name="Freeform 26"/>
          <p:cNvSpPr>
            <a:spLocks/>
          </p:cNvSpPr>
          <p:nvPr/>
        </p:nvSpPr>
        <p:spPr bwMode="auto">
          <a:xfrm>
            <a:off x="6794500" y="4967289"/>
            <a:ext cx="1588" cy="1587"/>
          </a:xfrm>
          <a:custGeom>
            <a:avLst/>
            <a:gdLst>
              <a:gd name="T0" fmla="*/ 2147483647 w 4"/>
              <a:gd name="T1" fmla="*/ 2147483647 h 4"/>
              <a:gd name="T2" fmla="*/ 0 w 4"/>
              <a:gd name="T3" fmla="*/ 2147483647 h 4"/>
              <a:gd name="T4" fmla="*/ 0 w 4"/>
              <a:gd name="T5" fmla="*/ 0 h 4"/>
              <a:gd name="T6" fmla="*/ 2147483647 w 4"/>
              <a:gd name="T7" fmla="*/ 0 h 4"/>
              <a:gd name="T8" fmla="*/ 2147483647 w 4"/>
              <a:gd name="T9" fmla="*/ 0 h 4"/>
              <a:gd name="T10" fmla="*/ 2147483647 w 4"/>
              <a:gd name="T11" fmla="*/ 2147483647 h 4"/>
              <a:gd name="T12" fmla="*/ 0 60000 65536"/>
              <a:gd name="T13" fmla="*/ 0 60000 65536"/>
              <a:gd name="T14" fmla="*/ 0 60000 65536"/>
              <a:gd name="T15" fmla="*/ 0 60000 65536"/>
              <a:gd name="T16" fmla="*/ 0 60000 65536"/>
              <a:gd name="T17" fmla="*/ 0 60000 65536"/>
              <a:gd name="T18" fmla="*/ 0 w 4"/>
              <a:gd name="T19" fmla="*/ 0 h 4"/>
              <a:gd name="T20" fmla="*/ 4 w 4"/>
              <a:gd name="T21" fmla="*/ 4 h 4"/>
            </a:gdLst>
            <a:ahLst/>
            <a:cxnLst>
              <a:cxn ang="T12">
                <a:pos x="T0" y="T1"/>
              </a:cxn>
              <a:cxn ang="T13">
                <a:pos x="T2" y="T3"/>
              </a:cxn>
              <a:cxn ang="T14">
                <a:pos x="T4" y="T5"/>
              </a:cxn>
              <a:cxn ang="T15">
                <a:pos x="T6" y="T7"/>
              </a:cxn>
              <a:cxn ang="T16">
                <a:pos x="T8" y="T9"/>
              </a:cxn>
              <a:cxn ang="T17">
                <a:pos x="T10" y="T11"/>
              </a:cxn>
            </a:cxnLst>
            <a:rect l="T18" t="T19" r="T20" b="T21"/>
            <a:pathLst>
              <a:path w="4" h="4">
                <a:moveTo>
                  <a:pt x="4" y="4"/>
                </a:moveTo>
                <a:lnTo>
                  <a:pt x="0" y="4"/>
                </a:lnTo>
                <a:lnTo>
                  <a:pt x="0" y="0"/>
                </a:lnTo>
                <a:lnTo>
                  <a:pt x="4" y="0"/>
                </a:lnTo>
                <a:lnTo>
                  <a:pt x="4" y="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1" name="Freeform 27"/>
          <p:cNvSpPr>
            <a:spLocks/>
          </p:cNvSpPr>
          <p:nvPr/>
        </p:nvSpPr>
        <p:spPr bwMode="auto">
          <a:xfrm>
            <a:off x="6792914" y="4965700"/>
            <a:ext cx="3175" cy="1588"/>
          </a:xfrm>
          <a:custGeom>
            <a:avLst/>
            <a:gdLst>
              <a:gd name="T0" fmla="*/ 2147483647 w 5"/>
              <a:gd name="T1" fmla="*/ 2147483647 h 6"/>
              <a:gd name="T2" fmla="*/ 2147483647 w 5"/>
              <a:gd name="T3" fmla="*/ 2147483647 h 6"/>
              <a:gd name="T4" fmla="*/ 0 w 5"/>
              <a:gd name="T5" fmla="*/ 2147483647 h 6"/>
              <a:gd name="T6" fmla="*/ 0 w 5"/>
              <a:gd name="T7" fmla="*/ 0 h 6"/>
              <a:gd name="T8" fmla="*/ 2147483647 w 5"/>
              <a:gd name="T9" fmla="*/ 0 h 6"/>
              <a:gd name="T10" fmla="*/ 2147483647 w 5"/>
              <a:gd name="T11" fmla="*/ 2147483647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5" y="6"/>
                </a:moveTo>
                <a:lnTo>
                  <a:pt x="1" y="6"/>
                </a:lnTo>
                <a:lnTo>
                  <a:pt x="0" y="2"/>
                </a:lnTo>
                <a:lnTo>
                  <a:pt x="0" y="0"/>
                </a:lnTo>
                <a:lnTo>
                  <a:pt x="4" y="0"/>
                </a:lnTo>
                <a:lnTo>
                  <a:pt x="5" y="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2" name="Freeform 28"/>
          <p:cNvSpPr>
            <a:spLocks/>
          </p:cNvSpPr>
          <p:nvPr/>
        </p:nvSpPr>
        <p:spPr bwMode="auto">
          <a:xfrm>
            <a:off x="6791326" y="4959350"/>
            <a:ext cx="4763" cy="6350"/>
          </a:xfrm>
          <a:custGeom>
            <a:avLst/>
            <a:gdLst>
              <a:gd name="T0" fmla="*/ 2147483647 w 7"/>
              <a:gd name="T1" fmla="*/ 2147483647 h 14"/>
              <a:gd name="T2" fmla="*/ 2147483647 w 7"/>
              <a:gd name="T3" fmla="*/ 2147483647 h 14"/>
              <a:gd name="T4" fmla="*/ 0 w 7"/>
              <a:gd name="T5" fmla="*/ 0 h 14"/>
              <a:gd name="T6" fmla="*/ 2147483647 w 7"/>
              <a:gd name="T7" fmla="*/ 0 h 14"/>
              <a:gd name="T8" fmla="*/ 2147483647 w 7"/>
              <a:gd name="T9" fmla="*/ 0 h 14"/>
              <a:gd name="T10" fmla="*/ 2147483647 w 7"/>
              <a:gd name="T11" fmla="*/ 2147483647 h 14"/>
              <a:gd name="T12" fmla="*/ 0 60000 65536"/>
              <a:gd name="T13" fmla="*/ 0 60000 65536"/>
              <a:gd name="T14" fmla="*/ 0 60000 65536"/>
              <a:gd name="T15" fmla="*/ 0 60000 65536"/>
              <a:gd name="T16" fmla="*/ 0 60000 65536"/>
              <a:gd name="T17" fmla="*/ 0 60000 65536"/>
              <a:gd name="T18" fmla="*/ 0 w 7"/>
              <a:gd name="T19" fmla="*/ 0 h 14"/>
              <a:gd name="T20" fmla="*/ 7 w 7"/>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7" h="14">
                <a:moveTo>
                  <a:pt x="7" y="14"/>
                </a:moveTo>
                <a:lnTo>
                  <a:pt x="3" y="14"/>
                </a:lnTo>
                <a:lnTo>
                  <a:pt x="0" y="0"/>
                </a:lnTo>
                <a:lnTo>
                  <a:pt x="5" y="0"/>
                </a:lnTo>
                <a:lnTo>
                  <a:pt x="7" y="1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3" name="Freeform 29"/>
          <p:cNvSpPr>
            <a:spLocks/>
          </p:cNvSpPr>
          <p:nvPr/>
        </p:nvSpPr>
        <p:spPr bwMode="auto">
          <a:xfrm>
            <a:off x="6789738" y="4948238"/>
            <a:ext cx="4762" cy="11112"/>
          </a:xfrm>
          <a:custGeom>
            <a:avLst/>
            <a:gdLst>
              <a:gd name="T0" fmla="*/ 2147483647 w 9"/>
              <a:gd name="T1" fmla="*/ 2147483647 h 27"/>
              <a:gd name="T2" fmla="*/ 2147483647 w 9"/>
              <a:gd name="T3" fmla="*/ 2147483647 h 27"/>
              <a:gd name="T4" fmla="*/ 0 w 9"/>
              <a:gd name="T5" fmla="*/ 0 h 27"/>
              <a:gd name="T6" fmla="*/ 0 w 9"/>
              <a:gd name="T7" fmla="*/ 0 h 27"/>
              <a:gd name="T8" fmla="*/ 2147483647 w 9"/>
              <a:gd name="T9" fmla="*/ 0 h 27"/>
              <a:gd name="T10" fmla="*/ 2147483647 w 9"/>
              <a:gd name="T11" fmla="*/ 2147483647 h 27"/>
              <a:gd name="T12" fmla="*/ 0 60000 65536"/>
              <a:gd name="T13" fmla="*/ 0 60000 65536"/>
              <a:gd name="T14" fmla="*/ 0 60000 65536"/>
              <a:gd name="T15" fmla="*/ 0 60000 65536"/>
              <a:gd name="T16" fmla="*/ 0 60000 65536"/>
              <a:gd name="T17" fmla="*/ 0 60000 65536"/>
              <a:gd name="T18" fmla="*/ 0 w 9"/>
              <a:gd name="T19" fmla="*/ 0 h 27"/>
              <a:gd name="T20" fmla="*/ 9 w 9"/>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9" h="27">
                <a:moveTo>
                  <a:pt x="9" y="27"/>
                </a:moveTo>
                <a:lnTo>
                  <a:pt x="4" y="27"/>
                </a:lnTo>
                <a:lnTo>
                  <a:pt x="0" y="0"/>
                </a:lnTo>
                <a:lnTo>
                  <a:pt x="4" y="0"/>
                </a:lnTo>
                <a:lnTo>
                  <a:pt x="9" y="2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4" name="Freeform 30"/>
          <p:cNvSpPr>
            <a:spLocks/>
          </p:cNvSpPr>
          <p:nvPr/>
        </p:nvSpPr>
        <p:spPr bwMode="auto">
          <a:xfrm>
            <a:off x="6788151" y="4940300"/>
            <a:ext cx="3175" cy="7938"/>
          </a:xfrm>
          <a:custGeom>
            <a:avLst/>
            <a:gdLst>
              <a:gd name="T0" fmla="*/ 2147483647 w 7"/>
              <a:gd name="T1" fmla="*/ 2147483647 h 20"/>
              <a:gd name="T2" fmla="*/ 2147483647 w 7"/>
              <a:gd name="T3" fmla="*/ 2147483647 h 20"/>
              <a:gd name="T4" fmla="*/ 0 w 7"/>
              <a:gd name="T5" fmla="*/ 0 h 20"/>
              <a:gd name="T6" fmla="*/ 0 w 7"/>
              <a:gd name="T7" fmla="*/ 0 h 20"/>
              <a:gd name="T8" fmla="*/ 2147483647 w 7"/>
              <a:gd name="T9" fmla="*/ 0 h 20"/>
              <a:gd name="T10" fmla="*/ 2147483647 w 7"/>
              <a:gd name="T11" fmla="*/ 2147483647 h 20"/>
              <a:gd name="T12" fmla="*/ 0 60000 65536"/>
              <a:gd name="T13" fmla="*/ 0 60000 65536"/>
              <a:gd name="T14" fmla="*/ 0 60000 65536"/>
              <a:gd name="T15" fmla="*/ 0 60000 65536"/>
              <a:gd name="T16" fmla="*/ 0 60000 65536"/>
              <a:gd name="T17" fmla="*/ 0 60000 65536"/>
              <a:gd name="T18" fmla="*/ 0 w 7"/>
              <a:gd name="T19" fmla="*/ 0 h 20"/>
              <a:gd name="T20" fmla="*/ 7 w 7"/>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7" h="20">
                <a:moveTo>
                  <a:pt x="7" y="20"/>
                </a:moveTo>
                <a:lnTo>
                  <a:pt x="3" y="20"/>
                </a:lnTo>
                <a:lnTo>
                  <a:pt x="0" y="0"/>
                </a:lnTo>
                <a:lnTo>
                  <a:pt x="4" y="0"/>
                </a:lnTo>
                <a:lnTo>
                  <a:pt x="7" y="2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5" name="Freeform 31"/>
          <p:cNvSpPr>
            <a:spLocks/>
          </p:cNvSpPr>
          <p:nvPr/>
        </p:nvSpPr>
        <p:spPr bwMode="auto">
          <a:xfrm>
            <a:off x="6781801" y="4894264"/>
            <a:ext cx="3175" cy="9525"/>
          </a:xfrm>
          <a:custGeom>
            <a:avLst/>
            <a:gdLst>
              <a:gd name="T0" fmla="*/ 2147483647 w 5"/>
              <a:gd name="T1" fmla="*/ 2147483647 h 23"/>
              <a:gd name="T2" fmla="*/ 2147483647 w 5"/>
              <a:gd name="T3" fmla="*/ 2147483647 h 23"/>
              <a:gd name="T4" fmla="*/ 0 w 5"/>
              <a:gd name="T5" fmla="*/ 0 h 23"/>
              <a:gd name="T6" fmla="*/ 0 w 5"/>
              <a:gd name="T7" fmla="*/ 0 h 23"/>
              <a:gd name="T8" fmla="*/ 2147483647 w 5"/>
              <a:gd name="T9" fmla="*/ 0 h 23"/>
              <a:gd name="T10" fmla="*/ 2147483647 w 5"/>
              <a:gd name="T11" fmla="*/ 2147483647 h 23"/>
              <a:gd name="T12" fmla="*/ 0 60000 65536"/>
              <a:gd name="T13" fmla="*/ 0 60000 65536"/>
              <a:gd name="T14" fmla="*/ 0 60000 65536"/>
              <a:gd name="T15" fmla="*/ 0 60000 65536"/>
              <a:gd name="T16" fmla="*/ 0 60000 65536"/>
              <a:gd name="T17" fmla="*/ 0 60000 65536"/>
              <a:gd name="T18" fmla="*/ 0 w 5"/>
              <a:gd name="T19" fmla="*/ 0 h 23"/>
              <a:gd name="T20" fmla="*/ 5 w 5"/>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5" h="23">
                <a:moveTo>
                  <a:pt x="5" y="23"/>
                </a:moveTo>
                <a:lnTo>
                  <a:pt x="1" y="23"/>
                </a:lnTo>
                <a:lnTo>
                  <a:pt x="0" y="0"/>
                </a:lnTo>
                <a:lnTo>
                  <a:pt x="4" y="0"/>
                </a:lnTo>
                <a:lnTo>
                  <a:pt x="5" y="23"/>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6" name="Freeform 32"/>
          <p:cNvSpPr>
            <a:spLocks/>
          </p:cNvSpPr>
          <p:nvPr/>
        </p:nvSpPr>
        <p:spPr bwMode="auto">
          <a:xfrm>
            <a:off x="6781801" y="4868863"/>
            <a:ext cx="4763" cy="25400"/>
          </a:xfrm>
          <a:custGeom>
            <a:avLst/>
            <a:gdLst>
              <a:gd name="T0" fmla="*/ 2147483647 w 9"/>
              <a:gd name="T1" fmla="*/ 2147483647 h 63"/>
              <a:gd name="T2" fmla="*/ 0 w 9"/>
              <a:gd name="T3" fmla="*/ 2147483647 h 63"/>
              <a:gd name="T4" fmla="*/ 2147483647 w 9"/>
              <a:gd name="T5" fmla="*/ 2147483647 h 63"/>
              <a:gd name="T6" fmla="*/ 2147483647 w 9"/>
              <a:gd name="T7" fmla="*/ 0 h 63"/>
              <a:gd name="T8" fmla="*/ 2147483647 w 9"/>
              <a:gd name="T9" fmla="*/ 2147483647 h 63"/>
              <a:gd name="T10" fmla="*/ 2147483647 w 9"/>
              <a:gd name="T11" fmla="*/ 2147483647 h 63"/>
              <a:gd name="T12" fmla="*/ 0 60000 65536"/>
              <a:gd name="T13" fmla="*/ 0 60000 65536"/>
              <a:gd name="T14" fmla="*/ 0 60000 65536"/>
              <a:gd name="T15" fmla="*/ 0 60000 65536"/>
              <a:gd name="T16" fmla="*/ 0 60000 65536"/>
              <a:gd name="T17" fmla="*/ 0 60000 65536"/>
              <a:gd name="T18" fmla="*/ 0 w 9"/>
              <a:gd name="T19" fmla="*/ 0 h 63"/>
              <a:gd name="T20" fmla="*/ 9 w 9"/>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9" h="63">
                <a:moveTo>
                  <a:pt x="4" y="63"/>
                </a:moveTo>
                <a:lnTo>
                  <a:pt x="0" y="63"/>
                </a:lnTo>
                <a:lnTo>
                  <a:pt x="5" y="1"/>
                </a:lnTo>
                <a:lnTo>
                  <a:pt x="6" y="0"/>
                </a:lnTo>
                <a:lnTo>
                  <a:pt x="9" y="2"/>
                </a:lnTo>
                <a:lnTo>
                  <a:pt x="4" y="63"/>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7" name="Freeform 33"/>
          <p:cNvSpPr>
            <a:spLocks/>
          </p:cNvSpPr>
          <p:nvPr/>
        </p:nvSpPr>
        <p:spPr bwMode="auto">
          <a:xfrm>
            <a:off x="6789738" y="4862514"/>
            <a:ext cx="6350" cy="3175"/>
          </a:xfrm>
          <a:custGeom>
            <a:avLst/>
            <a:gdLst>
              <a:gd name="T0" fmla="*/ 2147483647 w 11"/>
              <a:gd name="T1" fmla="*/ 2147483647 h 6"/>
              <a:gd name="T2" fmla="*/ 0 w 11"/>
              <a:gd name="T3" fmla="*/ 2147483647 h 6"/>
              <a:gd name="T4" fmla="*/ 2147483647 w 11"/>
              <a:gd name="T5" fmla="*/ 0 h 6"/>
              <a:gd name="T6" fmla="*/ 2147483647 w 11"/>
              <a:gd name="T7" fmla="*/ 2147483647 h 6"/>
              <a:gd name="T8" fmla="*/ 2147483647 w 11"/>
              <a:gd name="T9" fmla="*/ 2147483647 h 6"/>
              <a:gd name="T10" fmla="*/ 2147483647 w 11"/>
              <a:gd name="T11" fmla="*/ 2147483647 h 6"/>
              <a:gd name="T12" fmla="*/ 0 60000 65536"/>
              <a:gd name="T13" fmla="*/ 0 60000 65536"/>
              <a:gd name="T14" fmla="*/ 0 60000 65536"/>
              <a:gd name="T15" fmla="*/ 0 60000 65536"/>
              <a:gd name="T16" fmla="*/ 0 60000 65536"/>
              <a:gd name="T17" fmla="*/ 0 60000 65536"/>
              <a:gd name="T18" fmla="*/ 0 w 11"/>
              <a:gd name="T19" fmla="*/ 0 h 6"/>
              <a:gd name="T20" fmla="*/ 11 w 11"/>
              <a:gd name="T21" fmla="*/ 6 h 6"/>
            </a:gdLst>
            <a:ahLst/>
            <a:cxnLst>
              <a:cxn ang="T12">
                <a:pos x="T0" y="T1"/>
              </a:cxn>
              <a:cxn ang="T13">
                <a:pos x="T2" y="T3"/>
              </a:cxn>
              <a:cxn ang="T14">
                <a:pos x="T4" y="T5"/>
              </a:cxn>
              <a:cxn ang="T15">
                <a:pos x="T6" y="T7"/>
              </a:cxn>
              <a:cxn ang="T16">
                <a:pos x="T8" y="T9"/>
              </a:cxn>
              <a:cxn ang="T17">
                <a:pos x="T10" y="T11"/>
              </a:cxn>
            </a:cxnLst>
            <a:rect l="T18" t="T19" r="T20" b="T21"/>
            <a:pathLst>
              <a:path w="11" h="6">
                <a:moveTo>
                  <a:pt x="1" y="6"/>
                </a:moveTo>
                <a:lnTo>
                  <a:pt x="0" y="1"/>
                </a:lnTo>
                <a:lnTo>
                  <a:pt x="8" y="0"/>
                </a:lnTo>
                <a:lnTo>
                  <a:pt x="11" y="2"/>
                </a:lnTo>
                <a:lnTo>
                  <a:pt x="10" y="4"/>
                </a:lnTo>
                <a:lnTo>
                  <a:pt x="1" y="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8" name="Freeform 34"/>
          <p:cNvSpPr>
            <a:spLocks/>
          </p:cNvSpPr>
          <p:nvPr/>
        </p:nvSpPr>
        <p:spPr bwMode="auto">
          <a:xfrm>
            <a:off x="6794501" y="4856164"/>
            <a:ext cx="4763" cy="7937"/>
          </a:xfrm>
          <a:custGeom>
            <a:avLst/>
            <a:gdLst>
              <a:gd name="T0" fmla="*/ 2147483647 w 9"/>
              <a:gd name="T1" fmla="*/ 2147483647 h 20"/>
              <a:gd name="T2" fmla="*/ 0 w 9"/>
              <a:gd name="T3" fmla="*/ 2147483647 h 20"/>
              <a:gd name="T4" fmla="*/ 2147483647 w 9"/>
              <a:gd name="T5" fmla="*/ 0 h 20"/>
              <a:gd name="T6" fmla="*/ 2147483647 w 9"/>
              <a:gd name="T7" fmla="*/ 0 h 20"/>
              <a:gd name="T8" fmla="*/ 2147483647 w 9"/>
              <a:gd name="T9" fmla="*/ 2147483647 h 20"/>
              <a:gd name="T10" fmla="*/ 2147483647 w 9"/>
              <a:gd name="T11" fmla="*/ 2147483647 h 20"/>
              <a:gd name="T12" fmla="*/ 0 60000 65536"/>
              <a:gd name="T13" fmla="*/ 0 60000 65536"/>
              <a:gd name="T14" fmla="*/ 0 60000 65536"/>
              <a:gd name="T15" fmla="*/ 0 60000 65536"/>
              <a:gd name="T16" fmla="*/ 0 60000 65536"/>
              <a:gd name="T17" fmla="*/ 0 60000 65536"/>
              <a:gd name="T18" fmla="*/ 0 w 9"/>
              <a:gd name="T19" fmla="*/ 0 h 20"/>
              <a:gd name="T20" fmla="*/ 9 w 9"/>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9" h="20">
                <a:moveTo>
                  <a:pt x="3" y="20"/>
                </a:moveTo>
                <a:lnTo>
                  <a:pt x="0" y="18"/>
                </a:lnTo>
                <a:lnTo>
                  <a:pt x="6" y="0"/>
                </a:lnTo>
                <a:lnTo>
                  <a:pt x="9" y="3"/>
                </a:lnTo>
                <a:lnTo>
                  <a:pt x="3" y="2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19" name="Freeform 35"/>
          <p:cNvSpPr>
            <a:spLocks/>
          </p:cNvSpPr>
          <p:nvPr/>
        </p:nvSpPr>
        <p:spPr bwMode="auto">
          <a:xfrm>
            <a:off x="6797675" y="4854576"/>
            <a:ext cx="1588" cy="3175"/>
          </a:xfrm>
          <a:custGeom>
            <a:avLst/>
            <a:gdLst>
              <a:gd name="T0" fmla="*/ 2147483647 w 5"/>
              <a:gd name="T1" fmla="*/ 2147483647 h 5"/>
              <a:gd name="T2" fmla="*/ 0 w 5"/>
              <a:gd name="T3" fmla="*/ 2147483647 h 5"/>
              <a:gd name="T4" fmla="*/ 2147483647 w 5"/>
              <a:gd name="T5" fmla="*/ 0 h 5"/>
              <a:gd name="T6" fmla="*/ 2147483647 w 5"/>
              <a:gd name="T7" fmla="*/ 2147483647 h 5"/>
              <a:gd name="T8" fmla="*/ 2147483647 w 5"/>
              <a:gd name="T9" fmla="*/ 2147483647 h 5"/>
              <a:gd name="T10" fmla="*/ 2147483647 w 5"/>
              <a:gd name="T11" fmla="*/ 2147483647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3" y="5"/>
                </a:moveTo>
                <a:lnTo>
                  <a:pt x="0" y="2"/>
                </a:lnTo>
                <a:lnTo>
                  <a:pt x="2" y="0"/>
                </a:lnTo>
                <a:lnTo>
                  <a:pt x="5" y="2"/>
                </a:lnTo>
                <a:lnTo>
                  <a:pt x="4" y="2"/>
                </a:lnTo>
                <a:lnTo>
                  <a:pt x="3" y="5"/>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0" name="Freeform 36"/>
          <p:cNvSpPr>
            <a:spLocks/>
          </p:cNvSpPr>
          <p:nvPr/>
        </p:nvSpPr>
        <p:spPr bwMode="auto">
          <a:xfrm>
            <a:off x="6802439" y="4829176"/>
            <a:ext cx="7937" cy="11113"/>
          </a:xfrm>
          <a:custGeom>
            <a:avLst/>
            <a:gdLst>
              <a:gd name="T0" fmla="*/ 2147483647 w 13"/>
              <a:gd name="T1" fmla="*/ 2147483647 h 25"/>
              <a:gd name="T2" fmla="*/ 0 w 13"/>
              <a:gd name="T3" fmla="*/ 2147483647 h 25"/>
              <a:gd name="T4" fmla="*/ 2147483647 w 13"/>
              <a:gd name="T5" fmla="*/ 2147483647 h 25"/>
              <a:gd name="T6" fmla="*/ 2147483647 w 13"/>
              <a:gd name="T7" fmla="*/ 0 h 25"/>
              <a:gd name="T8" fmla="*/ 2147483647 w 13"/>
              <a:gd name="T9" fmla="*/ 2147483647 h 25"/>
              <a:gd name="T10" fmla="*/ 2147483647 w 13"/>
              <a:gd name="T11" fmla="*/ 2147483647 h 25"/>
              <a:gd name="T12" fmla="*/ 0 60000 65536"/>
              <a:gd name="T13" fmla="*/ 0 60000 65536"/>
              <a:gd name="T14" fmla="*/ 0 60000 65536"/>
              <a:gd name="T15" fmla="*/ 0 60000 65536"/>
              <a:gd name="T16" fmla="*/ 0 60000 65536"/>
              <a:gd name="T17" fmla="*/ 0 60000 65536"/>
              <a:gd name="T18" fmla="*/ 0 w 13"/>
              <a:gd name="T19" fmla="*/ 0 h 25"/>
              <a:gd name="T20" fmla="*/ 13 w 13"/>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13" h="25">
                <a:moveTo>
                  <a:pt x="3" y="25"/>
                </a:moveTo>
                <a:lnTo>
                  <a:pt x="0" y="23"/>
                </a:lnTo>
                <a:lnTo>
                  <a:pt x="11" y="1"/>
                </a:lnTo>
                <a:lnTo>
                  <a:pt x="12" y="0"/>
                </a:lnTo>
                <a:lnTo>
                  <a:pt x="13" y="5"/>
                </a:lnTo>
                <a:lnTo>
                  <a:pt x="3" y="25"/>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1" name="Freeform 37"/>
          <p:cNvSpPr>
            <a:spLocks/>
          </p:cNvSpPr>
          <p:nvPr/>
        </p:nvSpPr>
        <p:spPr bwMode="auto">
          <a:xfrm>
            <a:off x="6808789" y="4829176"/>
            <a:ext cx="3175" cy="3175"/>
          </a:xfrm>
          <a:custGeom>
            <a:avLst/>
            <a:gdLst>
              <a:gd name="T0" fmla="*/ 2147483647 w 5"/>
              <a:gd name="T1" fmla="*/ 2147483647 h 5"/>
              <a:gd name="T2" fmla="*/ 0 w 5"/>
              <a:gd name="T3" fmla="*/ 0 h 5"/>
              <a:gd name="T4" fmla="*/ 2147483647 w 5"/>
              <a:gd name="T5" fmla="*/ 0 h 5"/>
              <a:gd name="T6" fmla="*/ 2147483647 w 5"/>
              <a:gd name="T7" fmla="*/ 2147483647 h 5"/>
              <a:gd name="T8" fmla="*/ 2147483647 w 5"/>
              <a:gd name="T9" fmla="*/ 2147483647 h 5"/>
              <a:gd name="T10" fmla="*/ 2147483647 w 5"/>
              <a:gd name="T11" fmla="*/ 2147483647 h 5"/>
              <a:gd name="T12" fmla="*/ 0 60000 65536"/>
              <a:gd name="T13" fmla="*/ 0 60000 65536"/>
              <a:gd name="T14" fmla="*/ 0 60000 65536"/>
              <a:gd name="T15" fmla="*/ 0 60000 65536"/>
              <a:gd name="T16" fmla="*/ 0 60000 65536"/>
              <a:gd name="T17" fmla="*/ 0 60000 65536"/>
              <a:gd name="T18" fmla="*/ 0 w 5"/>
              <a:gd name="T19" fmla="*/ 0 h 5"/>
              <a:gd name="T20" fmla="*/ 5 w 5"/>
              <a:gd name="T21" fmla="*/ 5 h 5"/>
            </a:gdLst>
            <a:ahLst/>
            <a:cxnLst>
              <a:cxn ang="T12">
                <a:pos x="T0" y="T1"/>
              </a:cxn>
              <a:cxn ang="T13">
                <a:pos x="T2" y="T3"/>
              </a:cxn>
              <a:cxn ang="T14">
                <a:pos x="T4" y="T5"/>
              </a:cxn>
              <a:cxn ang="T15">
                <a:pos x="T6" y="T7"/>
              </a:cxn>
              <a:cxn ang="T16">
                <a:pos x="T8" y="T9"/>
              </a:cxn>
              <a:cxn ang="T17">
                <a:pos x="T10" y="T11"/>
              </a:cxn>
            </a:cxnLst>
            <a:rect l="T18" t="T19" r="T20" b="T21"/>
            <a:pathLst>
              <a:path w="5" h="5">
                <a:moveTo>
                  <a:pt x="1" y="5"/>
                </a:moveTo>
                <a:lnTo>
                  <a:pt x="0" y="0"/>
                </a:lnTo>
                <a:lnTo>
                  <a:pt x="2" y="0"/>
                </a:lnTo>
                <a:lnTo>
                  <a:pt x="5" y="3"/>
                </a:lnTo>
                <a:lnTo>
                  <a:pt x="5" y="4"/>
                </a:lnTo>
                <a:lnTo>
                  <a:pt x="1" y="5"/>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2" name="Freeform 38"/>
          <p:cNvSpPr>
            <a:spLocks/>
          </p:cNvSpPr>
          <p:nvPr/>
        </p:nvSpPr>
        <p:spPr bwMode="auto">
          <a:xfrm>
            <a:off x="6810375" y="4824413"/>
            <a:ext cx="7938" cy="6350"/>
          </a:xfrm>
          <a:custGeom>
            <a:avLst/>
            <a:gdLst>
              <a:gd name="T0" fmla="*/ 2147483647 w 14"/>
              <a:gd name="T1" fmla="*/ 2147483647 h 16"/>
              <a:gd name="T2" fmla="*/ 0 w 14"/>
              <a:gd name="T3" fmla="*/ 2147483647 h 16"/>
              <a:gd name="T4" fmla="*/ 2147483647 w 14"/>
              <a:gd name="T5" fmla="*/ 0 h 16"/>
              <a:gd name="T6" fmla="*/ 2147483647 w 14"/>
              <a:gd name="T7" fmla="*/ 2147483647 h 16"/>
              <a:gd name="T8" fmla="*/ 2147483647 w 14"/>
              <a:gd name="T9" fmla="*/ 2147483647 h 16"/>
              <a:gd name="T10" fmla="*/ 2147483647 w 14"/>
              <a:gd name="T11" fmla="*/ 2147483647 h 16"/>
              <a:gd name="T12" fmla="*/ 0 60000 65536"/>
              <a:gd name="T13" fmla="*/ 0 60000 65536"/>
              <a:gd name="T14" fmla="*/ 0 60000 65536"/>
              <a:gd name="T15" fmla="*/ 0 60000 65536"/>
              <a:gd name="T16" fmla="*/ 0 60000 65536"/>
              <a:gd name="T17" fmla="*/ 0 60000 65536"/>
              <a:gd name="T18" fmla="*/ 0 w 14"/>
              <a:gd name="T19" fmla="*/ 0 h 16"/>
              <a:gd name="T20" fmla="*/ 14 w 14"/>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14" h="16">
                <a:moveTo>
                  <a:pt x="3" y="16"/>
                </a:moveTo>
                <a:lnTo>
                  <a:pt x="0" y="13"/>
                </a:lnTo>
                <a:lnTo>
                  <a:pt x="12" y="0"/>
                </a:lnTo>
                <a:lnTo>
                  <a:pt x="14" y="2"/>
                </a:lnTo>
                <a:lnTo>
                  <a:pt x="3" y="1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3" name="Freeform 39"/>
          <p:cNvSpPr>
            <a:spLocks/>
          </p:cNvSpPr>
          <p:nvPr/>
        </p:nvSpPr>
        <p:spPr bwMode="auto">
          <a:xfrm>
            <a:off x="6816725" y="4818064"/>
            <a:ext cx="6350" cy="7937"/>
          </a:xfrm>
          <a:custGeom>
            <a:avLst/>
            <a:gdLst>
              <a:gd name="T0" fmla="*/ 2147483647 w 13"/>
              <a:gd name="T1" fmla="*/ 2147483647 h 17"/>
              <a:gd name="T2" fmla="*/ 0 w 13"/>
              <a:gd name="T3" fmla="*/ 2147483647 h 17"/>
              <a:gd name="T4" fmla="*/ 2147483647 w 13"/>
              <a:gd name="T5" fmla="*/ 0 h 17"/>
              <a:gd name="T6" fmla="*/ 2147483647 w 13"/>
              <a:gd name="T7" fmla="*/ 2147483647 h 17"/>
              <a:gd name="T8" fmla="*/ 2147483647 w 13"/>
              <a:gd name="T9" fmla="*/ 2147483647 h 17"/>
              <a:gd name="T10" fmla="*/ 2147483647 w 13"/>
              <a:gd name="T11" fmla="*/ 2147483647 h 17"/>
              <a:gd name="T12" fmla="*/ 0 60000 65536"/>
              <a:gd name="T13" fmla="*/ 0 60000 65536"/>
              <a:gd name="T14" fmla="*/ 0 60000 65536"/>
              <a:gd name="T15" fmla="*/ 0 60000 65536"/>
              <a:gd name="T16" fmla="*/ 0 60000 65536"/>
              <a:gd name="T17" fmla="*/ 0 60000 65536"/>
              <a:gd name="T18" fmla="*/ 0 w 13"/>
              <a:gd name="T19" fmla="*/ 0 h 17"/>
              <a:gd name="T20" fmla="*/ 13 w 13"/>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3" h="17">
                <a:moveTo>
                  <a:pt x="2" y="17"/>
                </a:moveTo>
                <a:lnTo>
                  <a:pt x="0" y="15"/>
                </a:lnTo>
                <a:lnTo>
                  <a:pt x="9" y="0"/>
                </a:lnTo>
                <a:lnTo>
                  <a:pt x="13" y="1"/>
                </a:lnTo>
                <a:lnTo>
                  <a:pt x="12" y="3"/>
                </a:lnTo>
                <a:lnTo>
                  <a:pt x="2" y="17"/>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4" name="Freeform 40"/>
          <p:cNvSpPr>
            <a:spLocks/>
          </p:cNvSpPr>
          <p:nvPr/>
        </p:nvSpPr>
        <p:spPr bwMode="auto">
          <a:xfrm>
            <a:off x="6821489" y="4813300"/>
            <a:ext cx="1587" cy="6350"/>
          </a:xfrm>
          <a:custGeom>
            <a:avLst/>
            <a:gdLst>
              <a:gd name="T0" fmla="*/ 2147483647 w 4"/>
              <a:gd name="T1" fmla="*/ 2147483647 h 14"/>
              <a:gd name="T2" fmla="*/ 0 w 4"/>
              <a:gd name="T3" fmla="*/ 2147483647 h 14"/>
              <a:gd name="T4" fmla="*/ 0 w 4"/>
              <a:gd name="T5" fmla="*/ 2147483647 h 14"/>
              <a:gd name="T6" fmla="*/ 2147483647 w 4"/>
              <a:gd name="T7" fmla="*/ 0 h 14"/>
              <a:gd name="T8" fmla="*/ 2147483647 w 4"/>
              <a:gd name="T9" fmla="*/ 2147483647 h 14"/>
              <a:gd name="T10" fmla="*/ 2147483647 w 4"/>
              <a:gd name="T11" fmla="*/ 2147483647 h 14"/>
              <a:gd name="T12" fmla="*/ 0 60000 65536"/>
              <a:gd name="T13" fmla="*/ 0 60000 65536"/>
              <a:gd name="T14" fmla="*/ 0 60000 65536"/>
              <a:gd name="T15" fmla="*/ 0 60000 65536"/>
              <a:gd name="T16" fmla="*/ 0 60000 65536"/>
              <a:gd name="T17" fmla="*/ 0 60000 65536"/>
              <a:gd name="T18" fmla="*/ 0 w 4"/>
              <a:gd name="T19" fmla="*/ 0 h 14"/>
              <a:gd name="T20" fmla="*/ 4 w 4"/>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4" h="14">
                <a:moveTo>
                  <a:pt x="4" y="14"/>
                </a:moveTo>
                <a:lnTo>
                  <a:pt x="0" y="13"/>
                </a:lnTo>
                <a:lnTo>
                  <a:pt x="0" y="1"/>
                </a:lnTo>
                <a:lnTo>
                  <a:pt x="1" y="0"/>
                </a:lnTo>
                <a:lnTo>
                  <a:pt x="4" y="3"/>
                </a:lnTo>
                <a:lnTo>
                  <a:pt x="4" y="14"/>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5" name="Freeform 41"/>
          <p:cNvSpPr>
            <a:spLocks/>
          </p:cNvSpPr>
          <p:nvPr/>
        </p:nvSpPr>
        <p:spPr bwMode="auto">
          <a:xfrm>
            <a:off x="6831014" y="4799014"/>
            <a:ext cx="3175" cy="3175"/>
          </a:xfrm>
          <a:custGeom>
            <a:avLst/>
            <a:gdLst>
              <a:gd name="T0" fmla="*/ 2147483647 w 8"/>
              <a:gd name="T1" fmla="*/ 2147483647 h 8"/>
              <a:gd name="T2" fmla="*/ 0 w 8"/>
              <a:gd name="T3" fmla="*/ 2147483647 h 8"/>
              <a:gd name="T4" fmla="*/ 2147483647 w 8"/>
              <a:gd name="T5" fmla="*/ 2147483647 h 8"/>
              <a:gd name="T6" fmla="*/ 2147483647 w 8"/>
              <a:gd name="T7" fmla="*/ 0 h 8"/>
              <a:gd name="T8" fmla="*/ 2147483647 w 8"/>
              <a:gd name="T9" fmla="*/ 2147483647 h 8"/>
              <a:gd name="T10" fmla="*/ 2147483647 w 8"/>
              <a:gd name="T11" fmla="*/ 2147483647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3" y="8"/>
                </a:moveTo>
                <a:lnTo>
                  <a:pt x="0" y="6"/>
                </a:lnTo>
                <a:lnTo>
                  <a:pt x="6" y="2"/>
                </a:lnTo>
                <a:lnTo>
                  <a:pt x="7" y="0"/>
                </a:lnTo>
                <a:lnTo>
                  <a:pt x="8" y="6"/>
                </a:lnTo>
                <a:lnTo>
                  <a:pt x="3" y="8"/>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6" name="Freeform 42"/>
          <p:cNvSpPr>
            <a:spLocks/>
          </p:cNvSpPr>
          <p:nvPr/>
        </p:nvSpPr>
        <p:spPr bwMode="auto">
          <a:xfrm>
            <a:off x="6834188" y="4799014"/>
            <a:ext cx="6350" cy="3175"/>
          </a:xfrm>
          <a:custGeom>
            <a:avLst/>
            <a:gdLst>
              <a:gd name="T0" fmla="*/ 2147483647 w 12"/>
              <a:gd name="T1" fmla="*/ 2147483647 h 6"/>
              <a:gd name="T2" fmla="*/ 0 w 12"/>
              <a:gd name="T3" fmla="*/ 0 h 6"/>
              <a:gd name="T4" fmla="*/ 2147483647 w 12"/>
              <a:gd name="T5" fmla="*/ 0 h 6"/>
              <a:gd name="T6" fmla="*/ 2147483647 w 12"/>
              <a:gd name="T7" fmla="*/ 2147483647 h 6"/>
              <a:gd name="T8" fmla="*/ 2147483647 w 12"/>
              <a:gd name="T9" fmla="*/ 2147483647 h 6"/>
              <a:gd name="T10" fmla="*/ 2147483647 w 12"/>
              <a:gd name="T11" fmla="*/ 2147483647 h 6"/>
              <a:gd name="T12" fmla="*/ 0 60000 65536"/>
              <a:gd name="T13" fmla="*/ 0 60000 65536"/>
              <a:gd name="T14" fmla="*/ 0 60000 65536"/>
              <a:gd name="T15" fmla="*/ 0 60000 65536"/>
              <a:gd name="T16" fmla="*/ 0 60000 65536"/>
              <a:gd name="T17" fmla="*/ 0 60000 65536"/>
              <a:gd name="T18" fmla="*/ 0 w 12"/>
              <a:gd name="T19" fmla="*/ 0 h 6"/>
              <a:gd name="T20" fmla="*/ 12 w 12"/>
              <a:gd name="T21" fmla="*/ 6 h 6"/>
            </a:gdLst>
            <a:ahLst/>
            <a:cxnLst>
              <a:cxn ang="T12">
                <a:pos x="T0" y="T1"/>
              </a:cxn>
              <a:cxn ang="T13">
                <a:pos x="T2" y="T3"/>
              </a:cxn>
              <a:cxn ang="T14">
                <a:pos x="T4" y="T5"/>
              </a:cxn>
              <a:cxn ang="T15">
                <a:pos x="T6" y="T7"/>
              </a:cxn>
              <a:cxn ang="T16">
                <a:pos x="T8" y="T9"/>
              </a:cxn>
              <a:cxn ang="T17">
                <a:pos x="T10" y="T11"/>
              </a:cxn>
            </a:cxnLst>
            <a:rect l="T18" t="T19" r="T20" b="T21"/>
            <a:pathLst>
              <a:path w="12" h="6">
                <a:moveTo>
                  <a:pt x="1" y="6"/>
                </a:moveTo>
                <a:lnTo>
                  <a:pt x="0" y="0"/>
                </a:lnTo>
                <a:lnTo>
                  <a:pt x="11" y="0"/>
                </a:lnTo>
                <a:lnTo>
                  <a:pt x="12" y="2"/>
                </a:lnTo>
                <a:lnTo>
                  <a:pt x="11" y="6"/>
                </a:lnTo>
                <a:lnTo>
                  <a:pt x="1" y="6"/>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7" name="Freeform 43"/>
          <p:cNvSpPr>
            <a:spLocks/>
          </p:cNvSpPr>
          <p:nvPr/>
        </p:nvSpPr>
        <p:spPr bwMode="auto">
          <a:xfrm>
            <a:off x="6918326" y="4843464"/>
            <a:ext cx="3175" cy="7937"/>
          </a:xfrm>
          <a:custGeom>
            <a:avLst/>
            <a:gdLst>
              <a:gd name="T0" fmla="*/ 0 w 8"/>
              <a:gd name="T1" fmla="*/ 2147483647 h 20"/>
              <a:gd name="T2" fmla="*/ 2147483647 w 8"/>
              <a:gd name="T3" fmla="*/ 0 h 20"/>
              <a:gd name="T4" fmla="*/ 2147483647 w 8"/>
              <a:gd name="T5" fmla="*/ 2147483647 h 20"/>
              <a:gd name="T6" fmla="*/ 2147483647 w 8"/>
              <a:gd name="T7" fmla="*/ 2147483647 h 20"/>
              <a:gd name="T8" fmla="*/ 2147483647 w 8"/>
              <a:gd name="T9" fmla="*/ 2147483647 h 20"/>
              <a:gd name="T10" fmla="*/ 0 w 8"/>
              <a:gd name="T11" fmla="*/ 2147483647 h 20"/>
              <a:gd name="T12" fmla="*/ 0 60000 65536"/>
              <a:gd name="T13" fmla="*/ 0 60000 65536"/>
              <a:gd name="T14" fmla="*/ 0 60000 65536"/>
              <a:gd name="T15" fmla="*/ 0 60000 65536"/>
              <a:gd name="T16" fmla="*/ 0 60000 65536"/>
              <a:gd name="T17" fmla="*/ 0 60000 65536"/>
              <a:gd name="T18" fmla="*/ 0 w 8"/>
              <a:gd name="T19" fmla="*/ 0 h 20"/>
              <a:gd name="T20" fmla="*/ 8 w 8"/>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8" h="20">
                <a:moveTo>
                  <a:pt x="0" y="2"/>
                </a:moveTo>
                <a:lnTo>
                  <a:pt x="3" y="0"/>
                </a:lnTo>
                <a:lnTo>
                  <a:pt x="8" y="19"/>
                </a:lnTo>
                <a:lnTo>
                  <a:pt x="4" y="20"/>
                </a:lnTo>
                <a:lnTo>
                  <a:pt x="0" y="2"/>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8" name="Freeform 44"/>
          <p:cNvSpPr>
            <a:spLocks/>
          </p:cNvSpPr>
          <p:nvPr/>
        </p:nvSpPr>
        <p:spPr bwMode="auto">
          <a:xfrm>
            <a:off x="6929439" y="4884739"/>
            <a:ext cx="3175" cy="15875"/>
          </a:xfrm>
          <a:custGeom>
            <a:avLst/>
            <a:gdLst>
              <a:gd name="T0" fmla="*/ 0 w 5"/>
              <a:gd name="T1" fmla="*/ 0 h 43"/>
              <a:gd name="T2" fmla="*/ 2147483647 w 5"/>
              <a:gd name="T3" fmla="*/ 0 h 43"/>
              <a:gd name="T4" fmla="*/ 2147483647 w 5"/>
              <a:gd name="T5" fmla="*/ 2147483647 h 43"/>
              <a:gd name="T6" fmla="*/ 2147483647 w 5"/>
              <a:gd name="T7" fmla="*/ 2147483647 h 43"/>
              <a:gd name="T8" fmla="*/ 2147483647 w 5"/>
              <a:gd name="T9" fmla="*/ 2147483647 h 43"/>
              <a:gd name="T10" fmla="*/ 0 w 5"/>
              <a:gd name="T11" fmla="*/ 0 h 43"/>
              <a:gd name="T12" fmla="*/ 0 60000 65536"/>
              <a:gd name="T13" fmla="*/ 0 60000 65536"/>
              <a:gd name="T14" fmla="*/ 0 60000 65536"/>
              <a:gd name="T15" fmla="*/ 0 60000 65536"/>
              <a:gd name="T16" fmla="*/ 0 60000 65536"/>
              <a:gd name="T17" fmla="*/ 0 60000 65536"/>
              <a:gd name="T18" fmla="*/ 0 w 5"/>
              <a:gd name="T19" fmla="*/ 0 h 43"/>
              <a:gd name="T20" fmla="*/ 5 w 5"/>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 h="43">
                <a:moveTo>
                  <a:pt x="0" y="0"/>
                </a:moveTo>
                <a:lnTo>
                  <a:pt x="4" y="0"/>
                </a:lnTo>
                <a:lnTo>
                  <a:pt x="5" y="43"/>
                </a:lnTo>
                <a:lnTo>
                  <a:pt x="1" y="43"/>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29" name="Freeform 45"/>
          <p:cNvSpPr>
            <a:spLocks/>
          </p:cNvSpPr>
          <p:nvPr/>
        </p:nvSpPr>
        <p:spPr bwMode="auto">
          <a:xfrm>
            <a:off x="6956426" y="5053014"/>
            <a:ext cx="3175" cy="14287"/>
          </a:xfrm>
          <a:custGeom>
            <a:avLst/>
            <a:gdLst>
              <a:gd name="T0" fmla="*/ 0 w 8"/>
              <a:gd name="T1" fmla="*/ 0 h 34"/>
              <a:gd name="T2" fmla="*/ 2147483647 w 8"/>
              <a:gd name="T3" fmla="*/ 0 h 34"/>
              <a:gd name="T4" fmla="*/ 2147483647 w 8"/>
              <a:gd name="T5" fmla="*/ 2147483647 h 34"/>
              <a:gd name="T6" fmla="*/ 2147483647 w 8"/>
              <a:gd name="T7" fmla="*/ 2147483647 h 34"/>
              <a:gd name="T8" fmla="*/ 2147483647 w 8"/>
              <a:gd name="T9" fmla="*/ 2147483647 h 34"/>
              <a:gd name="T10" fmla="*/ 0 w 8"/>
              <a:gd name="T11" fmla="*/ 0 h 34"/>
              <a:gd name="T12" fmla="*/ 0 60000 65536"/>
              <a:gd name="T13" fmla="*/ 0 60000 65536"/>
              <a:gd name="T14" fmla="*/ 0 60000 65536"/>
              <a:gd name="T15" fmla="*/ 0 60000 65536"/>
              <a:gd name="T16" fmla="*/ 0 60000 65536"/>
              <a:gd name="T17" fmla="*/ 0 60000 65536"/>
              <a:gd name="T18" fmla="*/ 0 w 8"/>
              <a:gd name="T19" fmla="*/ 0 h 34"/>
              <a:gd name="T20" fmla="*/ 8 w 8"/>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8" h="34">
                <a:moveTo>
                  <a:pt x="0" y="0"/>
                </a:moveTo>
                <a:lnTo>
                  <a:pt x="4" y="0"/>
                </a:lnTo>
                <a:lnTo>
                  <a:pt x="8" y="34"/>
                </a:lnTo>
                <a:lnTo>
                  <a:pt x="4" y="34"/>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0" name="Freeform 46"/>
          <p:cNvSpPr>
            <a:spLocks/>
          </p:cNvSpPr>
          <p:nvPr/>
        </p:nvSpPr>
        <p:spPr bwMode="auto">
          <a:xfrm>
            <a:off x="6958013" y="5067300"/>
            <a:ext cx="4762" cy="14288"/>
          </a:xfrm>
          <a:custGeom>
            <a:avLst/>
            <a:gdLst>
              <a:gd name="T0" fmla="*/ 0 w 8"/>
              <a:gd name="T1" fmla="*/ 0 h 36"/>
              <a:gd name="T2" fmla="*/ 2147483647 w 8"/>
              <a:gd name="T3" fmla="*/ 0 h 36"/>
              <a:gd name="T4" fmla="*/ 2147483647 w 8"/>
              <a:gd name="T5" fmla="*/ 2147483647 h 36"/>
              <a:gd name="T6" fmla="*/ 2147483647 w 8"/>
              <a:gd name="T7" fmla="*/ 2147483647 h 36"/>
              <a:gd name="T8" fmla="*/ 2147483647 w 8"/>
              <a:gd name="T9" fmla="*/ 2147483647 h 36"/>
              <a:gd name="T10" fmla="*/ 0 w 8"/>
              <a:gd name="T11" fmla="*/ 0 h 36"/>
              <a:gd name="T12" fmla="*/ 0 60000 65536"/>
              <a:gd name="T13" fmla="*/ 0 60000 65536"/>
              <a:gd name="T14" fmla="*/ 0 60000 65536"/>
              <a:gd name="T15" fmla="*/ 0 60000 65536"/>
              <a:gd name="T16" fmla="*/ 0 60000 65536"/>
              <a:gd name="T17" fmla="*/ 0 60000 65536"/>
              <a:gd name="T18" fmla="*/ 0 w 8"/>
              <a:gd name="T19" fmla="*/ 0 h 36"/>
              <a:gd name="T20" fmla="*/ 8 w 8"/>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8" h="36">
                <a:moveTo>
                  <a:pt x="0" y="0"/>
                </a:moveTo>
                <a:lnTo>
                  <a:pt x="4" y="0"/>
                </a:lnTo>
                <a:lnTo>
                  <a:pt x="8" y="36"/>
                </a:lnTo>
                <a:lnTo>
                  <a:pt x="4" y="36"/>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1" name="Freeform 47"/>
          <p:cNvSpPr>
            <a:spLocks/>
          </p:cNvSpPr>
          <p:nvPr/>
        </p:nvSpPr>
        <p:spPr bwMode="auto">
          <a:xfrm>
            <a:off x="6959601" y="5081588"/>
            <a:ext cx="4763" cy="12700"/>
          </a:xfrm>
          <a:custGeom>
            <a:avLst/>
            <a:gdLst>
              <a:gd name="T0" fmla="*/ 0 w 7"/>
              <a:gd name="T1" fmla="*/ 0 h 35"/>
              <a:gd name="T2" fmla="*/ 2147483647 w 7"/>
              <a:gd name="T3" fmla="*/ 0 h 35"/>
              <a:gd name="T4" fmla="*/ 2147483647 w 7"/>
              <a:gd name="T5" fmla="*/ 2147483647 h 35"/>
              <a:gd name="T6" fmla="*/ 2147483647 w 7"/>
              <a:gd name="T7" fmla="*/ 2147483647 h 35"/>
              <a:gd name="T8" fmla="*/ 2147483647 w 7"/>
              <a:gd name="T9" fmla="*/ 2147483647 h 35"/>
              <a:gd name="T10" fmla="*/ 0 w 7"/>
              <a:gd name="T11" fmla="*/ 0 h 35"/>
              <a:gd name="T12" fmla="*/ 0 60000 65536"/>
              <a:gd name="T13" fmla="*/ 0 60000 65536"/>
              <a:gd name="T14" fmla="*/ 0 60000 65536"/>
              <a:gd name="T15" fmla="*/ 0 60000 65536"/>
              <a:gd name="T16" fmla="*/ 0 60000 65536"/>
              <a:gd name="T17" fmla="*/ 0 60000 65536"/>
              <a:gd name="T18" fmla="*/ 0 w 7"/>
              <a:gd name="T19" fmla="*/ 0 h 35"/>
              <a:gd name="T20" fmla="*/ 7 w 7"/>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7" h="35">
                <a:moveTo>
                  <a:pt x="0" y="0"/>
                </a:moveTo>
                <a:lnTo>
                  <a:pt x="4" y="0"/>
                </a:lnTo>
                <a:lnTo>
                  <a:pt x="7" y="35"/>
                </a:lnTo>
                <a:lnTo>
                  <a:pt x="3" y="35"/>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2" name="Freeform 48"/>
          <p:cNvSpPr>
            <a:spLocks/>
          </p:cNvSpPr>
          <p:nvPr/>
        </p:nvSpPr>
        <p:spPr bwMode="auto">
          <a:xfrm>
            <a:off x="6954838" y="5121275"/>
            <a:ext cx="4762" cy="6350"/>
          </a:xfrm>
          <a:custGeom>
            <a:avLst/>
            <a:gdLst>
              <a:gd name="T0" fmla="*/ 2147483647 w 9"/>
              <a:gd name="T1" fmla="*/ 0 h 14"/>
              <a:gd name="T2" fmla="*/ 2147483647 w 9"/>
              <a:gd name="T3" fmla="*/ 2147483647 h 14"/>
              <a:gd name="T4" fmla="*/ 2147483647 w 9"/>
              <a:gd name="T5" fmla="*/ 2147483647 h 14"/>
              <a:gd name="T6" fmla="*/ 2147483647 w 9"/>
              <a:gd name="T7" fmla="*/ 2147483647 h 14"/>
              <a:gd name="T8" fmla="*/ 0 w 9"/>
              <a:gd name="T9" fmla="*/ 2147483647 h 14"/>
              <a:gd name="T10" fmla="*/ 2147483647 w 9"/>
              <a:gd name="T11" fmla="*/ 0 h 14"/>
              <a:gd name="T12" fmla="*/ 0 60000 65536"/>
              <a:gd name="T13" fmla="*/ 0 60000 65536"/>
              <a:gd name="T14" fmla="*/ 0 60000 65536"/>
              <a:gd name="T15" fmla="*/ 0 60000 65536"/>
              <a:gd name="T16" fmla="*/ 0 60000 65536"/>
              <a:gd name="T17" fmla="*/ 0 60000 65536"/>
              <a:gd name="T18" fmla="*/ 0 w 9"/>
              <a:gd name="T19" fmla="*/ 0 h 14"/>
              <a:gd name="T20" fmla="*/ 9 w 9"/>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9" h="14">
                <a:moveTo>
                  <a:pt x="6" y="0"/>
                </a:moveTo>
                <a:lnTo>
                  <a:pt x="9" y="3"/>
                </a:lnTo>
                <a:lnTo>
                  <a:pt x="3" y="13"/>
                </a:lnTo>
                <a:lnTo>
                  <a:pt x="1" y="14"/>
                </a:lnTo>
                <a:lnTo>
                  <a:pt x="0" y="9"/>
                </a:lnTo>
                <a:lnTo>
                  <a:pt x="6"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3" name="Freeform 49"/>
          <p:cNvSpPr>
            <a:spLocks/>
          </p:cNvSpPr>
          <p:nvPr/>
        </p:nvSpPr>
        <p:spPr bwMode="auto">
          <a:xfrm>
            <a:off x="6953250" y="5126039"/>
            <a:ext cx="1588" cy="1587"/>
          </a:xfrm>
          <a:custGeom>
            <a:avLst/>
            <a:gdLst>
              <a:gd name="T0" fmla="*/ 2147483647 w 3"/>
              <a:gd name="T1" fmla="*/ 0 h 5"/>
              <a:gd name="T2" fmla="*/ 2147483647 w 3"/>
              <a:gd name="T3" fmla="*/ 2147483647 h 5"/>
              <a:gd name="T4" fmla="*/ 2147483647 w 3"/>
              <a:gd name="T5" fmla="*/ 2147483647 h 5"/>
              <a:gd name="T6" fmla="*/ 2147483647 w 3"/>
              <a:gd name="T7" fmla="*/ 2147483647 h 5"/>
              <a:gd name="T8" fmla="*/ 0 w 3"/>
              <a:gd name="T9" fmla="*/ 2147483647 h 5"/>
              <a:gd name="T10" fmla="*/ 2147483647 w 3"/>
              <a:gd name="T11" fmla="*/ 0 h 5"/>
              <a:gd name="T12" fmla="*/ 2147483647 w 3"/>
              <a:gd name="T13" fmla="*/ 0 h 5"/>
              <a:gd name="T14" fmla="*/ 0 60000 65536"/>
              <a:gd name="T15" fmla="*/ 0 60000 65536"/>
              <a:gd name="T16" fmla="*/ 0 60000 65536"/>
              <a:gd name="T17" fmla="*/ 0 60000 65536"/>
              <a:gd name="T18" fmla="*/ 0 60000 65536"/>
              <a:gd name="T19" fmla="*/ 0 60000 65536"/>
              <a:gd name="T20" fmla="*/ 0 60000 65536"/>
              <a:gd name="T21" fmla="*/ 0 w 3"/>
              <a:gd name="T22" fmla="*/ 0 h 5"/>
              <a:gd name="T23" fmla="*/ 3 w 3"/>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5">
                <a:moveTo>
                  <a:pt x="2" y="0"/>
                </a:moveTo>
                <a:lnTo>
                  <a:pt x="3" y="5"/>
                </a:lnTo>
                <a:lnTo>
                  <a:pt x="1" y="5"/>
                </a:lnTo>
                <a:lnTo>
                  <a:pt x="1" y="3"/>
                </a:lnTo>
                <a:lnTo>
                  <a:pt x="0" y="1"/>
                </a:lnTo>
                <a:lnTo>
                  <a:pt x="1" y="0"/>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4" name="Freeform 50"/>
          <p:cNvSpPr>
            <a:spLocks/>
          </p:cNvSpPr>
          <p:nvPr/>
        </p:nvSpPr>
        <p:spPr bwMode="auto">
          <a:xfrm>
            <a:off x="6953250" y="5126039"/>
            <a:ext cx="1588" cy="1587"/>
          </a:xfrm>
          <a:custGeom>
            <a:avLst/>
            <a:gdLst>
              <a:gd name="T0" fmla="*/ 2147483647 w 3"/>
              <a:gd name="T1" fmla="*/ 0 h 4"/>
              <a:gd name="T2" fmla="*/ 2147483647 w 3"/>
              <a:gd name="T3" fmla="*/ 2147483647 h 4"/>
              <a:gd name="T4" fmla="*/ 2147483647 w 3"/>
              <a:gd name="T5" fmla="*/ 2147483647 h 4"/>
              <a:gd name="T6" fmla="*/ 2147483647 w 3"/>
              <a:gd name="T7" fmla="*/ 2147483647 h 4"/>
              <a:gd name="T8" fmla="*/ 2147483647 w 3"/>
              <a:gd name="T9" fmla="*/ 2147483647 h 4"/>
              <a:gd name="T10" fmla="*/ 0 w 3"/>
              <a:gd name="T11" fmla="*/ 2147483647 h 4"/>
              <a:gd name="T12" fmla="*/ 2147483647 w 3"/>
              <a:gd name="T13" fmla="*/ 0 h 4"/>
              <a:gd name="T14" fmla="*/ 0 60000 65536"/>
              <a:gd name="T15" fmla="*/ 0 60000 65536"/>
              <a:gd name="T16" fmla="*/ 0 60000 65536"/>
              <a:gd name="T17" fmla="*/ 0 60000 65536"/>
              <a:gd name="T18" fmla="*/ 0 60000 65536"/>
              <a:gd name="T19" fmla="*/ 0 60000 65536"/>
              <a:gd name="T20" fmla="*/ 0 60000 65536"/>
              <a:gd name="T21" fmla="*/ 0 w 3"/>
              <a:gd name="T22" fmla="*/ 0 h 4"/>
              <a:gd name="T23" fmla="*/ 3 w 3"/>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4">
                <a:moveTo>
                  <a:pt x="1" y="0"/>
                </a:moveTo>
                <a:lnTo>
                  <a:pt x="2" y="2"/>
                </a:lnTo>
                <a:lnTo>
                  <a:pt x="3" y="3"/>
                </a:lnTo>
                <a:lnTo>
                  <a:pt x="2" y="4"/>
                </a:lnTo>
                <a:lnTo>
                  <a:pt x="0" y="2"/>
                </a:lnTo>
                <a:lnTo>
                  <a:pt x="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5" name="Freeform 51"/>
          <p:cNvSpPr>
            <a:spLocks/>
          </p:cNvSpPr>
          <p:nvPr/>
        </p:nvSpPr>
        <p:spPr bwMode="auto">
          <a:xfrm>
            <a:off x="6951664" y="5126039"/>
            <a:ext cx="3175" cy="1587"/>
          </a:xfrm>
          <a:custGeom>
            <a:avLst/>
            <a:gdLst>
              <a:gd name="T0" fmla="*/ 2147483647 w 4"/>
              <a:gd name="T1" fmla="*/ 0 h 4"/>
              <a:gd name="T2" fmla="*/ 2147483647 w 4"/>
              <a:gd name="T3" fmla="*/ 2147483647 h 4"/>
              <a:gd name="T4" fmla="*/ 2147483647 w 4"/>
              <a:gd name="T5" fmla="*/ 2147483647 h 4"/>
              <a:gd name="T6" fmla="*/ 2147483647 w 4"/>
              <a:gd name="T7" fmla="*/ 2147483647 h 4"/>
              <a:gd name="T8" fmla="*/ 0 w 4"/>
              <a:gd name="T9" fmla="*/ 2147483647 h 4"/>
              <a:gd name="T10" fmla="*/ 2147483647 w 4"/>
              <a:gd name="T11" fmla="*/ 2147483647 h 4"/>
              <a:gd name="T12" fmla="*/ 2147483647 w 4"/>
              <a:gd name="T13" fmla="*/ 0 h 4"/>
              <a:gd name="T14" fmla="*/ 0 60000 65536"/>
              <a:gd name="T15" fmla="*/ 0 60000 65536"/>
              <a:gd name="T16" fmla="*/ 0 60000 65536"/>
              <a:gd name="T17" fmla="*/ 0 60000 65536"/>
              <a:gd name="T18" fmla="*/ 0 60000 65536"/>
              <a:gd name="T19" fmla="*/ 0 60000 65536"/>
              <a:gd name="T20" fmla="*/ 0 60000 65536"/>
              <a:gd name="T21" fmla="*/ 0 w 4"/>
              <a:gd name="T22" fmla="*/ 0 h 4"/>
              <a:gd name="T23" fmla="*/ 4 w 4"/>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
                <a:moveTo>
                  <a:pt x="2" y="0"/>
                </a:moveTo>
                <a:lnTo>
                  <a:pt x="4" y="2"/>
                </a:lnTo>
                <a:lnTo>
                  <a:pt x="3" y="4"/>
                </a:lnTo>
                <a:lnTo>
                  <a:pt x="2" y="2"/>
                </a:lnTo>
                <a:lnTo>
                  <a:pt x="0" y="2"/>
                </a:lnTo>
                <a:lnTo>
                  <a:pt x="1" y="1"/>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6" name="Freeform 52"/>
          <p:cNvSpPr>
            <a:spLocks/>
          </p:cNvSpPr>
          <p:nvPr/>
        </p:nvSpPr>
        <p:spPr bwMode="auto">
          <a:xfrm>
            <a:off x="6951664" y="5127625"/>
            <a:ext cx="3175" cy="1588"/>
          </a:xfrm>
          <a:custGeom>
            <a:avLst/>
            <a:gdLst>
              <a:gd name="T0" fmla="*/ 0 w 4"/>
              <a:gd name="T1" fmla="*/ 0 h 4"/>
              <a:gd name="T2" fmla="*/ 2147483647 w 4"/>
              <a:gd name="T3" fmla="*/ 0 h 4"/>
              <a:gd name="T4" fmla="*/ 2147483647 w 4"/>
              <a:gd name="T5" fmla="*/ 0 h 4"/>
              <a:gd name="T6" fmla="*/ 2147483647 w 4"/>
              <a:gd name="T7" fmla="*/ 2147483647 h 4"/>
              <a:gd name="T8" fmla="*/ 2147483647 w 4"/>
              <a:gd name="T9" fmla="*/ 2147483647 h 4"/>
              <a:gd name="T10" fmla="*/ 0 w 4"/>
              <a:gd name="T11" fmla="*/ 2147483647 h 4"/>
              <a:gd name="T12" fmla="*/ 0 w 4"/>
              <a:gd name="T13" fmla="*/ 0 h 4"/>
              <a:gd name="T14" fmla="*/ 0 60000 65536"/>
              <a:gd name="T15" fmla="*/ 0 60000 65536"/>
              <a:gd name="T16" fmla="*/ 0 60000 65536"/>
              <a:gd name="T17" fmla="*/ 0 60000 65536"/>
              <a:gd name="T18" fmla="*/ 0 60000 65536"/>
              <a:gd name="T19" fmla="*/ 0 60000 65536"/>
              <a:gd name="T20" fmla="*/ 0 60000 65536"/>
              <a:gd name="T21" fmla="*/ 0 w 4"/>
              <a:gd name="T22" fmla="*/ 0 h 4"/>
              <a:gd name="T23" fmla="*/ 4 w 4"/>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
                <a:moveTo>
                  <a:pt x="0" y="0"/>
                </a:moveTo>
                <a:lnTo>
                  <a:pt x="2" y="0"/>
                </a:lnTo>
                <a:lnTo>
                  <a:pt x="4" y="0"/>
                </a:lnTo>
                <a:lnTo>
                  <a:pt x="4" y="3"/>
                </a:lnTo>
                <a:lnTo>
                  <a:pt x="3" y="4"/>
                </a:lnTo>
                <a:lnTo>
                  <a:pt x="0" y="2"/>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7" name="Freeform 53"/>
          <p:cNvSpPr>
            <a:spLocks/>
          </p:cNvSpPr>
          <p:nvPr/>
        </p:nvSpPr>
        <p:spPr bwMode="auto">
          <a:xfrm>
            <a:off x="6934200" y="5164139"/>
            <a:ext cx="1588" cy="9525"/>
          </a:xfrm>
          <a:custGeom>
            <a:avLst/>
            <a:gdLst>
              <a:gd name="T0" fmla="*/ 0 w 4"/>
              <a:gd name="T1" fmla="*/ 0 h 25"/>
              <a:gd name="T2" fmla="*/ 2147483647 w 4"/>
              <a:gd name="T3" fmla="*/ 0 h 25"/>
              <a:gd name="T4" fmla="*/ 2147483647 w 4"/>
              <a:gd name="T5" fmla="*/ 2147483647 h 25"/>
              <a:gd name="T6" fmla="*/ 0 w 4"/>
              <a:gd name="T7" fmla="*/ 2147483647 h 25"/>
              <a:gd name="T8" fmla="*/ 0 w 4"/>
              <a:gd name="T9" fmla="*/ 2147483647 h 25"/>
              <a:gd name="T10" fmla="*/ 0 w 4"/>
              <a:gd name="T11" fmla="*/ 0 h 25"/>
              <a:gd name="T12" fmla="*/ 0 60000 65536"/>
              <a:gd name="T13" fmla="*/ 0 60000 65536"/>
              <a:gd name="T14" fmla="*/ 0 60000 65536"/>
              <a:gd name="T15" fmla="*/ 0 60000 65536"/>
              <a:gd name="T16" fmla="*/ 0 60000 65536"/>
              <a:gd name="T17" fmla="*/ 0 60000 65536"/>
              <a:gd name="T18" fmla="*/ 0 w 4"/>
              <a:gd name="T19" fmla="*/ 0 h 25"/>
              <a:gd name="T20" fmla="*/ 4 w 4"/>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4" h="25">
                <a:moveTo>
                  <a:pt x="0" y="0"/>
                </a:moveTo>
                <a:lnTo>
                  <a:pt x="4" y="0"/>
                </a:lnTo>
                <a:lnTo>
                  <a:pt x="4" y="25"/>
                </a:lnTo>
                <a:lnTo>
                  <a:pt x="0" y="25"/>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8" name="Freeform 54"/>
          <p:cNvSpPr>
            <a:spLocks/>
          </p:cNvSpPr>
          <p:nvPr/>
        </p:nvSpPr>
        <p:spPr bwMode="auto">
          <a:xfrm>
            <a:off x="6934201" y="5173664"/>
            <a:ext cx="3175" cy="9525"/>
          </a:xfrm>
          <a:custGeom>
            <a:avLst/>
            <a:gdLst>
              <a:gd name="T0" fmla="*/ 0 w 5"/>
              <a:gd name="T1" fmla="*/ 0 h 25"/>
              <a:gd name="T2" fmla="*/ 2147483647 w 5"/>
              <a:gd name="T3" fmla="*/ 0 h 25"/>
              <a:gd name="T4" fmla="*/ 2147483647 w 5"/>
              <a:gd name="T5" fmla="*/ 2147483647 h 25"/>
              <a:gd name="T6" fmla="*/ 2147483647 w 5"/>
              <a:gd name="T7" fmla="*/ 2147483647 h 25"/>
              <a:gd name="T8" fmla="*/ 2147483647 w 5"/>
              <a:gd name="T9" fmla="*/ 2147483647 h 25"/>
              <a:gd name="T10" fmla="*/ 0 w 5"/>
              <a:gd name="T11" fmla="*/ 0 h 25"/>
              <a:gd name="T12" fmla="*/ 0 60000 65536"/>
              <a:gd name="T13" fmla="*/ 0 60000 65536"/>
              <a:gd name="T14" fmla="*/ 0 60000 65536"/>
              <a:gd name="T15" fmla="*/ 0 60000 65536"/>
              <a:gd name="T16" fmla="*/ 0 60000 65536"/>
              <a:gd name="T17" fmla="*/ 0 60000 65536"/>
              <a:gd name="T18" fmla="*/ 0 w 5"/>
              <a:gd name="T19" fmla="*/ 0 h 25"/>
              <a:gd name="T20" fmla="*/ 5 w 5"/>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5" h="25">
                <a:moveTo>
                  <a:pt x="0" y="0"/>
                </a:moveTo>
                <a:lnTo>
                  <a:pt x="4" y="0"/>
                </a:lnTo>
                <a:lnTo>
                  <a:pt x="5" y="24"/>
                </a:lnTo>
                <a:lnTo>
                  <a:pt x="1" y="25"/>
                </a:lnTo>
                <a:lnTo>
                  <a:pt x="1" y="24"/>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39" name="Freeform 55"/>
          <p:cNvSpPr>
            <a:spLocks/>
          </p:cNvSpPr>
          <p:nvPr/>
        </p:nvSpPr>
        <p:spPr bwMode="auto">
          <a:xfrm>
            <a:off x="6946901" y="5227638"/>
            <a:ext cx="3175" cy="11112"/>
          </a:xfrm>
          <a:custGeom>
            <a:avLst/>
            <a:gdLst>
              <a:gd name="T0" fmla="*/ 0 w 5"/>
              <a:gd name="T1" fmla="*/ 0 h 32"/>
              <a:gd name="T2" fmla="*/ 2147483647 w 5"/>
              <a:gd name="T3" fmla="*/ 0 h 32"/>
              <a:gd name="T4" fmla="*/ 2147483647 w 5"/>
              <a:gd name="T5" fmla="*/ 2147483647 h 32"/>
              <a:gd name="T6" fmla="*/ 2147483647 w 5"/>
              <a:gd name="T7" fmla="*/ 2147483647 h 32"/>
              <a:gd name="T8" fmla="*/ 2147483647 w 5"/>
              <a:gd name="T9" fmla="*/ 2147483647 h 32"/>
              <a:gd name="T10" fmla="*/ 0 w 5"/>
              <a:gd name="T11" fmla="*/ 0 h 32"/>
              <a:gd name="T12" fmla="*/ 0 60000 65536"/>
              <a:gd name="T13" fmla="*/ 0 60000 65536"/>
              <a:gd name="T14" fmla="*/ 0 60000 65536"/>
              <a:gd name="T15" fmla="*/ 0 60000 65536"/>
              <a:gd name="T16" fmla="*/ 0 60000 65536"/>
              <a:gd name="T17" fmla="*/ 0 60000 65536"/>
              <a:gd name="T18" fmla="*/ 0 w 5"/>
              <a:gd name="T19" fmla="*/ 0 h 32"/>
              <a:gd name="T20" fmla="*/ 5 w 5"/>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5" h="32">
                <a:moveTo>
                  <a:pt x="0" y="0"/>
                </a:moveTo>
                <a:lnTo>
                  <a:pt x="4" y="0"/>
                </a:lnTo>
                <a:lnTo>
                  <a:pt x="5" y="32"/>
                </a:lnTo>
                <a:lnTo>
                  <a:pt x="1" y="32"/>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0" name="Freeform 56"/>
          <p:cNvSpPr>
            <a:spLocks/>
          </p:cNvSpPr>
          <p:nvPr/>
        </p:nvSpPr>
        <p:spPr bwMode="auto">
          <a:xfrm>
            <a:off x="6946901" y="5238750"/>
            <a:ext cx="3175" cy="26988"/>
          </a:xfrm>
          <a:custGeom>
            <a:avLst/>
            <a:gdLst>
              <a:gd name="T0" fmla="*/ 2147483647 w 5"/>
              <a:gd name="T1" fmla="*/ 0 h 68"/>
              <a:gd name="T2" fmla="*/ 2147483647 w 5"/>
              <a:gd name="T3" fmla="*/ 0 h 68"/>
              <a:gd name="T4" fmla="*/ 2147483647 w 5"/>
              <a:gd name="T5" fmla="*/ 2147483647 h 68"/>
              <a:gd name="T6" fmla="*/ 2147483647 w 5"/>
              <a:gd name="T7" fmla="*/ 2147483647 h 68"/>
              <a:gd name="T8" fmla="*/ 0 w 5"/>
              <a:gd name="T9" fmla="*/ 2147483647 h 68"/>
              <a:gd name="T10" fmla="*/ 2147483647 w 5"/>
              <a:gd name="T11" fmla="*/ 0 h 68"/>
              <a:gd name="T12" fmla="*/ 0 60000 65536"/>
              <a:gd name="T13" fmla="*/ 0 60000 65536"/>
              <a:gd name="T14" fmla="*/ 0 60000 65536"/>
              <a:gd name="T15" fmla="*/ 0 60000 65536"/>
              <a:gd name="T16" fmla="*/ 0 60000 65536"/>
              <a:gd name="T17" fmla="*/ 0 60000 65536"/>
              <a:gd name="T18" fmla="*/ 0 w 5"/>
              <a:gd name="T19" fmla="*/ 0 h 68"/>
              <a:gd name="T20" fmla="*/ 5 w 5"/>
              <a:gd name="T21" fmla="*/ 68 h 68"/>
            </a:gdLst>
            <a:ahLst/>
            <a:cxnLst>
              <a:cxn ang="T12">
                <a:pos x="T0" y="T1"/>
              </a:cxn>
              <a:cxn ang="T13">
                <a:pos x="T2" y="T3"/>
              </a:cxn>
              <a:cxn ang="T14">
                <a:pos x="T4" y="T5"/>
              </a:cxn>
              <a:cxn ang="T15">
                <a:pos x="T6" y="T7"/>
              </a:cxn>
              <a:cxn ang="T16">
                <a:pos x="T8" y="T9"/>
              </a:cxn>
              <a:cxn ang="T17">
                <a:pos x="T10" y="T11"/>
              </a:cxn>
            </a:cxnLst>
            <a:rect l="T18" t="T19" r="T20" b="T21"/>
            <a:pathLst>
              <a:path w="5" h="68">
                <a:moveTo>
                  <a:pt x="1" y="0"/>
                </a:moveTo>
                <a:lnTo>
                  <a:pt x="5" y="0"/>
                </a:lnTo>
                <a:lnTo>
                  <a:pt x="4" y="68"/>
                </a:lnTo>
                <a:lnTo>
                  <a:pt x="0" y="68"/>
                </a:lnTo>
                <a:lnTo>
                  <a:pt x="1"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1" name="Freeform 57"/>
          <p:cNvSpPr>
            <a:spLocks/>
          </p:cNvSpPr>
          <p:nvPr/>
        </p:nvSpPr>
        <p:spPr bwMode="auto">
          <a:xfrm>
            <a:off x="6942138" y="5265739"/>
            <a:ext cx="6350" cy="47625"/>
          </a:xfrm>
          <a:custGeom>
            <a:avLst/>
            <a:gdLst>
              <a:gd name="T0" fmla="*/ 2147483647 w 12"/>
              <a:gd name="T1" fmla="*/ 0 h 116"/>
              <a:gd name="T2" fmla="*/ 2147483647 w 12"/>
              <a:gd name="T3" fmla="*/ 0 h 116"/>
              <a:gd name="T4" fmla="*/ 2147483647 w 12"/>
              <a:gd name="T5" fmla="*/ 2147483647 h 116"/>
              <a:gd name="T6" fmla="*/ 2147483647 w 12"/>
              <a:gd name="T7" fmla="*/ 2147483647 h 116"/>
              <a:gd name="T8" fmla="*/ 0 w 12"/>
              <a:gd name="T9" fmla="*/ 2147483647 h 116"/>
              <a:gd name="T10" fmla="*/ 2147483647 w 12"/>
              <a:gd name="T11" fmla="*/ 0 h 116"/>
              <a:gd name="T12" fmla="*/ 0 60000 65536"/>
              <a:gd name="T13" fmla="*/ 0 60000 65536"/>
              <a:gd name="T14" fmla="*/ 0 60000 65536"/>
              <a:gd name="T15" fmla="*/ 0 60000 65536"/>
              <a:gd name="T16" fmla="*/ 0 60000 65536"/>
              <a:gd name="T17" fmla="*/ 0 60000 65536"/>
              <a:gd name="T18" fmla="*/ 0 w 12"/>
              <a:gd name="T19" fmla="*/ 0 h 116"/>
              <a:gd name="T20" fmla="*/ 12 w 1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 h="116">
                <a:moveTo>
                  <a:pt x="8" y="0"/>
                </a:moveTo>
                <a:lnTo>
                  <a:pt x="12" y="0"/>
                </a:lnTo>
                <a:lnTo>
                  <a:pt x="4" y="115"/>
                </a:lnTo>
                <a:lnTo>
                  <a:pt x="4" y="116"/>
                </a:lnTo>
                <a:lnTo>
                  <a:pt x="0" y="115"/>
                </a:lnTo>
                <a:lnTo>
                  <a:pt x="8"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2" name="Freeform 58"/>
          <p:cNvSpPr>
            <a:spLocks/>
          </p:cNvSpPr>
          <p:nvPr/>
        </p:nvSpPr>
        <p:spPr bwMode="auto">
          <a:xfrm>
            <a:off x="6934201" y="5340351"/>
            <a:ext cx="3175" cy="3175"/>
          </a:xfrm>
          <a:custGeom>
            <a:avLst/>
            <a:gdLst>
              <a:gd name="T0" fmla="*/ 0 w 4"/>
              <a:gd name="T1" fmla="*/ 0 h 6"/>
              <a:gd name="T2" fmla="*/ 2147483647 w 4"/>
              <a:gd name="T3" fmla="*/ 0 h 6"/>
              <a:gd name="T4" fmla="*/ 2147483647 w 4"/>
              <a:gd name="T5" fmla="*/ 2147483647 h 6"/>
              <a:gd name="T6" fmla="*/ 2147483647 w 4"/>
              <a:gd name="T7" fmla="*/ 2147483647 h 6"/>
              <a:gd name="T8" fmla="*/ 0 w 4"/>
              <a:gd name="T9" fmla="*/ 2147483647 h 6"/>
              <a:gd name="T10" fmla="*/ 0 w 4"/>
              <a:gd name="T11" fmla="*/ 0 h 6"/>
              <a:gd name="T12" fmla="*/ 0 60000 65536"/>
              <a:gd name="T13" fmla="*/ 0 60000 65536"/>
              <a:gd name="T14" fmla="*/ 0 60000 65536"/>
              <a:gd name="T15" fmla="*/ 0 60000 65536"/>
              <a:gd name="T16" fmla="*/ 0 60000 65536"/>
              <a:gd name="T17" fmla="*/ 0 60000 65536"/>
              <a:gd name="T18" fmla="*/ 0 w 4"/>
              <a:gd name="T19" fmla="*/ 0 h 6"/>
              <a:gd name="T20" fmla="*/ 4 w 4"/>
              <a:gd name="T21" fmla="*/ 6 h 6"/>
            </a:gdLst>
            <a:ahLst/>
            <a:cxnLst>
              <a:cxn ang="T12">
                <a:pos x="T0" y="T1"/>
              </a:cxn>
              <a:cxn ang="T13">
                <a:pos x="T2" y="T3"/>
              </a:cxn>
              <a:cxn ang="T14">
                <a:pos x="T4" y="T5"/>
              </a:cxn>
              <a:cxn ang="T15">
                <a:pos x="T6" y="T7"/>
              </a:cxn>
              <a:cxn ang="T16">
                <a:pos x="T8" y="T9"/>
              </a:cxn>
              <a:cxn ang="T17">
                <a:pos x="T10" y="T11"/>
              </a:cxn>
            </a:cxnLst>
            <a:rect l="T18" t="T19" r="T20" b="T21"/>
            <a:pathLst>
              <a:path w="4" h="6">
                <a:moveTo>
                  <a:pt x="0" y="0"/>
                </a:moveTo>
                <a:lnTo>
                  <a:pt x="4" y="0"/>
                </a:lnTo>
                <a:lnTo>
                  <a:pt x="4" y="5"/>
                </a:lnTo>
                <a:lnTo>
                  <a:pt x="4" y="6"/>
                </a:lnTo>
                <a:lnTo>
                  <a:pt x="0" y="5"/>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3" name="Freeform 59"/>
          <p:cNvSpPr>
            <a:spLocks/>
          </p:cNvSpPr>
          <p:nvPr/>
        </p:nvSpPr>
        <p:spPr bwMode="auto">
          <a:xfrm>
            <a:off x="6934201" y="5343525"/>
            <a:ext cx="3175" cy="1588"/>
          </a:xfrm>
          <a:custGeom>
            <a:avLst/>
            <a:gdLst>
              <a:gd name="T0" fmla="*/ 0 w 4"/>
              <a:gd name="T1" fmla="*/ 0 h 7"/>
              <a:gd name="T2" fmla="*/ 2147483647 w 4"/>
              <a:gd name="T3" fmla="*/ 2147483647 h 7"/>
              <a:gd name="T4" fmla="*/ 2147483647 w 4"/>
              <a:gd name="T5" fmla="*/ 2147483647 h 7"/>
              <a:gd name="T6" fmla="*/ 2147483647 w 4"/>
              <a:gd name="T7" fmla="*/ 2147483647 h 7"/>
              <a:gd name="T8" fmla="*/ 0 w 4"/>
              <a:gd name="T9" fmla="*/ 2147483647 h 7"/>
              <a:gd name="T10" fmla="*/ 0 w 4"/>
              <a:gd name="T11" fmla="*/ 0 h 7"/>
              <a:gd name="T12" fmla="*/ 0 60000 65536"/>
              <a:gd name="T13" fmla="*/ 0 60000 65536"/>
              <a:gd name="T14" fmla="*/ 0 60000 65536"/>
              <a:gd name="T15" fmla="*/ 0 60000 65536"/>
              <a:gd name="T16" fmla="*/ 0 60000 65536"/>
              <a:gd name="T17" fmla="*/ 0 60000 65536"/>
              <a:gd name="T18" fmla="*/ 0 w 4"/>
              <a:gd name="T19" fmla="*/ 0 h 7"/>
              <a:gd name="T20" fmla="*/ 4 w 4"/>
              <a:gd name="T21" fmla="*/ 7 h 7"/>
            </a:gdLst>
            <a:ahLst/>
            <a:cxnLst>
              <a:cxn ang="T12">
                <a:pos x="T0" y="T1"/>
              </a:cxn>
              <a:cxn ang="T13">
                <a:pos x="T2" y="T3"/>
              </a:cxn>
              <a:cxn ang="T14">
                <a:pos x="T4" y="T5"/>
              </a:cxn>
              <a:cxn ang="T15">
                <a:pos x="T6" y="T7"/>
              </a:cxn>
              <a:cxn ang="T16">
                <a:pos x="T8" y="T9"/>
              </a:cxn>
              <a:cxn ang="T17">
                <a:pos x="T10" y="T11"/>
              </a:cxn>
            </a:cxnLst>
            <a:rect l="T18" t="T19" r="T20" b="T21"/>
            <a:pathLst>
              <a:path w="4" h="7">
                <a:moveTo>
                  <a:pt x="0" y="0"/>
                </a:moveTo>
                <a:lnTo>
                  <a:pt x="4" y="1"/>
                </a:lnTo>
                <a:lnTo>
                  <a:pt x="3" y="5"/>
                </a:lnTo>
                <a:lnTo>
                  <a:pt x="1" y="7"/>
                </a:lnTo>
                <a:lnTo>
                  <a:pt x="0" y="3"/>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4" name="Freeform 60"/>
          <p:cNvSpPr>
            <a:spLocks/>
          </p:cNvSpPr>
          <p:nvPr/>
        </p:nvSpPr>
        <p:spPr bwMode="auto">
          <a:xfrm>
            <a:off x="6926264" y="5343526"/>
            <a:ext cx="9525" cy="3175"/>
          </a:xfrm>
          <a:custGeom>
            <a:avLst/>
            <a:gdLst>
              <a:gd name="T0" fmla="*/ 2147483647 w 18"/>
              <a:gd name="T1" fmla="*/ 0 h 8"/>
              <a:gd name="T2" fmla="*/ 2147483647 w 18"/>
              <a:gd name="T3" fmla="*/ 2147483647 h 8"/>
              <a:gd name="T4" fmla="*/ 2147483647 w 18"/>
              <a:gd name="T5" fmla="*/ 2147483647 h 8"/>
              <a:gd name="T6" fmla="*/ 0 w 18"/>
              <a:gd name="T7" fmla="*/ 2147483647 h 8"/>
              <a:gd name="T8" fmla="*/ 2147483647 w 18"/>
              <a:gd name="T9" fmla="*/ 2147483647 h 8"/>
              <a:gd name="T10" fmla="*/ 2147483647 w 18"/>
              <a:gd name="T11" fmla="*/ 0 h 8"/>
              <a:gd name="T12" fmla="*/ 0 60000 65536"/>
              <a:gd name="T13" fmla="*/ 0 60000 65536"/>
              <a:gd name="T14" fmla="*/ 0 60000 65536"/>
              <a:gd name="T15" fmla="*/ 0 60000 65536"/>
              <a:gd name="T16" fmla="*/ 0 60000 65536"/>
              <a:gd name="T17" fmla="*/ 0 60000 65536"/>
              <a:gd name="T18" fmla="*/ 0 w 18"/>
              <a:gd name="T19" fmla="*/ 0 h 8"/>
              <a:gd name="T20" fmla="*/ 18 w 18"/>
              <a:gd name="T21" fmla="*/ 8 h 8"/>
            </a:gdLst>
            <a:ahLst/>
            <a:cxnLst>
              <a:cxn ang="T12">
                <a:pos x="T0" y="T1"/>
              </a:cxn>
              <a:cxn ang="T13">
                <a:pos x="T2" y="T3"/>
              </a:cxn>
              <a:cxn ang="T14">
                <a:pos x="T4" y="T5"/>
              </a:cxn>
              <a:cxn ang="T15">
                <a:pos x="T6" y="T7"/>
              </a:cxn>
              <a:cxn ang="T16">
                <a:pos x="T8" y="T9"/>
              </a:cxn>
              <a:cxn ang="T17">
                <a:pos x="T10" y="T11"/>
              </a:cxn>
            </a:cxnLst>
            <a:rect l="T18" t="T19" r="T20" b="T21"/>
            <a:pathLst>
              <a:path w="18" h="8">
                <a:moveTo>
                  <a:pt x="17" y="0"/>
                </a:moveTo>
                <a:lnTo>
                  <a:pt x="18" y="4"/>
                </a:lnTo>
                <a:lnTo>
                  <a:pt x="3" y="8"/>
                </a:lnTo>
                <a:lnTo>
                  <a:pt x="0" y="4"/>
                </a:lnTo>
                <a:lnTo>
                  <a:pt x="2" y="2"/>
                </a:lnTo>
                <a:lnTo>
                  <a:pt x="17"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5" name="Freeform 61"/>
          <p:cNvSpPr>
            <a:spLocks/>
          </p:cNvSpPr>
          <p:nvPr/>
        </p:nvSpPr>
        <p:spPr bwMode="auto">
          <a:xfrm>
            <a:off x="6924676" y="5345114"/>
            <a:ext cx="3175" cy="1587"/>
          </a:xfrm>
          <a:custGeom>
            <a:avLst/>
            <a:gdLst>
              <a:gd name="T0" fmla="*/ 2147483647 w 5"/>
              <a:gd name="T1" fmla="*/ 0 h 4"/>
              <a:gd name="T2" fmla="*/ 2147483647 w 5"/>
              <a:gd name="T3" fmla="*/ 2147483647 h 4"/>
              <a:gd name="T4" fmla="*/ 2147483647 w 5"/>
              <a:gd name="T5" fmla="*/ 2147483647 h 4"/>
              <a:gd name="T6" fmla="*/ 0 w 5"/>
              <a:gd name="T7" fmla="*/ 2147483647 h 4"/>
              <a:gd name="T8" fmla="*/ 0 w 5"/>
              <a:gd name="T9" fmla="*/ 2147483647 h 4"/>
              <a:gd name="T10" fmla="*/ 2147483647 w 5"/>
              <a:gd name="T11" fmla="*/ 0 h 4"/>
              <a:gd name="T12" fmla="*/ 0 60000 65536"/>
              <a:gd name="T13" fmla="*/ 0 60000 65536"/>
              <a:gd name="T14" fmla="*/ 0 60000 65536"/>
              <a:gd name="T15" fmla="*/ 0 60000 65536"/>
              <a:gd name="T16" fmla="*/ 0 60000 65536"/>
              <a:gd name="T17" fmla="*/ 0 60000 65536"/>
              <a:gd name="T18" fmla="*/ 0 w 5"/>
              <a:gd name="T19" fmla="*/ 0 h 4"/>
              <a:gd name="T20" fmla="*/ 5 w 5"/>
              <a:gd name="T21" fmla="*/ 4 h 4"/>
            </a:gdLst>
            <a:ahLst/>
            <a:cxnLst>
              <a:cxn ang="T12">
                <a:pos x="T0" y="T1"/>
              </a:cxn>
              <a:cxn ang="T13">
                <a:pos x="T2" y="T3"/>
              </a:cxn>
              <a:cxn ang="T14">
                <a:pos x="T4" y="T5"/>
              </a:cxn>
              <a:cxn ang="T15">
                <a:pos x="T6" y="T7"/>
              </a:cxn>
              <a:cxn ang="T16">
                <a:pos x="T8" y="T9"/>
              </a:cxn>
              <a:cxn ang="T17">
                <a:pos x="T10" y="T11"/>
              </a:cxn>
            </a:cxnLst>
            <a:rect l="T18" t="T19" r="T20" b="T21"/>
            <a:pathLst>
              <a:path w="5" h="4">
                <a:moveTo>
                  <a:pt x="2" y="0"/>
                </a:moveTo>
                <a:lnTo>
                  <a:pt x="5" y="4"/>
                </a:lnTo>
                <a:lnTo>
                  <a:pt x="2" y="4"/>
                </a:lnTo>
                <a:lnTo>
                  <a:pt x="0" y="1"/>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6" name="Freeform 62"/>
          <p:cNvSpPr>
            <a:spLocks/>
          </p:cNvSpPr>
          <p:nvPr/>
        </p:nvSpPr>
        <p:spPr bwMode="auto">
          <a:xfrm>
            <a:off x="6923089" y="5346700"/>
            <a:ext cx="3175" cy="1588"/>
          </a:xfrm>
          <a:custGeom>
            <a:avLst/>
            <a:gdLst>
              <a:gd name="T0" fmla="*/ 2147483647 w 4"/>
              <a:gd name="T1" fmla="*/ 0 h 5"/>
              <a:gd name="T2" fmla="*/ 2147483647 w 4"/>
              <a:gd name="T3" fmla="*/ 2147483647 h 5"/>
              <a:gd name="T4" fmla="*/ 2147483647 w 4"/>
              <a:gd name="T5" fmla="*/ 2147483647 h 5"/>
              <a:gd name="T6" fmla="*/ 0 w 4"/>
              <a:gd name="T7" fmla="*/ 2147483647 h 5"/>
              <a:gd name="T8" fmla="*/ 2147483647 w 4"/>
              <a:gd name="T9" fmla="*/ 2147483647 h 5"/>
              <a:gd name="T10" fmla="*/ 2147483647 w 4"/>
              <a:gd name="T11" fmla="*/ 0 h 5"/>
              <a:gd name="T12" fmla="*/ 0 60000 65536"/>
              <a:gd name="T13" fmla="*/ 0 60000 65536"/>
              <a:gd name="T14" fmla="*/ 0 60000 65536"/>
              <a:gd name="T15" fmla="*/ 0 60000 65536"/>
              <a:gd name="T16" fmla="*/ 0 60000 65536"/>
              <a:gd name="T17" fmla="*/ 0 60000 65536"/>
              <a:gd name="T18" fmla="*/ 0 w 4"/>
              <a:gd name="T19" fmla="*/ 0 h 5"/>
              <a:gd name="T20" fmla="*/ 4 w 4"/>
              <a:gd name="T21" fmla="*/ 5 h 5"/>
            </a:gdLst>
            <a:ahLst/>
            <a:cxnLst>
              <a:cxn ang="T12">
                <a:pos x="T0" y="T1"/>
              </a:cxn>
              <a:cxn ang="T13">
                <a:pos x="T2" y="T3"/>
              </a:cxn>
              <a:cxn ang="T14">
                <a:pos x="T4" y="T5"/>
              </a:cxn>
              <a:cxn ang="T15">
                <a:pos x="T6" y="T7"/>
              </a:cxn>
              <a:cxn ang="T16">
                <a:pos x="T8" y="T9"/>
              </a:cxn>
              <a:cxn ang="T17">
                <a:pos x="T10" y="T11"/>
              </a:cxn>
            </a:cxnLst>
            <a:rect l="T18" t="T19" r="T20" b="T21"/>
            <a:pathLst>
              <a:path w="4" h="5">
                <a:moveTo>
                  <a:pt x="2" y="0"/>
                </a:moveTo>
                <a:lnTo>
                  <a:pt x="4" y="3"/>
                </a:lnTo>
                <a:lnTo>
                  <a:pt x="4" y="5"/>
                </a:lnTo>
                <a:lnTo>
                  <a:pt x="0" y="4"/>
                </a:lnTo>
                <a:lnTo>
                  <a:pt x="1" y="3"/>
                </a:lnTo>
                <a:lnTo>
                  <a:pt x="2"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7" name="Freeform 63"/>
          <p:cNvSpPr>
            <a:spLocks/>
          </p:cNvSpPr>
          <p:nvPr/>
        </p:nvSpPr>
        <p:spPr bwMode="auto">
          <a:xfrm>
            <a:off x="6923089" y="5348288"/>
            <a:ext cx="3175" cy="4762"/>
          </a:xfrm>
          <a:custGeom>
            <a:avLst/>
            <a:gdLst>
              <a:gd name="T0" fmla="*/ 0 w 4"/>
              <a:gd name="T1" fmla="*/ 0 h 13"/>
              <a:gd name="T2" fmla="*/ 2147483647 w 4"/>
              <a:gd name="T3" fmla="*/ 2147483647 h 13"/>
              <a:gd name="T4" fmla="*/ 2147483647 w 4"/>
              <a:gd name="T5" fmla="*/ 2147483647 h 13"/>
              <a:gd name="T6" fmla="*/ 2147483647 w 4"/>
              <a:gd name="T7" fmla="*/ 2147483647 h 13"/>
              <a:gd name="T8" fmla="*/ 0 w 4"/>
              <a:gd name="T9" fmla="*/ 2147483647 h 13"/>
              <a:gd name="T10" fmla="*/ 0 w 4"/>
              <a:gd name="T11" fmla="*/ 0 h 13"/>
              <a:gd name="T12" fmla="*/ 0 60000 65536"/>
              <a:gd name="T13" fmla="*/ 0 60000 65536"/>
              <a:gd name="T14" fmla="*/ 0 60000 65536"/>
              <a:gd name="T15" fmla="*/ 0 60000 65536"/>
              <a:gd name="T16" fmla="*/ 0 60000 65536"/>
              <a:gd name="T17" fmla="*/ 0 60000 65536"/>
              <a:gd name="T18" fmla="*/ 0 w 4"/>
              <a:gd name="T19" fmla="*/ 0 h 13"/>
              <a:gd name="T20" fmla="*/ 4 w 4"/>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4" h="13">
                <a:moveTo>
                  <a:pt x="0" y="0"/>
                </a:moveTo>
                <a:lnTo>
                  <a:pt x="4" y="1"/>
                </a:lnTo>
                <a:lnTo>
                  <a:pt x="4" y="11"/>
                </a:lnTo>
                <a:lnTo>
                  <a:pt x="2" y="13"/>
                </a:lnTo>
                <a:lnTo>
                  <a:pt x="0" y="9"/>
                </a:lnTo>
                <a:lnTo>
                  <a:pt x="0" y="0"/>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8" name="Freeform 64"/>
          <p:cNvSpPr>
            <a:spLocks/>
          </p:cNvSpPr>
          <p:nvPr/>
        </p:nvSpPr>
        <p:spPr bwMode="auto">
          <a:xfrm>
            <a:off x="6897689" y="5353051"/>
            <a:ext cx="3175" cy="3175"/>
          </a:xfrm>
          <a:custGeom>
            <a:avLst/>
            <a:gdLst>
              <a:gd name="T0" fmla="*/ 2147483647 w 5"/>
              <a:gd name="T1" fmla="*/ 2147483647 h 6"/>
              <a:gd name="T2" fmla="*/ 2147483647 w 5"/>
              <a:gd name="T3" fmla="*/ 2147483647 h 6"/>
              <a:gd name="T4" fmla="*/ 0 w 5"/>
              <a:gd name="T5" fmla="*/ 2147483647 h 6"/>
              <a:gd name="T6" fmla="*/ 0 w 5"/>
              <a:gd name="T7" fmla="*/ 2147483647 h 6"/>
              <a:gd name="T8" fmla="*/ 2147483647 w 5"/>
              <a:gd name="T9" fmla="*/ 0 h 6"/>
              <a:gd name="T10" fmla="*/ 2147483647 w 5"/>
              <a:gd name="T11" fmla="*/ 2147483647 h 6"/>
              <a:gd name="T12" fmla="*/ 0 60000 65536"/>
              <a:gd name="T13" fmla="*/ 0 60000 65536"/>
              <a:gd name="T14" fmla="*/ 0 60000 65536"/>
              <a:gd name="T15" fmla="*/ 0 60000 65536"/>
              <a:gd name="T16" fmla="*/ 0 60000 65536"/>
              <a:gd name="T17" fmla="*/ 0 60000 65536"/>
              <a:gd name="T18" fmla="*/ 0 w 5"/>
              <a:gd name="T19" fmla="*/ 0 h 6"/>
              <a:gd name="T20" fmla="*/ 5 w 5"/>
              <a:gd name="T21" fmla="*/ 6 h 6"/>
            </a:gdLst>
            <a:ahLst/>
            <a:cxnLst>
              <a:cxn ang="T12">
                <a:pos x="T0" y="T1"/>
              </a:cxn>
              <a:cxn ang="T13">
                <a:pos x="T2" y="T3"/>
              </a:cxn>
              <a:cxn ang="T14">
                <a:pos x="T4" y="T5"/>
              </a:cxn>
              <a:cxn ang="T15">
                <a:pos x="T6" y="T7"/>
              </a:cxn>
              <a:cxn ang="T16">
                <a:pos x="T8" y="T9"/>
              </a:cxn>
              <a:cxn ang="T17">
                <a:pos x="T10" y="T11"/>
              </a:cxn>
            </a:cxnLst>
            <a:rect l="T18" t="T19" r="T20" b="T21"/>
            <a:pathLst>
              <a:path w="5" h="6">
                <a:moveTo>
                  <a:pt x="5" y="1"/>
                </a:moveTo>
                <a:lnTo>
                  <a:pt x="4" y="6"/>
                </a:lnTo>
                <a:lnTo>
                  <a:pt x="0" y="4"/>
                </a:lnTo>
                <a:lnTo>
                  <a:pt x="0" y="2"/>
                </a:lnTo>
                <a:lnTo>
                  <a:pt x="2" y="0"/>
                </a:lnTo>
                <a:lnTo>
                  <a:pt x="5" y="1"/>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16449" name="Freeform 65"/>
          <p:cNvSpPr>
            <a:spLocks/>
          </p:cNvSpPr>
          <p:nvPr/>
        </p:nvSpPr>
        <p:spPr bwMode="auto">
          <a:xfrm>
            <a:off x="6869113" y="5318125"/>
            <a:ext cx="4762" cy="7938"/>
          </a:xfrm>
          <a:custGeom>
            <a:avLst/>
            <a:gdLst>
              <a:gd name="T0" fmla="*/ 2147483647 w 8"/>
              <a:gd name="T1" fmla="*/ 2147483647 h 22"/>
              <a:gd name="T2" fmla="*/ 2147483647 w 8"/>
              <a:gd name="T3" fmla="*/ 2147483647 h 22"/>
              <a:gd name="T4" fmla="*/ 0 w 8"/>
              <a:gd name="T5" fmla="*/ 2147483647 h 22"/>
              <a:gd name="T6" fmla="*/ 0 w 8"/>
              <a:gd name="T7" fmla="*/ 0 h 22"/>
              <a:gd name="T8" fmla="*/ 2147483647 w 8"/>
              <a:gd name="T9" fmla="*/ 0 h 22"/>
              <a:gd name="T10" fmla="*/ 2147483647 w 8"/>
              <a:gd name="T11" fmla="*/ 2147483647 h 22"/>
              <a:gd name="T12" fmla="*/ 0 60000 65536"/>
              <a:gd name="T13" fmla="*/ 0 60000 65536"/>
              <a:gd name="T14" fmla="*/ 0 60000 65536"/>
              <a:gd name="T15" fmla="*/ 0 60000 65536"/>
              <a:gd name="T16" fmla="*/ 0 60000 65536"/>
              <a:gd name="T17" fmla="*/ 0 60000 65536"/>
              <a:gd name="T18" fmla="*/ 0 w 8"/>
              <a:gd name="T19" fmla="*/ 0 h 22"/>
              <a:gd name="T20" fmla="*/ 8 w 8"/>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8" h="22">
                <a:moveTo>
                  <a:pt x="8" y="19"/>
                </a:moveTo>
                <a:lnTo>
                  <a:pt x="4" y="22"/>
                </a:lnTo>
                <a:lnTo>
                  <a:pt x="0" y="2"/>
                </a:lnTo>
                <a:lnTo>
                  <a:pt x="0" y="0"/>
                </a:lnTo>
                <a:lnTo>
                  <a:pt x="4" y="0"/>
                </a:lnTo>
                <a:lnTo>
                  <a:pt x="8" y="19"/>
                </a:lnTo>
                <a:close/>
              </a:path>
            </a:pathLst>
          </a:custGeom>
          <a:noFill/>
          <a:ln w="9525">
            <a:noFill/>
            <a:round/>
            <a:headEnd/>
            <a:tailEnd/>
          </a:ln>
        </p:spPr>
        <p:txBody>
          <a:bodyPr/>
          <a:lstStyle/>
          <a:p>
            <a:pPr>
              <a:spcBef>
                <a:spcPts val="600"/>
              </a:spcBef>
              <a:spcAft>
                <a:spcPts val="600"/>
              </a:spcAft>
            </a:pPr>
            <a:endParaRPr lang="en-IN">
              <a:latin typeface="Bookman Old Style" panose="02050604050505020204" pitchFamily="18" charset="0"/>
            </a:endParaRPr>
          </a:p>
        </p:txBody>
      </p:sp>
      <p:sp>
        <p:nvSpPr>
          <p:cNvPr id="2" name="Rectangle 2">
            <a:extLst>
              <a:ext uri="{FF2B5EF4-FFF2-40B4-BE49-F238E27FC236}">
                <a16:creationId xmlns:a16="http://schemas.microsoft.com/office/drawing/2014/main" xmlns="" id="{A7126167-A6F5-47EC-88DD-244767019990}"/>
              </a:ext>
            </a:extLst>
          </p:cNvPr>
          <p:cNvSpPr>
            <a:spLocks noChangeArrowheads="1"/>
          </p:cNvSpPr>
          <p:nvPr/>
        </p:nvSpPr>
        <p:spPr bwMode="auto">
          <a:xfrm>
            <a:off x="2130596" y="1272877"/>
            <a:ext cx="7930808"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b="1" dirty="0"/>
              <a:t>Quality</a:t>
            </a:r>
            <a:r>
              <a:rPr lang="en-US" b="1" dirty="0"/>
              <a:t>:</a:t>
            </a:r>
            <a:endParaRPr lang="en-US" dirty="0"/>
          </a:p>
          <a:p>
            <a:pPr algn="just"/>
            <a:r>
              <a:rPr lang="en-US" dirty="0"/>
              <a:t>Quality is meeting the requirement, expectation, and needs of the customer is free from the defects, lacks and substantial variants. There are standards needs to follow to satisfy the customer requirements</a:t>
            </a:r>
            <a:r>
              <a:rPr lang="en-US" dirty="0"/>
              <a:t>.</a:t>
            </a:r>
          </a:p>
          <a:p>
            <a:pPr algn="just"/>
            <a:endParaRPr lang="en-US" dirty="0"/>
          </a:p>
          <a:p>
            <a:pPr algn="just"/>
            <a:r>
              <a:rPr lang="en-US" b="1" dirty="0"/>
              <a:t>Quality Assurance </a:t>
            </a:r>
            <a:r>
              <a:rPr lang="en-US" dirty="0"/>
              <a:t>is known as QA and focuses on preventing defect. Quality Assurance ensures that the approaches, techniques, methods and processes are designed for the projects are implemented correctly.</a:t>
            </a:r>
          </a:p>
          <a:p>
            <a:pPr algn="just"/>
            <a:endParaRPr lang="en-US" dirty="0"/>
          </a:p>
          <a:p>
            <a:pPr algn="just"/>
            <a:r>
              <a:rPr lang="en-US" dirty="0"/>
              <a:t>Quality </a:t>
            </a:r>
            <a:r>
              <a:rPr lang="en-US" dirty="0"/>
              <a:t>assurance activities monitor and verify that the processes used to manage and create the deliverables have been followed and are operative.</a:t>
            </a:r>
          </a:p>
          <a:p>
            <a:pPr algn="just"/>
            <a:endParaRPr lang="en-US" dirty="0"/>
          </a:p>
          <a:p>
            <a:pPr algn="just"/>
            <a:r>
              <a:rPr lang="en-US" dirty="0"/>
              <a:t>Quality Assurance is a proactive process and is Prevention in nature. It recognizes flaws in the process. Quality Assurance has to complete before Quality Control.</a:t>
            </a:r>
          </a:p>
          <a:p>
            <a:pPr algn="just"/>
            <a:endParaRPr lang="en-US" dirty="0"/>
          </a:p>
          <a:p>
            <a:pPr algn="just"/>
            <a:r>
              <a:rPr lang="en-US" dirty="0"/>
              <a:t> </a:t>
            </a:r>
          </a:p>
        </p:txBody>
      </p:sp>
      <p:sp>
        <p:nvSpPr>
          <p:cNvPr id="3" name="Rectangle 3">
            <a:extLst>
              <a:ext uri="{FF2B5EF4-FFF2-40B4-BE49-F238E27FC236}">
                <a16:creationId xmlns:a16="http://schemas.microsoft.com/office/drawing/2014/main" xmlns="" id="{6F1AB8EF-8C5B-458A-84DC-1CFE1AAC3138}"/>
              </a:ext>
            </a:extLst>
          </p:cNvPr>
          <p:cNvSpPr>
            <a:spLocks noChangeArrowheads="1"/>
          </p:cNvSpPr>
          <p:nvPr/>
        </p:nvSpPr>
        <p:spPr bwMode="auto">
          <a:xfrm>
            <a:off x="2130597" y="3785671"/>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3">
            <a:extLst>
              <a:ext uri="{FF2B5EF4-FFF2-40B4-BE49-F238E27FC236}">
                <a16:creationId xmlns:a16="http://schemas.microsoft.com/office/drawing/2014/main" xmlns="" id="{18582010-BA1F-4B3C-9B44-DCC4C81AED6A}"/>
              </a:ext>
            </a:extLst>
          </p:cNvPr>
          <p:cNvSpPr>
            <a:spLocks noChangeArrowheads="1"/>
          </p:cNvSpPr>
          <p:nvPr/>
        </p:nvSpPr>
        <p:spPr bwMode="auto">
          <a:xfrm>
            <a:off x="1524001" y="20251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2">
            <a:extLst>
              <a:ext uri="{FF2B5EF4-FFF2-40B4-BE49-F238E27FC236}">
                <a16:creationId xmlns:a16="http://schemas.microsoft.com/office/drawing/2014/main" xmlns="" id="{5639116C-9C57-4162-905D-F021407027D6}"/>
              </a:ext>
            </a:extLst>
          </p:cNvPr>
          <p:cNvSpPr>
            <a:spLocks noChangeArrowheads="1"/>
          </p:cNvSpPr>
          <p:nvPr/>
        </p:nvSpPr>
        <p:spPr bwMode="auto">
          <a:xfrm>
            <a:off x="2547939" y="3350368"/>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6" name="Rectangle 3">
            <a:extLst>
              <a:ext uri="{FF2B5EF4-FFF2-40B4-BE49-F238E27FC236}">
                <a16:creationId xmlns:a16="http://schemas.microsoft.com/office/drawing/2014/main" xmlns="" id="{50E1DAAF-3B12-467A-8D0B-327CBBBEA833}"/>
              </a:ext>
            </a:extLst>
          </p:cNvPr>
          <p:cNvSpPr>
            <a:spLocks noChangeArrowheads="1"/>
          </p:cNvSpPr>
          <p:nvPr/>
        </p:nvSpPr>
        <p:spPr bwMode="auto">
          <a:xfrm>
            <a:off x="2547939" y="4036168"/>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08131255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9800" y="1143000"/>
            <a:ext cx="7848600" cy="4225516"/>
          </a:xfrm>
        </p:spPr>
        <p:txBody>
          <a:bodyPr>
            <a:normAutofit lnSpcReduction="10000"/>
          </a:bodyPr>
          <a:lstStyle/>
          <a:p>
            <a:pPr marL="0" indent="0">
              <a:buNone/>
            </a:pPr>
            <a:r>
              <a:rPr lang="en-US" dirty="0"/>
              <a:t>STLC Phases</a:t>
            </a:r>
          </a:p>
          <a:p>
            <a:r>
              <a:rPr lang="en-US" b="0" dirty="0"/>
              <a:t>There are following six major phases in every Software Testing Life Cycle Model (STLC Model):</a:t>
            </a:r>
          </a:p>
          <a:p>
            <a:r>
              <a:rPr lang="en-US" b="0" dirty="0"/>
              <a:t>Requirement Analysis</a:t>
            </a:r>
          </a:p>
          <a:p>
            <a:r>
              <a:rPr lang="en-US" b="0" dirty="0"/>
              <a:t>Test Planning</a:t>
            </a:r>
          </a:p>
          <a:p>
            <a:r>
              <a:rPr lang="en-US" b="0" dirty="0"/>
              <a:t>Test case development</a:t>
            </a:r>
          </a:p>
          <a:p>
            <a:r>
              <a:rPr lang="en-US" b="0" dirty="0"/>
              <a:t>Test Environment setup</a:t>
            </a:r>
          </a:p>
          <a:p>
            <a:r>
              <a:rPr lang="en-US" b="0" dirty="0"/>
              <a:t>Test Execution</a:t>
            </a:r>
          </a:p>
          <a:p>
            <a:r>
              <a:rPr lang="en-US" b="0" dirty="0"/>
              <a:t>Test Cycle closure</a:t>
            </a:r>
          </a:p>
        </p:txBody>
      </p:sp>
    </p:spTree>
    <p:extLst>
      <p:ext uri="{BB962C8B-B14F-4D97-AF65-F5344CB8AC3E}">
        <p14:creationId xmlns:p14="http://schemas.microsoft.com/office/powerpoint/2010/main" val="427415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4101" y="393701"/>
            <a:ext cx="2952731" cy="372603"/>
          </a:xfrm>
        </p:spPr>
        <p:txBody>
          <a:bodyPr>
            <a:normAutofit fontScale="90000"/>
          </a:bodyPr>
          <a:lstStyle/>
          <a:p>
            <a:r>
              <a:rPr lang="en-US" b="0" dirty="0"/>
              <a:t>STLC Model Phases</a:t>
            </a:r>
            <a:endParaRPr lang="en-US" dirty="0"/>
          </a:p>
        </p:txBody>
      </p:sp>
      <p:pic>
        <p:nvPicPr>
          <p:cNvPr id="1026" name="Picture 2" descr="https://www.guru99.com/images/stories/software-test-life-cycle.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1" y="1066800"/>
            <a:ext cx="8216599"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6477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9800" y="1143001"/>
            <a:ext cx="7848600" cy="2711255"/>
          </a:xfrm>
        </p:spPr>
        <p:txBody>
          <a:bodyPr>
            <a:normAutofit fontScale="92500" lnSpcReduction="10000"/>
          </a:bodyPr>
          <a:lstStyle/>
          <a:p>
            <a:pPr marL="0" indent="0" algn="just">
              <a:buNone/>
            </a:pPr>
            <a:r>
              <a:rPr lang="en-US" dirty="0"/>
              <a:t>What is Entry and Exit Criteria in STLC?</a:t>
            </a:r>
          </a:p>
          <a:p>
            <a:pPr algn="just"/>
            <a:r>
              <a:rPr lang="en-US" dirty="0"/>
              <a:t>Entry Criteria:</a:t>
            </a:r>
            <a:r>
              <a:rPr lang="en-US" b="0" dirty="0"/>
              <a:t> Entry Criteria gives the prerequisite items that must be completed before testing can begin.</a:t>
            </a:r>
          </a:p>
          <a:p>
            <a:pPr algn="just"/>
            <a:r>
              <a:rPr lang="en-US" dirty="0"/>
              <a:t>Exit Criteria:</a:t>
            </a:r>
            <a:r>
              <a:rPr lang="en-US" b="0" dirty="0"/>
              <a:t> Exit Criteria defines the items that must be completed before testing can be concluded</a:t>
            </a:r>
          </a:p>
          <a:p>
            <a:pPr marL="0" indent="0" algn="just">
              <a:buNone/>
            </a:pPr>
            <a:r>
              <a:rPr lang="en-US" b="0" dirty="0"/>
              <a:t>You have Entry and Exit Criteria for all levels in the Software Testing Life Cycle (STLC)</a:t>
            </a:r>
          </a:p>
        </p:txBody>
      </p:sp>
    </p:spTree>
    <p:extLst>
      <p:ext uri="{BB962C8B-B14F-4D97-AF65-F5344CB8AC3E}">
        <p14:creationId xmlns:p14="http://schemas.microsoft.com/office/powerpoint/2010/main" val="3292934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2457" y="228600"/>
            <a:ext cx="7068968" cy="838200"/>
          </a:xfrm>
        </p:spPr>
        <p:txBody>
          <a:bodyPr>
            <a:normAutofit fontScale="90000"/>
          </a:bodyPr>
          <a:lstStyle/>
          <a:p>
            <a:r>
              <a:rPr lang="en-US" dirty="0"/>
              <a:t>Requirement Phase Testing</a:t>
            </a:r>
            <a:br>
              <a:rPr lang="en-US" dirty="0"/>
            </a:br>
            <a:endParaRPr lang="en-US" dirty="0"/>
          </a:p>
        </p:txBody>
      </p:sp>
      <p:sp>
        <p:nvSpPr>
          <p:cNvPr id="3" name="Content Placeholder 2"/>
          <p:cNvSpPr>
            <a:spLocks noGrp="1"/>
          </p:cNvSpPr>
          <p:nvPr>
            <p:ph idx="1"/>
          </p:nvPr>
        </p:nvSpPr>
        <p:spPr>
          <a:xfrm>
            <a:off x="2209800" y="1066800"/>
            <a:ext cx="8305800" cy="5907540"/>
          </a:xfrm>
        </p:spPr>
        <p:txBody>
          <a:bodyPr/>
          <a:lstStyle/>
          <a:p>
            <a:pPr marL="0" indent="0" algn="just">
              <a:buNone/>
            </a:pPr>
            <a:r>
              <a:rPr lang="en-US" dirty="0" smtClean="0"/>
              <a:t>It</a:t>
            </a:r>
            <a:r>
              <a:rPr lang="en-US" b="0" dirty="0"/>
              <a:t> </a:t>
            </a:r>
            <a:r>
              <a:rPr lang="en-US" b="0" dirty="0" smtClean="0"/>
              <a:t>studies </a:t>
            </a:r>
            <a:r>
              <a:rPr lang="en-US" b="0" dirty="0"/>
              <a:t>the requirements from a testing point of view to identify testable requirements and the QA team may interact with various stakeholders to understand requirements in detail. Requirements could be either functional or non-functional. </a:t>
            </a:r>
            <a:endParaRPr lang="en-US" b="0" dirty="0" smtClean="0"/>
          </a:p>
          <a:p>
            <a:pPr marL="0" indent="0" algn="just">
              <a:lnSpc>
                <a:spcPct val="100000"/>
              </a:lnSpc>
              <a:buNone/>
            </a:pPr>
            <a:r>
              <a:rPr lang="en-US" dirty="0" smtClean="0"/>
              <a:t>Activities </a:t>
            </a:r>
            <a:r>
              <a:rPr lang="en-US" dirty="0"/>
              <a:t>in Requirement Phase Testing</a:t>
            </a:r>
            <a:endParaRPr lang="en-US" b="0" dirty="0"/>
          </a:p>
          <a:p>
            <a:pPr algn="just">
              <a:lnSpc>
                <a:spcPct val="100000"/>
              </a:lnSpc>
            </a:pPr>
            <a:r>
              <a:rPr lang="en-US" b="0" dirty="0"/>
              <a:t>Identify types of tests to be performed. </a:t>
            </a:r>
            <a:r>
              <a:rPr lang="en-US" b="0" dirty="0" smtClean="0"/>
              <a:t>Gather details about testing priorities and focus.</a:t>
            </a:r>
          </a:p>
          <a:p>
            <a:pPr algn="just">
              <a:lnSpc>
                <a:spcPct val="100000"/>
              </a:lnSpc>
            </a:pPr>
            <a:r>
              <a:rPr lang="en-US" b="0" dirty="0" smtClean="0"/>
              <a:t>Prepare</a:t>
            </a:r>
            <a:r>
              <a:rPr lang="en-US" b="0" dirty="0"/>
              <a:t> </a:t>
            </a:r>
            <a:r>
              <a:rPr lang="en-US" b="0" dirty="0">
                <a:hlinkClick r:id="rId2"/>
              </a:rPr>
              <a:t>Requirement Traceability Matrix (RTM)</a:t>
            </a:r>
            <a:r>
              <a:rPr lang="en-US" b="0" dirty="0"/>
              <a:t>.</a:t>
            </a:r>
          </a:p>
          <a:p>
            <a:pPr algn="just">
              <a:lnSpc>
                <a:spcPct val="100000"/>
              </a:lnSpc>
            </a:pPr>
            <a:r>
              <a:rPr lang="en-US" b="0" dirty="0"/>
              <a:t>Identify test environment details where testing is supposed to be carried out. </a:t>
            </a:r>
          </a:p>
          <a:p>
            <a:pPr algn="just">
              <a:lnSpc>
                <a:spcPct val="100000"/>
              </a:lnSpc>
            </a:pPr>
            <a:r>
              <a:rPr lang="en-US" b="0" dirty="0"/>
              <a:t>Automation feasibility analysis (if required).</a:t>
            </a:r>
          </a:p>
          <a:p>
            <a:pPr algn="just">
              <a:lnSpc>
                <a:spcPct val="100000"/>
              </a:lnSpc>
            </a:pPr>
            <a:endParaRPr lang="en-US" dirty="0"/>
          </a:p>
        </p:txBody>
      </p:sp>
    </p:spTree>
    <p:extLst>
      <p:ext uri="{BB962C8B-B14F-4D97-AF65-F5344CB8AC3E}">
        <p14:creationId xmlns:p14="http://schemas.microsoft.com/office/powerpoint/2010/main" val="2757137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4100" y="393700"/>
            <a:ext cx="4610100" cy="368300"/>
          </a:xfrm>
        </p:spPr>
        <p:txBody>
          <a:bodyPr>
            <a:normAutofit fontScale="90000"/>
          </a:bodyPr>
          <a:lstStyle/>
          <a:p>
            <a:r>
              <a:rPr lang="en-US" dirty="0"/>
              <a:t>Test Planning in STLC</a:t>
            </a:r>
            <a:br>
              <a:rPr lang="en-US" dirty="0"/>
            </a:br>
            <a:endParaRPr lang="en-US" dirty="0"/>
          </a:p>
        </p:txBody>
      </p:sp>
      <p:sp>
        <p:nvSpPr>
          <p:cNvPr id="3" name="Content Placeholder 2"/>
          <p:cNvSpPr>
            <a:spLocks noGrp="1"/>
          </p:cNvSpPr>
          <p:nvPr>
            <p:ph idx="1"/>
          </p:nvPr>
        </p:nvSpPr>
        <p:spPr>
          <a:xfrm>
            <a:off x="1894114" y="1066800"/>
            <a:ext cx="8763000" cy="5181600"/>
          </a:xfrm>
        </p:spPr>
        <p:txBody>
          <a:bodyPr>
            <a:normAutofit fontScale="92500" lnSpcReduction="10000"/>
          </a:bodyPr>
          <a:lstStyle/>
          <a:p>
            <a:pPr marL="0" indent="0" algn="just">
              <a:buNone/>
            </a:pPr>
            <a:r>
              <a:rPr lang="en-US" dirty="0"/>
              <a:t>Test Planning in STLC</a:t>
            </a:r>
            <a:r>
              <a:rPr lang="en-US" b="0" dirty="0"/>
              <a:t> is a phase in which a Senior QA manager determines the test plan strategy along with efforts and cost estimates for the project. </a:t>
            </a:r>
            <a:endParaRPr lang="en-US" b="0" dirty="0" smtClean="0"/>
          </a:p>
          <a:p>
            <a:pPr marL="0" indent="0" algn="just">
              <a:buNone/>
            </a:pPr>
            <a:r>
              <a:rPr lang="en-US" b="0" dirty="0" smtClean="0"/>
              <a:t>Moreover</a:t>
            </a:r>
            <a:r>
              <a:rPr lang="en-US" b="0" dirty="0"/>
              <a:t>, the resources, test environment, test limitations and the testing schedule are also determined. The Test Plan gets prepared and finalized in the same phase</a:t>
            </a:r>
            <a:r>
              <a:rPr lang="en-US" b="0" dirty="0" smtClean="0"/>
              <a:t>.</a:t>
            </a:r>
          </a:p>
          <a:p>
            <a:pPr marL="0" indent="0">
              <a:buNone/>
            </a:pPr>
            <a:r>
              <a:rPr lang="en-US" dirty="0"/>
              <a:t>Test Planning Activities</a:t>
            </a:r>
            <a:endParaRPr lang="en-US" b="0" dirty="0"/>
          </a:p>
          <a:p>
            <a:r>
              <a:rPr lang="en-US" b="0" dirty="0"/>
              <a:t>Preparation of test plan/strategy document for various types of testing</a:t>
            </a:r>
          </a:p>
          <a:p>
            <a:r>
              <a:rPr lang="en-US" b="0" dirty="0"/>
              <a:t>Test tool selection</a:t>
            </a:r>
          </a:p>
          <a:p>
            <a:r>
              <a:rPr lang="en-US" b="0" dirty="0"/>
              <a:t>Test effort estimation</a:t>
            </a:r>
          </a:p>
          <a:p>
            <a:r>
              <a:rPr lang="en-US" b="0" dirty="0"/>
              <a:t>Resource planning and determining roles and responsibilities.</a:t>
            </a:r>
          </a:p>
          <a:p>
            <a:r>
              <a:rPr lang="en-US" b="0" dirty="0"/>
              <a:t>Training requirement</a:t>
            </a:r>
          </a:p>
          <a:p>
            <a:pPr marL="0" indent="0" algn="just">
              <a:buNone/>
            </a:pPr>
            <a:endParaRPr lang="en-US" dirty="0"/>
          </a:p>
        </p:txBody>
      </p:sp>
    </p:spTree>
    <p:extLst>
      <p:ext uri="{BB962C8B-B14F-4D97-AF65-F5344CB8AC3E}">
        <p14:creationId xmlns:p14="http://schemas.microsoft.com/office/powerpoint/2010/main" val="575329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4100" y="393701"/>
            <a:ext cx="6755506" cy="559336"/>
          </a:xfrm>
        </p:spPr>
        <p:txBody>
          <a:bodyPr>
            <a:normAutofit fontScale="90000"/>
          </a:bodyPr>
          <a:lstStyle/>
          <a:p>
            <a:r>
              <a:rPr lang="en-US" dirty="0"/>
              <a:t>Test Case Development Phase</a:t>
            </a:r>
          </a:p>
        </p:txBody>
      </p:sp>
      <p:sp>
        <p:nvSpPr>
          <p:cNvPr id="3" name="Content Placeholder 2"/>
          <p:cNvSpPr>
            <a:spLocks noGrp="1"/>
          </p:cNvSpPr>
          <p:nvPr>
            <p:ph idx="1"/>
          </p:nvPr>
        </p:nvSpPr>
        <p:spPr>
          <a:xfrm>
            <a:off x="2209800" y="1143001"/>
            <a:ext cx="7848600" cy="4815677"/>
          </a:xfrm>
        </p:spPr>
        <p:txBody>
          <a:bodyPr>
            <a:normAutofit lnSpcReduction="10000"/>
          </a:bodyPr>
          <a:lstStyle/>
          <a:p>
            <a:pPr marL="0" indent="0" algn="just">
              <a:buNone/>
            </a:pPr>
            <a:r>
              <a:rPr lang="en-US" b="0" dirty="0"/>
              <a:t>The </a:t>
            </a:r>
            <a:r>
              <a:rPr lang="en-US" dirty="0"/>
              <a:t>Test Case Development Phase</a:t>
            </a:r>
            <a:r>
              <a:rPr lang="en-US" b="0" dirty="0"/>
              <a:t> involves the creation, verification and rework of test cases &amp; test scripts after the test plan is ready. Initially, the </a:t>
            </a:r>
            <a:r>
              <a:rPr lang="en-US" b="0" dirty="0">
                <a:hlinkClick r:id="rId2"/>
              </a:rPr>
              <a:t>Test data</a:t>
            </a:r>
            <a:r>
              <a:rPr lang="en-US" b="0" dirty="0"/>
              <a:t> is identified then created and reviewed and then reworked based on the preconditions. </a:t>
            </a:r>
            <a:endParaRPr lang="en-US" b="0" dirty="0" smtClean="0"/>
          </a:p>
          <a:p>
            <a:pPr marL="0" indent="0" algn="just">
              <a:buNone/>
            </a:pPr>
            <a:r>
              <a:rPr lang="en-US" b="0" dirty="0" smtClean="0"/>
              <a:t>Then </a:t>
            </a:r>
            <a:r>
              <a:rPr lang="en-US" b="0" dirty="0"/>
              <a:t>the QA team starts the development process of test cases for individual units.</a:t>
            </a:r>
          </a:p>
          <a:p>
            <a:pPr marL="0" indent="0" algn="just">
              <a:buNone/>
            </a:pPr>
            <a:r>
              <a:rPr lang="en-US" dirty="0"/>
              <a:t>Test Case Development Activities</a:t>
            </a:r>
            <a:endParaRPr lang="en-US" b="0" dirty="0"/>
          </a:p>
          <a:p>
            <a:pPr algn="just"/>
            <a:r>
              <a:rPr lang="en-US" b="0" dirty="0"/>
              <a:t>Create test cases, automation scripts (if applicable)</a:t>
            </a:r>
          </a:p>
          <a:p>
            <a:pPr algn="just"/>
            <a:r>
              <a:rPr lang="en-US" b="0" dirty="0"/>
              <a:t>Review and baseline test cases and scripts</a:t>
            </a:r>
          </a:p>
          <a:p>
            <a:pPr algn="just"/>
            <a:r>
              <a:rPr lang="en-US" b="0" dirty="0"/>
              <a:t>Create test data (If Test Environment is available)</a:t>
            </a:r>
          </a:p>
          <a:p>
            <a:pPr marL="0" indent="0" algn="just">
              <a:buNone/>
            </a:pPr>
            <a:endParaRPr lang="en-US" dirty="0"/>
          </a:p>
        </p:txBody>
      </p:sp>
    </p:spTree>
    <p:extLst>
      <p:ext uri="{BB962C8B-B14F-4D97-AF65-F5344CB8AC3E}">
        <p14:creationId xmlns:p14="http://schemas.microsoft.com/office/powerpoint/2010/main" val="690616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4100" y="393701"/>
            <a:ext cx="5583528" cy="559336"/>
          </a:xfrm>
        </p:spPr>
        <p:txBody>
          <a:bodyPr>
            <a:normAutofit fontScale="90000"/>
          </a:bodyPr>
          <a:lstStyle/>
          <a:p>
            <a:r>
              <a:rPr lang="en-US" dirty="0"/>
              <a:t>Test Environment Setup</a:t>
            </a:r>
          </a:p>
        </p:txBody>
      </p:sp>
      <p:sp>
        <p:nvSpPr>
          <p:cNvPr id="3" name="Content Placeholder 2"/>
          <p:cNvSpPr>
            <a:spLocks noGrp="1"/>
          </p:cNvSpPr>
          <p:nvPr>
            <p:ph idx="1"/>
          </p:nvPr>
        </p:nvSpPr>
        <p:spPr>
          <a:xfrm>
            <a:off x="2209800" y="1143000"/>
            <a:ext cx="7848600" cy="4876800"/>
          </a:xfrm>
        </p:spPr>
        <p:txBody>
          <a:bodyPr>
            <a:normAutofit fontScale="92500" lnSpcReduction="10000"/>
          </a:bodyPr>
          <a:lstStyle/>
          <a:p>
            <a:pPr marL="0" indent="0" algn="just">
              <a:buNone/>
            </a:pPr>
            <a:r>
              <a:rPr lang="en-US" b="0" dirty="0" smtClean="0"/>
              <a:t>It</a:t>
            </a:r>
            <a:r>
              <a:rPr lang="en-US" dirty="0" smtClean="0"/>
              <a:t> </a:t>
            </a:r>
            <a:r>
              <a:rPr lang="en-US" b="0" dirty="0" smtClean="0"/>
              <a:t>decides </a:t>
            </a:r>
            <a:r>
              <a:rPr lang="en-US" b="0" dirty="0"/>
              <a:t>the software and hardware conditions under which a work product is tested. It is one of the critical aspects of the testing process and can be done in parallel with the Test Case Development Phase. </a:t>
            </a:r>
            <a:endParaRPr lang="en-US" b="0" dirty="0" smtClean="0"/>
          </a:p>
          <a:p>
            <a:pPr marL="0" indent="0" algn="just">
              <a:buNone/>
            </a:pPr>
            <a:r>
              <a:rPr lang="en-US" b="0" dirty="0" smtClean="0"/>
              <a:t>Test </a:t>
            </a:r>
            <a:r>
              <a:rPr lang="en-US" b="0" dirty="0"/>
              <a:t>team may not be involved in this activity if the development team provides the test environment. </a:t>
            </a:r>
            <a:endParaRPr lang="en-US" b="0" dirty="0" smtClean="0"/>
          </a:p>
          <a:p>
            <a:pPr marL="0" indent="0" algn="just">
              <a:buNone/>
            </a:pPr>
            <a:r>
              <a:rPr lang="en-US" dirty="0" smtClean="0"/>
              <a:t>Test </a:t>
            </a:r>
            <a:r>
              <a:rPr lang="en-US" dirty="0"/>
              <a:t>Environment Setup Activities</a:t>
            </a:r>
            <a:endParaRPr lang="en-US" b="0" dirty="0"/>
          </a:p>
          <a:p>
            <a:pPr algn="just"/>
            <a:r>
              <a:rPr lang="en-US" b="0" dirty="0"/>
              <a:t>Understand the required architecture, environment set-up and prepare hardware and software requirement list for the Test Environment.</a:t>
            </a:r>
          </a:p>
          <a:p>
            <a:pPr algn="just"/>
            <a:r>
              <a:rPr lang="en-US" b="0" dirty="0"/>
              <a:t>Setup test Environment and test data</a:t>
            </a:r>
          </a:p>
          <a:p>
            <a:pPr algn="just"/>
            <a:r>
              <a:rPr lang="en-US" b="0" dirty="0"/>
              <a:t>Perform smoke test on the build</a:t>
            </a:r>
          </a:p>
          <a:p>
            <a:pPr marL="0" indent="0" algn="just">
              <a:buNone/>
            </a:pPr>
            <a:endParaRPr lang="en-US" dirty="0"/>
          </a:p>
        </p:txBody>
      </p:sp>
    </p:spTree>
    <p:extLst>
      <p:ext uri="{BB962C8B-B14F-4D97-AF65-F5344CB8AC3E}">
        <p14:creationId xmlns:p14="http://schemas.microsoft.com/office/powerpoint/2010/main" val="3808227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4099" y="393701"/>
            <a:ext cx="4540339" cy="533578"/>
          </a:xfrm>
        </p:spPr>
        <p:txBody>
          <a:bodyPr>
            <a:normAutofit fontScale="90000"/>
          </a:bodyPr>
          <a:lstStyle/>
          <a:p>
            <a:r>
              <a:rPr lang="en-US" dirty="0"/>
              <a:t>Test Execution Phase</a:t>
            </a:r>
          </a:p>
        </p:txBody>
      </p:sp>
      <p:sp>
        <p:nvSpPr>
          <p:cNvPr id="3" name="Content Placeholder 2"/>
          <p:cNvSpPr>
            <a:spLocks noGrp="1"/>
          </p:cNvSpPr>
          <p:nvPr>
            <p:ph idx="1"/>
          </p:nvPr>
        </p:nvSpPr>
        <p:spPr>
          <a:xfrm>
            <a:off x="2209800" y="1143001"/>
            <a:ext cx="8305800" cy="5849807"/>
          </a:xfrm>
        </p:spPr>
        <p:txBody>
          <a:bodyPr>
            <a:normAutofit lnSpcReduction="10000"/>
          </a:bodyPr>
          <a:lstStyle/>
          <a:p>
            <a:pPr marL="0" indent="0" algn="just">
              <a:buNone/>
            </a:pPr>
            <a:r>
              <a:rPr lang="en-US" b="0" dirty="0" smtClean="0"/>
              <a:t>It</a:t>
            </a:r>
            <a:r>
              <a:rPr lang="en-US" dirty="0" smtClean="0"/>
              <a:t> </a:t>
            </a:r>
            <a:r>
              <a:rPr lang="en-US" b="0" dirty="0" smtClean="0"/>
              <a:t>is </a:t>
            </a:r>
            <a:r>
              <a:rPr lang="en-US" b="0" dirty="0"/>
              <a:t>carried out by the testers in which testing of the software build is done based on test plans and test cases prepared. </a:t>
            </a:r>
            <a:endParaRPr lang="en-US" b="0" dirty="0" smtClean="0"/>
          </a:p>
          <a:p>
            <a:pPr marL="0" indent="0" algn="just">
              <a:buNone/>
            </a:pPr>
            <a:r>
              <a:rPr lang="en-US" b="0" dirty="0" smtClean="0"/>
              <a:t>The </a:t>
            </a:r>
            <a:r>
              <a:rPr lang="en-US" b="0" dirty="0"/>
              <a:t>process consists of test script execution, test script maintenance and bug reporting. If bugs are reported then it is reverted back to development team for correction and retesting will be performed</a:t>
            </a:r>
            <a:r>
              <a:rPr lang="en-US" b="0" dirty="0" smtClean="0"/>
              <a:t>.</a:t>
            </a:r>
          </a:p>
          <a:p>
            <a:pPr marL="0" indent="0">
              <a:buNone/>
            </a:pPr>
            <a:r>
              <a:rPr lang="en-US" dirty="0"/>
              <a:t>Test Execution Activities</a:t>
            </a:r>
            <a:endParaRPr lang="en-US" b="0" dirty="0"/>
          </a:p>
          <a:p>
            <a:r>
              <a:rPr lang="en-US" b="0" dirty="0"/>
              <a:t>Execute tests as per plan</a:t>
            </a:r>
          </a:p>
          <a:p>
            <a:r>
              <a:rPr lang="en-US" b="0" dirty="0"/>
              <a:t>Document test results, and log defects for failed cases</a:t>
            </a:r>
          </a:p>
          <a:p>
            <a:r>
              <a:rPr lang="en-US" b="0" dirty="0"/>
              <a:t>Map defects to test cases in RTM</a:t>
            </a:r>
          </a:p>
          <a:p>
            <a:r>
              <a:rPr lang="en-US" b="0" dirty="0"/>
              <a:t>Retest the</a:t>
            </a:r>
            <a:r>
              <a:rPr lang="en-US" b="0" dirty="0">
                <a:hlinkClick r:id="rId2"/>
              </a:rPr>
              <a:t> Defect </a:t>
            </a:r>
            <a:r>
              <a:rPr lang="en-US" b="0" dirty="0"/>
              <a:t>fixes</a:t>
            </a:r>
          </a:p>
          <a:p>
            <a:r>
              <a:rPr lang="en-US" b="0" dirty="0"/>
              <a:t>Track the defects to closure</a:t>
            </a:r>
          </a:p>
          <a:p>
            <a:pPr marL="0" indent="0" algn="just">
              <a:buNone/>
            </a:pPr>
            <a:endParaRPr lang="en-US" dirty="0"/>
          </a:p>
        </p:txBody>
      </p:sp>
    </p:spTree>
    <p:extLst>
      <p:ext uri="{BB962C8B-B14F-4D97-AF65-F5344CB8AC3E}">
        <p14:creationId xmlns:p14="http://schemas.microsoft.com/office/powerpoint/2010/main" val="35432439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4101" y="393701"/>
            <a:ext cx="4115336" cy="379031"/>
          </a:xfrm>
        </p:spPr>
        <p:txBody>
          <a:bodyPr>
            <a:normAutofit fontScale="90000"/>
          </a:bodyPr>
          <a:lstStyle/>
          <a:p>
            <a:r>
              <a:rPr lang="en-US" dirty="0"/>
              <a:t>Test Cycle Closure</a:t>
            </a:r>
          </a:p>
        </p:txBody>
      </p:sp>
      <p:sp>
        <p:nvSpPr>
          <p:cNvPr id="3" name="Content Placeholder 2"/>
          <p:cNvSpPr>
            <a:spLocks noGrp="1"/>
          </p:cNvSpPr>
          <p:nvPr>
            <p:ph idx="1"/>
          </p:nvPr>
        </p:nvSpPr>
        <p:spPr>
          <a:xfrm>
            <a:off x="2209800" y="1143001"/>
            <a:ext cx="7848600" cy="3301417"/>
          </a:xfrm>
        </p:spPr>
        <p:txBody>
          <a:bodyPr>
            <a:normAutofit fontScale="92500" lnSpcReduction="20000"/>
          </a:bodyPr>
          <a:lstStyle/>
          <a:p>
            <a:pPr marL="0" indent="0" algn="just">
              <a:buNone/>
            </a:pPr>
            <a:r>
              <a:rPr lang="en-US" dirty="0" smtClean="0"/>
              <a:t>Test </a:t>
            </a:r>
            <a:r>
              <a:rPr lang="en-US" dirty="0"/>
              <a:t>Cycle Closure</a:t>
            </a:r>
            <a:r>
              <a:rPr lang="en-US" b="0" dirty="0"/>
              <a:t> phase is completion of test execution which involves several activities like test completion reporting, collection of test completion matrices and test results. </a:t>
            </a:r>
            <a:endParaRPr lang="en-US" b="0" dirty="0" smtClean="0"/>
          </a:p>
          <a:p>
            <a:pPr marL="0" indent="0" algn="just">
              <a:buNone/>
            </a:pPr>
            <a:r>
              <a:rPr lang="en-US" b="0" dirty="0" smtClean="0"/>
              <a:t>Testing </a:t>
            </a:r>
            <a:r>
              <a:rPr lang="en-US" b="0" dirty="0"/>
              <a:t>team members meet, discuss and analyze testing artifacts to identify strategies that have to be implemented in future, taking lessons from current test cycle. </a:t>
            </a:r>
            <a:endParaRPr lang="en-US" b="0" dirty="0" smtClean="0"/>
          </a:p>
          <a:p>
            <a:pPr marL="0" indent="0" algn="just">
              <a:buNone/>
            </a:pPr>
            <a:r>
              <a:rPr lang="en-US" b="0" dirty="0" smtClean="0"/>
              <a:t>The </a:t>
            </a:r>
            <a:r>
              <a:rPr lang="en-US" b="0" dirty="0"/>
              <a:t>idea is to remove process bottlenecks for future test cycles.</a:t>
            </a:r>
          </a:p>
        </p:txBody>
      </p:sp>
    </p:spTree>
    <p:extLst>
      <p:ext uri="{BB962C8B-B14F-4D97-AF65-F5344CB8AC3E}">
        <p14:creationId xmlns:p14="http://schemas.microsoft.com/office/powerpoint/2010/main" val="3330013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647" y="2395631"/>
            <a:ext cx="10515600" cy="1325563"/>
          </a:xfrm>
        </p:spPr>
        <p:txBody>
          <a:bodyPr/>
          <a:lstStyle/>
          <a:p>
            <a:pPr algn="ctr"/>
            <a:r>
              <a:rPr lang="en-US" b="1" dirty="0"/>
              <a:t>LAB EXERCISES</a:t>
            </a:r>
          </a:p>
        </p:txBody>
      </p:sp>
    </p:spTree>
    <p:extLst>
      <p:ext uri="{BB962C8B-B14F-4D97-AF65-F5344CB8AC3E}">
        <p14:creationId xmlns:p14="http://schemas.microsoft.com/office/powerpoint/2010/main" val="10804750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A7126167-A6F5-47EC-88DD-244767019990}"/>
              </a:ext>
            </a:extLst>
          </p:cNvPr>
          <p:cNvSpPr>
            <a:spLocks noChangeArrowheads="1"/>
          </p:cNvSpPr>
          <p:nvPr/>
        </p:nvSpPr>
        <p:spPr bwMode="auto">
          <a:xfrm>
            <a:off x="2130596" y="917931"/>
            <a:ext cx="7930808"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a:r>
              <a:rPr lang="en-US" altLang="en-US" b="1" dirty="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Quality Control </a:t>
            </a:r>
            <a:r>
              <a:rPr lang="en-US" altLang="en-US" dirty="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is known as QC and focuses on identifying a defect. QC ensures that the approaches, techniques, methods and processes are designed in the project are following correctly. QC activities monitor and verify that the project deliverables meet the defined quality standards.</a:t>
            </a:r>
          </a:p>
          <a:p>
            <a:pPr lvl="0" algn="just"/>
            <a:endParaRPr lang="en-US" altLang="en-US" dirty="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endParaRPr>
          </a:p>
          <a:p>
            <a:pPr lvl="0" algn="just"/>
            <a:r>
              <a:rPr lang="en-US" altLang="en-US" dirty="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Quality Control is a reactive process and is detection in nature. It recognizes the defects. Quality Control has to complete after Quality </a:t>
            </a:r>
            <a:r>
              <a:rPr lang="en-US" altLang="en-US" dirty="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rPr>
              <a:t>assurance</a:t>
            </a:r>
          </a:p>
          <a:p>
            <a:pPr lvl="0" algn="just"/>
            <a:endParaRPr lang="en-US" altLang="en-US" dirty="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endParaRPr>
          </a:p>
        </p:txBody>
      </p:sp>
      <p:sp>
        <p:nvSpPr>
          <p:cNvPr id="3" name="Rectangle 3">
            <a:extLst>
              <a:ext uri="{FF2B5EF4-FFF2-40B4-BE49-F238E27FC236}">
                <a16:creationId xmlns:a16="http://schemas.microsoft.com/office/drawing/2014/main" xmlns="" id="{6F1AB8EF-8C5B-458A-84DC-1CFE1AAC3138}"/>
              </a:ext>
            </a:extLst>
          </p:cNvPr>
          <p:cNvSpPr>
            <a:spLocks noChangeArrowheads="1"/>
          </p:cNvSpPr>
          <p:nvPr/>
        </p:nvSpPr>
        <p:spPr bwMode="auto">
          <a:xfrm>
            <a:off x="2130597" y="3785671"/>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3">
            <a:extLst>
              <a:ext uri="{FF2B5EF4-FFF2-40B4-BE49-F238E27FC236}">
                <a16:creationId xmlns:a16="http://schemas.microsoft.com/office/drawing/2014/main" xmlns="" id="{18582010-BA1F-4B3C-9B44-DCC4C81AED6A}"/>
              </a:ext>
            </a:extLst>
          </p:cNvPr>
          <p:cNvSpPr>
            <a:spLocks noChangeArrowheads="1"/>
          </p:cNvSpPr>
          <p:nvPr/>
        </p:nvSpPr>
        <p:spPr bwMode="auto">
          <a:xfrm>
            <a:off x="1524001" y="20251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2">
            <a:extLst>
              <a:ext uri="{FF2B5EF4-FFF2-40B4-BE49-F238E27FC236}">
                <a16:creationId xmlns:a16="http://schemas.microsoft.com/office/drawing/2014/main" xmlns="" id="{5639116C-9C57-4162-905D-F021407027D6}"/>
              </a:ext>
            </a:extLst>
          </p:cNvPr>
          <p:cNvSpPr>
            <a:spLocks noChangeArrowheads="1"/>
          </p:cNvSpPr>
          <p:nvPr/>
        </p:nvSpPr>
        <p:spPr bwMode="auto">
          <a:xfrm>
            <a:off x="2547939" y="3350368"/>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6" name="Rectangle 3">
            <a:extLst>
              <a:ext uri="{FF2B5EF4-FFF2-40B4-BE49-F238E27FC236}">
                <a16:creationId xmlns:a16="http://schemas.microsoft.com/office/drawing/2014/main" xmlns="" id="{50E1DAAF-3B12-467A-8D0B-327CBBBEA833}"/>
              </a:ext>
            </a:extLst>
          </p:cNvPr>
          <p:cNvSpPr>
            <a:spLocks noChangeArrowheads="1"/>
          </p:cNvSpPr>
          <p:nvPr/>
        </p:nvSpPr>
        <p:spPr bwMode="auto">
          <a:xfrm>
            <a:off x="2547939" y="4036168"/>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Bookman Old Style" panose="02050604050505020204" pitchFamily="18" charset="0"/>
            </a:endParaRPr>
          </a:p>
        </p:txBody>
      </p:sp>
      <p:sp>
        <p:nvSpPr>
          <p:cNvPr id="11" name="Rectangle 2"/>
          <p:cNvSpPr txBox="1">
            <a:spLocks noChangeArrowheads="1"/>
          </p:cNvSpPr>
          <p:nvPr/>
        </p:nvSpPr>
        <p:spPr bwMode="auto">
          <a:xfrm>
            <a:off x="2301266" y="342358"/>
            <a:ext cx="7760138" cy="420628"/>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lvl1pPr algn="l" rtl="0" eaLnBrk="0" fontAlgn="base" hangingPunct="0">
              <a:lnSpc>
                <a:spcPct val="87000"/>
              </a:lnSpc>
              <a:spcBef>
                <a:spcPct val="0"/>
              </a:spcBef>
              <a:spcAft>
                <a:spcPct val="0"/>
              </a:spcAft>
              <a:defRPr sz="2400" b="1">
                <a:solidFill>
                  <a:schemeClr val="tx1"/>
                </a:solidFill>
                <a:latin typeface="+mj-lt"/>
                <a:ea typeface="+mj-ea"/>
                <a:cs typeface="+mj-cs"/>
              </a:defRPr>
            </a:lvl1pPr>
            <a:lvl2pPr algn="l" rtl="0" eaLnBrk="0" fontAlgn="base" hangingPunct="0">
              <a:lnSpc>
                <a:spcPct val="87000"/>
              </a:lnSpc>
              <a:spcBef>
                <a:spcPct val="0"/>
              </a:spcBef>
              <a:spcAft>
                <a:spcPct val="0"/>
              </a:spcAft>
              <a:defRPr sz="2400" b="1">
                <a:solidFill>
                  <a:schemeClr val="tx2"/>
                </a:solidFill>
                <a:latin typeface="Arial" charset="0"/>
              </a:defRPr>
            </a:lvl2pPr>
            <a:lvl3pPr algn="l" rtl="0" eaLnBrk="0" fontAlgn="base" hangingPunct="0">
              <a:lnSpc>
                <a:spcPct val="87000"/>
              </a:lnSpc>
              <a:spcBef>
                <a:spcPct val="0"/>
              </a:spcBef>
              <a:spcAft>
                <a:spcPct val="0"/>
              </a:spcAft>
              <a:defRPr sz="2400" b="1">
                <a:solidFill>
                  <a:schemeClr val="tx2"/>
                </a:solidFill>
                <a:latin typeface="Arial" charset="0"/>
              </a:defRPr>
            </a:lvl3pPr>
            <a:lvl4pPr algn="l" rtl="0" eaLnBrk="0" fontAlgn="base" hangingPunct="0">
              <a:lnSpc>
                <a:spcPct val="87000"/>
              </a:lnSpc>
              <a:spcBef>
                <a:spcPct val="0"/>
              </a:spcBef>
              <a:spcAft>
                <a:spcPct val="0"/>
              </a:spcAft>
              <a:defRPr sz="2400" b="1">
                <a:solidFill>
                  <a:schemeClr val="tx2"/>
                </a:solidFill>
                <a:latin typeface="Arial" charset="0"/>
              </a:defRPr>
            </a:lvl4pPr>
            <a:lvl5pPr algn="l" rtl="0" eaLnBrk="0" fontAlgn="base" hangingPunct="0">
              <a:lnSpc>
                <a:spcPct val="87000"/>
              </a:lnSpc>
              <a:spcBef>
                <a:spcPct val="0"/>
              </a:spcBef>
              <a:spcAft>
                <a:spcPct val="0"/>
              </a:spcAft>
              <a:defRPr sz="2400" b="1">
                <a:solidFill>
                  <a:schemeClr val="tx2"/>
                </a:solidFill>
                <a:latin typeface="Arial" charset="0"/>
              </a:defRPr>
            </a:lvl5pPr>
            <a:lvl6pPr marL="457200" algn="l" rtl="0" eaLnBrk="0" fontAlgn="base" hangingPunct="0">
              <a:lnSpc>
                <a:spcPct val="87000"/>
              </a:lnSpc>
              <a:spcBef>
                <a:spcPct val="0"/>
              </a:spcBef>
              <a:spcAft>
                <a:spcPct val="0"/>
              </a:spcAft>
              <a:defRPr sz="2400" b="1">
                <a:solidFill>
                  <a:schemeClr val="tx2"/>
                </a:solidFill>
                <a:latin typeface="Arial" charset="0"/>
              </a:defRPr>
            </a:lvl6pPr>
            <a:lvl7pPr marL="914400" algn="l" rtl="0" eaLnBrk="0" fontAlgn="base" hangingPunct="0">
              <a:lnSpc>
                <a:spcPct val="87000"/>
              </a:lnSpc>
              <a:spcBef>
                <a:spcPct val="0"/>
              </a:spcBef>
              <a:spcAft>
                <a:spcPct val="0"/>
              </a:spcAft>
              <a:defRPr sz="2400" b="1">
                <a:solidFill>
                  <a:schemeClr val="tx2"/>
                </a:solidFill>
                <a:latin typeface="Arial" charset="0"/>
              </a:defRPr>
            </a:lvl7pPr>
            <a:lvl8pPr marL="1371600" algn="l" rtl="0" eaLnBrk="0" fontAlgn="base" hangingPunct="0">
              <a:lnSpc>
                <a:spcPct val="87000"/>
              </a:lnSpc>
              <a:spcBef>
                <a:spcPct val="0"/>
              </a:spcBef>
              <a:spcAft>
                <a:spcPct val="0"/>
              </a:spcAft>
              <a:defRPr sz="2400" b="1">
                <a:solidFill>
                  <a:schemeClr val="tx2"/>
                </a:solidFill>
                <a:latin typeface="Arial" charset="0"/>
              </a:defRPr>
            </a:lvl8pPr>
            <a:lvl9pPr marL="1828800" algn="l" rtl="0" eaLnBrk="0" fontAlgn="base" hangingPunct="0">
              <a:lnSpc>
                <a:spcPct val="87000"/>
              </a:lnSpc>
              <a:spcBef>
                <a:spcPct val="0"/>
              </a:spcBef>
              <a:spcAft>
                <a:spcPct val="0"/>
              </a:spcAft>
              <a:defRPr sz="2400" b="1">
                <a:solidFill>
                  <a:schemeClr val="tx2"/>
                </a:solidFill>
                <a:latin typeface="Arial" charset="0"/>
              </a:defRPr>
            </a:lvl9pPr>
          </a:lstStyle>
          <a:p>
            <a:pPr>
              <a:lnSpc>
                <a:spcPct val="100000"/>
              </a:lnSpc>
              <a:spcBef>
                <a:spcPts val="600"/>
              </a:spcBef>
              <a:spcAft>
                <a:spcPts val="600"/>
              </a:spcAft>
            </a:pPr>
            <a:r>
              <a:rPr lang="en-US" kern="0" dirty="0">
                <a:solidFill>
                  <a:srgbClr val="FF0000"/>
                </a:solidFill>
                <a:latin typeface="Bookman Old Style" panose="02050604050505020204" pitchFamily="18" charset="0"/>
                <a:ea typeface="Cambria" panose="02040503050406030204" pitchFamily="18" charset="0"/>
              </a:rPr>
              <a:t>Quality, Quality assurance and Quality Control</a:t>
            </a:r>
            <a:endParaRPr lang="en-US" kern="0" dirty="0">
              <a:solidFill>
                <a:srgbClr val="FF0000"/>
              </a:solidFill>
              <a:latin typeface="Bookman Old Style" panose="02050604050505020204" pitchFamily="18" charset="0"/>
              <a:ea typeface="Cambria" panose="02040503050406030204"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7939" y="3501670"/>
            <a:ext cx="7358061" cy="2399804"/>
          </a:xfrm>
          <a:prstGeom prst="rect">
            <a:avLst/>
          </a:prstGeom>
        </p:spPr>
      </p:pic>
    </p:spTree>
    <p:extLst>
      <p:ext uri="{BB962C8B-B14F-4D97-AF65-F5344CB8AC3E}">
        <p14:creationId xmlns:p14="http://schemas.microsoft.com/office/powerpoint/2010/main" val="3464337377"/>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0726ADB-0DF1-4FB1-A0BA-C74B3CB81CAA}"/>
              </a:ext>
            </a:extLst>
          </p:cNvPr>
          <p:cNvSpPr>
            <a:spLocks noGrp="1"/>
          </p:cNvSpPr>
          <p:nvPr>
            <p:ph type="subTitle" idx="1"/>
          </p:nvPr>
        </p:nvSpPr>
        <p:spPr>
          <a:xfrm>
            <a:off x="450574" y="251791"/>
            <a:ext cx="9753600" cy="4422913"/>
          </a:xfrm>
        </p:spPr>
        <p:txBody>
          <a:bodyPr>
            <a:normAutofit/>
          </a:bodyPr>
          <a:lstStyle/>
          <a:p>
            <a:pPr algn="just"/>
            <a:r>
              <a:rPr lang="en-US" b="1" dirty="0">
                <a:latin typeface="Cambria" panose="02040503050406030204" pitchFamily="18" charset="0"/>
                <a:cs typeface="Times New Roman" panose="02020603050405020304" pitchFamily="18" charset="0"/>
              </a:rPr>
              <a:t>Exp 1: </a:t>
            </a:r>
            <a:r>
              <a:rPr lang="en-US" dirty="0">
                <a:effectLst/>
                <a:latin typeface="Cambria" panose="02040503050406030204" pitchFamily="18" charset="0"/>
                <a:ea typeface="Calibri" panose="020F0502020204030204" pitchFamily="34" charset="0"/>
                <a:cs typeface="Times New Roman" panose="02020603050405020304" pitchFamily="18" charset="0"/>
              </a:rPr>
              <a:t>Design and develop a program in a language of your choice to solve the triangle problem defined as follows: Accept three integers which are supposed to be the three sides of a triangle and determine if the three values represent an equilateral triangle, isosceles triangle, scalene triangle, or they do not form a triangle at all. Assume that the upper limit for the size of any side is 10. Derive test cases for your program based on boundary-value analysis, execute the test cases and discuss the results.</a:t>
            </a:r>
          </a:p>
          <a:p>
            <a:pPr algn="just"/>
            <a:endParaRPr lang="en-US" dirty="0">
              <a:latin typeface="Cambria" panose="02040503050406030204" pitchFamily="18" charset="0"/>
              <a:ea typeface="Calibri" panose="020F0502020204030204" pitchFamily="34" charset="0"/>
              <a:cs typeface="Times New Roman" panose="02020603050405020304" pitchFamily="18" charset="0"/>
            </a:endParaRPr>
          </a:p>
          <a:p>
            <a:pPr algn="just"/>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3200" dirty="0"/>
          </a:p>
        </p:txBody>
      </p:sp>
      <p:graphicFrame>
        <p:nvGraphicFramePr>
          <p:cNvPr id="2" name="Table 3">
            <a:extLst>
              <a:ext uri="{FF2B5EF4-FFF2-40B4-BE49-F238E27FC236}">
                <a16:creationId xmlns:a16="http://schemas.microsoft.com/office/drawing/2014/main" xmlns="" id="{5C2377C2-2C19-430F-B965-BA726F8C1723}"/>
              </a:ext>
            </a:extLst>
          </p:cNvPr>
          <p:cNvGraphicFramePr>
            <a:graphicFrameLocks noGrp="1"/>
          </p:cNvGraphicFramePr>
          <p:nvPr>
            <p:extLst/>
          </p:nvPr>
        </p:nvGraphicFramePr>
        <p:xfrm>
          <a:off x="1462156" y="3798404"/>
          <a:ext cx="8128000" cy="1752600"/>
        </p:xfrm>
        <a:graphic>
          <a:graphicData uri="http://schemas.openxmlformats.org/drawingml/2006/table">
            <a:tbl>
              <a:tblPr firstRow="1" bandRow="1">
                <a:tableStyleId>{073A0DAA-6AF3-43AB-8588-CEC1D06C72B9}</a:tableStyleId>
              </a:tblPr>
              <a:tblGrid>
                <a:gridCol w="2460487">
                  <a:extLst>
                    <a:ext uri="{9D8B030D-6E8A-4147-A177-3AD203B41FA5}">
                      <a16:colId xmlns:a16="http://schemas.microsoft.com/office/drawing/2014/main" xmlns="" val="1682509652"/>
                    </a:ext>
                  </a:extLst>
                </a:gridCol>
                <a:gridCol w="5667513">
                  <a:extLst>
                    <a:ext uri="{9D8B030D-6E8A-4147-A177-3AD203B41FA5}">
                      <a16:colId xmlns:a16="http://schemas.microsoft.com/office/drawing/2014/main" xmlns="" val="3216555299"/>
                    </a:ext>
                  </a:extLst>
                </a:gridCol>
              </a:tblGrid>
              <a:tr h="370840">
                <a:tc>
                  <a:txBody>
                    <a:bodyPr/>
                    <a:lstStyle/>
                    <a:p>
                      <a:r>
                        <a:rPr lang="en-US" dirty="0"/>
                        <a:t>AIM</a:t>
                      </a:r>
                    </a:p>
                  </a:txBody>
                  <a:tcPr/>
                </a:tc>
                <a:tc>
                  <a:txBody>
                    <a:bodyPr/>
                    <a:lstStyle/>
                    <a:p>
                      <a:r>
                        <a:rPr lang="en-US" dirty="0"/>
                        <a:t>To derive test cases using Boundary Value Analysis Technique</a:t>
                      </a:r>
                    </a:p>
                  </a:txBody>
                  <a:tcPr/>
                </a:tc>
                <a:extLst>
                  <a:ext uri="{0D108BD9-81ED-4DB2-BD59-A6C34878D82A}">
                    <a16:rowId xmlns:a16="http://schemas.microsoft.com/office/drawing/2014/main" xmlns="" val="4262374076"/>
                  </a:ext>
                </a:extLst>
              </a:tr>
              <a:tr h="370840">
                <a:tc>
                  <a:txBody>
                    <a:bodyPr/>
                    <a:lstStyle/>
                    <a:p>
                      <a:r>
                        <a:rPr lang="en-US" dirty="0"/>
                        <a:t>PROGRAM TO TEST</a:t>
                      </a:r>
                    </a:p>
                  </a:txBody>
                  <a:tcPr/>
                </a:tc>
                <a:tc>
                  <a:txBody>
                    <a:bodyPr/>
                    <a:lstStyle/>
                    <a:p>
                      <a:r>
                        <a:rPr lang="en-US" dirty="0"/>
                        <a:t>Triangle Problem</a:t>
                      </a:r>
                    </a:p>
                  </a:txBody>
                  <a:tcPr/>
                </a:tc>
                <a:extLst>
                  <a:ext uri="{0D108BD9-81ED-4DB2-BD59-A6C34878D82A}">
                    <a16:rowId xmlns:a16="http://schemas.microsoft.com/office/drawing/2014/main" xmlns="" val="3468951526"/>
                  </a:ext>
                </a:extLst>
              </a:tr>
              <a:tr h="370840">
                <a:tc>
                  <a:txBody>
                    <a:bodyPr/>
                    <a:lstStyle/>
                    <a:p>
                      <a:r>
                        <a:rPr lang="en-US" dirty="0"/>
                        <a:t>TECHNIQUE USED</a:t>
                      </a:r>
                    </a:p>
                  </a:txBody>
                  <a:tcPr/>
                </a:tc>
                <a:tc>
                  <a:txBody>
                    <a:bodyPr/>
                    <a:lstStyle/>
                    <a:p>
                      <a:r>
                        <a:rPr lang="en-US" dirty="0"/>
                        <a:t>Boundary Value Analysis</a:t>
                      </a:r>
                    </a:p>
                  </a:txBody>
                  <a:tcPr/>
                </a:tc>
                <a:extLst>
                  <a:ext uri="{0D108BD9-81ED-4DB2-BD59-A6C34878D82A}">
                    <a16:rowId xmlns:a16="http://schemas.microsoft.com/office/drawing/2014/main" xmlns="" val="3350336628"/>
                  </a:ext>
                </a:extLst>
              </a:tr>
              <a:tr h="370840">
                <a:tc>
                  <a:txBody>
                    <a:bodyPr/>
                    <a:lstStyle/>
                    <a:p>
                      <a:r>
                        <a:rPr lang="en-US" dirty="0"/>
                        <a:t>TYPE OF TESTING</a:t>
                      </a:r>
                    </a:p>
                  </a:txBody>
                  <a:tcPr/>
                </a:tc>
                <a:tc>
                  <a:txBody>
                    <a:bodyPr/>
                    <a:lstStyle/>
                    <a:p>
                      <a:r>
                        <a:rPr lang="en-US" dirty="0"/>
                        <a:t>Black Box Testing</a:t>
                      </a:r>
                    </a:p>
                  </a:txBody>
                  <a:tcPr/>
                </a:tc>
                <a:extLst>
                  <a:ext uri="{0D108BD9-81ED-4DB2-BD59-A6C34878D82A}">
                    <a16:rowId xmlns:a16="http://schemas.microsoft.com/office/drawing/2014/main" xmlns="" val="4183265579"/>
                  </a:ext>
                </a:extLst>
              </a:tr>
            </a:tbl>
          </a:graphicData>
        </a:graphic>
      </p:graphicFrame>
    </p:spTree>
    <p:extLst>
      <p:ext uri="{BB962C8B-B14F-4D97-AF65-F5344CB8AC3E}">
        <p14:creationId xmlns:p14="http://schemas.microsoft.com/office/powerpoint/2010/main" val="13571190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727EA284-87EC-4E4A-A866-E3A56E609AC4}"/>
              </a:ext>
            </a:extLst>
          </p:cNvPr>
          <p:cNvGraphicFramePr>
            <a:graphicFrameLocks noGrp="1"/>
          </p:cNvGraphicFramePr>
          <p:nvPr>
            <p:extLst/>
          </p:nvPr>
        </p:nvGraphicFramePr>
        <p:xfrm>
          <a:off x="1431236" y="121596"/>
          <a:ext cx="7381458" cy="6940296"/>
        </p:xfrm>
        <a:graphic>
          <a:graphicData uri="http://schemas.openxmlformats.org/drawingml/2006/table">
            <a:tbl>
              <a:tblPr firstRow="1" firstCol="1" bandRow="1">
                <a:tableStyleId>{5C22544A-7EE6-4342-B048-85BDC9FD1C3A}</a:tableStyleId>
              </a:tblPr>
              <a:tblGrid>
                <a:gridCol w="531284">
                  <a:extLst>
                    <a:ext uri="{9D8B030D-6E8A-4147-A177-3AD203B41FA5}">
                      <a16:colId xmlns:a16="http://schemas.microsoft.com/office/drawing/2014/main" xmlns="" val="1073073035"/>
                    </a:ext>
                  </a:extLst>
                </a:gridCol>
                <a:gridCol w="1761341">
                  <a:extLst>
                    <a:ext uri="{9D8B030D-6E8A-4147-A177-3AD203B41FA5}">
                      <a16:colId xmlns:a16="http://schemas.microsoft.com/office/drawing/2014/main" xmlns="" val="3775722284"/>
                    </a:ext>
                  </a:extLst>
                </a:gridCol>
                <a:gridCol w="497936">
                  <a:extLst>
                    <a:ext uri="{9D8B030D-6E8A-4147-A177-3AD203B41FA5}">
                      <a16:colId xmlns:a16="http://schemas.microsoft.com/office/drawing/2014/main" xmlns="" val="2943084259"/>
                    </a:ext>
                  </a:extLst>
                </a:gridCol>
                <a:gridCol w="474010">
                  <a:extLst>
                    <a:ext uri="{9D8B030D-6E8A-4147-A177-3AD203B41FA5}">
                      <a16:colId xmlns:a16="http://schemas.microsoft.com/office/drawing/2014/main" xmlns="" val="1745789280"/>
                    </a:ext>
                  </a:extLst>
                </a:gridCol>
                <a:gridCol w="474010">
                  <a:extLst>
                    <a:ext uri="{9D8B030D-6E8A-4147-A177-3AD203B41FA5}">
                      <a16:colId xmlns:a16="http://schemas.microsoft.com/office/drawing/2014/main" xmlns="" val="1928178735"/>
                    </a:ext>
                  </a:extLst>
                </a:gridCol>
                <a:gridCol w="1577274">
                  <a:extLst>
                    <a:ext uri="{9D8B030D-6E8A-4147-A177-3AD203B41FA5}">
                      <a16:colId xmlns:a16="http://schemas.microsoft.com/office/drawing/2014/main" xmlns="" val="475319521"/>
                    </a:ext>
                  </a:extLst>
                </a:gridCol>
                <a:gridCol w="1220823">
                  <a:extLst>
                    <a:ext uri="{9D8B030D-6E8A-4147-A177-3AD203B41FA5}">
                      <a16:colId xmlns:a16="http://schemas.microsoft.com/office/drawing/2014/main" xmlns="" val="87132838"/>
                    </a:ext>
                  </a:extLst>
                </a:gridCol>
                <a:gridCol w="844780">
                  <a:extLst>
                    <a:ext uri="{9D8B030D-6E8A-4147-A177-3AD203B41FA5}">
                      <a16:colId xmlns:a16="http://schemas.microsoft.com/office/drawing/2014/main" xmlns="" val="433836534"/>
                    </a:ext>
                  </a:extLst>
                </a:gridCol>
              </a:tblGrid>
              <a:tr h="269864">
                <a:tc rowSpan="2">
                  <a:txBody>
                    <a:bodyPr/>
                    <a:lstStyle/>
                    <a:p>
                      <a:pPr marL="0" marR="0" algn="just">
                        <a:lnSpc>
                          <a:spcPct val="115000"/>
                        </a:lnSpc>
                        <a:spcBef>
                          <a:spcPts val="0"/>
                        </a:spcBef>
                        <a:spcAft>
                          <a:spcPts val="0"/>
                        </a:spcAft>
                      </a:pPr>
                      <a:r>
                        <a:rPr lang="en-US" sz="1600">
                          <a:effectLst/>
                        </a:rPr>
                        <a:t>TC Id</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rowSpan="2">
                  <a:txBody>
                    <a:bodyPr/>
                    <a:lstStyle/>
                    <a:p>
                      <a:pPr marL="0" marR="0" algn="l">
                        <a:lnSpc>
                          <a:spcPct val="115000"/>
                        </a:lnSpc>
                        <a:spcBef>
                          <a:spcPts val="0"/>
                        </a:spcBef>
                        <a:spcAft>
                          <a:spcPts val="0"/>
                        </a:spcAft>
                      </a:pPr>
                      <a:r>
                        <a:rPr lang="en-US" sz="1600">
                          <a:effectLst/>
                        </a:rPr>
                        <a:t>Test Case Description</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gridSpan="3">
                  <a:txBody>
                    <a:bodyPr/>
                    <a:lstStyle/>
                    <a:p>
                      <a:pPr marL="0" marR="0" algn="just">
                        <a:lnSpc>
                          <a:spcPct val="115000"/>
                        </a:lnSpc>
                        <a:spcBef>
                          <a:spcPts val="0"/>
                        </a:spcBef>
                        <a:spcAft>
                          <a:spcPts val="0"/>
                        </a:spcAft>
                      </a:pPr>
                      <a:r>
                        <a:rPr lang="en-US" sz="1600">
                          <a:effectLst/>
                        </a:rPr>
                        <a:t>Input Data</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hMerge="1">
                  <a:txBody>
                    <a:bodyPr/>
                    <a:lstStyle/>
                    <a:p>
                      <a:endParaRPr lang="en-US"/>
                    </a:p>
                  </a:txBody>
                  <a:tcPr/>
                </a:tc>
                <a:tc hMerge="1">
                  <a:txBody>
                    <a:bodyPr/>
                    <a:lstStyle/>
                    <a:p>
                      <a:endParaRPr lang="en-US"/>
                    </a:p>
                  </a:txBody>
                  <a:tcPr/>
                </a:tc>
                <a:tc rowSpan="2">
                  <a:txBody>
                    <a:bodyPr/>
                    <a:lstStyle/>
                    <a:p>
                      <a:pPr marL="0" marR="0" algn="just">
                        <a:lnSpc>
                          <a:spcPct val="115000"/>
                        </a:lnSpc>
                        <a:spcBef>
                          <a:spcPts val="0"/>
                        </a:spcBef>
                        <a:spcAft>
                          <a:spcPts val="0"/>
                        </a:spcAft>
                      </a:pPr>
                      <a:r>
                        <a:rPr lang="en-US" sz="1600" dirty="0">
                          <a:effectLst/>
                        </a:rPr>
                        <a:t>Expected Output</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rowSpan="2">
                  <a:txBody>
                    <a:bodyPr/>
                    <a:lstStyle/>
                    <a:p>
                      <a:pPr marL="0" marR="0" algn="just">
                        <a:lnSpc>
                          <a:spcPct val="115000"/>
                        </a:lnSpc>
                        <a:spcBef>
                          <a:spcPts val="0"/>
                        </a:spcBef>
                        <a:spcAft>
                          <a:spcPts val="0"/>
                        </a:spcAft>
                      </a:pPr>
                      <a:r>
                        <a:rPr lang="en-US" sz="1600">
                          <a:effectLst/>
                        </a:rPr>
                        <a:t>Actual Output</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rowSpan="2">
                  <a:txBody>
                    <a:bodyPr/>
                    <a:lstStyle/>
                    <a:p>
                      <a:pPr marL="0" marR="0" algn="just">
                        <a:lnSpc>
                          <a:spcPct val="115000"/>
                        </a:lnSpc>
                        <a:spcBef>
                          <a:spcPts val="0"/>
                        </a:spcBef>
                        <a:spcAft>
                          <a:spcPts val="1000"/>
                        </a:spcAft>
                      </a:pPr>
                      <a:r>
                        <a:rPr lang="en-US" sz="1600">
                          <a:effectLst/>
                        </a:rPr>
                        <a:t>Status</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extLst>
                  <a:ext uri="{0D108BD9-81ED-4DB2-BD59-A6C34878D82A}">
                    <a16:rowId xmlns:a16="http://schemas.microsoft.com/office/drawing/2014/main" xmlns="" val="3584955201"/>
                  </a:ext>
                </a:extLst>
              </a:tr>
              <a:tr h="269188">
                <a:tc vMerge="1">
                  <a:txBody>
                    <a:bodyPr/>
                    <a:lstStyle/>
                    <a:p>
                      <a:endParaRPr lang="en-US"/>
                    </a:p>
                  </a:txBody>
                  <a:tcPr/>
                </a:tc>
                <a:tc vMerge="1">
                  <a:txBody>
                    <a:bodyPr/>
                    <a:lstStyle/>
                    <a:p>
                      <a:endParaRPr lang="en-US"/>
                    </a:p>
                  </a:txBody>
                  <a:tcPr/>
                </a:tc>
                <a:tc>
                  <a:txBody>
                    <a:bodyPr/>
                    <a:lstStyle/>
                    <a:p>
                      <a:pPr marL="0" marR="0" algn="just">
                        <a:lnSpc>
                          <a:spcPct val="115000"/>
                        </a:lnSpc>
                        <a:spcBef>
                          <a:spcPts val="0"/>
                        </a:spcBef>
                        <a:spcAft>
                          <a:spcPts val="0"/>
                        </a:spcAft>
                      </a:pPr>
                      <a:r>
                        <a:rPr lang="en-US" sz="1600">
                          <a:effectLst/>
                        </a:rPr>
                        <a:t>A</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a:lnSpc>
                          <a:spcPct val="115000"/>
                        </a:lnSpc>
                        <a:spcBef>
                          <a:spcPts val="0"/>
                        </a:spcBef>
                        <a:spcAft>
                          <a:spcPts val="0"/>
                        </a:spcAft>
                      </a:pPr>
                      <a:r>
                        <a:rPr lang="en-US" sz="1600">
                          <a:effectLst/>
                        </a:rPr>
                        <a:t>b</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a:lnSpc>
                          <a:spcPct val="115000"/>
                        </a:lnSpc>
                        <a:spcBef>
                          <a:spcPts val="0"/>
                        </a:spcBef>
                        <a:spcAft>
                          <a:spcPts val="0"/>
                        </a:spcAft>
                      </a:pPr>
                      <a:r>
                        <a:rPr lang="en-US" sz="1600">
                          <a:effectLst/>
                        </a:rPr>
                        <a:t>C</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2239073593"/>
                  </a:ext>
                </a:extLst>
              </a:tr>
              <a:tr h="434593">
                <a:tc>
                  <a:txBody>
                    <a:bodyPr/>
                    <a:lstStyle/>
                    <a:p>
                      <a:pPr marL="0" marR="0" algn="just" defTabSz="914400" rtl="0" eaLnBrk="1" latinLnBrk="0" hangingPunct="1">
                        <a:lnSpc>
                          <a:spcPct val="115000"/>
                        </a:lnSpc>
                        <a:spcBef>
                          <a:spcPts val="0"/>
                        </a:spcBef>
                        <a:spcAft>
                          <a:spcPts val="0"/>
                        </a:spcAft>
                      </a:pPr>
                      <a:r>
                        <a:rPr lang="en-US" sz="1400" b="1" kern="1200" dirty="0">
                          <a:solidFill>
                            <a:schemeClr val="lt1"/>
                          </a:solidFill>
                          <a:effectLst/>
                          <a:latin typeface="+mn-lt"/>
                          <a:ea typeface="+mn-ea"/>
                          <a:cs typeface="+mn-cs"/>
                        </a:rPr>
                        <a:t>1</a:t>
                      </a:r>
                    </a:p>
                  </a:txBody>
                  <a:tcPr marL="51465" marR="51465" marT="0" marB="0"/>
                </a:tc>
                <a:tc>
                  <a:txBody>
                    <a:bodyPr/>
                    <a:lstStyle/>
                    <a:p>
                      <a:pPr marL="0" marR="0" algn="just">
                        <a:lnSpc>
                          <a:spcPct val="115000"/>
                        </a:lnSpc>
                        <a:spcBef>
                          <a:spcPts val="0"/>
                        </a:spcBef>
                        <a:spcAft>
                          <a:spcPts val="0"/>
                        </a:spcAft>
                      </a:pPr>
                      <a:r>
                        <a:rPr lang="en-US" sz="1400">
                          <a:effectLst/>
                        </a:rPr>
                        <a:t>Enter nominal for a &amp; b, min for 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a:lnSpc>
                          <a:spcPct val="115000"/>
                        </a:lnSpc>
                        <a:spcBef>
                          <a:spcPts val="0"/>
                        </a:spcBef>
                        <a:spcAft>
                          <a:spcPts val="0"/>
                        </a:spcAft>
                      </a:pPr>
                      <a:r>
                        <a:rPr lang="en-US" sz="1400">
                          <a:effectLst/>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a:lnSpc>
                          <a:spcPct val="115000"/>
                        </a:lnSpc>
                        <a:spcBef>
                          <a:spcPts val="0"/>
                        </a:spcBef>
                        <a:spcAft>
                          <a:spcPts val="0"/>
                        </a:spcAft>
                      </a:pPr>
                      <a:r>
                        <a:rPr lang="en-US" sz="1400">
                          <a:effectLst/>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a:lnSpc>
                          <a:spcPct val="115000"/>
                        </a:lnSpc>
                        <a:spcBef>
                          <a:spcPts val="0"/>
                        </a:spcBef>
                        <a:spcAft>
                          <a:spcPts val="0"/>
                        </a:spcAft>
                      </a:pPr>
                      <a:r>
                        <a:rPr lang="en-US" sz="1400">
                          <a:effectLst/>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a:lnSpc>
                          <a:spcPct val="115000"/>
                        </a:lnSpc>
                        <a:spcBef>
                          <a:spcPts val="0"/>
                        </a:spcBef>
                        <a:spcAft>
                          <a:spcPts val="0"/>
                        </a:spcAft>
                      </a:pPr>
                      <a:r>
                        <a:rPr lang="en-US" sz="1400">
                          <a:effectLst/>
                        </a:rPr>
                        <a:t>Isosceles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a:lnSpc>
                          <a:spcPct val="115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a:lnSpc>
                          <a:spcPct val="115000"/>
                        </a:lnSpc>
                        <a:spcBef>
                          <a:spcPts val="0"/>
                        </a:spcBef>
                        <a:spcAft>
                          <a:spcPts val="100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extLst>
                  <a:ext uri="{0D108BD9-81ED-4DB2-BD59-A6C34878D82A}">
                    <a16:rowId xmlns:a16="http://schemas.microsoft.com/office/drawing/2014/main" xmlns="" val="1345323647"/>
                  </a:ext>
                </a:extLst>
              </a:tr>
              <a:tr h="434593">
                <a:tc>
                  <a:txBody>
                    <a:bodyPr/>
                    <a:lstStyle/>
                    <a:p>
                      <a:pPr marL="0" marR="0" algn="just" defTabSz="914400" rtl="0" eaLnBrk="1" latinLnBrk="0" hangingPunct="1">
                        <a:lnSpc>
                          <a:spcPct val="115000"/>
                        </a:lnSpc>
                        <a:spcBef>
                          <a:spcPts val="0"/>
                        </a:spcBef>
                        <a:spcAft>
                          <a:spcPts val="0"/>
                        </a:spcAft>
                      </a:pPr>
                      <a:r>
                        <a:rPr lang="en-US" sz="1400" b="1" kern="1200">
                          <a:solidFill>
                            <a:schemeClr val="lt1"/>
                          </a:solidFill>
                          <a:effectLst/>
                          <a:latin typeface="+mn-lt"/>
                          <a:ea typeface="+mn-ea"/>
                          <a:cs typeface="+mn-cs"/>
                        </a:rPr>
                        <a:t>2</a:t>
                      </a:r>
                    </a:p>
                  </a:txBody>
                  <a:tcPr marL="51465" marR="51465" marT="0" marB="0"/>
                </a:tc>
                <a:tc>
                  <a:txBody>
                    <a:bodyPr/>
                    <a:lstStyle/>
                    <a:p>
                      <a:pPr marL="0" marR="0" algn="just">
                        <a:lnSpc>
                          <a:spcPct val="115000"/>
                        </a:lnSpc>
                        <a:spcBef>
                          <a:spcPts val="0"/>
                        </a:spcBef>
                        <a:spcAft>
                          <a:spcPts val="0"/>
                        </a:spcAft>
                      </a:pPr>
                      <a:r>
                        <a:rPr lang="en-US" sz="1400">
                          <a:effectLst/>
                        </a:rPr>
                        <a:t>Enter nominal for a &amp; b, min+ for 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a:lnSpc>
                          <a:spcPct val="115000"/>
                        </a:lnSpc>
                        <a:spcBef>
                          <a:spcPts val="0"/>
                        </a:spcBef>
                        <a:spcAft>
                          <a:spcPts val="0"/>
                        </a:spcAft>
                      </a:pPr>
                      <a:r>
                        <a:rPr lang="en-US" sz="1400">
                          <a:effectLst/>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a:lnSpc>
                          <a:spcPct val="115000"/>
                        </a:lnSpc>
                        <a:spcBef>
                          <a:spcPts val="0"/>
                        </a:spcBef>
                        <a:spcAft>
                          <a:spcPts val="0"/>
                        </a:spcAft>
                      </a:pPr>
                      <a:r>
                        <a:rPr lang="en-US" sz="1400">
                          <a:effectLst/>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a:lnSpc>
                          <a:spcPct val="115000"/>
                        </a:lnSpc>
                        <a:spcBef>
                          <a:spcPts val="0"/>
                        </a:spcBef>
                        <a:spcAft>
                          <a:spcPts val="0"/>
                        </a:spcAft>
                      </a:pPr>
                      <a:r>
                        <a:rPr lang="en-US" sz="1400">
                          <a:effectLst/>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a:lnSpc>
                          <a:spcPct val="115000"/>
                        </a:lnSpc>
                        <a:spcBef>
                          <a:spcPts val="0"/>
                        </a:spcBef>
                        <a:spcAft>
                          <a:spcPts val="0"/>
                        </a:spcAft>
                      </a:pPr>
                      <a:r>
                        <a:rPr lang="en-US" sz="1400">
                          <a:effectLst/>
                        </a:rPr>
                        <a:t>Isosceles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a:lnSpc>
                          <a:spcPct val="115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a:lnSpc>
                          <a:spcPct val="115000"/>
                        </a:lnSpc>
                        <a:spcBef>
                          <a:spcPts val="0"/>
                        </a:spcBef>
                        <a:spcAft>
                          <a:spcPts val="100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extLst>
                  <a:ext uri="{0D108BD9-81ED-4DB2-BD59-A6C34878D82A}">
                    <a16:rowId xmlns:a16="http://schemas.microsoft.com/office/drawing/2014/main" xmlns="" val="3055655793"/>
                  </a:ext>
                </a:extLst>
              </a:tr>
              <a:tr h="434593">
                <a:tc>
                  <a:txBody>
                    <a:bodyPr/>
                    <a:lstStyle/>
                    <a:p>
                      <a:pPr marL="0" marR="0" algn="just" defTabSz="914400" rtl="0" eaLnBrk="1" latinLnBrk="0" hangingPunct="1">
                        <a:lnSpc>
                          <a:spcPct val="115000"/>
                        </a:lnSpc>
                        <a:spcBef>
                          <a:spcPts val="0"/>
                        </a:spcBef>
                        <a:spcAft>
                          <a:spcPts val="0"/>
                        </a:spcAft>
                      </a:pPr>
                      <a:r>
                        <a:rPr lang="en-US" sz="1400" b="1" kern="1200">
                          <a:solidFill>
                            <a:schemeClr val="lt1"/>
                          </a:solidFill>
                          <a:effectLst/>
                          <a:latin typeface="+mn-lt"/>
                          <a:ea typeface="+mn-ea"/>
                          <a:cs typeface="+mn-cs"/>
                        </a:rPr>
                        <a:t>3</a:t>
                      </a:r>
                    </a:p>
                  </a:txBody>
                  <a:tcPr marL="51465" marR="51465" marT="0" marB="0"/>
                </a:tc>
                <a:tc>
                  <a:txBody>
                    <a:bodyPr/>
                    <a:lstStyle/>
                    <a:p>
                      <a:pPr marL="0" marR="0" algn="just">
                        <a:lnSpc>
                          <a:spcPct val="115000"/>
                        </a:lnSpc>
                        <a:spcBef>
                          <a:spcPts val="0"/>
                        </a:spcBef>
                        <a:spcAft>
                          <a:spcPts val="0"/>
                        </a:spcAft>
                      </a:pPr>
                      <a:r>
                        <a:rPr lang="en-US" sz="1400">
                          <a:effectLst/>
                        </a:rPr>
                        <a:t>Enter nominal for a &amp; b, nominal for 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a:lnSpc>
                          <a:spcPct val="115000"/>
                        </a:lnSpc>
                        <a:spcBef>
                          <a:spcPts val="0"/>
                        </a:spcBef>
                        <a:spcAft>
                          <a:spcPts val="0"/>
                        </a:spcAft>
                      </a:pPr>
                      <a:r>
                        <a:rPr lang="en-US" sz="1400">
                          <a:effectLst/>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a:lnSpc>
                          <a:spcPct val="115000"/>
                        </a:lnSpc>
                        <a:spcBef>
                          <a:spcPts val="0"/>
                        </a:spcBef>
                        <a:spcAft>
                          <a:spcPts val="0"/>
                        </a:spcAft>
                      </a:pPr>
                      <a:r>
                        <a:rPr lang="en-US" sz="1400">
                          <a:effectLst/>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a:lnSpc>
                          <a:spcPct val="115000"/>
                        </a:lnSpc>
                        <a:spcBef>
                          <a:spcPts val="0"/>
                        </a:spcBef>
                        <a:spcAft>
                          <a:spcPts val="0"/>
                        </a:spcAft>
                      </a:pPr>
                      <a:r>
                        <a:rPr lang="en-US" sz="1400" dirty="0">
                          <a:effectLst/>
                        </a:rPr>
                        <a:t>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a:lnSpc>
                          <a:spcPct val="115000"/>
                        </a:lnSpc>
                        <a:spcBef>
                          <a:spcPts val="0"/>
                        </a:spcBef>
                        <a:spcAft>
                          <a:spcPts val="0"/>
                        </a:spcAft>
                      </a:pPr>
                      <a:r>
                        <a:rPr lang="en-US" sz="1400">
                          <a:effectLst/>
                        </a:rPr>
                        <a:t>Equilateral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a:lnSpc>
                          <a:spcPct val="115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a:lnSpc>
                          <a:spcPct val="115000"/>
                        </a:lnSpc>
                        <a:spcBef>
                          <a:spcPts val="0"/>
                        </a:spcBef>
                        <a:spcAft>
                          <a:spcPts val="100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extLst>
                  <a:ext uri="{0D108BD9-81ED-4DB2-BD59-A6C34878D82A}">
                    <a16:rowId xmlns:a16="http://schemas.microsoft.com/office/drawing/2014/main" xmlns="" val="1284486119"/>
                  </a:ext>
                </a:extLst>
              </a:tr>
              <a:tr h="434593">
                <a:tc>
                  <a:txBody>
                    <a:bodyPr/>
                    <a:lstStyle/>
                    <a:p>
                      <a:pPr marL="0" marR="0" algn="just" defTabSz="914400" rtl="0" eaLnBrk="1" latinLnBrk="0" hangingPunct="1">
                        <a:lnSpc>
                          <a:spcPct val="115000"/>
                        </a:lnSpc>
                        <a:spcBef>
                          <a:spcPts val="0"/>
                        </a:spcBef>
                        <a:spcAft>
                          <a:spcPts val="0"/>
                        </a:spcAft>
                      </a:pPr>
                      <a:r>
                        <a:rPr lang="en-US" sz="1400" b="1" kern="1200">
                          <a:solidFill>
                            <a:schemeClr val="lt1"/>
                          </a:solidFill>
                          <a:effectLst/>
                          <a:latin typeface="+mn-lt"/>
                          <a:ea typeface="+mn-ea"/>
                          <a:cs typeface="+mn-cs"/>
                        </a:rPr>
                        <a:t>4</a:t>
                      </a:r>
                    </a:p>
                  </a:txBody>
                  <a:tcPr marL="51465" marR="51465" marT="0" marB="0"/>
                </a:tc>
                <a:tc>
                  <a:txBody>
                    <a:bodyPr/>
                    <a:lstStyle/>
                    <a:p>
                      <a:pPr marL="0" marR="0" algn="just">
                        <a:lnSpc>
                          <a:spcPct val="115000"/>
                        </a:lnSpc>
                        <a:spcBef>
                          <a:spcPts val="0"/>
                        </a:spcBef>
                        <a:spcAft>
                          <a:spcPts val="0"/>
                        </a:spcAft>
                      </a:pPr>
                      <a:r>
                        <a:rPr lang="en-US" sz="1400">
                          <a:effectLst/>
                        </a:rPr>
                        <a:t>Enter nominal for a &amp; b, max- for 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defTabSz="914400" rtl="0" eaLnBrk="1" latinLnBrk="0" hangingPunct="1">
                        <a:lnSpc>
                          <a:spcPct val="115000"/>
                        </a:lnSpc>
                        <a:spcBef>
                          <a:spcPts val="0"/>
                        </a:spcBef>
                        <a:spcAft>
                          <a:spcPts val="0"/>
                        </a:spcAft>
                      </a:pPr>
                      <a:r>
                        <a:rPr lang="en-US" sz="1400" kern="1200" dirty="0">
                          <a:solidFill>
                            <a:schemeClr val="dk1"/>
                          </a:solidFill>
                          <a:effectLst/>
                          <a:latin typeface="+mn-lt"/>
                          <a:ea typeface="+mn-ea"/>
                          <a:cs typeface="+mn-cs"/>
                        </a:rPr>
                        <a:t>5</a:t>
                      </a:r>
                    </a:p>
                  </a:txBody>
                  <a:tcPr marL="51465" marR="51465" marT="0" marB="0"/>
                </a:tc>
                <a:tc>
                  <a:txBody>
                    <a:bodyPr/>
                    <a:lstStyle/>
                    <a:p>
                      <a:pPr marL="0" marR="0" algn="just" defTabSz="914400" rtl="0" eaLnBrk="1" latinLnBrk="0" hangingPunct="1">
                        <a:lnSpc>
                          <a:spcPct val="115000"/>
                        </a:lnSpc>
                        <a:spcBef>
                          <a:spcPts val="0"/>
                        </a:spcBef>
                        <a:spcAft>
                          <a:spcPts val="0"/>
                        </a:spcAft>
                      </a:pPr>
                      <a:r>
                        <a:rPr lang="en-US" sz="1400" kern="1200" dirty="0">
                          <a:solidFill>
                            <a:schemeClr val="dk1"/>
                          </a:solidFill>
                          <a:effectLst/>
                          <a:latin typeface="+mn-lt"/>
                          <a:ea typeface="+mn-ea"/>
                          <a:cs typeface="+mn-cs"/>
                        </a:rPr>
                        <a:t>5</a:t>
                      </a:r>
                    </a:p>
                  </a:txBody>
                  <a:tcPr marL="51465" marR="51465" marT="0" marB="0"/>
                </a:tc>
                <a:tc>
                  <a:txBody>
                    <a:bodyPr/>
                    <a:lstStyle/>
                    <a:p>
                      <a:pPr marL="0" marR="0" algn="just" defTabSz="914400" rtl="0" eaLnBrk="1" latinLnBrk="0" hangingPunct="1">
                        <a:lnSpc>
                          <a:spcPct val="115000"/>
                        </a:lnSpc>
                        <a:spcBef>
                          <a:spcPts val="0"/>
                        </a:spcBef>
                        <a:spcAft>
                          <a:spcPts val="0"/>
                        </a:spcAft>
                      </a:pPr>
                      <a:r>
                        <a:rPr lang="en-US" sz="1400" kern="1200">
                          <a:solidFill>
                            <a:schemeClr val="dk1"/>
                          </a:solidFill>
                          <a:effectLst/>
                          <a:latin typeface="+mn-lt"/>
                          <a:ea typeface="+mn-ea"/>
                          <a:cs typeface="+mn-cs"/>
                        </a:rPr>
                        <a:t>9</a:t>
                      </a:r>
                    </a:p>
                  </a:txBody>
                  <a:tcPr marL="51465" marR="51465" marT="0" marB="0"/>
                </a:tc>
                <a:tc>
                  <a:txBody>
                    <a:bodyPr/>
                    <a:lstStyle/>
                    <a:p>
                      <a:pPr marL="0" marR="0" algn="just">
                        <a:lnSpc>
                          <a:spcPct val="115000"/>
                        </a:lnSpc>
                        <a:spcBef>
                          <a:spcPts val="0"/>
                        </a:spcBef>
                        <a:spcAft>
                          <a:spcPts val="0"/>
                        </a:spcAft>
                      </a:pPr>
                      <a:r>
                        <a:rPr lang="en-US" sz="1400">
                          <a:effectLst/>
                        </a:rPr>
                        <a:t>Isosceles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a:lnSpc>
                          <a:spcPct val="115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a:lnSpc>
                          <a:spcPct val="115000"/>
                        </a:lnSpc>
                        <a:spcBef>
                          <a:spcPts val="0"/>
                        </a:spcBef>
                        <a:spcAft>
                          <a:spcPts val="100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extLst>
                  <a:ext uri="{0D108BD9-81ED-4DB2-BD59-A6C34878D82A}">
                    <a16:rowId xmlns:a16="http://schemas.microsoft.com/office/drawing/2014/main" xmlns="" val="2437662967"/>
                  </a:ext>
                </a:extLst>
              </a:tr>
              <a:tr h="434593">
                <a:tc>
                  <a:txBody>
                    <a:bodyPr/>
                    <a:lstStyle/>
                    <a:p>
                      <a:pPr marL="0" marR="0" algn="just" defTabSz="914400" rtl="0" eaLnBrk="1" latinLnBrk="0" hangingPunct="1">
                        <a:lnSpc>
                          <a:spcPct val="115000"/>
                        </a:lnSpc>
                        <a:spcBef>
                          <a:spcPts val="0"/>
                        </a:spcBef>
                        <a:spcAft>
                          <a:spcPts val="0"/>
                        </a:spcAft>
                      </a:pPr>
                      <a:r>
                        <a:rPr lang="en-US" sz="1400" b="1" kern="1200">
                          <a:solidFill>
                            <a:schemeClr val="lt1"/>
                          </a:solidFill>
                          <a:effectLst/>
                          <a:latin typeface="+mn-lt"/>
                          <a:ea typeface="+mn-ea"/>
                          <a:cs typeface="+mn-cs"/>
                        </a:rPr>
                        <a:t>5</a:t>
                      </a:r>
                    </a:p>
                  </a:txBody>
                  <a:tcPr marL="51465" marR="51465" marT="0" marB="0"/>
                </a:tc>
                <a:tc>
                  <a:txBody>
                    <a:bodyPr/>
                    <a:lstStyle/>
                    <a:p>
                      <a:pPr marL="0" marR="0" algn="just">
                        <a:lnSpc>
                          <a:spcPct val="115000"/>
                        </a:lnSpc>
                        <a:spcBef>
                          <a:spcPts val="0"/>
                        </a:spcBef>
                        <a:spcAft>
                          <a:spcPts val="0"/>
                        </a:spcAft>
                      </a:pPr>
                      <a:r>
                        <a:rPr lang="en-US" sz="1400">
                          <a:effectLst/>
                        </a:rPr>
                        <a:t>Enter nominal for a &amp; b, max for 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defTabSz="914400" rtl="0" eaLnBrk="1" latinLnBrk="0" hangingPunct="1">
                        <a:lnSpc>
                          <a:spcPct val="115000"/>
                        </a:lnSpc>
                        <a:spcBef>
                          <a:spcPts val="0"/>
                        </a:spcBef>
                        <a:spcAft>
                          <a:spcPts val="0"/>
                        </a:spcAft>
                      </a:pPr>
                      <a:r>
                        <a:rPr lang="en-US" sz="1400" kern="1200">
                          <a:solidFill>
                            <a:schemeClr val="dk1"/>
                          </a:solidFill>
                          <a:effectLst/>
                          <a:latin typeface="+mn-lt"/>
                          <a:ea typeface="+mn-ea"/>
                          <a:cs typeface="+mn-cs"/>
                        </a:rPr>
                        <a:t>5</a:t>
                      </a:r>
                    </a:p>
                  </a:txBody>
                  <a:tcPr marL="51465" marR="51465" marT="0" marB="0"/>
                </a:tc>
                <a:tc>
                  <a:txBody>
                    <a:bodyPr/>
                    <a:lstStyle/>
                    <a:p>
                      <a:pPr marL="0" marR="0" algn="just" defTabSz="914400" rtl="0" eaLnBrk="1" latinLnBrk="0" hangingPunct="1">
                        <a:lnSpc>
                          <a:spcPct val="115000"/>
                        </a:lnSpc>
                        <a:spcBef>
                          <a:spcPts val="0"/>
                        </a:spcBef>
                        <a:spcAft>
                          <a:spcPts val="0"/>
                        </a:spcAft>
                      </a:pPr>
                      <a:r>
                        <a:rPr lang="en-US" sz="1400" kern="1200" dirty="0">
                          <a:solidFill>
                            <a:schemeClr val="dk1"/>
                          </a:solidFill>
                          <a:effectLst/>
                          <a:latin typeface="+mn-lt"/>
                          <a:ea typeface="+mn-ea"/>
                          <a:cs typeface="+mn-cs"/>
                        </a:rPr>
                        <a:t>5</a:t>
                      </a:r>
                    </a:p>
                  </a:txBody>
                  <a:tcPr marL="51465" marR="51465" marT="0" marB="0"/>
                </a:tc>
                <a:tc>
                  <a:txBody>
                    <a:bodyPr/>
                    <a:lstStyle/>
                    <a:p>
                      <a:pPr marL="0" marR="0" algn="just" defTabSz="914400" rtl="0" eaLnBrk="1" latinLnBrk="0" hangingPunct="1">
                        <a:lnSpc>
                          <a:spcPct val="115000"/>
                        </a:lnSpc>
                        <a:spcBef>
                          <a:spcPts val="0"/>
                        </a:spcBef>
                        <a:spcAft>
                          <a:spcPts val="0"/>
                        </a:spcAft>
                      </a:pPr>
                      <a:r>
                        <a:rPr lang="en-US" sz="1400" kern="1200">
                          <a:solidFill>
                            <a:schemeClr val="dk1"/>
                          </a:solidFill>
                          <a:effectLst/>
                          <a:latin typeface="+mn-lt"/>
                          <a:ea typeface="+mn-ea"/>
                          <a:cs typeface="+mn-cs"/>
                        </a:rPr>
                        <a:t>10</a:t>
                      </a:r>
                    </a:p>
                  </a:txBody>
                  <a:tcPr marL="51465" marR="51465" marT="0" marB="0"/>
                </a:tc>
                <a:tc>
                  <a:txBody>
                    <a:bodyPr/>
                    <a:lstStyle/>
                    <a:p>
                      <a:pPr marL="0" marR="0" algn="just">
                        <a:lnSpc>
                          <a:spcPct val="115000"/>
                        </a:lnSpc>
                        <a:spcBef>
                          <a:spcPts val="0"/>
                        </a:spcBef>
                        <a:spcAft>
                          <a:spcPts val="0"/>
                        </a:spcAft>
                      </a:pPr>
                      <a:r>
                        <a:rPr lang="en-US" sz="1400" dirty="0">
                          <a:effectLst/>
                        </a:rPr>
                        <a:t>Not a Triangle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a:lnSpc>
                          <a:spcPct val="115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a:lnSpc>
                          <a:spcPct val="115000"/>
                        </a:lnSpc>
                        <a:spcBef>
                          <a:spcPts val="0"/>
                        </a:spcBef>
                        <a:spcAft>
                          <a:spcPts val="100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extLst>
                  <a:ext uri="{0D108BD9-81ED-4DB2-BD59-A6C34878D82A}">
                    <a16:rowId xmlns:a16="http://schemas.microsoft.com/office/drawing/2014/main" xmlns="" val="379842338"/>
                  </a:ext>
                </a:extLst>
              </a:tr>
              <a:tr h="434593">
                <a:tc>
                  <a:txBody>
                    <a:bodyPr/>
                    <a:lstStyle/>
                    <a:p>
                      <a:pPr marL="0" marR="0" algn="just" defTabSz="914400" rtl="0" eaLnBrk="1" latinLnBrk="0" hangingPunct="1">
                        <a:lnSpc>
                          <a:spcPct val="115000"/>
                        </a:lnSpc>
                        <a:spcBef>
                          <a:spcPts val="0"/>
                        </a:spcBef>
                        <a:spcAft>
                          <a:spcPts val="0"/>
                        </a:spcAft>
                      </a:pPr>
                      <a:r>
                        <a:rPr lang="en-US" sz="1400" b="1" kern="1200">
                          <a:solidFill>
                            <a:schemeClr val="lt1"/>
                          </a:solidFill>
                          <a:effectLst/>
                          <a:latin typeface="+mn-lt"/>
                          <a:ea typeface="+mn-ea"/>
                          <a:cs typeface="+mn-cs"/>
                        </a:rPr>
                        <a:t>6</a:t>
                      </a:r>
                    </a:p>
                  </a:txBody>
                  <a:tcPr marL="51465" marR="51465" marT="0" marB="0"/>
                </a:tc>
                <a:tc>
                  <a:txBody>
                    <a:bodyPr/>
                    <a:lstStyle/>
                    <a:p>
                      <a:pPr marL="0" marR="0" algn="just">
                        <a:lnSpc>
                          <a:spcPct val="115000"/>
                        </a:lnSpc>
                        <a:spcBef>
                          <a:spcPts val="0"/>
                        </a:spcBef>
                        <a:spcAft>
                          <a:spcPts val="0"/>
                        </a:spcAft>
                      </a:pPr>
                      <a:r>
                        <a:rPr lang="en-US" sz="1400">
                          <a:effectLst/>
                        </a:rPr>
                        <a:t>Enter nominal for a &amp; c, min for b</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defTabSz="914400" rtl="0" eaLnBrk="1" latinLnBrk="0" hangingPunct="1">
                        <a:lnSpc>
                          <a:spcPct val="115000"/>
                        </a:lnSpc>
                        <a:spcBef>
                          <a:spcPts val="0"/>
                        </a:spcBef>
                        <a:spcAft>
                          <a:spcPts val="0"/>
                        </a:spcAft>
                      </a:pPr>
                      <a:r>
                        <a:rPr lang="en-US" sz="1400" kern="1200">
                          <a:solidFill>
                            <a:schemeClr val="dk1"/>
                          </a:solidFill>
                          <a:effectLst/>
                          <a:latin typeface="+mn-lt"/>
                          <a:ea typeface="+mn-ea"/>
                          <a:cs typeface="+mn-cs"/>
                        </a:rPr>
                        <a:t>5</a:t>
                      </a:r>
                    </a:p>
                  </a:txBody>
                  <a:tcPr marL="51465" marR="51465" marT="0" marB="0"/>
                </a:tc>
                <a:tc>
                  <a:txBody>
                    <a:bodyPr/>
                    <a:lstStyle/>
                    <a:p>
                      <a:pPr marL="0" marR="0" algn="just" defTabSz="914400" rtl="0" eaLnBrk="1" latinLnBrk="0" hangingPunct="1">
                        <a:lnSpc>
                          <a:spcPct val="115000"/>
                        </a:lnSpc>
                        <a:spcBef>
                          <a:spcPts val="0"/>
                        </a:spcBef>
                        <a:spcAft>
                          <a:spcPts val="0"/>
                        </a:spcAft>
                      </a:pPr>
                      <a:r>
                        <a:rPr lang="en-US" sz="1400" kern="1200" dirty="0">
                          <a:solidFill>
                            <a:schemeClr val="dk1"/>
                          </a:solidFill>
                          <a:effectLst/>
                          <a:latin typeface="+mn-lt"/>
                          <a:ea typeface="+mn-ea"/>
                          <a:cs typeface="+mn-cs"/>
                        </a:rPr>
                        <a:t>1</a:t>
                      </a:r>
                    </a:p>
                  </a:txBody>
                  <a:tcPr marL="51465" marR="51465" marT="0" marB="0"/>
                </a:tc>
                <a:tc>
                  <a:txBody>
                    <a:bodyPr/>
                    <a:lstStyle/>
                    <a:p>
                      <a:pPr marL="0" marR="0" algn="just" defTabSz="914400" rtl="0" eaLnBrk="1" latinLnBrk="0" hangingPunct="1">
                        <a:lnSpc>
                          <a:spcPct val="115000"/>
                        </a:lnSpc>
                        <a:spcBef>
                          <a:spcPts val="0"/>
                        </a:spcBef>
                        <a:spcAft>
                          <a:spcPts val="0"/>
                        </a:spcAft>
                      </a:pPr>
                      <a:r>
                        <a:rPr lang="en-US" sz="1400" kern="1200" dirty="0">
                          <a:solidFill>
                            <a:schemeClr val="dk1"/>
                          </a:solidFill>
                          <a:effectLst/>
                          <a:latin typeface="+mn-lt"/>
                          <a:ea typeface="+mn-ea"/>
                          <a:cs typeface="+mn-cs"/>
                        </a:rPr>
                        <a:t>5</a:t>
                      </a:r>
                    </a:p>
                  </a:txBody>
                  <a:tcPr marL="51465" marR="51465" marT="0" marB="0"/>
                </a:tc>
                <a:tc>
                  <a:txBody>
                    <a:bodyPr/>
                    <a:lstStyle/>
                    <a:p>
                      <a:pPr marL="0" marR="0" algn="just">
                        <a:lnSpc>
                          <a:spcPct val="115000"/>
                        </a:lnSpc>
                        <a:spcBef>
                          <a:spcPts val="0"/>
                        </a:spcBef>
                        <a:spcAft>
                          <a:spcPts val="0"/>
                        </a:spcAft>
                      </a:pPr>
                      <a:r>
                        <a:rPr lang="en-US" sz="1400" dirty="0">
                          <a:effectLst/>
                        </a:rPr>
                        <a:t>Isosceles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a:lnSpc>
                          <a:spcPct val="115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a:lnSpc>
                          <a:spcPct val="115000"/>
                        </a:lnSpc>
                        <a:spcBef>
                          <a:spcPts val="0"/>
                        </a:spcBef>
                        <a:spcAft>
                          <a:spcPts val="100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extLst>
                  <a:ext uri="{0D108BD9-81ED-4DB2-BD59-A6C34878D82A}">
                    <a16:rowId xmlns:a16="http://schemas.microsoft.com/office/drawing/2014/main" xmlns="" val="2374800205"/>
                  </a:ext>
                </a:extLst>
              </a:tr>
              <a:tr h="434593">
                <a:tc>
                  <a:txBody>
                    <a:bodyPr/>
                    <a:lstStyle/>
                    <a:p>
                      <a:pPr marL="0" marR="0" algn="just" defTabSz="914400" rtl="0" eaLnBrk="1" latinLnBrk="0" hangingPunct="1">
                        <a:lnSpc>
                          <a:spcPct val="115000"/>
                        </a:lnSpc>
                        <a:spcBef>
                          <a:spcPts val="0"/>
                        </a:spcBef>
                        <a:spcAft>
                          <a:spcPts val="0"/>
                        </a:spcAft>
                      </a:pPr>
                      <a:r>
                        <a:rPr lang="en-US" sz="1400" b="1" kern="1200">
                          <a:solidFill>
                            <a:schemeClr val="lt1"/>
                          </a:solidFill>
                          <a:effectLst/>
                          <a:latin typeface="+mn-lt"/>
                          <a:ea typeface="+mn-ea"/>
                          <a:cs typeface="+mn-cs"/>
                        </a:rPr>
                        <a:t>7</a:t>
                      </a:r>
                    </a:p>
                  </a:txBody>
                  <a:tcPr marL="51465" marR="51465" marT="0" marB="0"/>
                </a:tc>
                <a:tc>
                  <a:txBody>
                    <a:bodyPr/>
                    <a:lstStyle/>
                    <a:p>
                      <a:pPr marL="0" marR="0" algn="just">
                        <a:lnSpc>
                          <a:spcPct val="115000"/>
                        </a:lnSpc>
                        <a:spcBef>
                          <a:spcPts val="0"/>
                        </a:spcBef>
                        <a:spcAft>
                          <a:spcPts val="0"/>
                        </a:spcAft>
                      </a:pPr>
                      <a:r>
                        <a:rPr lang="en-US" sz="1400">
                          <a:effectLst/>
                        </a:rPr>
                        <a:t>Enter nominal for a &amp; c, min+ for b</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defTabSz="914400" rtl="0" eaLnBrk="1" latinLnBrk="0" hangingPunct="1">
                        <a:lnSpc>
                          <a:spcPct val="115000"/>
                        </a:lnSpc>
                        <a:spcBef>
                          <a:spcPts val="0"/>
                        </a:spcBef>
                        <a:spcAft>
                          <a:spcPts val="0"/>
                        </a:spcAft>
                      </a:pPr>
                      <a:r>
                        <a:rPr lang="en-US" sz="1400" kern="1200">
                          <a:solidFill>
                            <a:schemeClr val="dk1"/>
                          </a:solidFill>
                          <a:effectLst/>
                          <a:latin typeface="+mn-lt"/>
                          <a:ea typeface="+mn-ea"/>
                          <a:cs typeface="+mn-cs"/>
                        </a:rPr>
                        <a:t>5</a:t>
                      </a:r>
                    </a:p>
                  </a:txBody>
                  <a:tcPr marL="51465" marR="51465" marT="0" marB="0"/>
                </a:tc>
                <a:tc>
                  <a:txBody>
                    <a:bodyPr/>
                    <a:lstStyle/>
                    <a:p>
                      <a:pPr marL="0" marR="0" algn="just" defTabSz="914400" rtl="0" eaLnBrk="1" latinLnBrk="0" hangingPunct="1">
                        <a:lnSpc>
                          <a:spcPct val="115000"/>
                        </a:lnSpc>
                        <a:spcBef>
                          <a:spcPts val="0"/>
                        </a:spcBef>
                        <a:spcAft>
                          <a:spcPts val="0"/>
                        </a:spcAft>
                      </a:pPr>
                      <a:r>
                        <a:rPr lang="en-US" sz="1400" kern="1200">
                          <a:solidFill>
                            <a:schemeClr val="dk1"/>
                          </a:solidFill>
                          <a:effectLst/>
                          <a:latin typeface="+mn-lt"/>
                          <a:ea typeface="+mn-ea"/>
                          <a:cs typeface="+mn-cs"/>
                        </a:rPr>
                        <a:t>2</a:t>
                      </a:r>
                    </a:p>
                  </a:txBody>
                  <a:tcPr marL="51465" marR="51465" marT="0" marB="0"/>
                </a:tc>
                <a:tc>
                  <a:txBody>
                    <a:bodyPr/>
                    <a:lstStyle/>
                    <a:p>
                      <a:pPr marL="0" marR="0" algn="just" defTabSz="914400" rtl="0" eaLnBrk="1" latinLnBrk="0" hangingPunct="1">
                        <a:lnSpc>
                          <a:spcPct val="115000"/>
                        </a:lnSpc>
                        <a:spcBef>
                          <a:spcPts val="0"/>
                        </a:spcBef>
                        <a:spcAft>
                          <a:spcPts val="0"/>
                        </a:spcAft>
                      </a:pPr>
                      <a:r>
                        <a:rPr lang="en-US" sz="1400" kern="1200" dirty="0">
                          <a:solidFill>
                            <a:schemeClr val="dk1"/>
                          </a:solidFill>
                          <a:effectLst/>
                          <a:latin typeface="+mn-lt"/>
                          <a:ea typeface="+mn-ea"/>
                          <a:cs typeface="+mn-cs"/>
                        </a:rPr>
                        <a:t>5</a:t>
                      </a:r>
                    </a:p>
                  </a:txBody>
                  <a:tcPr marL="51465" marR="51465" marT="0" marB="0"/>
                </a:tc>
                <a:tc>
                  <a:txBody>
                    <a:bodyPr/>
                    <a:lstStyle/>
                    <a:p>
                      <a:pPr marL="0" marR="0" algn="just">
                        <a:lnSpc>
                          <a:spcPct val="115000"/>
                        </a:lnSpc>
                        <a:spcBef>
                          <a:spcPts val="0"/>
                        </a:spcBef>
                        <a:spcAft>
                          <a:spcPts val="0"/>
                        </a:spcAft>
                      </a:pPr>
                      <a:r>
                        <a:rPr lang="en-US" sz="1400">
                          <a:effectLst/>
                        </a:rPr>
                        <a:t>Isosceles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a:lnSpc>
                          <a:spcPct val="115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a:lnSpc>
                          <a:spcPct val="115000"/>
                        </a:lnSpc>
                        <a:spcBef>
                          <a:spcPts val="0"/>
                        </a:spcBef>
                        <a:spcAft>
                          <a:spcPts val="100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extLst>
                  <a:ext uri="{0D108BD9-81ED-4DB2-BD59-A6C34878D82A}">
                    <a16:rowId xmlns:a16="http://schemas.microsoft.com/office/drawing/2014/main" xmlns="" val="2529719944"/>
                  </a:ext>
                </a:extLst>
              </a:tr>
              <a:tr h="434593">
                <a:tc>
                  <a:txBody>
                    <a:bodyPr/>
                    <a:lstStyle/>
                    <a:p>
                      <a:pPr marL="0" marR="0" algn="just" defTabSz="914400" rtl="0" eaLnBrk="1" latinLnBrk="0" hangingPunct="1">
                        <a:lnSpc>
                          <a:spcPct val="115000"/>
                        </a:lnSpc>
                        <a:spcBef>
                          <a:spcPts val="0"/>
                        </a:spcBef>
                        <a:spcAft>
                          <a:spcPts val="0"/>
                        </a:spcAft>
                      </a:pPr>
                      <a:r>
                        <a:rPr lang="en-US" sz="1400" b="1" kern="1200">
                          <a:solidFill>
                            <a:schemeClr val="lt1"/>
                          </a:solidFill>
                          <a:effectLst/>
                          <a:latin typeface="+mn-lt"/>
                          <a:ea typeface="+mn-ea"/>
                          <a:cs typeface="+mn-cs"/>
                        </a:rPr>
                        <a:t>8</a:t>
                      </a:r>
                    </a:p>
                  </a:txBody>
                  <a:tcPr marL="51465" marR="51465" marT="0" marB="0"/>
                </a:tc>
                <a:tc>
                  <a:txBody>
                    <a:bodyPr/>
                    <a:lstStyle/>
                    <a:p>
                      <a:pPr marL="0" marR="0" algn="just">
                        <a:lnSpc>
                          <a:spcPct val="115000"/>
                        </a:lnSpc>
                        <a:spcBef>
                          <a:spcPts val="0"/>
                        </a:spcBef>
                        <a:spcAft>
                          <a:spcPts val="0"/>
                        </a:spcAft>
                      </a:pPr>
                      <a:r>
                        <a:rPr lang="en-US" sz="1400">
                          <a:effectLst/>
                        </a:rPr>
                        <a:t>Enter nominal for a &amp; c, max- for b</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defTabSz="914400" rtl="0" eaLnBrk="1" latinLnBrk="0" hangingPunct="1">
                        <a:lnSpc>
                          <a:spcPct val="115000"/>
                        </a:lnSpc>
                        <a:spcBef>
                          <a:spcPts val="0"/>
                        </a:spcBef>
                        <a:spcAft>
                          <a:spcPts val="0"/>
                        </a:spcAft>
                      </a:pPr>
                      <a:r>
                        <a:rPr lang="en-US" sz="1400" kern="1200">
                          <a:solidFill>
                            <a:schemeClr val="dk1"/>
                          </a:solidFill>
                          <a:effectLst/>
                          <a:latin typeface="+mn-lt"/>
                          <a:ea typeface="+mn-ea"/>
                          <a:cs typeface="+mn-cs"/>
                        </a:rPr>
                        <a:t>5</a:t>
                      </a:r>
                    </a:p>
                  </a:txBody>
                  <a:tcPr marL="51465" marR="51465" marT="0" marB="0"/>
                </a:tc>
                <a:tc>
                  <a:txBody>
                    <a:bodyPr/>
                    <a:lstStyle/>
                    <a:p>
                      <a:pPr marL="0" marR="0" algn="just" defTabSz="914400" rtl="0" eaLnBrk="1" latinLnBrk="0" hangingPunct="1">
                        <a:lnSpc>
                          <a:spcPct val="115000"/>
                        </a:lnSpc>
                        <a:spcBef>
                          <a:spcPts val="0"/>
                        </a:spcBef>
                        <a:spcAft>
                          <a:spcPts val="0"/>
                        </a:spcAft>
                      </a:pPr>
                      <a:r>
                        <a:rPr lang="en-US" sz="1400" kern="1200">
                          <a:solidFill>
                            <a:schemeClr val="dk1"/>
                          </a:solidFill>
                          <a:effectLst/>
                          <a:latin typeface="+mn-lt"/>
                          <a:ea typeface="+mn-ea"/>
                          <a:cs typeface="+mn-cs"/>
                        </a:rPr>
                        <a:t>9</a:t>
                      </a:r>
                    </a:p>
                  </a:txBody>
                  <a:tcPr marL="51465" marR="51465" marT="0" marB="0"/>
                </a:tc>
                <a:tc>
                  <a:txBody>
                    <a:bodyPr/>
                    <a:lstStyle/>
                    <a:p>
                      <a:pPr marL="0" marR="0" algn="just" defTabSz="914400" rtl="0" eaLnBrk="1" latinLnBrk="0" hangingPunct="1">
                        <a:lnSpc>
                          <a:spcPct val="115000"/>
                        </a:lnSpc>
                        <a:spcBef>
                          <a:spcPts val="0"/>
                        </a:spcBef>
                        <a:spcAft>
                          <a:spcPts val="0"/>
                        </a:spcAft>
                      </a:pPr>
                      <a:r>
                        <a:rPr lang="en-US" sz="1400" kern="1200" dirty="0">
                          <a:solidFill>
                            <a:schemeClr val="dk1"/>
                          </a:solidFill>
                          <a:effectLst/>
                          <a:latin typeface="+mn-lt"/>
                          <a:ea typeface="+mn-ea"/>
                          <a:cs typeface="+mn-cs"/>
                        </a:rPr>
                        <a:t>5</a:t>
                      </a:r>
                    </a:p>
                  </a:txBody>
                  <a:tcPr marL="51465" marR="51465" marT="0" marB="0"/>
                </a:tc>
                <a:tc>
                  <a:txBody>
                    <a:bodyPr/>
                    <a:lstStyle/>
                    <a:p>
                      <a:pPr marL="0" marR="0" algn="just">
                        <a:lnSpc>
                          <a:spcPct val="115000"/>
                        </a:lnSpc>
                        <a:spcBef>
                          <a:spcPts val="0"/>
                        </a:spcBef>
                        <a:spcAft>
                          <a:spcPts val="0"/>
                        </a:spcAft>
                      </a:pPr>
                      <a:r>
                        <a:rPr lang="en-US" sz="1400">
                          <a:effectLst/>
                        </a:rPr>
                        <a:t>Isosceles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a:lnSpc>
                          <a:spcPct val="115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a:lnSpc>
                          <a:spcPct val="115000"/>
                        </a:lnSpc>
                        <a:spcBef>
                          <a:spcPts val="0"/>
                        </a:spcBef>
                        <a:spcAft>
                          <a:spcPts val="100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extLst>
                  <a:ext uri="{0D108BD9-81ED-4DB2-BD59-A6C34878D82A}">
                    <a16:rowId xmlns:a16="http://schemas.microsoft.com/office/drawing/2014/main" xmlns="" val="3514991947"/>
                  </a:ext>
                </a:extLst>
              </a:tr>
              <a:tr h="434593">
                <a:tc>
                  <a:txBody>
                    <a:bodyPr/>
                    <a:lstStyle/>
                    <a:p>
                      <a:pPr marL="0" marR="0" algn="just" defTabSz="914400" rtl="0" eaLnBrk="1" latinLnBrk="0" hangingPunct="1">
                        <a:lnSpc>
                          <a:spcPct val="115000"/>
                        </a:lnSpc>
                        <a:spcBef>
                          <a:spcPts val="0"/>
                        </a:spcBef>
                        <a:spcAft>
                          <a:spcPts val="0"/>
                        </a:spcAft>
                      </a:pPr>
                      <a:r>
                        <a:rPr lang="en-US" sz="1400" b="1" kern="1200">
                          <a:solidFill>
                            <a:schemeClr val="lt1"/>
                          </a:solidFill>
                          <a:effectLst/>
                          <a:latin typeface="+mn-lt"/>
                          <a:ea typeface="+mn-ea"/>
                          <a:cs typeface="+mn-cs"/>
                        </a:rPr>
                        <a:t>9</a:t>
                      </a:r>
                    </a:p>
                  </a:txBody>
                  <a:tcPr marL="51465" marR="51465" marT="0" marB="0"/>
                </a:tc>
                <a:tc>
                  <a:txBody>
                    <a:bodyPr/>
                    <a:lstStyle/>
                    <a:p>
                      <a:pPr marL="0" marR="0" algn="just">
                        <a:lnSpc>
                          <a:spcPct val="115000"/>
                        </a:lnSpc>
                        <a:spcBef>
                          <a:spcPts val="0"/>
                        </a:spcBef>
                        <a:spcAft>
                          <a:spcPts val="0"/>
                        </a:spcAft>
                      </a:pPr>
                      <a:r>
                        <a:rPr lang="en-US" sz="1400">
                          <a:effectLst/>
                        </a:rPr>
                        <a:t>Enter nominal for a &amp; c, max for b</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defTabSz="914400" rtl="0" eaLnBrk="1" latinLnBrk="0" hangingPunct="1">
                        <a:lnSpc>
                          <a:spcPct val="115000"/>
                        </a:lnSpc>
                        <a:spcBef>
                          <a:spcPts val="0"/>
                        </a:spcBef>
                        <a:spcAft>
                          <a:spcPts val="0"/>
                        </a:spcAft>
                      </a:pPr>
                      <a:r>
                        <a:rPr lang="en-US" sz="1400" kern="1200">
                          <a:solidFill>
                            <a:schemeClr val="dk1"/>
                          </a:solidFill>
                          <a:effectLst/>
                          <a:latin typeface="+mn-lt"/>
                          <a:ea typeface="+mn-ea"/>
                          <a:cs typeface="+mn-cs"/>
                        </a:rPr>
                        <a:t>5</a:t>
                      </a:r>
                    </a:p>
                  </a:txBody>
                  <a:tcPr marL="51465" marR="51465" marT="0" marB="0"/>
                </a:tc>
                <a:tc>
                  <a:txBody>
                    <a:bodyPr/>
                    <a:lstStyle/>
                    <a:p>
                      <a:pPr marL="0" marR="0" algn="just" defTabSz="914400" rtl="0" eaLnBrk="1" latinLnBrk="0" hangingPunct="1">
                        <a:lnSpc>
                          <a:spcPct val="115000"/>
                        </a:lnSpc>
                        <a:spcBef>
                          <a:spcPts val="0"/>
                        </a:spcBef>
                        <a:spcAft>
                          <a:spcPts val="0"/>
                        </a:spcAft>
                      </a:pPr>
                      <a:r>
                        <a:rPr lang="en-US" sz="1400" kern="1200">
                          <a:solidFill>
                            <a:schemeClr val="dk1"/>
                          </a:solidFill>
                          <a:effectLst/>
                          <a:latin typeface="+mn-lt"/>
                          <a:ea typeface="+mn-ea"/>
                          <a:cs typeface="+mn-cs"/>
                        </a:rPr>
                        <a:t>10</a:t>
                      </a:r>
                    </a:p>
                  </a:txBody>
                  <a:tcPr marL="51465" marR="51465" marT="0" marB="0"/>
                </a:tc>
                <a:tc>
                  <a:txBody>
                    <a:bodyPr/>
                    <a:lstStyle/>
                    <a:p>
                      <a:pPr marL="0" marR="0" algn="just" defTabSz="914400" rtl="0" eaLnBrk="1" latinLnBrk="0" hangingPunct="1">
                        <a:lnSpc>
                          <a:spcPct val="115000"/>
                        </a:lnSpc>
                        <a:spcBef>
                          <a:spcPts val="0"/>
                        </a:spcBef>
                        <a:spcAft>
                          <a:spcPts val="0"/>
                        </a:spcAft>
                      </a:pPr>
                      <a:r>
                        <a:rPr lang="en-US" sz="1400" kern="1200" dirty="0">
                          <a:solidFill>
                            <a:schemeClr val="dk1"/>
                          </a:solidFill>
                          <a:effectLst/>
                          <a:latin typeface="+mn-lt"/>
                          <a:ea typeface="+mn-ea"/>
                          <a:cs typeface="+mn-cs"/>
                        </a:rPr>
                        <a:t>5</a:t>
                      </a:r>
                    </a:p>
                  </a:txBody>
                  <a:tcPr marL="51465" marR="51465" marT="0" marB="0"/>
                </a:tc>
                <a:tc>
                  <a:txBody>
                    <a:bodyPr/>
                    <a:lstStyle/>
                    <a:p>
                      <a:pPr marL="0" marR="0" algn="just">
                        <a:lnSpc>
                          <a:spcPct val="115000"/>
                        </a:lnSpc>
                        <a:spcBef>
                          <a:spcPts val="0"/>
                        </a:spcBef>
                        <a:spcAft>
                          <a:spcPts val="0"/>
                        </a:spcAft>
                      </a:pPr>
                      <a:r>
                        <a:rPr lang="en-US" sz="1400">
                          <a:effectLst/>
                        </a:rPr>
                        <a:t>Not a Triangle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a:lnSpc>
                          <a:spcPct val="115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a:lnSpc>
                          <a:spcPct val="115000"/>
                        </a:lnSpc>
                        <a:spcBef>
                          <a:spcPts val="0"/>
                        </a:spcBef>
                        <a:spcAft>
                          <a:spcPts val="100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extLst>
                  <a:ext uri="{0D108BD9-81ED-4DB2-BD59-A6C34878D82A}">
                    <a16:rowId xmlns:a16="http://schemas.microsoft.com/office/drawing/2014/main" xmlns="" val="796975053"/>
                  </a:ext>
                </a:extLst>
              </a:tr>
              <a:tr h="434593">
                <a:tc>
                  <a:txBody>
                    <a:bodyPr/>
                    <a:lstStyle/>
                    <a:p>
                      <a:pPr marL="0" marR="0" algn="just" defTabSz="914400" rtl="0" eaLnBrk="1" latinLnBrk="0" hangingPunct="1">
                        <a:lnSpc>
                          <a:spcPct val="115000"/>
                        </a:lnSpc>
                        <a:spcBef>
                          <a:spcPts val="0"/>
                        </a:spcBef>
                        <a:spcAft>
                          <a:spcPts val="0"/>
                        </a:spcAft>
                      </a:pPr>
                      <a:r>
                        <a:rPr lang="en-US" sz="1400" b="1" kern="1200" dirty="0">
                          <a:solidFill>
                            <a:schemeClr val="lt1"/>
                          </a:solidFill>
                          <a:effectLst/>
                          <a:latin typeface="+mn-lt"/>
                          <a:ea typeface="+mn-ea"/>
                          <a:cs typeface="+mn-cs"/>
                        </a:rPr>
                        <a:t>10</a:t>
                      </a:r>
                    </a:p>
                  </a:txBody>
                  <a:tcPr marL="51465" marR="51465" marT="0" marB="0"/>
                </a:tc>
                <a:tc>
                  <a:txBody>
                    <a:bodyPr/>
                    <a:lstStyle/>
                    <a:p>
                      <a:pPr marL="0" marR="0" algn="just">
                        <a:lnSpc>
                          <a:spcPct val="115000"/>
                        </a:lnSpc>
                        <a:spcBef>
                          <a:spcPts val="0"/>
                        </a:spcBef>
                        <a:spcAft>
                          <a:spcPts val="0"/>
                        </a:spcAft>
                      </a:pPr>
                      <a:r>
                        <a:rPr lang="en-US" sz="1400">
                          <a:effectLst/>
                        </a:rPr>
                        <a:t>Enter nominal for b &amp; c, min for 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defTabSz="914400" rtl="0" eaLnBrk="1" latinLnBrk="0" hangingPunct="1">
                        <a:lnSpc>
                          <a:spcPct val="115000"/>
                        </a:lnSpc>
                        <a:spcBef>
                          <a:spcPts val="0"/>
                        </a:spcBef>
                        <a:spcAft>
                          <a:spcPts val="0"/>
                        </a:spcAft>
                      </a:pPr>
                      <a:r>
                        <a:rPr lang="en-US" sz="1400" kern="1200">
                          <a:solidFill>
                            <a:schemeClr val="dk1"/>
                          </a:solidFill>
                          <a:effectLst/>
                          <a:latin typeface="+mn-lt"/>
                          <a:ea typeface="+mn-ea"/>
                          <a:cs typeface="+mn-cs"/>
                        </a:rPr>
                        <a:t>1</a:t>
                      </a:r>
                    </a:p>
                  </a:txBody>
                  <a:tcPr marL="51465" marR="51465" marT="0" marB="0"/>
                </a:tc>
                <a:tc>
                  <a:txBody>
                    <a:bodyPr/>
                    <a:lstStyle/>
                    <a:p>
                      <a:pPr marL="0" marR="0" algn="just" defTabSz="914400" rtl="0" eaLnBrk="1" latinLnBrk="0" hangingPunct="1">
                        <a:lnSpc>
                          <a:spcPct val="115000"/>
                        </a:lnSpc>
                        <a:spcBef>
                          <a:spcPts val="0"/>
                        </a:spcBef>
                        <a:spcAft>
                          <a:spcPts val="0"/>
                        </a:spcAft>
                      </a:pPr>
                      <a:r>
                        <a:rPr lang="en-US" sz="1400" kern="1200">
                          <a:solidFill>
                            <a:schemeClr val="dk1"/>
                          </a:solidFill>
                          <a:effectLst/>
                          <a:latin typeface="+mn-lt"/>
                          <a:ea typeface="+mn-ea"/>
                          <a:cs typeface="+mn-cs"/>
                        </a:rPr>
                        <a:t>5</a:t>
                      </a:r>
                    </a:p>
                  </a:txBody>
                  <a:tcPr marL="51465" marR="51465" marT="0" marB="0"/>
                </a:tc>
                <a:tc>
                  <a:txBody>
                    <a:bodyPr/>
                    <a:lstStyle/>
                    <a:p>
                      <a:pPr marL="0" marR="0" algn="just" defTabSz="914400" rtl="0" eaLnBrk="1" latinLnBrk="0" hangingPunct="1">
                        <a:lnSpc>
                          <a:spcPct val="115000"/>
                        </a:lnSpc>
                        <a:spcBef>
                          <a:spcPts val="0"/>
                        </a:spcBef>
                        <a:spcAft>
                          <a:spcPts val="0"/>
                        </a:spcAft>
                      </a:pPr>
                      <a:r>
                        <a:rPr lang="en-US" sz="1400" kern="1200" dirty="0">
                          <a:solidFill>
                            <a:schemeClr val="dk1"/>
                          </a:solidFill>
                          <a:effectLst/>
                          <a:latin typeface="+mn-lt"/>
                          <a:ea typeface="+mn-ea"/>
                          <a:cs typeface="+mn-cs"/>
                        </a:rPr>
                        <a:t>5</a:t>
                      </a:r>
                    </a:p>
                  </a:txBody>
                  <a:tcPr marL="51465" marR="51465" marT="0" marB="0"/>
                </a:tc>
                <a:tc>
                  <a:txBody>
                    <a:bodyPr/>
                    <a:lstStyle/>
                    <a:p>
                      <a:pPr marL="0" marR="0" algn="just">
                        <a:lnSpc>
                          <a:spcPct val="115000"/>
                        </a:lnSpc>
                        <a:spcBef>
                          <a:spcPts val="0"/>
                        </a:spcBef>
                        <a:spcAft>
                          <a:spcPts val="0"/>
                        </a:spcAft>
                      </a:pPr>
                      <a:r>
                        <a:rPr lang="en-US" sz="1400">
                          <a:effectLst/>
                        </a:rPr>
                        <a:t>Isosceles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a:lnSpc>
                          <a:spcPct val="115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a:lnSpc>
                          <a:spcPct val="115000"/>
                        </a:lnSpc>
                        <a:spcBef>
                          <a:spcPts val="0"/>
                        </a:spcBef>
                        <a:spcAft>
                          <a:spcPts val="100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extLst>
                  <a:ext uri="{0D108BD9-81ED-4DB2-BD59-A6C34878D82A}">
                    <a16:rowId xmlns:a16="http://schemas.microsoft.com/office/drawing/2014/main" xmlns="" val="1685714408"/>
                  </a:ext>
                </a:extLst>
              </a:tr>
              <a:tr h="434593">
                <a:tc>
                  <a:txBody>
                    <a:bodyPr/>
                    <a:lstStyle/>
                    <a:p>
                      <a:pPr marL="0" marR="0" algn="just" defTabSz="914400" rtl="0" eaLnBrk="1" latinLnBrk="0" hangingPunct="1">
                        <a:lnSpc>
                          <a:spcPct val="115000"/>
                        </a:lnSpc>
                        <a:spcBef>
                          <a:spcPts val="0"/>
                        </a:spcBef>
                        <a:spcAft>
                          <a:spcPts val="0"/>
                        </a:spcAft>
                      </a:pPr>
                      <a:r>
                        <a:rPr lang="en-US" sz="1400" b="1" kern="1200" dirty="0">
                          <a:solidFill>
                            <a:schemeClr val="lt1"/>
                          </a:solidFill>
                          <a:effectLst/>
                          <a:latin typeface="+mn-lt"/>
                          <a:ea typeface="+mn-ea"/>
                          <a:cs typeface="+mn-cs"/>
                        </a:rPr>
                        <a:t>11</a:t>
                      </a:r>
                    </a:p>
                  </a:txBody>
                  <a:tcPr marL="51465" marR="51465" marT="0" marB="0"/>
                </a:tc>
                <a:tc>
                  <a:txBody>
                    <a:bodyPr/>
                    <a:lstStyle/>
                    <a:p>
                      <a:pPr marL="0" marR="0" algn="just">
                        <a:lnSpc>
                          <a:spcPct val="115000"/>
                        </a:lnSpc>
                        <a:spcBef>
                          <a:spcPts val="0"/>
                        </a:spcBef>
                        <a:spcAft>
                          <a:spcPts val="0"/>
                        </a:spcAft>
                      </a:pPr>
                      <a:r>
                        <a:rPr lang="en-US" sz="1400">
                          <a:effectLst/>
                        </a:rPr>
                        <a:t>Enter nominal for b &amp; c, min+ for 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defTabSz="914400" rtl="0" eaLnBrk="1" latinLnBrk="0" hangingPunct="1">
                        <a:lnSpc>
                          <a:spcPct val="115000"/>
                        </a:lnSpc>
                        <a:spcBef>
                          <a:spcPts val="0"/>
                        </a:spcBef>
                        <a:spcAft>
                          <a:spcPts val="0"/>
                        </a:spcAft>
                      </a:pPr>
                      <a:r>
                        <a:rPr lang="en-US" sz="1400" kern="1200">
                          <a:solidFill>
                            <a:schemeClr val="dk1"/>
                          </a:solidFill>
                          <a:effectLst/>
                          <a:latin typeface="+mn-lt"/>
                          <a:ea typeface="+mn-ea"/>
                          <a:cs typeface="+mn-cs"/>
                        </a:rPr>
                        <a:t>2</a:t>
                      </a:r>
                    </a:p>
                  </a:txBody>
                  <a:tcPr marL="51465" marR="51465" marT="0" marB="0"/>
                </a:tc>
                <a:tc>
                  <a:txBody>
                    <a:bodyPr/>
                    <a:lstStyle/>
                    <a:p>
                      <a:pPr marL="0" marR="0" algn="just" defTabSz="914400" rtl="0" eaLnBrk="1" latinLnBrk="0" hangingPunct="1">
                        <a:lnSpc>
                          <a:spcPct val="115000"/>
                        </a:lnSpc>
                        <a:spcBef>
                          <a:spcPts val="0"/>
                        </a:spcBef>
                        <a:spcAft>
                          <a:spcPts val="0"/>
                        </a:spcAft>
                      </a:pPr>
                      <a:r>
                        <a:rPr lang="en-US" sz="1400" kern="1200">
                          <a:solidFill>
                            <a:schemeClr val="dk1"/>
                          </a:solidFill>
                          <a:effectLst/>
                          <a:latin typeface="+mn-lt"/>
                          <a:ea typeface="+mn-ea"/>
                          <a:cs typeface="+mn-cs"/>
                        </a:rPr>
                        <a:t>5</a:t>
                      </a:r>
                    </a:p>
                  </a:txBody>
                  <a:tcPr marL="51465" marR="51465" marT="0" marB="0"/>
                </a:tc>
                <a:tc>
                  <a:txBody>
                    <a:bodyPr/>
                    <a:lstStyle/>
                    <a:p>
                      <a:pPr marL="0" marR="0" algn="just" defTabSz="914400" rtl="0" eaLnBrk="1" latinLnBrk="0" hangingPunct="1">
                        <a:lnSpc>
                          <a:spcPct val="115000"/>
                        </a:lnSpc>
                        <a:spcBef>
                          <a:spcPts val="0"/>
                        </a:spcBef>
                        <a:spcAft>
                          <a:spcPts val="0"/>
                        </a:spcAft>
                      </a:pPr>
                      <a:r>
                        <a:rPr lang="en-US" sz="1400" kern="1200" dirty="0">
                          <a:solidFill>
                            <a:schemeClr val="dk1"/>
                          </a:solidFill>
                          <a:effectLst/>
                          <a:latin typeface="+mn-lt"/>
                          <a:ea typeface="+mn-ea"/>
                          <a:cs typeface="+mn-cs"/>
                        </a:rPr>
                        <a:t>5</a:t>
                      </a:r>
                    </a:p>
                  </a:txBody>
                  <a:tcPr marL="51465" marR="51465" marT="0" marB="0"/>
                </a:tc>
                <a:tc>
                  <a:txBody>
                    <a:bodyPr/>
                    <a:lstStyle/>
                    <a:p>
                      <a:pPr marL="0" marR="0" algn="just">
                        <a:lnSpc>
                          <a:spcPct val="115000"/>
                        </a:lnSpc>
                        <a:spcBef>
                          <a:spcPts val="0"/>
                        </a:spcBef>
                        <a:spcAft>
                          <a:spcPts val="0"/>
                        </a:spcAft>
                      </a:pPr>
                      <a:r>
                        <a:rPr lang="en-US" sz="1400">
                          <a:effectLst/>
                        </a:rPr>
                        <a:t>Isosceles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a:lnSpc>
                          <a:spcPct val="115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a:lnSpc>
                          <a:spcPct val="115000"/>
                        </a:lnSpc>
                        <a:spcBef>
                          <a:spcPts val="0"/>
                        </a:spcBef>
                        <a:spcAft>
                          <a:spcPts val="100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extLst>
                  <a:ext uri="{0D108BD9-81ED-4DB2-BD59-A6C34878D82A}">
                    <a16:rowId xmlns:a16="http://schemas.microsoft.com/office/drawing/2014/main" xmlns="" val="3594871024"/>
                  </a:ext>
                </a:extLst>
              </a:tr>
              <a:tr h="434593">
                <a:tc>
                  <a:txBody>
                    <a:bodyPr/>
                    <a:lstStyle/>
                    <a:p>
                      <a:pPr marL="0" marR="0" algn="just" defTabSz="914400" rtl="0" eaLnBrk="1" latinLnBrk="0" hangingPunct="1">
                        <a:lnSpc>
                          <a:spcPct val="115000"/>
                        </a:lnSpc>
                        <a:spcBef>
                          <a:spcPts val="0"/>
                        </a:spcBef>
                        <a:spcAft>
                          <a:spcPts val="0"/>
                        </a:spcAft>
                      </a:pPr>
                      <a:r>
                        <a:rPr lang="en-US" sz="1400" b="1" kern="1200">
                          <a:solidFill>
                            <a:schemeClr val="lt1"/>
                          </a:solidFill>
                          <a:effectLst/>
                          <a:latin typeface="+mn-lt"/>
                          <a:ea typeface="+mn-ea"/>
                          <a:cs typeface="+mn-cs"/>
                        </a:rPr>
                        <a:t>12</a:t>
                      </a:r>
                    </a:p>
                  </a:txBody>
                  <a:tcPr marL="51465" marR="51465" marT="0" marB="0"/>
                </a:tc>
                <a:tc>
                  <a:txBody>
                    <a:bodyPr/>
                    <a:lstStyle/>
                    <a:p>
                      <a:pPr marL="0" marR="0" algn="just">
                        <a:lnSpc>
                          <a:spcPct val="115000"/>
                        </a:lnSpc>
                        <a:spcBef>
                          <a:spcPts val="0"/>
                        </a:spcBef>
                        <a:spcAft>
                          <a:spcPts val="0"/>
                        </a:spcAft>
                      </a:pPr>
                      <a:r>
                        <a:rPr lang="en-US" sz="1400">
                          <a:effectLst/>
                        </a:rPr>
                        <a:t>Enter nominal for b &amp; c, max- for 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defTabSz="914400" rtl="0" eaLnBrk="1" latinLnBrk="0" hangingPunct="1">
                        <a:lnSpc>
                          <a:spcPct val="115000"/>
                        </a:lnSpc>
                        <a:spcBef>
                          <a:spcPts val="0"/>
                        </a:spcBef>
                        <a:spcAft>
                          <a:spcPts val="0"/>
                        </a:spcAft>
                      </a:pPr>
                      <a:r>
                        <a:rPr lang="en-US" sz="1400" kern="1200">
                          <a:solidFill>
                            <a:schemeClr val="dk1"/>
                          </a:solidFill>
                          <a:effectLst/>
                          <a:latin typeface="+mn-lt"/>
                          <a:ea typeface="+mn-ea"/>
                          <a:cs typeface="+mn-cs"/>
                        </a:rPr>
                        <a:t>9</a:t>
                      </a:r>
                    </a:p>
                  </a:txBody>
                  <a:tcPr marL="51465" marR="51465" marT="0" marB="0"/>
                </a:tc>
                <a:tc>
                  <a:txBody>
                    <a:bodyPr/>
                    <a:lstStyle/>
                    <a:p>
                      <a:pPr marL="0" marR="0" algn="just" defTabSz="914400" rtl="0" eaLnBrk="1" latinLnBrk="0" hangingPunct="1">
                        <a:lnSpc>
                          <a:spcPct val="115000"/>
                        </a:lnSpc>
                        <a:spcBef>
                          <a:spcPts val="0"/>
                        </a:spcBef>
                        <a:spcAft>
                          <a:spcPts val="0"/>
                        </a:spcAft>
                      </a:pPr>
                      <a:r>
                        <a:rPr lang="en-US" sz="1400" kern="1200">
                          <a:solidFill>
                            <a:schemeClr val="dk1"/>
                          </a:solidFill>
                          <a:effectLst/>
                          <a:latin typeface="+mn-lt"/>
                          <a:ea typeface="+mn-ea"/>
                          <a:cs typeface="+mn-cs"/>
                        </a:rPr>
                        <a:t>5</a:t>
                      </a:r>
                    </a:p>
                  </a:txBody>
                  <a:tcPr marL="51465" marR="51465" marT="0" marB="0"/>
                </a:tc>
                <a:tc>
                  <a:txBody>
                    <a:bodyPr/>
                    <a:lstStyle/>
                    <a:p>
                      <a:pPr marL="0" marR="0" algn="just" defTabSz="914400" rtl="0" eaLnBrk="1" latinLnBrk="0" hangingPunct="1">
                        <a:lnSpc>
                          <a:spcPct val="115000"/>
                        </a:lnSpc>
                        <a:spcBef>
                          <a:spcPts val="0"/>
                        </a:spcBef>
                        <a:spcAft>
                          <a:spcPts val="0"/>
                        </a:spcAft>
                      </a:pPr>
                      <a:r>
                        <a:rPr lang="en-US" sz="1400" kern="1200" dirty="0">
                          <a:solidFill>
                            <a:schemeClr val="dk1"/>
                          </a:solidFill>
                          <a:effectLst/>
                          <a:latin typeface="+mn-lt"/>
                          <a:ea typeface="+mn-ea"/>
                          <a:cs typeface="+mn-cs"/>
                        </a:rPr>
                        <a:t>5</a:t>
                      </a:r>
                    </a:p>
                  </a:txBody>
                  <a:tcPr marL="51465" marR="51465" marT="0" marB="0"/>
                </a:tc>
                <a:tc>
                  <a:txBody>
                    <a:bodyPr/>
                    <a:lstStyle/>
                    <a:p>
                      <a:pPr marL="0" marR="0" algn="just">
                        <a:lnSpc>
                          <a:spcPct val="115000"/>
                        </a:lnSpc>
                        <a:spcBef>
                          <a:spcPts val="0"/>
                        </a:spcBef>
                        <a:spcAft>
                          <a:spcPts val="0"/>
                        </a:spcAft>
                      </a:pPr>
                      <a:r>
                        <a:rPr lang="en-US" sz="1400">
                          <a:effectLst/>
                        </a:rPr>
                        <a:t>Isosceles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a:lnSpc>
                          <a:spcPct val="115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a:lnSpc>
                          <a:spcPct val="115000"/>
                        </a:lnSpc>
                        <a:spcBef>
                          <a:spcPts val="0"/>
                        </a:spcBef>
                        <a:spcAft>
                          <a:spcPts val="100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extLst>
                  <a:ext uri="{0D108BD9-81ED-4DB2-BD59-A6C34878D82A}">
                    <a16:rowId xmlns:a16="http://schemas.microsoft.com/office/drawing/2014/main" xmlns="" val="1964142080"/>
                  </a:ext>
                </a:extLst>
              </a:tr>
              <a:tr h="434593">
                <a:tc>
                  <a:txBody>
                    <a:bodyPr/>
                    <a:lstStyle/>
                    <a:p>
                      <a:pPr marL="0" marR="0" algn="just" defTabSz="914400" rtl="0" eaLnBrk="1" latinLnBrk="0" hangingPunct="1">
                        <a:lnSpc>
                          <a:spcPct val="115000"/>
                        </a:lnSpc>
                        <a:spcBef>
                          <a:spcPts val="0"/>
                        </a:spcBef>
                        <a:spcAft>
                          <a:spcPts val="0"/>
                        </a:spcAft>
                      </a:pPr>
                      <a:r>
                        <a:rPr lang="en-US" sz="1400" b="1" kern="1200" dirty="0">
                          <a:solidFill>
                            <a:schemeClr val="lt1"/>
                          </a:solidFill>
                          <a:effectLst/>
                          <a:latin typeface="+mn-lt"/>
                          <a:ea typeface="+mn-ea"/>
                          <a:cs typeface="+mn-cs"/>
                        </a:rPr>
                        <a:t>13</a:t>
                      </a:r>
                    </a:p>
                  </a:txBody>
                  <a:tcPr marL="51465" marR="51465" marT="0" marB="0"/>
                </a:tc>
                <a:tc>
                  <a:txBody>
                    <a:bodyPr/>
                    <a:lstStyle/>
                    <a:p>
                      <a:pPr marL="0" marR="0" algn="just">
                        <a:lnSpc>
                          <a:spcPct val="115000"/>
                        </a:lnSpc>
                        <a:spcBef>
                          <a:spcPts val="0"/>
                        </a:spcBef>
                        <a:spcAft>
                          <a:spcPts val="0"/>
                        </a:spcAft>
                      </a:pPr>
                      <a:r>
                        <a:rPr lang="en-US" sz="1400">
                          <a:effectLst/>
                        </a:rPr>
                        <a:t>Enter nominal for b &amp; c, max for 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defTabSz="914400" rtl="0" eaLnBrk="1" latinLnBrk="0" hangingPunct="1">
                        <a:lnSpc>
                          <a:spcPct val="115000"/>
                        </a:lnSpc>
                        <a:spcBef>
                          <a:spcPts val="0"/>
                        </a:spcBef>
                        <a:spcAft>
                          <a:spcPts val="0"/>
                        </a:spcAft>
                      </a:pPr>
                      <a:r>
                        <a:rPr lang="en-US" sz="1400" kern="1200">
                          <a:solidFill>
                            <a:schemeClr val="dk1"/>
                          </a:solidFill>
                          <a:effectLst/>
                          <a:latin typeface="+mn-lt"/>
                          <a:ea typeface="+mn-ea"/>
                          <a:cs typeface="+mn-cs"/>
                        </a:rPr>
                        <a:t>10</a:t>
                      </a:r>
                    </a:p>
                  </a:txBody>
                  <a:tcPr marL="51465" marR="51465" marT="0" marB="0"/>
                </a:tc>
                <a:tc>
                  <a:txBody>
                    <a:bodyPr/>
                    <a:lstStyle/>
                    <a:p>
                      <a:pPr marL="0" marR="0" algn="just" defTabSz="914400" rtl="0" eaLnBrk="1" latinLnBrk="0" hangingPunct="1">
                        <a:lnSpc>
                          <a:spcPct val="115000"/>
                        </a:lnSpc>
                        <a:spcBef>
                          <a:spcPts val="0"/>
                        </a:spcBef>
                        <a:spcAft>
                          <a:spcPts val="0"/>
                        </a:spcAft>
                      </a:pPr>
                      <a:r>
                        <a:rPr lang="en-US" sz="1400" kern="1200">
                          <a:solidFill>
                            <a:schemeClr val="dk1"/>
                          </a:solidFill>
                          <a:effectLst/>
                          <a:latin typeface="+mn-lt"/>
                          <a:ea typeface="+mn-ea"/>
                          <a:cs typeface="+mn-cs"/>
                        </a:rPr>
                        <a:t>5</a:t>
                      </a:r>
                    </a:p>
                  </a:txBody>
                  <a:tcPr marL="51465" marR="51465" marT="0" marB="0"/>
                </a:tc>
                <a:tc>
                  <a:txBody>
                    <a:bodyPr/>
                    <a:lstStyle/>
                    <a:p>
                      <a:pPr marL="0" marR="0" algn="just" defTabSz="914400" rtl="0" eaLnBrk="1" latinLnBrk="0" hangingPunct="1">
                        <a:lnSpc>
                          <a:spcPct val="115000"/>
                        </a:lnSpc>
                        <a:spcBef>
                          <a:spcPts val="0"/>
                        </a:spcBef>
                        <a:spcAft>
                          <a:spcPts val="0"/>
                        </a:spcAft>
                      </a:pPr>
                      <a:r>
                        <a:rPr lang="en-US" sz="1400" kern="1200" dirty="0">
                          <a:solidFill>
                            <a:schemeClr val="dk1"/>
                          </a:solidFill>
                          <a:effectLst/>
                          <a:latin typeface="+mn-lt"/>
                          <a:ea typeface="+mn-ea"/>
                          <a:cs typeface="+mn-cs"/>
                        </a:rPr>
                        <a:t>5</a:t>
                      </a:r>
                    </a:p>
                  </a:txBody>
                  <a:tcPr marL="51465" marR="51465" marT="0" marB="0"/>
                </a:tc>
                <a:tc>
                  <a:txBody>
                    <a:bodyPr/>
                    <a:lstStyle/>
                    <a:p>
                      <a:pPr marL="0" marR="0" algn="just">
                        <a:lnSpc>
                          <a:spcPct val="115000"/>
                        </a:lnSpc>
                        <a:spcBef>
                          <a:spcPts val="0"/>
                        </a:spcBef>
                        <a:spcAft>
                          <a:spcPts val="0"/>
                        </a:spcAft>
                      </a:pPr>
                      <a:r>
                        <a:rPr lang="en-US" sz="1400" dirty="0">
                          <a:effectLst/>
                        </a:rPr>
                        <a:t>Not a Triangle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a:lnSpc>
                          <a:spcPct val="115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tc>
                  <a:txBody>
                    <a:bodyPr/>
                    <a:lstStyle/>
                    <a:p>
                      <a:pPr marL="0" marR="0" algn="just">
                        <a:lnSpc>
                          <a:spcPct val="115000"/>
                        </a:lnSpc>
                        <a:spcBef>
                          <a:spcPts val="0"/>
                        </a:spcBef>
                        <a:spcAft>
                          <a:spcPts val="1000"/>
                        </a:spcAft>
                      </a:pPr>
                      <a:r>
                        <a:rPr lang="en-US" sz="1600" dirty="0">
                          <a:effectLst/>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1465" marR="51465" marT="0" marB="0"/>
                </a:tc>
                <a:extLst>
                  <a:ext uri="{0D108BD9-81ED-4DB2-BD59-A6C34878D82A}">
                    <a16:rowId xmlns:a16="http://schemas.microsoft.com/office/drawing/2014/main" xmlns="" val="1796641245"/>
                  </a:ext>
                </a:extLst>
              </a:tr>
            </a:tbl>
          </a:graphicData>
        </a:graphic>
      </p:graphicFrame>
    </p:spTree>
    <p:extLst>
      <p:ext uri="{BB962C8B-B14F-4D97-AF65-F5344CB8AC3E}">
        <p14:creationId xmlns:p14="http://schemas.microsoft.com/office/powerpoint/2010/main" val="9663470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14BD47-8BF6-4C91-9CDD-D19AE382AD89}"/>
              </a:ext>
            </a:extLst>
          </p:cNvPr>
          <p:cNvSpPr>
            <a:spLocks noGrp="1"/>
          </p:cNvSpPr>
          <p:nvPr>
            <p:ph type="title"/>
          </p:nvPr>
        </p:nvSpPr>
        <p:spPr/>
        <p:txBody>
          <a:bodyPr/>
          <a:lstStyle/>
          <a:p>
            <a:pPr algn="ctr"/>
            <a:r>
              <a:rPr lang="en-US" b="1" dirty="0"/>
              <a:t>TEST REPORT</a:t>
            </a:r>
          </a:p>
        </p:txBody>
      </p:sp>
      <p:sp>
        <p:nvSpPr>
          <p:cNvPr id="3" name="Content Placeholder 2">
            <a:extLst>
              <a:ext uri="{FF2B5EF4-FFF2-40B4-BE49-F238E27FC236}">
                <a16:creationId xmlns:a16="http://schemas.microsoft.com/office/drawing/2014/main" xmlns="" id="{0453D591-9CD9-4080-BBD8-A4EEC5BB50D8}"/>
              </a:ext>
            </a:extLst>
          </p:cNvPr>
          <p:cNvSpPr>
            <a:spLocks noGrp="1"/>
          </p:cNvSpPr>
          <p:nvPr>
            <p:ph idx="1"/>
          </p:nvPr>
        </p:nvSpPr>
        <p:spPr/>
        <p:txBody>
          <a:bodyPr/>
          <a:lstStyle/>
          <a:p>
            <a:pPr marL="0" indent="0">
              <a:buNone/>
            </a:pPr>
            <a:r>
              <a:rPr lang="en-US" dirty="0"/>
              <a:t>No of Test Cases Executed:</a:t>
            </a:r>
          </a:p>
          <a:p>
            <a:pPr marL="0" indent="0">
              <a:buNone/>
            </a:pPr>
            <a:r>
              <a:rPr lang="en-US" dirty="0"/>
              <a:t>No of Defects Raised:</a:t>
            </a:r>
          </a:p>
          <a:p>
            <a:pPr marL="0" indent="0">
              <a:buNone/>
            </a:pPr>
            <a:r>
              <a:rPr lang="en-US" dirty="0"/>
              <a:t>No of Test Cases Passed:</a:t>
            </a:r>
          </a:p>
          <a:p>
            <a:pPr marL="0" indent="0">
              <a:buNone/>
            </a:pPr>
            <a:r>
              <a:rPr lang="en-US" dirty="0"/>
              <a:t>No of Test Cases Failed:</a:t>
            </a:r>
          </a:p>
        </p:txBody>
      </p:sp>
    </p:spTree>
    <p:extLst>
      <p:ext uri="{BB962C8B-B14F-4D97-AF65-F5344CB8AC3E}">
        <p14:creationId xmlns:p14="http://schemas.microsoft.com/office/powerpoint/2010/main" val="17598046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133353E-2431-4A5F-B348-441C355523B4}"/>
              </a:ext>
            </a:extLst>
          </p:cNvPr>
          <p:cNvSpPr>
            <a:spLocks noGrp="1"/>
          </p:cNvSpPr>
          <p:nvPr>
            <p:ph idx="1"/>
          </p:nvPr>
        </p:nvSpPr>
        <p:spPr>
          <a:xfrm>
            <a:off x="559904" y="447399"/>
            <a:ext cx="10515600" cy="4351338"/>
          </a:xfrm>
        </p:spPr>
        <p:txBody>
          <a:bodyPr/>
          <a:lstStyle/>
          <a:p>
            <a:pPr marL="0" indent="0">
              <a:buNone/>
            </a:pPr>
            <a:r>
              <a:rPr lang="en-US" sz="2400" b="1" dirty="0" err="1">
                <a:latin typeface="Cambria" panose="02040503050406030204" pitchFamily="18" charset="0"/>
                <a:cs typeface="Times New Roman" panose="02020603050405020304" pitchFamily="18" charset="0"/>
              </a:rPr>
              <a:t>Exp</a:t>
            </a:r>
            <a:r>
              <a:rPr lang="en-US" sz="2400" b="1" dirty="0">
                <a:latin typeface="Cambria" panose="02040503050406030204" pitchFamily="18" charset="0"/>
                <a:cs typeface="Times New Roman" panose="02020603050405020304" pitchFamily="18" charset="0"/>
              </a:rPr>
              <a:t> </a:t>
            </a:r>
            <a:r>
              <a:rPr lang="en-US" sz="2400" b="1" dirty="0" smtClean="0">
                <a:latin typeface="Cambria" panose="02040503050406030204" pitchFamily="18" charset="0"/>
                <a:cs typeface="Times New Roman" panose="02020603050405020304" pitchFamily="18" charset="0"/>
              </a:rPr>
              <a:t>2</a:t>
            </a:r>
            <a:r>
              <a:rPr lang="en-US" sz="2400" dirty="0" smtClean="0">
                <a:latin typeface="Cambria" panose="02040503050406030204" pitchFamily="18" charset="0"/>
                <a:cs typeface="Times New Roman" panose="02020603050405020304" pitchFamily="18" charset="0"/>
              </a:rPr>
              <a:t>: </a:t>
            </a:r>
            <a:r>
              <a:rPr lang="en-US" sz="2400" dirty="0">
                <a:latin typeface="Cambria" panose="02040503050406030204" pitchFamily="18" charset="0"/>
                <a:cs typeface="Times New Roman" panose="02020603050405020304" pitchFamily="18" charset="0"/>
              </a:rPr>
              <a:t>Design and develop a program in a language of your choice to solve the triangle problem defined as follows: Accept three integers which are supposed to be the three sides of a triangle and determine if the three values represent an equilateral triangle, isosceles triangle, scalene triangle, or they do not form a triangle at all. Derive test cases for your program based on decision-table approach, execute the test cases and discuss the results</a:t>
            </a:r>
          </a:p>
        </p:txBody>
      </p:sp>
      <p:graphicFrame>
        <p:nvGraphicFramePr>
          <p:cNvPr id="4" name="Table 3">
            <a:extLst>
              <a:ext uri="{FF2B5EF4-FFF2-40B4-BE49-F238E27FC236}">
                <a16:creationId xmlns:a16="http://schemas.microsoft.com/office/drawing/2014/main" xmlns="" id="{C2BC4D5B-E164-41C1-A971-CFB0569E2CF4}"/>
              </a:ext>
            </a:extLst>
          </p:cNvPr>
          <p:cNvGraphicFramePr>
            <a:graphicFrameLocks noGrp="1"/>
          </p:cNvGraphicFramePr>
          <p:nvPr/>
        </p:nvGraphicFramePr>
        <p:xfrm>
          <a:off x="1462156" y="3631096"/>
          <a:ext cx="8128000" cy="1919907"/>
        </p:xfrm>
        <a:graphic>
          <a:graphicData uri="http://schemas.openxmlformats.org/drawingml/2006/table">
            <a:tbl>
              <a:tblPr firstRow="1" bandRow="1">
                <a:tableStyleId>{073A0DAA-6AF3-43AB-8588-CEC1D06C72B9}</a:tableStyleId>
              </a:tblPr>
              <a:tblGrid>
                <a:gridCol w="2460487">
                  <a:extLst>
                    <a:ext uri="{9D8B030D-6E8A-4147-A177-3AD203B41FA5}">
                      <a16:colId xmlns:a16="http://schemas.microsoft.com/office/drawing/2014/main" xmlns="" val="1682509652"/>
                    </a:ext>
                  </a:extLst>
                </a:gridCol>
                <a:gridCol w="5667513">
                  <a:extLst>
                    <a:ext uri="{9D8B030D-6E8A-4147-A177-3AD203B41FA5}">
                      <a16:colId xmlns:a16="http://schemas.microsoft.com/office/drawing/2014/main" xmlns="" val="3216555299"/>
                    </a:ext>
                  </a:extLst>
                </a:gridCol>
              </a:tblGrid>
              <a:tr h="701184">
                <a:tc>
                  <a:txBody>
                    <a:bodyPr/>
                    <a:lstStyle/>
                    <a:p>
                      <a:r>
                        <a:rPr lang="en-US" dirty="0"/>
                        <a:t>AIM</a:t>
                      </a:r>
                    </a:p>
                  </a:txBody>
                  <a:tcPr/>
                </a:tc>
                <a:tc>
                  <a:txBody>
                    <a:bodyPr/>
                    <a:lstStyle/>
                    <a:p>
                      <a:r>
                        <a:rPr lang="en-US" dirty="0"/>
                        <a:t>To derive test cases using Decision Table Technique</a:t>
                      </a:r>
                    </a:p>
                  </a:txBody>
                  <a:tcPr/>
                </a:tc>
                <a:extLst>
                  <a:ext uri="{0D108BD9-81ED-4DB2-BD59-A6C34878D82A}">
                    <a16:rowId xmlns:a16="http://schemas.microsoft.com/office/drawing/2014/main" xmlns="" val="4262374076"/>
                  </a:ext>
                </a:extLst>
              </a:tr>
              <a:tr h="406241">
                <a:tc>
                  <a:txBody>
                    <a:bodyPr/>
                    <a:lstStyle/>
                    <a:p>
                      <a:r>
                        <a:rPr lang="en-US" dirty="0"/>
                        <a:t>PROGRAM TO TEST</a:t>
                      </a:r>
                    </a:p>
                  </a:txBody>
                  <a:tcPr/>
                </a:tc>
                <a:tc>
                  <a:txBody>
                    <a:bodyPr/>
                    <a:lstStyle/>
                    <a:p>
                      <a:r>
                        <a:rPr lang="en-US" dirty="0"/>
                        <a:t>Triangle Problem</a:t>
                      </a:r>
                    </a:p>
                  </a:txBody>
                  <a:tcPr/>
                </a:tc>
                <a:extLst>
                  <a:ext uri="{0D108BD9-81ED-4DB2-BD59-A6C34878D82A}">
                    <a16:rowId xmlns:a16="http://schemas.microsoft.com/office/drawing/2014/main" xmlns="" val="3468951526"/>
                  </a:ext>
                </a:extLst>
              </a:tr>
              <a:tr h="406241">
                <a:tc>
                  <a:txBody>
                    <a:bodyPr/>
                    <a:lstStyle/>
                    <a:p>
                      <a:r>
                        <a:rPr lang="en-US" dirty="0"/>
                        <a:t>TECHNIQUE USED</a:t>
                      </a:r>
                    </a:p>
                  </a:txBody>
                  <a:tcPr/>
                </a:tc>
                <a:tc>
                  <a:txBody>
                    <a:bodyPr/>
                    <a:lstStyle/>
                    <a:p>
                      <a:r>
                        <a:rPr lang="en-US" dirty="0"/>
                        <a:t>Decision Table</a:t>
                      </a:r>
                    </a:p>
                  </a:txBody>
                  <a:tcPr/>
                </a:tc>
                <a:extLst>
                  <a:ext uri="{0D108BD9-81ED-4DB2-BD59-A6C34878D82A}">
                    <a16:rowId xmlns:a16="http://schemas.microsoft.com/office/drawing/2014/main" xmlns="" val="3350336628"/>
                  </a:ext>
                </a:extLst>
              </a:tr>
              <a:tr h="406241">
                <a:tc>
                  <a:txBody>
                    <a:bodyPr/>
                    <a:lstStyle/>
                    <a:p>
                      <a:r>
                        <a:rPr lang="en-US" dirty="0"/>
                        <a:t>TYPE OF TESTING</a:t>
                      </a:r>
                    </a:p>
                  </a:txBody>
                  <a:tcPr/>
                </a:tc>
                <a:tc>
                  <a:txBody>
                    <a:bodyPr/>
                    <a:lstStyle/>
                    <a:p>
                      <a:r>
                        <a:rPr lang="en-US" dirty="0"/>
                        <a:t>Black Box Testing</a:t>
                      </a:r>
                    </a:p>
                  </a:txBody>
                  <a:tcPr/>
                </a:tc>
                <a:extLst>
                  <a:ext uri="{0D108BD9-81ED-4DB2-BD59-A6C34878D82A}">
                    <a16:rowId xmlns:a16="http://schemas.microsoft.com/office/drawing/2014/main" xmlns="" val="4183265579"/>
                  </a:ext>
                </a:extLst>
              </a:tr>
            </a:tbl>
          </a:graphicData>
        </a:graphic>
      </p:graphicFrame>
    </p:spTree>
    <p:extLst>
      <p:ext uri="{BB962C8B-B14F-4D97-AF65-F5344CB8AC3E}">
        <p14:creationId xmlns:p14="http://schemas.microsoft.com/office/powerpoint/2010/main" val="31785600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EAC7B8D0-AEBF-44C9-BF15-183416377FA4}"/>
              </a:ext>
            </a:extLst>
          </p:cNvPr>
          <p:cNvGraphicFramePr>
            <a:graphicFrameLocks noGrp="1"/>
          </p:cNvGraphicFramePr>
          <p:nvPr>
            <p:extLst>
              <p:ext uri="{D42A27DB-BD31-4B8C-83A1-F6EECF244321}">
                <p14:modId xmlns:p14="http://schemas.microsoft.com/office/powerpoint/2010/main" val="986744874"/>
              </p:ext>
            </p:extLst>
          </p:nvPr>
        </p:nvGraphicFramePr>
        <p:xfrm>
          <a:off x="450758" y="656816"/>
          <a:ext cx="11526591" cy="6001560"/>
        </p:xfrm>
        <a:graphic>
          <a:graphicData uri="http://schemas.openxmlformats.org/drawingml/2006/table">
            <a:tbl>
              <a:tblPr firstRow="1" firstCol="1" bandRow="1">
                <a:tableStyleId>{5C22544A-7EE6-4342-B048-85BDC9FD1C3A}</a:tableStyleId>
              </a:tblPr>
              <a:tblGrid>
                <a:gridCol w="2435851">
                  <a:extLst>
                    <a:ext uri="{9D8B030D-6E8A-4147-A177-3AD203B41FA5}">
                      <a16:colId xmlns:a16="http://schemas.microsoft.com/office/drawing/2014/main" xmlns="" val="3566684487"/>
                    </a:ext>
                  </a:extLst>
                </a:gridCol>
                <a:gridCol w="827490">
                  <a:extLst>
                    <a:ext uri="{9D8B030D-6E8A-4147-A177-3AD203B41FA5}">
                      <a16:colId xmlns:a16="http://schemas.microsoft.com/office/drawing/2014/main" xmlns="" val="3610744451"/>
                    </a:ext>
                  </a:extLst>
                </a:gridCol>
                <a:gridCol w="826325">
                  <a:extLst>
                    <a:ext uri="{9D8B030D-6E8A-4147-A177-3AD203B41FA5}">
                      <a16:colId xmlns:a16="http://schemas.microsoft.com/office/drawing/2014/main" xmlns="" val="404039415"/>
                    </a:ext>
                  </a:extLst>
                </a:gridCol>
                <a:gridCol w="826325">
                  <a:extLst>
                    <a:ext uri="{9D8B030D-6E8A-4147-A177-3AD203B41FA5}">
                      <a16:colId xmlns:a16="http://schemas.microsoft.com/office/drawing/2014/main" xmlns="" val="2771605138"/>
                    </a:ext>
                  </a:extLst>
                </a:gridCol>
                <a:gridCol w="826325">
                  <a:extLst>
                    <a:ext uri="{9D8B030D-6E8A-4147-A177-3AD203B41FA5}">
                      <a16:colId xmlns:a16="http://schemas.microsoft.com/office/drawing/2014/main" xmlns="" val="1980672090"/>
                    </a:ext>
                  </a:extLst>
                </a:gridCol>
                <a:gridCol w="826325">
                  <a:extLst>
                    <a:ext uri="{9D8B030D-6E8A-4147-A177-3AD203B41FA5}">
                      <a16:colId xmlns:a16="http://schemas.microsoft.com/office/drawing/2014/main" xmlns="" val="4152979442"/>
                    </a:ext>
                  </a:extLst>
                </a:gridCol>
                <a:gridCol w="826325">
                  <a:extLst>
                    <a:ext uri="{9D8B030D-6E8A-4147-A177-3AD203B41FA5}">
                      <a16:colId xmlns:a16="http://schemas.microsoft.com/office/drawing/2014/main" xmlns="" val="518219128"/>
                    </a:ext>
                  </a:extLst>
                </a:gridCol>
                <a:gridCol w="826325">
                  <a:extLst>
                    <a:ext uri="{9D8B030D-6E8A-4147-A177-3AD203B41FA5}">
                      <a16:colId xmlns:a16="http://schemas.microsoft.com/office/drawing/2014/main" xmlns="" val="3455400594"/>
                    </a:ext>
                  </a:extLst>
                </a:gridCol>
                <a:gridCol w="826325">
                  <a:extLst>
                    <a:ext uri="{9D8B030D-6E8A-4147-A177-3AD203B41FA5}">
                      <a16:colId xmlns:a16="http://schemas.microsoft.com/office/drawing/2014/main" xmlns="" val="4236464555"/>
                    </a:ext>
                  </a:extLst>
                </a:gridCol>
                <a:gridCol w="826325">
                  <a:extLst>
                    <a:ext uri="{9D8B030D-6E8A-4147-A177-3AD203B41FA5}">
                      <a16:colId xmlns:a16="http://schemas.microsoft.com/office/drawing/2014/main" xmlns="" val="2472193350"/>
                    </a:ext>
                  </a:extLst>
                </a:gridCol>
                <a:gridCol w="826325">
                  <a:extLst>
                    <a:ext uri="{9D8B030D-6E8A-4147-A177-3AD203B41FA5}">
                      <a16:colId xmlns:a16="http://schemas.microsoft.com/office/drawing/2014/main" xmlns="" val="4263389649"/>
                    </a:ext>
                  </a:extLst>
                </a:gridCol>
                <a:gridCol w="826325">
                  <a:extLst>
                    <a:ext uri="{9D8B030D-6E8A-4147-A177-3AD203B41FA5}">
                      <a16:colId xmlns:a16="http://schemas.microsoft.com/office/drawing/2014/main" xmlns="" val="2410812746"/>
                    </a:ext>
                  </a:extLst>
                </a:gridCol>
              </a:tblGrid>
              <a:tr h="372194">
                <a:tc rowSpan="2">
                  <a:txBody>
                    <a:bodyPr/>
                    <a:lstStyle/>
                    <a:p>
                      <a:pPr marL="0" marR="0" algn="just">
                        <a:lnSpc>
                          <a:spcPct val="115000"/>
                        </a:lnSpc>
                        <a:spcBef>
                          <a:spcPts val="0"/>
                        </a:spcBef>
                        <a:spcAft>
                          <a:spcPts val="0"/>
                        </a:spcAft>
                      </a:pPr>
                      <a:r>
                        <a:rPr lang="en-IN" sz="1400">
                          <a:effectLst/>
                        </a:rPr>
                        <a:t>Conditions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11">
                  <a:txBody>
                    <a:bodyPr/>
                    <a:lstStyle/>
                    <a:p>
                      <a:pPr marL="0" marR="0" algn="just">
                        <a:lnSpc>
                          <a:spcPct val="115000"/>
                        </a:lnSpc>
                        <a:spcBef>
                          <a:spcPts val="0"/>
                        </a:spcBef>
                        <a:spcAft>
                          <a:spcPts val="0"/>
                        </a:spcAft>
                      </a:pPr>
                      <a:r>
                        <a:rPr lang="en-IN" sz="1400">
                          <a:effectLst/>
                        </a:rPr>
                        <a:t>Condition Entries (Rules)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935350151"/>
                  </a:ext>
                </a:extLst>
              </a:tr>
              <a:tr h="767616">
                <a:tc vMerge="1">
                  <a:txBody>
                    <a:bodyPr/>
                    <a:lstStyle/>
                    <a:p>
                      <a:endParaRPr lang="en-US"/>
                    </a:p>
                  </a:txBody>
                  <a:tcPr/>
                </a:tc>
                <a:tc>
                  <a:txBody>
                    <a:bodyPr/>
                    <a:lstStyle/>
                    <a:p>
                      <a:pPr marL="0" marR="0" algn="just">
                        <a:lnSpc>
                          <a:spcPct val="115000"/>
                        </a:lnSpc>
                        <a:spcBef>
                          <a:spcPts val="0"/>
                        </a:spcBef>
                        <a:spcAft>
                          <a:spcPts val="0"/>
                        </a:spcAft>
                      </a:pPr>
                      <a:r>
                        <a:rPr lang="en-IN" sz="1400">
                          <a:effectLst/>
                        </a:rPr>
                        <a:t>R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dirty="0">
                          <a:effectLst/>
                        </a:rPr>
                        <a:t>R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R 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R 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R 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R 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R 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R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R 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R 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R 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632407649"/>
                  </a:ext>
                </a:extLst>
              </a:tr>
              <a:tr h="372194">
                <a:tc>
                  <a:txBody>
                    <a:bodyPr/>
                    <a:lstStyle/>
                    <a:p>
                      <a:pPr marL="0" marR="0" algn="just">
                        <a:lnSpc>
                          <a:spcPct val="115000"/>
                        </a:lnSpc>
                        <a:spcBef>
                          <a:spcPts val="0"/>
                        </a:spcBef>
                        <a:spcAft>
                          <a:spcPts val="0"/>
                        </a:spcAft>
                      </a:pPr>
                      <a:r>
                        <a:rPr lang="en-IN" sz="1400">
                          <a:effectLst/>
                        </a:rPr>
                        <a:t>C1: a&lt;b+c?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838909268"/>
                  </a:ext>
                </a:extLst>
              </a:tr>
              <a:tr h="372194">
                <a:tc>
                  <a:txBody>
                    <a:bodyPr/>
                    <a:lstStyle/>
                    <a:p>
                      <a:pPr marL="0" marR="0" algn="just">
                        <a:lnSpc>
                          <a:spcPct val="115000"/>
                        </a:lnSpc>
                        <a:spcBef>
                          <a:spcPts val="0"/>
                        </a:spcBef>
                        <a:spcAft>
                          <a:spcPts val="0"/>
                        </a:spcAft>
                      </a:pPr>
                      <a:r>
                        <a:rPr lang="en-IN" sz="1400">
                          <a:effectLst/>
                        </a:rPr>
                        <a:t>C2: b&lt;a+c?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111012150"/>
                  </a:ext>
                </a:extLst>
              </a:tr>
              <a:tr h="372194">
                <a:tc>
                  <a:txBody>
                    <a:bodyPr/>
                    <a:lstStyle/>
                    <a:p>
                      <a:pPr marL="0" marR="0" algn="just">
                        <a:lnSpc>
                          <a:spcPct val="115000"/>
                        </a:lnSpc>
                        <a:spcBef>
                          <a:spcPts val="0"/>
                        </a:spcBef>
                        <a:spcAft>
                          <a:spcPts val="0"/>
                        </a:spcAft>
                      </a:pPr>
                      <a:r>
                        <a:rPr lang="en-IN" sz="1400">
                          <a:effectLst/>
                        </a:rPr>
                        <a:t>  C3: c&lt;a+b?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783625205"/>
                  </a:ext>
                </a:extLst>
              </a:tr>
              <a:tr h="372194">
                <a:tc>
                  <a:txBody>
                    <a:bodyPr/>
                    <a:lstStyle/>
                    <a:p>
                      <a:pPr marL="0" marR="0" algn="just">
                        <a:lnSpc>
                          <a:spcPct val="115000"/>
                        </a:lnSpc>
                        <a:spcBef>
                          <a:spcPts val="0"/>
                        </a:spcBef>
                        <a:spcAft>
                          <a:spcPts val="0"/>
                        </a:spcAft>
                      </a:pPr>
                      <a:r>
                        <a:rPr lang="en-IN" sz="1400">
                          <a:effectLst/>
                        </a:rPr>
                        <a:t>   C4: a=b?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748910111"/>
                  </a:ext>
                </a:extLst>
              </a:tr>
              <a:tr h="372194">
                <a:tc>
                  <a:txBody>
                    <a:bodyPr/>
                    <a:lstStyle/>
                    <a:p>
                      <a:pPr marL="0" marR="0" algn="just">
                        <a:lnSpc>
                          <a:spcPct val="115000"/>
                        </a:lnSpc>
                        <a:spcBef>
                          <a:spcPts val="0"/>
                        </a:spcBef>
                        <a:spcAft>
                          <a:spcPts val="0"/>
                        </a:spcAft>
                      </a:pPr>
                      <a:r>
                        <a:rPr lang="en-IN" sz="1400">
                          <a:effectLst/>
                        </a:rPr>
                        <a:t>   C5: a=c?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425770464"/>
                  </a:ext>
                </a:extLst>
              </a:tr>
              <a:tr h="372194">
                <a:tc>
                  <a:txBody>
                    <a:bodyPr/>
                    <a:lstStyle/>
                    <a:p>
                      <a:pPr marL="0" marR="0" algn="just">
                        <a:lnSpc>
                          <a:spcPct val="115000"/>
                        </a:lnSpc>
                        <a:spcBef>
                          <a:spcPts val="0"/>
                        </a:spcBef>
                        <a:spcAft>
                          <a:spcPts val="0"/>
                        </a:spcAft>
                      </a:pPr>
                      <a:r>
                        <a:rPr lang="en-IN" sz="1400">
                          <a:effectLst/>
                        </a:rPr>
                        <a:t>   C6: b=c?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970079025"/>
                  </a:ext>
                </a:extLst>
              </a:tr>
              <a:tr h="372194">
                <a:tc>
                  <a:txBody>
                    <a:bodyPr/>
                    <a:lstStyle/>
                    <a:p>
                      <a:pPr marL="0" marR="0" algn="just">
                        <a:lnSpc>
                          <a:spcPct val="115000"/>
                        </a:lnSpc>
                        <a:spcBef>
                          <a:spcPts val="0"/>
                        </a:spcBef>
                        <a:spcAft>
                          <a:spcPts val="0"/>
                        </a:spcAft>
                      </a:pPr>
                      <a:r>
                        <a:rPr lang="en-IN" sz="1400">
                          <a:effectLst/>
                        </a:rPr>
                        <a:t>Actions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11">
                  <a:txBody>
                    <a:bodyPr/>
                    <a:lstStyle/>
                    <a:p>
                      <a:pPr marL="0" marR="0" algn="just">
                        <a:lnSpc>
                          <a:spcPct val="115000"/>
                        </a:lnSpc>
                        <a:spcBef>
                          <a:spcPts val="0"/>
                        </a:spcBef>
                        <a:spcAft>
                          <a:spcPts val="0"/>
                        </a:spcAft>
                      </a:pPr>
                      <a:r>
                        <a:rPr lang="en-IN" sz="1400">
                          <a:effectLst/>
                        </a:rPr>
                        <a:t>Action Entries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52750355"/>
                  </a:ext>
                </a:extLst>
              </a:tr>
              <a:tr h="767616">
                <a:tc>
                  <a:txBody>
                    <a:bodyPr/>
                    <a:lstStyle/>
                    <a:p>
                      <a:pPr marL="0" marR="0" algn="just">
                        <a:lnSpc>
                          <a:spcPct val="115000"/>
                        </a:lnSpc>
                        <a:spcBef>
                          <a:spcPts val="0"/>
                        </a:spcBef>
                        <a:spcAft>
                          <a:spcPts val="0"/>
                        </a:spcAft>
                      </a:pPr>
                      <a:r>
                        <a:rPr lang="en-IN" sz="1400">
                          <a:effectLst/>
                        </a:rPr>
                        <a:t>a1: Not a Triangle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919990922"/>
                  </a:ext>
                </a:extLst>
              </a:tr>
              <a:tr h="372194">
                <a:tc>
                  <a:txBody>
                    <a:bodyPr/>
                    <a:lstStyle/>
                    <a:p>
                      <a:pPr marL="0" marR="0" algn="just">
                        <a:lnSpc>
                          <a:spcPct val="115000"/>
                        </a:lnSpc>
                        <a:spcBef>
                          <a:spcPts val="0"/>
                        </a:spcBef>
                        <a:spcAft>
                          <a:spcPts val="0"/>
                        </a:spcAft>
                      </a:pPr>
                      <a:r>
                        <a:rPr lang="en-IN" sz="1400">
                          <a:effectLst/>
                        </a:rPr>
                        <a:t>a2: Scalene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4219385738"/>
                  </a:ext>
                </a:extLst>
              </a:tr>
              <a:tr h="372194">
                <a:tc>
                  <a:txBody>
                    <a:bodyPr/>
                    <a:lstStyle/>
                    <a:p>
                      <a:pPr marL="0" marR="0" algn="just">
                        <a:lnSpc>
                          <a:spcPct val="115000"/>
                        </a:lnSpc>
                        <a:spcBef>
                          <a:spcPts val="0"/>
                        </a:spcBef>
                        <a:spcAft>
                          <a:spcPts val="0"/>
                        </a:spcAft>
                      </a:pPr>
                      <a:r>
                        <a:rPr lang="en-IN" sz="1400">
                          <a:effectLst/>
                        </a:rPr>
                        <a:t>a3: Isosceles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929698860"/>
                  </a:ext>
                </a:extLst>
              </a:tr>
              <a:tr h="372194">
                <a:tc>
                  <a:txBody>
                    <a:bodyPr/>
                    <a:lstStyle/>
                    <a:p>
                      <a:pPr marL="0" marR="0" algn="just">
                        <a:lnSpc>
                          <a:spcPct val="115000"/>
                        </a:lnSpc>
                        <a:spcBef>
                          <a:spcPts val="0"/>
                        </a:spcBef>
                        <a:spcAft>
                          <a:spcPts val="0"/>
                        </a:spcAft>
                      </a:pPr>
                      <a:r>
                        <a:rPr lang="en-IN" sz="1400">
                          <a:effectLst/>
                        </a:rPr>
                        <a:t>a4: Equilateral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621716990"/>
                  </a:ext>
                </a:extLst>
              </a:tr>
              <a:tr h="372194">
                <a:tc>
                  <a:txBody>
                    <a:bodyPr/>
                    <a:lstStyle/>
                    <a:p>
                      <a:pPr marL="0" marR="0" algn="just">
                        <a:lnSpc>
                          <a:spcPct val="115000"/>
                        </a:lnSpc>
                        <a:spcBef>
                          <a:spcPts val="0"/>
                        </a:spcBef>
                        <a:spcAft>
                          <a:spcPts val="0"/>
                        </a:spcAft>
                      </a:pPr>
                      <a:r>
                        <a:rPr lang="en-IN" sz="1400">
                          <a:effectLst/>
                        </a:rPr>
                        <a:t>a5: Impossible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588404278"/>
                  </a:ext>
                </a:extLst>
              </a:tr>
            </a:tbl>
          </a:graphicData>
        </a:graphic>
      </p:graphicFrame>
      <p:sp>
        <p:nvSpPr>
          <p:cNvPr id="5" name="TextBox 4">
            <a:extLst>
              <a:ext uri="{FF2B5EF4-FFF2-40B4-BE49-F238E27FC236}">
                <a16:creationId xmlns:a16="http://schemas.microsoft.com/office/drawing/2014/main" xmlns="" id="{C0C73D03-4C4F-4F80-9B78-B66C05B14AF0}"/>
              </a:ext>
            </a:extLst>
          </p:cNvPr>
          <p:cNvSpPr txBox="1"/>
          <p:nvPr/>
        </p:nvSpPr>
        <p:spPr>
          <a:xfrm>
            <a:off x="2650435" y="371925"/>
            <a:ext cx="6281530" cy="400110"/>
          </a:xfrm>
          <a:prstGeom prst="rect">
            <a:avLst/>
          </a:prstGeom>
          <a:noFill/>
        </p:spPr>
        <p:txBody>
          <a:bodyPr wrap="square" rtlCol="0">
            <a:spAutoFit/>
          </a:bodyPr>
          <a:lstStyle/>
          <a:p>
            <a:pPr algn="ctr"/>
            <a:r>
              <a:rPr lang="en-US" sz="2000" b="1" dirty="0"/>
              <a:t>DECISION TABLE FOR TRIANGLE PROBLEM</a:t>
            </a:r>
          </a:p>
        </p:txBody>
      </p:sp>
    </p:spTree>
    <p:extLst>
      <p:ext uri="{BB962C8B-B14F-4D97-AF65-F5344CB8AC3E}">
        <p14:creationId xmlns:p14="http://schemas.microsoft.com/office/powerpoint/2010/main" val="27254662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AF308025-076A-49E9-9A1E-2A6B59AB421D}"/>
              </a:ext>
            </a:extLst>
          </p:cNvPr>
          <p:cNvGraphicFramePr>
            <a:graphicFrameLocks noGrp="1"/>
          </p:cNvGraphicFramePr>
          <p:nvPr>
            <p:extLst>
              <p:ext uri="{D42A27DB-BD31-4B8C-83A1-F6EECF244321}">
                <p14:modId xmlns:p14="http://schemas.microsoft.com/office/powerpoint/2010/main" val="1135409479"/>
              </p:ext>
            </p:extLst>
          </p:nvPr>
        </p:nvGraphicFramePr>
        <p:xfrm>
          <a:off x="991675" y="566670"/>
          <a:ext cx="10174307" cy="5975797"/>
        </p:xfrm>
        <a:graphic>
          <a:graphicData uri="http://schemas.openxmlformats.org/drawingml/2006/table">
            <a:tbl>
              <a:tblPr firstRow="1" firstCol="1" bandRow="1">
                <a:tableStyleId>{5C22544A-7EE6-4342-B048-85BDC9FD1C3A}</a:tableStyleId>
              </a:tblPr>
              <a:tblGrid>
                <a:gridCol w="705095">
                  <a:extLst>
                    <a:ext uri="{9D8B030D-6E8A-4147-A177-3AD203B41FA5}">
                      <a16:colId xmlns:a16="http://schemas.microsoft.com/office/drawing/2014/main" xmlns="" val="3766428406"/>
                    </a:ext>
                  </a:extLst>
                </a:gridCol>
                <a:gridCol w="2959197">
                  <a:extLst>
                    <a:ext uri="{9D8B030D-6E8A-4147-A177-3AD203B41FA5}">
                      <a16:colId xmlns:a16="http://schemas.microsoft.com/office/drawing/2014/main" xmlns="" val="2320583557"/>
                    </a:ext>
                  </a:extLst>
                </a:gridCol>
                <a:gridCol w="591620">
                  <a:extLst>
                    <a:ext uri="{9D8B030D-6E8A-4147-A177-3AD203B41FA5}">
                      <a16:colId xmlns:a16="http://schemas.microsoft.com/office/drawing/2014/main" xmlns="" val="2691585623"/>
                    </a:ext>
                  </a:extLst>
                </a:gridCol>
                <a:gridCol w="591620">
                  <a:extLst>
                    <a:ext uri="{9D8B030D-6E8A-4147-A177-3AD203B41FA5}">
                      <a16:colId xmlns:a16="http://schemas.microsoft.com/office/drawing/2014/main" xmlns="" val="3805041464"/>
                    </a:ext>
                  </a:extLst>
                </a:gridCol>
                <a:gridCol w="591620">
                  <a:extLst>
                    <a:ext uri="{9D8B030D-6E8A-4147-A177-3AD203B41FA5}">
                      <a16:colId xmlns:a16="http://schemas.microsoft.com/office/drawing/2014/main" xmlns="" val="4291883581"/>
                    </a:ext>
                  </a:extLst>
                </a:gridCol>
                <a:gridCol w="1775958">
                  <a:extLst>
                    <a:ext uri="{9D8B030D-6E8A-4147-A177-3AD203B41FA5}">
                      <a16:colId xmlns:a16="http://schemas.microsoft.com/office/drawing/2014/main" xmlns="" val="1335573401"/>
                    </a:ext>
                  </a:extLst>
                </a:gridCol>
                <a:gridCol w="1627228">
                  <a:extLst>
                    <a:ext uri="{9D8B030D-6E8A-4147-A177-3AD203B41FA5}">
                      <a16:colId xmlns:a16="http://schemas.microsoft.com/office/drawing/2014/main" xmlns="" val="1564694117"/>
                    </a:ext>
                  </a:extLst>
                </a:gridCol>
                <a:gridCol w="1331969">
                  <a:extLst>
                    <a:ext uri="{9D8B030D-6E8A-4147-A177-3AD203B41FA5}">
                      <a16:colId xmlns:a16="http://schemas.microsoft.com/office/drawing/2014/main" xmlns="" val="3620051785"/>
                    </a:ext>
                  </a:extLst>
                </a:gridCol>
              </a:tblGrid>
              <a:tr h="709957">
                <a:tc>
                  <a:txBody>
                    <a:bodyPr/>
                    <a:lstStyle/>
                    <a:p>
                      <a:pPr marL="0" marR="0" algn="ctr">
                        <a:lnSpc>
                          <a:spcPct val="115000"/>
                        </a:lnSpc>
                        <a:spcBef>
                          <a:spcPts val="0"/>
                        </a:spcBef>
                        <a:spcAft>
                          <a:spcPts val="0"/>
                        </a:spcAft>
                      </a:pPr>
                      <a:r>
                        <a:rPr lang="en-IN" sz="1300" dirty="0">
                          <a:effectLst/>
                        </a:rPr>
                        <a:t>TC ID</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ctr">
                        <a:lnSpc>
                          <a:spcPct val="115000"/>
                        </a:lnSpc>
                        <a:spcBef>
                          <a:spcPts val="0"/>
                        </a:spcBef>
                        <a:spcAft>
                          <a:spcPts val="0"/>
                        </a:spcAft>
                      </a:pPr>
                      <a:r>
                        <a:rPr lang="en-IN" sz="1300" dirty="0">
                          <a:effectLst/>
                        </a:rPr>
                        <a:t>Test Case Description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ctr">
                        <a:lnSpc>
                          <a:spcPct val="115000"/>
                        </a:lnSpc>
                        <a:spcBef>
                          <a:spcPts val="0"/>
                        </a:spcBef>
                        <a:spcAft>
                          <a:spcPts val="0"/>
                        </a:spcAft>
                      </a:pPr>
                      <a:r>
                        <a:rPr lang="en-IN" sz="1300">
                          <a:effectLst/>
                        </a:rPr>
                        <a:t>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ctr">
                        <a:lnSpc>
                          <a:spcPct val="115000"/>
                        </a:lnSpc>
                        <a:spcBef>
                          <a:spcPts val="0"/>
                        </a:spcBef>
                        <a:spcAft>
                          <a:spcPts val="0"/>
                        </a:spcAft>
                      </a:pPr>
                      <a:r>
                        <a:rPr lang="en-IN" sz="1300">
                          <a:effectLst/>
                        </a:rPr>
                        <a:t>B</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ctr">
                        <a:lnSpc>
                          <a:spcPct val="115000"/>
                        </a:lnSpc>
                        <a:spcBef>
                          <a:spcPts val="0"/>
                        </a:spcBef>
                        <a:spcAft>
                          <a:spcPts val="0"/>
                        </a:spcAft>
                      </a:pPr>
                      <a:r>
                        <a:rPr lang="en-IN" sz="1300">
                          <a:effectLst/>
                        </a:rPr>
                        <a:t>c</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ctr">
                        <a:lnSpc>
                          <a:spcPct val="115000"/>
                        </a:lnSpc>
                        <a:spcBef>
                          <a:spcPts val="0"/>
                        </a:spcBef>
                        <a:spcAft>
                          <a:spcPts val="0"/>
                        </a:spcAft>
                      </a:pPr>
                      <a:r>
                        <a:rPr lang="en-IN" sz="1300">
                          <a:effectLst/>
                        </a:rPr>
                        <a:t>Expected Output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gn="ctr">
                        <a:lnSpc>
                          <a:spcPct val="115000"/>
                        </a:lnSpc>
                        <a:spcBef>
                          <a:spcPts val="0"/>
                        </a:spcBef>
                        <a:spcAft>
                          <a:spcPts val="0"/>
                        </a:spcAft>
                      </a:pPr>
                      <a:r>
                        <a:rPr lang="en-IN" sz="1300">
                          <a:effectLst/>
                        </a:rPr>
                        <a:t>Actual Output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ctr">
                        <a:lnSpc>
                          <a:spcPct val="115000"/>
                        </a:lnSpc>
                        <a:spcBef>
                          <a:spcPts val="0"/>
                        </a:spcBef>
                        <a:spcAft>
                          <a:spcPts val="0"/>
                        </a:spcAft>
                      </a:pPr>
                      <a:r>
                        <a:rPr lang="en-IN" sz="1300">
                          <a:effectLst/>
                        </a:rPr>
                        <a:t>Status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extLst>
                  <a:ext uri="{0D108BD9-81ED-4DB2-BD59-A6C34878D82A}">
                    <a16:rowId xmlns:a16="http://schemas.microsoft.com/office/drawing/2014/main" xmlns="" val="2649497966"/>
                  </a:ext>
                </a:extLst>
              </a:tr>
              <a:tr h="688135">
                <a:tc>
                  <a:txBody>
                    <a:bodyPr/>
                    <a:lstStyle/>
                    <a:p>
                      <a:pPr marL="0" marR="0" algn="just">
                        <a:lnSpc>
                          <a:spcPct val="115000"/>
                        </a:lnSpc>
                        <a:spcBef>
                          <a:spcPts val="0"/>
                        </a:spcBef>
                        <a:spcAft>
                          <a:spcPts val="0"/>
                        </a:spcAft>
                      </a:pPr>
                      <a:r>
                        <a:rPr lang="en-IN" sz="1300">
                          <a:effectLst/>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dirty="0">
                          <a:effectLst/>
                        </a:rPr>
                        <a:t>Testing for Rule 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Not a Triangle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extLst>
                  <a:ext uri="{0D108BD9-81ED-4DB2-BD59-A6C34878D82A}">
                    <a16:rowId xmlns:a16="http://schemas.microsoft.com/office/drawing/2014/main" xmlns="" val="536790300"/>
                  </a:ext>
                </a:extLst>
              </a:tr>
              <a:tr h="688135">
                <a:tc>
                  <a:txBody>
                    <a:bodyPr/>
                    <a:lstStyle/>
                    <a:p>
                      <a:pPr marL="0" marR="0" algn="just">
                        <a:lnSpc>
                          <a:spcPct val="115000"/>
                        </a:lnSpc>
                        <a:spcBef>
                          <a:spcPts val="0"/>
                        </a:spcBef>
                        <a:spcAft>
                          <a:spcPts val="0"/>
                        </a:spcAft>
                      </a:pPr>
                      <a:r>
                        <a:rPr lang="en-IN" sz="1300">
                          <a:effectLst/>
                        </a:rPr>
                        <a:t>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Testing for Rule 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Not a Triangle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extLst>
                  <a:ext uri="{0D108BD9-81ED-4DB2-BD59-A6C34878D82A}">
                    <a16:rowId xmlns:a16="http://schemas.microsoft.com/office/drawing/2014/main" xmlns="" val="1953219058"/>
                  </a:ext>
                </a:extLst>
              </a:tr>
              <a:tr h="709957">
                <a:tc>
                  <a:txBody>
                    <a:bodyPr/>
                    <a:lstStyle/>
                    <a:p>
                      <a:pPr marL="0" marR="0" algn="just">
                        <a:lnSpc>
                          <a:spcPct val="115000"/>
                        </a:lnSpc>
                        <a:spcBef>
                          <a:spcPts val="0"/>
                        </a:spcBef>
                        <a:spcAft>
                          <a:spcPts val="0"/>
                        </a:spcAft>
                      </a:pPr>
                      <a:r>
                        <a:rPr lang="en-IN" sz="1300">
                          <a:effectLst/>
                        </a:rPr>
                        <a:t>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Testing for Rule 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Not a Triangle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extLst>
                  <a:ext uri="{0D108BD9-81ED-4DB2-BD59-A6C34878D82A}">
                    <a16:rowId xmlns:a16="http://schemas.microsoft.com/office/drawing/2014/main" xmlns="" val="2771618919"/>
                  </a:ext>
                </a:extLst>
              </a:tr>
              <a:tr h="688135">
                <a:tc>
                  <a:txBody>
                    <a:bodyPr/>
                    <a:lstStyle/>
                    <a:p>
                      <a:pPr marL="0" marR="0" algn="just">
                        <a:lnSpc>
                          <a:spcPct val="115000"/>
                        </a:lnSpc>
                        <a:spcBef>
                          <a:spcPts val="0"/>
                        </a:spcBef>
                        <a:spcAft>
                          <a:spcPts val="0"/>
                        </a:spcAft>
                      </a:pPr>
                      <a:r>
                        <a:rPr lang="en-IN" sz="1300">
                          <a:effectLst/>
                        </a:rPr>
                        <a:t>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Testing for Rule 11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dirty="0">
                          <a:effectLst/>
                        </a:rPr>
                        <a:t>Equilateral</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extLst>
                  <a:ext uri="{0D108BD9-81ED-4DB2-BD59-A6C34878D82A}">
                    <a16:rowId xmlns:a16="http://schemas.microsoft.com/office/drawing/2014/main" xmlns="" val="3700226525"/>
                  </a:ext>
                </a:extLst>
              </a:tr>
              <a:tr h="593840">
                <a:tc>
                  <a:txBody>
                    <a:bodyPr/>
                    <a:lstStyle/>
                    <a:p>
                      <a:pPr marL="0" marR="0" algn="just">
                        <a:lnSpc>
                          <a:spcPct val="115000"/>
                        </a:lnSpc>
                        <a:spcBef>
                          <a:spcPts val="0"/>
                        </a:spcBef>
                        <a:spcAft>
                          <a:spcPts val="0"/>
                        </a:spcAft>
                      </a:pPr>
                      <a:r>
                        <a:rPr lang="en-IN" sz="1300">
                          <a:effectLst/>
                        </a:rPr>
                        <a:t>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Testing for Rule 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Isosceles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extLst>
                  <a:ext uri="{0D108BD9-81ED-4DB2-BD59-A6C34878D82A}">
                    <a16:rowId xmlns:a16="http://schemas.microsoft.com/office/drawing/2014/main" xmlns="" val="3470277142"/>
                  </a:ext>
                </a:extLst>
              </a:tr>
              <a:tr h="616440">
                <a:tc>
                  <a:txBody>
                    <a:bodyPr/>
                    <a:lstStyle/>
                    <a:p>
                      <a:pPr marL="0" marR="0" algn="just">
                        <a:lnSpc>
                          <a:spcPct val="115000"/>
                        </a:lnSpc>
                        <a:spcBef>
                          <a:spcPts val="0"/>
                        </a:spcBef>
                        <a:spcAft>
                          <a:spcPts val="0"/>
                        </a:spcAft>
                      </a:pPr>
                      <a:r>
                        <a:rPr lang="en-IN" sz="1300">
                          <a:effectLst/>
                        </a:rPr>
                        <a:t>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Testing for Rule 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Isosceles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extLst>
                  <a:ext uri="{0D108BD9-81ED-4DB2-BD59-A6C34878D82A}">
                    <a16:rowId xmlns:a16="http://schemas.microsoft.com/office/drawing/2014/main" xmlns="" val="3673116634"/>
                  </a:ext>
                </a:extLst>
              </a:tr>
              <a:tr h="640599">
                <a:tc>
                  <a:txBody>
                    <a:bodyPr/>
                    <a:lstStyle/>
                    <a:p>
                      <a:pPr marL="0" marR="0" algn="just">
                        <a:lnSpc>
                          <a:spcPct val="115000"/>
                        </a:lnSpc>
                        <a:spcBef>
                          <a:spcPts val="0"/>
                        </a:spcBef>
                        <a:spcAft>
                          <a:spcPts val="0"/>
                        </a:spcAft>
                      </a:pPr>
                      <a:r>
                        <a:rPr lang="en-IN" sz="1300">
                          <a:effectLst/>
                        </a:rPr>
                        <a:t>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Testing for Rule 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Isosceles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extLst>
                  <a:ext uri="{0D108BD9-81ED-4DB2-BD59-A6C34878D82A}">
                    <a16:rowId xmlns:a16="http://schemas.microsoft.com/office/drawing/2014/main" xmlns="" val="420050256"/>
                  </a:ext>
                </a:extLst>
              </a:tr>
              <a:tr h="640599">
                <a:tc>
                  <a:txBody>
                    <a:bodyPr/>
                    <a:lstStyle/>
                    <a:p>
                      <a:pPr marL="0" marR="0" algn="just">
                        <a:lnSpc>
                          <a:spcPct val="115000"/>
                        </a:lnSpc>
                        <a:spcBef>
                          <a:spcPts val="0"/>
                        </a:spcBef>
                        <a:spcAft>
                          <a:spcPts val="0"/>
                        </a:spcAft>
                      </a:pPr>
                      <a:r>
                        <a:rPr lang="en-IN" sz="1300">
                          <a:effectLst/>
                        </a:rPr>
                        <a:t>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Testing for Rule 10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Scalene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nchor="ctr"/>
                </a:tc>
                <a:tc>
                  <a:txBody>
                    <a:bodyPr/>
                    <a:lstStyle/>
                    <a:p>
                      <a:pPr marL="0" marR="0" algn="just">
                        <a:lnSpc>
                          <a:spcPct val="115000"/>
                        </a:lnSpc>
                        <a:spcBef>
                          <a:spcPts val="0"/>
                        </a:spcBef>
                        <a:spcAft>
                          <a:spcPts val="0"/>
                        </a:spcAft>
                      </a:pPr>
                      <a:r>
                        <a:rPr lang="en-IN" sz="13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extLst>
                  <a:ext uri="{0D108BD9-81ED-4DB2-BD59-A6C34878D82A}">
                    <a16:rowId xmlns:a16="http://schemas.microsoft.com/office/drawing/2014/main" xmlns="" val="1984056969"/>
                  </a:ext>
                </a:extLst>
              </a:tr>
            </a:tbl>
          </a:graphicData>
        </a:graphic>
      </p:graphicFrame>
      <p:sp>
        <p:nvSpPr>
          <p:cNvPr id="5" name="TextBox 4">
            <a:extLst>
              <a:ext uri="{FF2B5EF4-FFF2-40B4-BE49-F238E27FC236}">
                <a16:creationId xmlns:a16="http://schemas.microsoft.com/office/drawing/2014/main" xmlns="" id="{B4D3C277-A3BC-42AF-8FD2-068DFBB04D80}"/>
              </a:ext>
            </a:extLst>
          </p:cNvPr>
          <p:cNvSpPr txBox="1"/>
          <p:nvPr/>
        </p:nvSpPr>
        <p:spPr>
          <a:xfrm>
            <a:off x="2716695" y="53873"/>
            <a:ext cx="7368209" cy="369332"/>
          </a:xfrm>
          <a:prstGeom prst="rect">
            <a:avLst/>
          </a:prstGeom>
          <a:noFill/>
        </p:spPr>
        <p:txBody>
          <a:bodyPr wrap="square" rtlCol="0">
            <a:spAutoFit/>
          </a:bodyPr>
          <a:lstStyle/>
          <a:p>
            <a:r>
              <a:rPr lang="en-US" b="1" dirty="0"/>
              <a:t>Decision table Test Cases for Triangle problem</a:t>
            </a:r>
          </a:p>
        </p:txBody>
      </p:sp>
    </p:spTree>
    <p:extLst>
      <p:ext uri="{BB962C8B-B14F-4D97-AF65-F5344CB8AC3E}">
        <p14:creationId xmlns:p14="http://schemas.microsoft.com/office/powerpoint/2010/main" val="28400762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14BD47-8BF6-4C91-9CDD-D19AE382AD89}"/>
              </a:ext>
            </a:extLst>
          </p:cNvPr>
          <p:cNvSpPr>
            <a:spLocks noGrp="1"/>
          </p:cNvSpPr>
          <p:nvPr>
            <p:ph type="title"/>
          </p:nvPr>
        </p:nvSpPr>
        <p:spPr/>
        <p:txBody>
          <a:bodyPr/>
          <a:lstStyle/>
          <a:p>
            <a:pPr algn="ctr"/>
            <a:r>
              <a:rPr lang="en-US" b="1" dirty="0"/>
              <a:t>TEST REPORT</a:t>
            </a:r>
          </a:p>
        </p:txBody>
      </p:sp>
      <p:sp>
        <p:nvSpPr>
          <p:cNvPr id="3" name="Content Placeholder 2">
            <a:extLst>
              <a:ext uri="{FF2B5EF4-FFF2-40B4-BE49-F238E27FC236}">
                <a16:creationId xmlns:a16="http://schemas.microsoft.com/office/drawing/2014/main" xmlns="" id="{0453D591-9CD9-4080-BBD8-A4EEC5BB50D8}"/>
              </a:ext>
            </a:extLst>
          </p:cNvPr>
          <p:cNvSpPr>
            <a:spLocks noGrp="1"/>
          </p:cNvSpPr>
          <p:nvPr>
            <p:ph idx="1"/>
          </p:nvPr>
        </p:nvSpPr>
        <p:spPr/>
        <p:txBody>
          <a:bodyPr/>
          <a:lstStyle/>
          <a:p>
            <a:pPr marL="0" indent="0">
              <a:buNone/>
            </a:pPr>
            <a:r>
              <a:rPr lang="en-US" dirty="0"/>
              <a:t>No of Test Cases Executed:</a:t>
            </a:r>
          </a:p>
          <a:p>
            <a:pPr marL="0" indent="0">
              <a:buNone/>
            </a:pPr>
            <a:r>
              <a:rPr lang="en-US" dirty="0"/>
              <a:t>No of Defects Raised:</a:t>
            </a:r>
          </a:p>
          <a:p>
            <a:pPr marL="0" indent="0">
              <a:buNone/>
            </a:pPr>
            <a:r>
              <a:rPr lang="en-US" dirty="0"/>
              <a:t>No of Test Cases Passed:</a:t>
            </a:r>
          </a:p>
          <a:p>
            <a:pPr marL="0" indent="0">
              <a:buNone/>
            </a:pPr>
            <a:r>
              <a:rPr lang="en-US" dirty="0"/>
              <a:t>No of Test Cases Failed:</a:t>
            </a:r>
          </a:p>
        </p:txBody>
      </p:sp>
    </p:spTree>
    <p:extLst>
      <p:ext uri="{BB962C8B-B14F-4D97-AF65-F5344CB8AC3E}">
        <p14:creationId xmlns:p14="http://schemas.microsoft.com/office/powerpoint/2010/main" val="42925308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1485093-C9A6-4282-9BDF-567B2690276D}"/>
              </a:ext>
            </a:extLst>
          </p:cNvPr>
          <p:cNvSpPr>
            <a:spLocks noGrp="1"/>
          </p:cNvSpPr>
          <p:nvPr>
            <p:ph idx="1"/>
          </p:nvPr>
        </p:nvSpPr>
        <p:spPr>
          <a:xfrm>
            <a:off x="573157" y="579921"/>
            <a:ext cx="10515600" cy="4351338"/>
          </a:xfrm>
        </p:spPr>
        <p:txBody>
          <a:bodyPr/>
          <a:lstStyle/>
          <a:p>
            <a:pPr marL="0" indent="0">
              <a:buNone/>
            </a:pPr>
            <a:r>
              <a:rPr lang="en-US" sz="2400" b="1" dirty="0">
                <a:latin typeface="Cambria" panose="02040503050406030204" pitchFamily="18" charset="0"/>
                <a:cs typeface="Times New Roman" panose="02020603050405020304" pitchFamily="18" charset="0"/>
              </a:rPr>
              <a:t>EXP </a:t>
            </a:r>
            <a:r>
              <a:rPr lang="en-US" sz="2400" b="1" dirty="0" smtClean="0">
                <a:latin typeface="Cambria" panose="02040503050406030204" pitchFamily="18" charset="0"/>
                <a:cs typeface="Times New Roman" panose="02020603050405020304" pitchFamily="18" charset="0"/>
              </a:rPr>
              <a:t>3: </a:t>
            </a:r>
            <a:r>
              <a:rPr lang="en-US" sz="2400" dirty="0">
                <a:latin typeface="Cambria" panose="02040503050406030204" pitchFamily="18" charset="0"/>
                <a:cs typeface="Times New Roman" panose="02020603050405020304" pitchFamily="18" charset="0"/>
              </a:rPr>
              <a:t>Design, develop, code and run the program in any suitable language to solve the commission problem. Analyze it from the perspective of boundary value testing, derive different test cases, execute these test cases and discuss the test results.</a:t>
            </a:r>
          </a:p>
        </p:txBody>
      </p:sp>
      <p:graphicFrame>
        <p:nvGraphicFramePr>
          <p:cNvPr id="5" name="Table 3">
            <a:extLst>
              <a:ext uri="{FF2B5EF4-FFF2-40B4-BE49-F238E27FC236}">
                <a16:creationId xmlns:a16="http://schemas.microsoft.com/office/drawing/2014/main" xmlns="" id="{9C33B97F-58E9-4AB8-BED0-B3E02E02AF92}"/>
              </a:ext>
            </a:extLst>
          </p:cNvPr>
          <p:cNvGraphicFramePr>
            <a:graphicFrameLocks noGrp="1"/>
          </p:cNvGraphicFramePr>
          <p:nvPr>
            <p:extLst/>
          </p:nvPr>
        </p:nvGraphicFramePr>
        <p:xfrm>
          <a:off x="1462156" y="3631096"/>
          <a:ext cx="8128000" cy="1919907"/>
        </p:xfrm>
        <a:graphic>
          <a:graphicData uri="http://schemas.openxmlformats.org/drawingml/2006/table">
            <a:tbl>
              <a:tblPr firstRow="1" bandRow="1">
                <a:tableStyleId>{073A0DAA-6AF3-43AB-8588-CEC1D06C72B9}</a:tableStyleId>
              </a:tblPr>
              <a:tblGrid>
                <a:gridCol w="2460487">
                  <a:extLst>
                    <a:ext uri="{9D8B030D-6E8A-4147-A177-3AD203B41FA5}">
                      <a16:colId xmlns:a16="http://schemas.microsoft.com/office/drawing/2014/main" xmlns="" val="1682509652"/>
                    </a:ext>
                  </a:extLst>
                </a:gridCol>
                <a:gridCol w="5667513">
                  <a:extLst>
                    <a:ext uri="{9D8B030D-6E8A-4147-A177-3AD203B41FA5}">
                      <a16:colId xmlns:a16="http://schemas.microsoft.com/office/drawing/2014/main" xmlns="" val="3216555299"/>
                    </a:ext>
                  </a:extLst>
                </a:gridCol>
              </a:tblGrid>
              <a:tr h="701184">
                <a:tc>
                  <a:txBody>
                    <a:bodyPr/>
                    <a:lstStyle/>
                    <a:p>
                      <a:r>
                        <a:rPr lang="en-US" dirty="0"/>
                        <a:t>AIM</a:t>
                      </a:r>
                    </a:p>
                  </a:txBody>
                  <a:tcPr/>
                </a:tc>
                <a:tc>
                  <a:txBody>
                    <a:bodyPr/>
                    <a:lstStyle/>
                    <a:p>
                      <a:r>
                        <a:rPr lang="en-US" dirty="0"/>
                        <a:t>To derive test cases using Boundary Value Analysis Technique</a:t>
                      </a:r>
                    </a:p>
                  </a:txBody>
                  <a:tcPr/>
                </a:tc>
                <a:extLst>
                  <a:ext uri="{0D108BD9-81ED-4DB2-BD59-A6C34878D82A}">
                    <a16:rowId xmlns:a16="http://schemas.microsoft.com/office/drawing/2014/main" xmlns="" val="4262374076"/>
                  </a:ext>
                </a:extLst>
              </a:tr>
              <a:tr h="406241">
                <a:tc>
                  <a:txBody>
                    <a:bodyPr/>
                    <a:lstStyle/>
                    <a:p>
                      <a:r>
                        <a:rPr lang="en-US" dirty="0"/>
                        <a:t>PROGRAM TO TEST</a:t>
                      </a:r>
                    </a:p>
                  </a:txBody>
                  <a:tcPr/>
                </a:tc>
                <a:tc>
                  <a:txBody>
                    <a:bodyPr/>
                    <a:lstStyle/>
                    <a:p>
                      <a:r>
                        <a:rPr lang="en-US" dirty="0"/>
                        <a:t>Commission Problem</a:t>
                      </a:r>
                    </a:p>
                  </a:txBody>
                  <a:tcPr/>
                </a:tc>
                <a:extLst>
                  <a:ext uri="{0D108BD9-81ED-4DB2-BD59-A6C34878D82A}">
                    <a16:rowId xmlns:a16="http://schemas.microsoft.com/office/drawing/2014/main" xmlns="" val="3468951526"/>
                  </a:ext>
                </a:extLst>
              </a:tr>
              <a:tr h="406241">
                <a:tc>
                  <a:txBody>
                    <a:bodyPr/>
                    <a:lstStyle/>
                    <a:p>
                      <a:r>
                        <a:rPr lang="en-US" dirty="0"/>
                        <a:t>TECHNIQUE USED</a:t>
                      </a:r>
                    </a:p>
                  </a:txBody>
                  <a:tcPr/>
                </a:tc>
                <a:tc>
                  <a:txBody>
                    <a:bodyPr/>
                    <a:lstStyle/>
                    <a:p>
                      <a:r>
                        <a:rPr lang="en-US" dirty="0"/>
                        <a:t>Boundary Value Analysis</a:t>
                      </a:r>
                    </a:p>
                  </a:txBody>
                  <a:tcPr/>
                </a:tc>
                <a:extLst>
                  <a:ext uri="{0D108BD9-81ED-4DB2-BD59-A6C34878D82A}">
                    <a16:rowId xmlns:a16="http://schemas.microsoft.com/office/drawing/2014/main" xmlns="" val="3350336628"/>
                  </a:ext>
                </a:extLst>
              </a:tr>
              <a:tr h="406241">
                <a:tc>
                  <a:txBody>
                    <a:bodyPr/>
                    <a:lstStyle/>
                    <a:p>
                      <a:r>
                        <a:rPr lang="en-US" dirty="0"/>
                        <a:t>TYPE OF TESTING</a:t>
                      </a:r>
                    </a:p>
                  </a:txBody>
                  <a:tcPr/>
                </a:tc>
                <a:tc>
                  <a:txBody>
                    <a:bodyPr/>
                    <a:lstStyle/>
                    <a:p>
                      <a:r>
                        <a:rPr lang="en-US" dirty="0"/>
                        <a:t>Black Box Testing</a:t>
                      </a:r>
                    </a:p>
                  </a:txBody>
                  <a:tcPr/>
                </a:tc>
                <a:extLst>
                  <a:ext uri="{0D108BD9-81ED-4DB2-BD59-A6C34878D82A}">
                    <a16:rowId xmlns:a16="http://schemas.microsoft.com/office/drawing/2014/main" xmlns="" val="4183265579"/>
                  </a:ext>
                </a:extLst>
              </a:tr>
            </a:tbl>
          </a:graphicData>
        </a:graphic>
      </p:graphicFrame>
    </p:spTree>
    <p:extLst>
      <p:ext uri="{BB962C8B-B14F-4D97-AF65-F5344CB8AC3E}">
        <p14:creationId xmlns:p14="http://schemas.microsoft.com/office/powerpoint/2010/main" val="41050058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38127" t="20160" r="14266" b="5981"/>
          <a:stretch/>
        </p:blipFill>
        <p:spPr>
          <a:xfrm>
            <a:off x="712693" y="0"/>
            <a:ext cx="10246659" cy="6454587"/>
          </a:xfrm>
          <a:prstGeom prst="rect">
            <a:avLst/>
          </a:prstGeom>
        </p:spPr>
      </p:pic>
    </p:spTree>
    <p:extLst>
      <p:ext uri="{BB962C8B-B14F-4D97-AF65-F5344CB8AC3E}">
        <p14:creationId xmlns:p14="http://schemas.microsoft.com/office/powerpoint/2010/main" val="1587766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4064F2BB-F616-4C9C-ADB2-0B41AC186709}"/>
              </a:ext>
            </a:extLst>
          </p:cNvPr>
          <p:cNvGraphicFramePr>
            <a:graphicFrameLocks noGrp="1"/>
          </p:cNvGraphicFramePr>
          <p:nvPr>
            <p:extLst/>
          </p:nvPr>
        </p:nvGraphicFramePr>
        <p:xfrm>
          <a:off x="1285461" y="198783"/>
          <a:ext cx="9912625" cy="6033904"/>
        </p:xfrm>
        <a:graphic>
          <a:graphicData uri="http://schemas.openxmlformats.org/drawingml/2006/table">
            <a:tbl>
              <a:tblPr firstRow="1" firstCol="1" bandRow="1">
                <a:tableStyleId>{5C22544A-7EE6-4342-B048-85BDC9FD1C3A}</a:tableStyleId>
              </a:tblPr>
              <a:tblGrid>
                <a:gridCol w="609600">
                  <a:extLst>
                    <a:ext uri="{9D8B030D-6E8A-4147-A177-3AD203B41FA5}">
                      <a16:colId xmlns:a16="http://schemas.microsoft.com/office/drawing/2014/main" xmlns="" val="452658834"/>
                    </a:ext>
                  </a:extLst>
                </a:gridCol>
                <a:gridCol w="1716730">
                  <a:extLst>
                    <a:ext uri="{9D8B030D-6E8A-4147-A177-3AD203B41FA5}">
                      <a16:colId xmlns:a16="http://schemas.microsoft.com/office/drawing/2014/main" xmlns="" val="2366085007"/>
                    </a:ext>
                  </a:extLst>
                </a:gridCol>
                <a:gridCol w="743192">
                  <a:extLst>
                    <a:ext uri="{9D8B030D-6E8A-4147-A177-3AD203B41FA5}">
                      <a16:colId xmlns:a16="http://schemas.microsoft.com/office/drawing/2014/main" xmlns="" val="1516065455"/>
                    </a:ext>
                  </a:extLst>
                </a:gridCol>
                <a:gridCol w="820375">
                  <a:extLst>
                    <a:ext uri="{9D8B030D-6E8A-4147-A177-3AD203B41FA5}">
                      <a16:colId xmlns:a16="http://schemas.microsoft.com/office/drawing/2014/main" xmlns="" val="2331400860"/>
                    </a:ext>
                  </a:extLst>
                </a:gridCol>
                <a:gridCol w="820375">
                  <a:extLst>
                    <a:ext uri="{9D8B030D-6E8A-4147-A177-3AD203B41FA5}">
                      <a16:colId xmlns:a16="http://schemas.microsoft.com/office/drawing/2014/main" xmlns="" val="3059358517"/>
                    </a:ext>
                  </a:extLst>
                </a:gridCol>
                <a:gridCol w="621783">
                  <a:extLst>
                    <a:ext uri="{9D8B030D-6E8A-4147-A177-3AD203B41FA5}">
                      <a16:colId xmlns:a16="http://schemas.microsoft.com/office/drawing/2014/main" xmlns="" val="525002400"/>
                    </a:ext>
                  </a:extLst>
                </a:gridCol>
                <a:gridCol w="1478583">
                  <a:extLst>
                    <a:ext uri="{9D8B030D-6E8A-4147-A177-3AD203B41FA5}">
                      <a16:colId xmlns:a16="http://schemas.microsoft.com/office/drawing/2014/main" xmlns="" val="3799172237"/>
                    </a:ext>
                  </a:extLst>
                </a:gridCol>
                <a:gridCol w="2380473">
                  <a:extLst>
                    <a:ext uri="{9D8B030D-6E8A-4147-A177-3AD203B41FA5}">
                      <a16:colId xmlns:a16="http://schemas.microsoft.com/office/drawing/2014/main" xmlns="" val="4075946227"/>
                    </a:ext>
                  </a:extLst>
                </a:gridCol>
                <a:gridCol w="721514">
                  <a:extLst>
                    <a:ext uri="{9D8B030D-6E8A-4147-A177-3AD203B41FA5}">
                      <a16:colId xmlns:a16="http://schemas.microsoft.com/office/drawing/2014/main" xmlns="" val="226871563"/>
                    </a:ext>
                  </a:extLst>
                </a:gridCol>
              </a:tblGrid>
              <a:tr h="206145">
                <a:tc rowSpan="2">
                  <a:txBody>
                    <a:bodyPr/>
                    <a:lstStyle/>
                    <a:p>
                      <a:pPr marL="0" marR="0" algn="ctr">
                        <a:lnSpc>
                          <a:spcPct val="115000"/>
                        </a:lnSpc>
                        <a:spcBef>
                          <a:spcPts val="0"/>
                        </a:spcBef>
                        <a:spcAft>
                          <a:spcPts val="0"/>
                        </a:spcAft>
                      </a:pPr>
                      <a:r>
                        <a:rPr lang="en-US" sz="1200">
                          <a:effectLst/>
                        </a:rPr>
                        <a:t>TC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nchor="ctr"/>
                </a:tc>
                <a:tc rowSpan="2">
                  <a:txBody>
                    <a:bodyPr/>
                    <a:lstStyle/>
                    <a:p>
                      <a:pPr marL="0" marR="0" algn="ctr">
                        <a:lnSpc>
                          <a:spcPct val="115000"/>
                        </a:lnSpc>
                        <a:spcBef>
                          <a:spcPts val="0"/>
                        </a:spcBef>
                        <a:spcAft>
                          <a:spcPts val="0"/>
                        </a:spcAft>
                      </a:pPr>
                      <a:r>
                        <a:rPr lang="en-US" sz="1200">
                          <a:effectLst/>
                        </a:rPr>
                        <a:t>Test Case 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nchor="ctr"/>
                </a:tc>
                <a:tc gridSpan="3">
                  <a:txBody>
                    <a:bodyPr/>
                    <a:lstStyle/>
                    <a:p>
                      <a:pPr marL="0" marR="0" algn="ctr">
                        <a:lnSpc>
                          <a:spcPct val="115000"/>
                        </a:lnSpc>
                        <a:spcBef>
                          <a:spcPts val="0"/>
                        </a:spcBef>
                        <a:spcAft>
                          <a:spcPts val="0"/>
                        </a:spcAft>
                      </a:pPr>
                      <a:r>
                        <a:rPr lang="en-US" sz="1200">
                          <a:effectLst/>
                        </a:rPr>
                        <a:t>Input Data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nchor="ctr"/>
                </a:tc>
                <a:tc hMerge="1">
                  <a:txBody>
                    <a:bodyPr/>
                    <a:lstStyle/>
                    <a:p>
                      <a:endParaRPr lang="en-US"/>
                    </a:p>
                  </a:txBody>
                  <a:tcPr/>
                </a:tc>
                <a:tc hMerge="1">
                  <a:txBody>
                    <a:bodyPr/>
                    <a:lstStyle/>
                    <a:p>
                      <a:endParaRPr lang="en-US"/>
                    </a:p>
                  </a:txBody>
                  <a:tcPr/>
                </a:tc>
                <a:tc rowSpan="2">
                  <a:txBody>
                    <a:bodyPr/>
                    <a:lstStyle/>
                    <a:p>
                      <a:pPr marL="0" marR="0" algn="ctr">
                        <a:lnSpc>
                          <a:spcPct val="115000"/>
                        </a:lnSpc>
                        <a:spcBef>
                          <a:spcPts val="0"/>
                        </a:spcBef>
                        <a:spcAft>
                          <a:spcPts val="0"/>
                        </a:spcAft>
                      </a:pPr>
                      <a:r>
                        <a:rPr lang="en-US" sz="1200">
                          <a:effectLst/>
                        </a:rPr>
                        <a:t>Sales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nchor="ctr"/>
                </a:tc>
                <a:tc rowSpan="2">
                  <a:txBody>
                    <a:bodyPr/>
                    <a:lstStyle/>
                    <a:p>
                      <a:pPr marL="0" marR="0" algn="ctr">
                        <a:lnSpc>
                          <a:spcPct val="115000"/>
                        </a:lnSpc>
                        <a:spcBef>
                          <a:spcPts val="0"/>
                        </a:spcBef>
                        <a:spcAft>
                          <a:spcPts val="0"/>
                        </a:spcAft>
                      </a:pPr>
                      <a:r>
                        <a:rPr lang="en-US" sz="1200" dirty="0">
                          <a:effectLst/>
                        </a:rPr>
                        <a:t>Expected Output(commission)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nchor="ctr"/>
                </a:tc>
                <a:tc rowSpan="2">
                  <a:txBody>
                    <a:bodyPr/>
                    <a:lstStyle/>
                    <a:p>
                      <a:pPr marL="0" marR="0" algn="ctr">
                        <a:lnSpc>
                          <a:spcPct val="115000"/>
                        </a:lnSpc>
                        <a:spcBef>
                          <a:spcPts val="0"/>
                        </a:spcBef>
                        <a:spcAft>
                          <a:spcPts val="0"/>
                        </a:spcAft>
                      </a:pPr>
                      <a:r>
                        <a:rPr lang="en-US" sz="1200" b="1" kern="1200" dirty="0">
                          <a:solidFill>
                            <a:schemeClr val="lt1"/>
                          </a:solidFill>
                          <a:effectLst/>
                          <a:latin typeface="+mn-lt"/>
                          <a:ea typeface="+mn-ea"/>
                          <a:cs typeface="+mn-cs"/>
                        </a:rPr>
                        <a:t>Actual Output (sales, commission)</a:t>
                      </a:r>
                    </a:p>
                  </a:txBody>
                  <a:tcPr marL="20469" marR="20469" marT="0" marB="0" anchor="ctr"/>
                </a:tc>
                <a:tc rowSpan="2">
                  <a:txBody>
                    <a:bodyPr/>
                    <a:lstStyle/>
                    <a:p>
                      <a:pPr marL="0" marR="0" algn="ctr">
                        <a:lnSpc>
                          <a:spcPct val="115000"/>
                        </a:lnSpc>
                        <a:spcBef>
                          <a:spcPts val="0"/>
                        </a:spcBef>
                        <a:spcAft>
                          <a:spcPts val="1000"/>
                        </a:spcAft>
                      </a:pPr>
                      <a:r>
                        <a:rPr lang="en-US" sz="1200" b="1" kern="1200" dirty="0">
                          <a:solidFill>
                            <a:schemeClr val="lt1"/>
                          </a:solidFill>
                          <a:effectLst/>
                          <a:latin typeface="+mn-lt"/>
                          <a:ea typeface="+mn-ea"/>
                          <a:cs typeface="+mn-cs"/>
                        </a:rPr>
                        <a:t>Status</a:t>
                      </a:r>
                    </a:p>
                  </a:txBody>
                  <a:tcPr marL="20469" marR="20469" marT="0" marB="0" anchor="ctr"/>
                </a:tc>
                <a:extLst>
                  <a:ext uri="{0D108BD9-81ED-4DB2-BD59-A6C34878D82A}">
                    <a16:rowId xmlns:a16="http://schemas.microsoft.com/office/drawing/2014/main" xmlns="" val="1686866759"/>
                  </a:ext>
                </a:extLst>
              </a:tr>
              <a:tr h="425136">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200">
                          <a:effectLst/>
                        </a:rPr>
                        <a:t>Locks</a:t>
                      </a:r>
                      <a:endParaRPr lang="en-US" sz="1100">
                        <a:effectLst/>
                      </a:endParaRPr>
                    </a:p>
                    <a:p>
                      <a:pPr marL="0" marR="0" algn="ctr">
                        <a:lnSpc>
                          <a:spcPct val="115000"/>
                        </a:lnSpc>
                        <a:spcBef>
                          <a:spcPts val="0"/>
                        </a:spcBef>
                        <a:spcAft>
                          <a:spcPts val="0"/>
                        </a:spcAft>
                      </a:pPr>
                      <a:r>
                        <a:rPr lang="en-US" sz="1200">
                          <a:effectLst/>
                        </a:rPr>
                        <a:t>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ctr">
                        <a:lnSpc>
                          <a:spcPct val="115000"/>
                        </a:lnSpc>
                        <a:spcBef>
                          <a:spcPts val="0"/>
                        </a:spcBef>
                        <a:spcAft>
                          <a:spcPts val="0"/>
                        </a:spcAft>
                      </a:pPr>
                      <a:r>
                        <a:rPr lang="en-US" sz="1200">
                          <a:effectLst/>
                        </a:rPr>
                        <a:t>Stocks</a:t>
                      </a:r>
                      <a:endParaRPr lang="en-US" sz="1100">
                        <a:effectLst/>
                      </a:endParaRPr>
                    </a:p>
                    <a:p>
                      <a:pPr marL="0" marR="0" algn="ctr">
                        <a:lnSpc>
                          <a:spcPct val="115000"/>
                        </a:lnSpc>
                        <a:spcBef>
                          <a:spcPts val="0"/>
                        </a:spcBef>
                        <a:spcAft>
                          <a:spcPts val="0"/>
                        </a:spcAft>
                      </a:pPr>
                      <a:r>
                        <a:rPr lang="en-US" sz="1200">
                          <a:effectLst/>
                        </a:rPr>
                        <a: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ctr">
                        <a:lnSpc>
                          <a:spcPct val="115000"/>
                        </a:lnSpc>
                        <a:spcBef>
                          <a:spcPts val="0"/>
                        </a:spcBef>
                        <a:spcAft>
                          <a:spcPts val="0"/>
                        </a:spcAft>
                      </a:pPr>
                      <a:r>
                        <a:rPr lang="en-US" sz="1200" dirty="0">
                          <a:effectLst/>
                        </a:rPr>
                        <a:t>Barrels</a:t>
                      </a:r>
                      <a:endParaRPr lang="en-US" sz="1100" dirty="0">
                        <a:effectLst/>
                      </a:endParaRPr>
                    </a:p>
                    <a:p>
                      <a:pPr marL="0" marR="0" algn="ctr">
                        <a:lnSpc>
                          <a:spcPct val="115000"/>
                        </a:lnSpc>
                        <a:spcBef>
                          <a:spcPts val="0"/>
                        </a:spcBef>
                        <a:spcAft>
                          <a:spcPts val="0"/>
                        </a:spcAft>
                      </a:pPr>
                      <a:r>
                        <a:rPr lang="en-US" sz="1200" dirty="0">
                          <a:effectLst/>
                        </a:rPr>
                        <a:t>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189604185"/>
                  </a:ext>
                </a:extLst>
              </a:tr>
              <a:tr h="674807">
                <a:tc>
                  <a:txBody>
                    <a:bodyPr/>
                    <a:lstStyle/>
                    <a:p>
                      <a:pPr marL="0" marR="0" algn="just">
                        <a:lnSpc>
                          <a:spcPct val="115000"/>
                        </a:lnSpc>
                        <a:spcBef>
                          <a:spcPts val="0"/>
                        </a:spcBef>
                        <a:spcAft>
                          <a:spcPts val="0"/>
                        </a:spcAft>
                      </a:pPr>
                      <a:r>
                        <a:rPr lang="en-US" sz="1400">
                          <a:effectLst/>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Enter nominal for L, S and min for B</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35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40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2800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420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4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1000"/>
                        </a:spcAft>
                      </a:pPr>
                      <a:r>
                        <a:rPr lang="en-US" sz="4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extLst>
                  <a:ext uri="{0D108BD9-81ED-4DB2-BD59-A6C34878D82A}">
                    <a16:rowId xmlns:a16="http://schemas.microsoft.com/office/drawing/2014/main" xmlns="" val="2406565230"/>
                  </a:ext>
                </a:extLst>
              </a:tr>
              <a:tr h="674807">
                <a:tc>
                  <a:txBody>
                    <a:bodyPr/>
                    <a:lstStyle/>
                    <a:p>
                      <a:pPr marL="0" marR="0" algn="just">
                        <a:lnSpc>
                          <a:spcPct val="115000"/>
                        </a:lnSpc>
                        <a:spcBef>
                          <a:spcPts val="0"/>
                        </a:spcBef>
                        <a:spcAft>
                          <a:spcPts val="0"/>
                        </a:spcAft>
                      </a:pPr>
                      <a:r>
                        <a:rPr lang="en-US" sz="1400">
                          <a:effectLst/>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dirty="0">
                          <a:effectLst/>
                        </a:rPr>
                        <a:t>Enter nominal for L, S and min + for B</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35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40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dirty="0">
                          <a:effectLst/>
                        </a:rPr>
                        <a:t>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2825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425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400" dirty="0">
                          <a:effectLst/>
                        </a:rPr>
                        <a:t> </a:t>
                      </a:r>
                      <a:endParaRPr lang="en-US" sz="300" dirty="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1000"/>
                        </a:spcAft>
                      </a:pPr>
                      <a:r>
                        <a:rPr lang="en-US" sz="4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extLst>
                  <a:ext uri="{0D108BD9-81ED-4DB2-BD59-A6C34878D82A}">
                    <a16:rowId xmlns:a16="http://schemas.microsoft.com/office/drawing/2014/main" xmlns="" val="28203790"/>
                  </a:ext>
                </a:extLst>
              </a:tr>
              <a:tr h="674807">
                <a:tc>
                  <a:txBody>
                    <a:bodyPr/>
                    <a:lstStyle/>
                    <a:p>
                      <a:pPr marL="0" marR="0" algn="just">
                        <a:lnSpc>
                          <a:spcPct val="115000"/>
                        </a:lnSpc>
                        <a:spcBef>
                          <a:spcPts val="0"/>
                        </a:spcBef>
                        <a:spcAft>
                          <a:spcPts val="0"/>
                        </a:spcAft>
                      </a:pPr>
                      <a:r>
                        <a:rPr lang="en-US" sz="14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Enter nominal for L, S and nominal for B</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35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40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45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3900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640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4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1000"/>
                        </a:spcAft>
                      </a:pPr>
                      <a:r>
                        <a:rPr lang="en-US" sz="4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extLst>
                  <a:ext uri="{0D108BD9-81ED-4DB2-BD59-A6C34878D82A}">
                    <a16:rowId xmlns:a16="http://schemas.microsoft.com/office/drawing/2014/main" xmlns="" val="3847000215"/>
                  </a:ext>
                </a:extLst>
              </a:tr>
              <a:tr h="674807">
                <a:tc>
                  <a:txBody>
                    <a:bodyPr/>
                    <a:lstStyle/>
                    <a:p>
                      <a:pPr marL="0" marR="0" algn="just">
                        <a:lnSpc>
                          <a:spcPct val="115000"/>
                        </a:lnSpc>
                        <a:spcBef>
                          <a:spcPts val="0"/>
                        </a:spcBef>
                        <a:spcAft>
                          <a:spcPts val="0"/>
                        </a:spcAft>
                      </a:pPr>
                      <a:r>
                        <a:rPr lang="en-US" sz="1400">
                          <a:effectLst/>
                        </a:rPr>
                        <a:t>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Enter nominal for L, S and max- for B</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35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40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89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5000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860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4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1000"/>
                        </a:spcAft>
                      </a:pPr>
                      <a:r>
                        <a:rPr lang="en-US" sz="4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extLst>
                  <a:ext uri="{0D108BD9-81ED-4DB2-BD59-A6C34878D82A}">
                    <a16:rowId xmlns:a16="http://schemas.microsoft.com/office/drawing/2014/main" xmlns="" val="4281902983"/>
                  </a:ext>
                </a:extLst>
              </a:tr>
              <a:tr h="674807">
                <a:tc>
                  <a:txBody>
                    <a:bodyPr/>
                    <a:lstStyle/>
                    <a:p>
                      <a:pPr marL="0" marR="0" algn="just">
                        <a:lnSpc>
                          <a:spcPct val="115000"/>
                        </a:lnSpc>
                        <a:spcBef>
                          <a:spcPts val="0"/>
                        </a:spcBef>
                        <a:spcAft>
                          <a:spcPts val="0"/>
                        </a:spcAft>
                      </a:pPr>
                      <a:r>
                        <a:rPr lang="en-US" sz="1400">
                          <a:effectLst/>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Enter nominal for L, S and max for B</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35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40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90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5025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dirty="0">
                          <a:effectLst/>
                        </a:rPr>
                        <a:t>865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4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1000"/>
                        </a:spcAft>
                      </a:pPr>
                      <a:r>
                        <a:rPr lang="en-US" sz="4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extLst>
                  <a:ext uri="{0D108BD9-81ED-4DB2-BD59-A6C34878D82A}">
                    <a16:rowId xmlns:a16="http://schemas.microsoft.com/office/drawing/2014/main" xmlns="" val="1492801208"/>
                  </a:ext>
                </a:extLst>
              </a:tr>
              <a:tr h="674807">
                <a:tc>
                  <a:txBody>
                    <a:bodyPr/>
                    <a:lstStyle/>
                    <a:p>
                      <a:pPr marL="0" marR="0" algn="just">
                        <a:lnSpc>
                          <a:spcPct val="115000"/>
                        </a:lnSpc>
                        <a:spcBef>
                          <a:spcPts val="0"/>
                        </a:spcBef>
                        <a:spcAft>
                          <a:spcPts val="0"/>
                        </a:spcAft>
                      </a:pPr>
                      <a:r>
                        <a:rPr lang="en-US" sz="1400">
                          <a:effectLst/>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Enter nominal for L, B and min for 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35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45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2730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dirty="0">
                          <a:effectLst/>
                        </a:rPr>
                        <a:t>406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4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1000"/>
                        </a:spcAft>
                      </a:pPr>
                      <a:r>
                        <a:rPr lang="en-US" sz="4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extLst>
                  <a:ext uri="{0D108BD9-81ED-4DB2-BD59-A6C34878D82A}">
                    <a16:rowId xmlns:a16="http://schemas.microsoft.com/office/drawing/2014/main" xmlns="" val="4177572305"/>
                  </a:ext>
                </a:extLst>
              </a:tr>
              <a:tr h="674807">
                <a:tc>
                  <a:txBody>
                    <a:bodyPr/>
                    <a:lstStyle/>
                    <a:p>
                      <a:pPr marL="0" marR="0" algn="just">
                        <a:lnSpc>
                          <a:spcPct val="115000"/>
                        </a:lnSpc>
                        <a:spcBef>
                          <a:spcPts val="0"/>
                        </a:spcBef>
                        <a:spcAft>
                          <a:spcPts val="0"/>
                        </a:spcAft>
                      </a:pPr>
                      <a:r>
                        <a:rPr lang="en-US" sz="1400">
                          <a:effectLst/>
                        </a:rPr>
                        <a:t>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Enter nominal for L, B and min+ for 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35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45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2760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412</a:t>
                      </a:r>
                      <a:endParaRPr lang="en-US" sz="1200">
                        <a:effectLst/>
                      </a:endParaRPr>
                    </a:p>
                    <a:p>
                      <a:pPr marL="0" marR="0" algn="just">
                        <a:lnSpc>
                          <a:spcPct val="115000"/>
                        </a:lnSpc>
                        <a:spcBef>
                          <a:spcPts val="0"/>
                        </a:spcBef>
                        <a:spcAft>
                          <a:spcPts val="0"/>
                        </a:spcAft>
                      </a:pPr>
                      <a:r>
                        <a:rPr lang="en-US" sz="14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4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1000"/>
                        </a:spcAft>
                      </a:pPr>
                      <a:r>
                        <a:rPr lang="en-US" sz="4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extLst>
                  <a:ext uri="{0D108BD9-81ED-4DB2-BD59-A6C34878D82A}">
                    <a16:rowId xmlns:a16="http://schemas.microsoft.com/office/drawing/2014/main" xmlns="" val="2922003951"/>
                  </a:ext>
                </a:extLst>
              </a:tr>
              <a:tr h="674807">
                <a:tc>
                  <a:txBody>
                    <a:bodyPr/>
                    <a:lstStyle/>
                    <a:p>
                      <a:pPr marL="0" marR="0" algn="just">
                        <a:lnSpc>
                          <a:spcPct val="115000"/>
                        </a:lnSpc>
                        <a:spcBef>
                          <a:spcPts val="0"/>
                        </a:spcBef>
                        <a:spcAft>
                          <a:spcPts val="0"/>
                        </a:spcAft>
                      </a:pPr>
                      <a:r>
                        <a:rPr lang="en-US" sz="1400">
                          <a:effectLst/>
                        </a:rPr>
                        <a:t>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Enter nominal for L, B and max- for 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35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79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45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5070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dirty="0">
                          <a:effectLst/>
                        </a:rPr>
                        <a:t>874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4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1000"/>
                        </a:spcAft>
                      </a:pPr>
                      <a:r>
                        <a:rPr lang="en-US" sz="400" dirty="0">
                          <a:effectLst/>
                        </a:rPr>
                        <a:t> </a:t>
                      </a:r>
                      <a:endParaRPr lang="en-US" sz="300" dirty="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extLst>
                  <a:ext uri="{0D108BD9-81ED-4DB2-BD59-A6C34878D82A}">
                    <a16:rowId xmlns:a16="http://schemas.microsoft.com/office/drawing/2014/main" xmlns="" val="1079535230"/>
                  </a:ext>
                </a:extLst>
              </a:tr>
            </a:tbl>
          </a:graphicData>
        </a:graphic>
      </p:graphicFrame>
    </p:spTree>
    <p:extLst>
      <p:ext uri="{BB962C8B-B14F-4D97-AF65-F5344CB8AC3E}">
        <p14:creationId xmlns:p14="http://schemas.microsoft.com/office/powerpoint/2010/main" val="8632145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A7126167-A6F5-47EC-88DD-244767019990}"/>
              </a:ext>
            </a:extLst>
          </p:cNvPr>
          <p:cNvSpPr>
            <a:spLocks noChangeArrowheads="1"/>
          </p:cNvSpPr>
          <p:nvPr/>
        </p:nvSpPr>
        <p:spPr bwMode="auto">
          <a:xfrm>
            <a:off x="2130596" y="1114981"/>
            <a:ext cx="793080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altLang="en-US" b="1" dirty="0">
              <a:solidFill>
                <a:srgbClr val="424142"/>
              </a:solidFill>
              <a:latin typeface="Bookman Old Style" panose="02050604050505020204" pitchFamily="18" charset="0"/>
              <a:ea typeface="Times New Roman" panose="02020603050405020304" pitchFamily="18" charset="0"/>
              <a:cs typeface="Times New Roman" panose="02020603050405020304" pitchFamily="18" charset="0"/>
            </a:endParaRPr>
          </a:p>
        </p:txBody>
      </p:sp>
      <p:sp>
        <p:nvSpPr>
          <p:cNvPr id="3" name="Rectangle 3">
            <a:extLst>
              <a:ext uri="{FF2B5EF4-FFF2-40B4-BE49-F238E27FC236}">
                <a16:creationId xmlns:a16="http://schemas.microsoft.com/office/drawing/2014/main" xmlns="" id="{6F1AB8EF-8C5B-458A-84DC-1CFE1AAC3138}"/>
              </a:ext>
            </a:extLst>
          </p:cNvPr>
          <p:cNvSpPr>
            <a:spLocks noChangeArrowheads="1"/>
          </p:cNvSpPr>
          <p:nvPr/>
        </p:nvSpPr>
        <p:spPr bwMode="auto">
          <a:xfrm>
            <a:off x="2130597" y="3785671"/>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3">
            <a:extLst>
              <a:ext uri="{FF2B5EF4-FFF2-40B4-BE49-F238E27FC236}">
                <a16:creationId xmlns:a16="http://schemas.microsoft.com/office/drawing/2014/main" xmlns="" id="{18582010-BA1F-4B3C-9B44-DCC4C81AED6A}"/>
              </a:ext>
            </a:extLst>
          </p:cNvPr>
          <p:cNvSpPr>
            <a:spLocks noChangeArrowheads="1"/>
          </p:cNvSpPr>
          <p:nvPr/>
        </p:nvSpPr>
        <p:spPr bwMode="auto">
          <a:xfrm>
            <a:off x="1524001" y="20251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2">
            <a:extLst>
              <a:ext uri="{FF2B5EF4-FFF2-40B4-BE49-F238E27FC236}">
                <a16:creationId xmlns:a16="http://schemas.microsoft.com/office/drawing/2014/main" xmlns="" id="{5639116C-9C57-4162-905D-F021407027D6}"/>
              </a:ext>
            </a:extLst>
          </p:cNvPr>
          <p:cNvSpPr>
            <a:spLocks noChangeArrowheads="1"/>
          </p:cNvSpPr>
          <p:nvPr/>
        </p:nvSpPr>
        <p:spPr bwMode="auto">
          <a:xfrm>
            <a:off x="2547939" y="3350368"/>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
        <p:nvSpPr>
          <p:cNvPr id="6" name="Rectangle 3">
            <a:extLst>
              <a:ext uri="{FF2B5EF4-FFF2-40B4-BE49-F238E27FC236}">
                <a16:creationId xmlns:a16="http://schemas.microsoft.com/office/drawing/2014/main" xmlns="" id="{50E1DAAF-3B12-467A-8D0B-327CBBBEA833}"/>
              </a:ext>
            </a:extLst>
          </p:cNvPr>
          <p:cNvSpPr>
            <a:spLocks noChangeArrowheads="1"/>
          </p:cNvSpPr>
          <p:nvPr/>
        </p:nvSpPr>
        <p:spPr bwMode="auto">
          <a:xfrm>
            <a:off x="2547939" y="4036168"/>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Bookman Old Style" panose="02050604050505020204" pitchFamily="18" charset="0"/>
            </a:endParaRPr>
          </a:p>
        </p:txBody>
      </p:sp>
      <p:sp>
        <p:nvSpPr>
          <p:cNvPr id="12" name="Rectangle 2"/>
          <p:cNvSpPr txBox="1">
            <a:spLocks noChangeArrowheads="1"/>
          </p:cNvSpPr>
          <p:nvPr/>
        </p:nvSpPr>
        <p:spPr bwMode="auto">
          <a:xfrm>
            <a:off x="2301266" y="342358"/>
            <a:ext cx="7760138" cy="420628"/>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lvl1pPr algn="l" rtl="0" eaLnBrk="0" fontAlgn="base" hangingPunct="0">
              <a:lnSpc>
                <a:spcPct val="87000"/>
              </a:lnSpc>
              <a:spcBef>
                <a:spcPct val="0"/>
              </a:spcBef>
              <a:spcAft>
                <a:spcPct val="0"/>
              </a:spcAft>
              <a:defRPr sz="2400" b="1">
                <a:solidFill>
                  <a:schemeClr val="tx1"/>
                </a:solidFill>
                <a:latin typeface="+mj-lt"/>
                <a:ea typeface="+mj-ea"/>
                <a:cs typeface="+mj-cs"/>
              </a:defRPr>
            </a:lvl1pPr>
            <a:lvl2pPr algn="l" rtl="0" eaLnBrk="0" fontAlgn="base" hangingPunct="0">
              <a:lnSpc>
                <a:spcPct val="87000"/>
              </a:lnSpc>
              <a:spcBef>
                <a:spcPct val="0"/>
              </a:spcBef>
              <a:spcAft>
                <a:spcPct val="0"/>
              </a:spcAft>
              <a:defRPr sz="2400" b="1">
                <a:solidFill>
                  <a:schemeClr val="tx2"/>
                </a:solidFill>
                <a:latin typeface="Arial" charset="0"/>
              </a:defRPr>
            </a:lvl2pPr>
            <a:lvl3pPr algn="l" rtl="0" eaLnBrk="0" fontAlgn="base" hangingPunct="0">
              <a:lnSpc>
                <a:spcPct val="87000"/>
              </a:lnSpc>
              <a:spcBef>
                <a:spcPct val="0"/>
              </a:spcBef>
              <a:spcAft>
                <a:spcPct val="0"/>
              </a:spcAft>
              <a:defRPr sz="2400" b="1">
                <a:solidFill>
                  <a:schemeClr val="tx2"/>
                </a:solidFill>
                <a:latin typeface="Arial" charset="0"/>
              </a:defRPr>
            </a:lvl3pPr>
            <a:lvl4pPr algn="l" rtl="0" eaLnBrk="0" fontAlgn="base" hangingPunct="0">
              <a:lnSpc>
                <a:spcPct val="87000"/>
              </a:lnSpc>
              <a:spcBef>
                <a:spcPct val="0"/>
              </a:spcBef>
              <a:spcAft>
                <a:spcPct val="0"/>
              </a:spcAft>
              <a:defRPr sz="2400" b="1">
                <a:solidFill>
                  <a:schemeClr val="tx2"/>
                </a:solidFill>
                <a:latin typeface="Arial" charset="0"/>
              </a:defRPr>
            </a:lvl4pPr>
            <a:lvl5pPr algn="l" rtl="0" eaLnBrk="0" fontAlgn="base" hangingPunct="0">
              <a:lnSpc>
                <a:spcPct val="87000"/>
              </a:lnSpc>
              <a:spcBef>
                <a:spcPct val="0"/>
              </a:spcBef>
              <a:spcAft>
                <a:spcPct val="0"/>
              </a:spcAft>
              <a:defRPr sz="2400" b="1">
                <a:solidFill>
                  <a:schemeClr val="tx2"/>
                </a:solidFill>
                <a:latin typeface="Arial" charset="0"/>
              </a:defRPr>
            </a:lvl5pPr>
            <a:lvl6pPr marL="457200" algn="l" rtl="0" eaLnBrk="0" fontAlgn="base" hangingPunct="0">
              <a:lnSpc>
                <a:spcPct val="87000"/>
              </a:lnSpc>
              <a:spcBef>
                <a:spcPct val="0"/>
              </a:spcBef>
              <a:spcAft>
                <a:spcPct val="0"/>
              </a:spcAft>
              <a:defRPr sz="2400" b="1">
                <a:solidFill>
                  <a:schemeClr val="tx2"/>
                </a:solidFill>
                <a:latin typeface="Arial" charset="0"/>
              </a:defRPr>
            </a:lvl6pPr>
            <a:lvl7pPr marL="914400" algn="l" rtl="0" eaLnBrk="0" fontAlgn="base" hangingPunct="0">
              <a:lnSpc>
                <a:spcPct val="87000"/>
              </a:lnSpc>
              <a:spcBef>
                <a:spcPct val="0"/>
              </a:spcBef>
              <a:spcAft>
                <a:spcPct val="0"/>
              </a:spcAft>
              <a:defRPr sz="2400" b="1">
                <a:solidFill>
                  <a:schemeClr val="tx2"/>
                </a:solidFill>
                <a:latin typeface="Arial" charset="0"/>
              </a:defRPr>
            </a:lvl7pPr>
            <a:lvl8pPr marL="1371600" algn="l" rtl="0" eaLnBrk="0" fontAlgn="base" hangingPunct="0">
              <a:lnSpc>
                <a:spcPct val="87000"/>
              </a:lnSpc>
              <a:spcBef>
                <a:spcPct val="0"/>
              </a:spcBef>
              <a:spcAft>
                <a:spcPct val="0"/>
              </a:spcAft>
              <a:defRPr sz="2400" b="1">
                <a:solidFill>
                  <a:schemeClr val="tx2"/>
                </a:solidFill>
                <a:latin typeface="Arial" charset="0"/>
              </a:defRPr>
            </a:lvl8pPr>
            <a:lvl9pPr marL="1828800" algn="l" rtl="0" eaLnBrk="0" fontAlgn="base" hangingPunct="0">
              <a:lnSpc>
                <a:spcPct val="87000"/>
              </a:lnSpc>
              <a:spcBef>
                <a:spcPct val="0"/>
              </a:spcBef>
              <a:spcAft>
                <a:spcPct val="0"/>
              </a:spcAft>
              <a:defRPr sz="2400" b="1">
                <a:solidFill>
                  <a:schemeClr val="tx2"/>
                </a:solidFill>
                <a:latin typeface="Arial" charset="0"/>
              </a:defRPr>
            </a:lvl9pPr>
          </a:lstStyle>
          <a:p>
            <a:pPr>
              <a:lnSpc>
                <a:spcPct val="100000"/>
              </a:lnSpc>
              <a:spcBef>
                <a:spcPts val="600"/>
              </a:spcBef>
              <a:spcAft>
                <a:spcPts val="600"/>
              </a:spcAft>
            </a:pPr>
            <a:r>
              <a:rPr lang="en-US" kern="0" dirty="0">
                <a:solidFill>
                  <a:srgbClr val="FF0000"/>
                </a:solidFill>
                <a:latin typeface="Bookman Old Style" panose="02050604050505020204" pitchFamily="18" charset="0"/>
                <a:ea typeface="Cambria" panose="02040503050406030204" pitchFamily="18" charset="0"/>
              </a:rPr>
              <a:t>Quality, Quality assurance and Quality Control</a:t>
            </a:r>
            <a:endParaRPr lang="en-US" kern="0" dirty="0">
              <a:solidFill>
                <a:srgbClr val="FF0000"/>
              </a:solidFill>
              <a:latin typeface="Bookman Old Style" panose="02050604050505020204" pitchFamily="18" charset="0"/>
              <a:ea typeface="Cambria" panose="02040503050406030204"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1029251"/>
            <a:ext cx="8382000" cy="236109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0596" y="3390350"/>
            <a:ext cx="8537404" cy="2669438"/>
          </a:xfrm>
          <a:prstGeom prst="rect">
            <a:avLst/>
          </a:prstGeom>
        </p:spPr>
      </p:pic>
    </p:spTree>
    <p:extLst>
      <p:ext uri="{BB962C8B-B14F-4D97-AF65-F5344CB8AC3E}">
        <p14:creationId xmlns:p14="http://schemas.microsoft.com/office/powerpoint/2010/main" val="240702254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F0FCF1BE-AB44-44E7-B8C4-9AD1B5F3BDC7}"/>
              </a:ext>
            </a:extLst>
          </p:cNvPr>
          <p:cNvGraphicFramePr>
            <a:graphicFrameLocks noGrp="1"/>
          </p:cNvGraphicFramePr>
          <p:nvPr>
            <p:extLst/>
          </p:nvPr>
        </p:nvGraphicFramePr>
        <p:xfrm>
          <a:off x="1099930" y="768627"/>
          <a:ext cx="8812695" cy="5115337"/>
        </p:xfrm>
        <a:graphic>
          <a:graphicData uri="http://schemas.openxmlformats.org/drawingml/2006/table">
            <a:tbl>
              <a:tblPr firstRow="1" firstCol="1" bandRow="1">
                <a:tableStyleId>{5C22544A-7EE6-4342-B048-85BDC9FD1C3A}</a:tableStyleId>
              </a:tblPr>
              <a:tblGrid>
                <a:gridCol w="556592">
                  <a:extLst>
                    <a:ext uri="{9D8B030D-6E8A-4147-A177-3AD203B41FA5}">
                      <a16:colId xmlns:a16="http://schemas.microsoft.com/office/drawing/2014/main" xmlns="" val="3374581752"/>
                    </a:ext>
                  </a:extLst>
                </a:gridCol>
                <a:gridCol w="2045012">
                  <a:extLst>
                    <a:ext uri="{9D8B030D-6E8A-4147-A177-3AD203B41FA5}">
                      <a16:colId xmlns:a16="http://schemas.microsoft.com/office/drawing/2014/main" xmlns="" val="2958287923"/>
                    </a:ext>
                  </a:extLst>
                </a:gridCol>
                <a:gridCol w="672422">
                  <a:extLst>
                    <a:ext uri="{9D8B030D-6E8A-4147-A177-3AD203B41FA5}">
                      <a16:colId xmlns:a16="http://schemas.microsoft.com/office/drawing/2014/main" xmlns="" val="653910999"/>
                    </a:ext>
                  </a:extLst>
                </a:gridCol>
                <a:gridCol w="742256">
                  <a:extLst>
                    <a:ext uri="{9D8B030D-6E8A-4147-A177-3AD203B41FA5}">
                      <a16:colId xmlns:a16="http://schemas.microsoft.com/office/drawing/2014/main" xmlns="" val="3916466017"/>
                    </a:ext>
                  </a:extLst>
                </a:gridCol>
                <a:gridCol w="742256">
                  <a:extLst>
                    <a:ext uri="{9D8B030D-6E8A-4147-A177-3AD203B41FA5}">
                      <a16:colId xmlns:a16="http://schemas.microsoft.com/office/drawing/2014/main" xmlns="" val="3440209951"/>
                    </a:ext>
                  </a:extLst>
                </a:gridCol>
                <a:gridCol w="562574">
                  <a:extLst>
                    <a:ext uri="{9D8B030D-6E8A-4147-A177-3AD203B41FA5}">
                      <a16:colId xmlns:a16="http://schemas.microsoft.com/office/drawing/2014/main" xmlns="" val="2431356191"/>
                    </a:ext>
                  </a:extLst>
                </a:gridCol>
                <a:gridCol w="1337787">
                  <a:extLst>
                    <a:ext uri="{9D8B030D-6E8A-4147-A177-3AD203B41FA5}">
                      <a16:colId xmlns:a16="http://schemas.microsoft.com/office/drawing/2014/main" xmlns="" val="792557001"/>
                    </a:ext>
                  </a:extLst>
                </a:gridCol>
                <a:gridCol w="2153796">
                  <a:extLst>
                    <a:ext uri="{9D8B030D-6E8A-4147-A177-3AD203B41FA5}">
                      <a16:colId xmlns:a16="http://schemas.microsoft.com/office/drawing/2014/main" xmlns="" val="1543140090"/>
                    </a:ext>
                  </a:extLst>
                </a:gridCol>
              </a:tblGrid>
              <a:tr h="1218637">
                <a:tc>
                  <a:txBody>
                    <a:bodyPr/>
                    <a:lstStyle/>
                    <a:p>
                      <a:pPr marL="0" marR="0" algn="just">
                        <a:lnSpc>
                          <a:spcPct val="115000"/>
                        </a:lnSpc>
                        <a:spcBef>
                          <a:spcPts val="0"/>
                        </a:spcBef>
                        <a:spcAft>
                          <a:spcPts val="0"/>
                        </a:spcAft>
                      </a:pPr>
                      <a:r>
                        <a:rPr lang="en-US" sz="1400">
                          <a:effectLst/>
                        </a:rPr>
                        <a:t>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Enter nominal for L, B and max for 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35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80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45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5100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880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400" dirty="0">
                          <a:effectLst/>
                        </a:rPr>
                        <a:t> </a:t>
                      </a:r>
                      <a:endParaRPr lang="en-US" sz="300" dirty="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extLst>
                  <a:ext uri="{0D108BD9-81ED-4DB2-BD59-A6C34878D82A}">
                    <a16:rowId xmlns:a16="http://schemas.microsoft.com/office/drawing/2014/main" xmlns="" val="2472677647"/>
                  </a:ext>
                </a:extLst>
              </a:tr>
              <a:tr h="974175">
                <a:tc>
                  <a:txBody>
                    <a:bodyPr/>
                    <a:lstStyle/>
                    <a:p>
                      <a:pPr marL="0" marR="0" algn="just">
                        <a:lnSpc>
                          <a:spcPct val="115000"/>
                        </a:lnSpc>
                        <a:spcBef>
                          <a:spcPts val="0"/>
                        </a:spcBef>
                        <a:spcAft>
                          <a:spcPts val="0"/>
                        </a:spcAft>
                      </a:pPr>
                      <a:r>
                        <a:rPr lang="en-US" sz="1400">
                          <a:effectLst/>
                        </a:rPr>
                        <a:t>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Enter nominal for B, S and min for 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40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45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2370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334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4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extLst>
                  <a:ext uri="{0D108BD9-81ED-4DB2-BD59-A6C34878D82A}">
                    <a16:rowId xmlns:a16="http://schemas.microsoft.com/office/drawing/2014/main" xmlns="" val="1920927505"/>
                  </a:ext>
                </a:extLst>
              </a:tr>
              <a:tr h="974175">
                <a:tc>
                  <a:txBody>
                    <a:bodyPr/>
                    <a:lstStyle/>
                    <a:p>
                      <a:pPr marL="0" marR="0" algn="just">
                        <a:lnSpc>
                          <a:spcPct val="115000"/>
                        </a:lnSpc>
                        <a:spcBef>
                          <a:spcPts val="0"/>
                        </a:spcBef>
                        <a:spcAft>
                          <a:spcPts val="0"/>
                        </a:spcAft>
                      </a:pPr>
                      <a:r>
                        <a:rPr lang="en-US" sz="1400">
                          <a:effectLst/>
                        </a:rPr>
                        <a:t>11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Enter nominal for B, S and min+ for 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40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45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2415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343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400" dirty="0">
                          <a:effectLst/>
                        </a:rPr>
                        <a:t> </a:t>
                      </a:r>
                      <a:endParaRPr lang="en-US" sz="300" dirty="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extLst>
                  <a:ext uri="{0D108BD9-81ED-4DB2-BD59-A6C34878D82A}">
                    <a16:rowId xmlns:a16="http://schemas.microsoft.com/office/drawing/2014/main" xmlns="" val="57927775"/>
                  </a:ext>
                </a:extLst>
              </a:tr>
              <a:tr h="974175">
                <a:tc>
                  <a:txBody>
                    <a:bodyPr/>
                    <a:lstStyle/>
                    <a:p>
                      <a:pPr marL="0" marR="0" algn="just">
                        <a:lnSpc>
                          <a:spcPct val="115000"/>
                        </a:lnSpc>
                        <a:spcBef>
                          <a:spcPts val="0"/>
                        </a:spcBef>
                        <a:spcAft>
                          <a:spcPts val="0"/>
                        </a:spcAft>
                      </a:pPr>
                      <a:r>
                        <a:rPr lang="en-US" sz="1400">
                          <a:effectLst/>
                        </a:rPr>
                        <a:t>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Enter nominal for B, S and max- for 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69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40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45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5430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946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400">
                          <a:effectLst/>
                        </a:rPr>
                        <a:t> </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extLst>
                  <a:ext uri="{0D108BD9-81ED-4DB2-BD59-A6C34878D82A}">
                    <a16:rowId xmlns:a16="http://schemas.microsoft.com/office/drawing/2014/main" xmlns="" val="2928143103"/>
                  </a:ext>
                </a:extLst>
              </a:tr>
              <a:tr h="974175">
                <a:tc>
                  <a:txBody>
                    <a:bodyPr/>
                    <a:lstStyle/>
                    <a:p>
                      <a:pPr marL="0" marR="0" algn="just">
                        <a:lnSpc>
                          <a:spcPct val="115000"/>
                        </a:lnSpc>
                        <a:spcBef>
                          <a:spcPts val="0"/>
                        </a:spcBef>
                        <a:spcAft>
                          <a:spcPts val="0"/>
                        </a:spcAft>
                      </a:pPr>
                      <a:r>
                        <a:rPr lang="en-US" sz="1400">
                          <a:effectLst/>
                        </a:rPr>
                        <a:t>13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Enter nominal for B, S and max for 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70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40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45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a:effectLst/>
                        </a:rPr>
                        <a:t>5475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1400" dirty="0">
                          <a:effectLst/>
                        </a:rPr>
                        <a:t>955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tc>
                  <a:txBody>
                    <a:bodyPr/>
                    <a:lstStyle/>
                    <a:p>
                      <a:pPr marL="0" marR="0" algn="just">
                        <a:lnSpc>
                          <a:spcPct val="115000"/>
                        </a:lnSpc>
                        <a:spcBef>
                          <a:spcPts val="0"/>
                        </a:spcBef>
                        <a:spcAft>
                          <a:spcPts val="0"/>
                        </a:spcAft>
                      </a:pPr>
                      <a:r>
                        <a:rPr lang="en-US" sz="400" dirty="0">
                          <a:effectLst/>
                        </a:rPr>
                        <a:t> </a:t>
                      </a:r>
                      <a:endParaRPr lang="en-US" sz="300" dirty="0">
                        <a:effectLst/>
                        <a:latin typeface="Calibri" panose="020F0502020204030204" pitchFamily="34" charset="0"/>
                        <a:ea typeface="Calibri" panose="020F0502020204030204" pitchFamily="34" charset="0"/>
                        <a:cs typeface="Times New Roman" panose="02020603050405020304" pitchFamily="18" charset="0"/>
                      </a:endParaRPr>
                    </a:p>
                  </a:txBody>
                  <a:tcPr marL="20469" marR="20469" marT="0" marB="0"/>
                </a:tc>
                <a:extLst>
                  <a:ext uri="{0D108BD9-81ED-4DB2-BD59-A6C34878D82A}">
                    <a16:rowId xmlns:a16="http://schemas.microsoft.com/office/drawing/2014/main" xmlns="" val="141767062"/>
                  </a:ext>
                </a:extLst>
              </a:tr>
            </a:tbl>
          </a:graphicData>
        </a:graphic>
      </p:graphicFrame>
    </p:spTree>
    <p:extLst>
      <p:ext uri="{BB962C8B-B14F-4D97-AF65-F5344CB8AC3E}">
        <p14:creationId xmlns:p14="http://schemas.microsoft.com/office/powerpoint/2010/main" val="6389979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14BD47-8BF6-4C91-9CDD-D19AE382AD89}"/>
              </a:ext>
            </a:extLst>
          </p:cNvPr>
          <p:cNvSpPr>
            <a:spLocks noGrp="1"/>
          </p:cNvSpPr>
          <p:nvPr>
            <p:ph type="title"/>
          </p:nvPr>
        </p:nvSpPr>
        <p:spPr/>
        <p:txBody>
          <a:bodyPr/>
          <a:lstStyle/>
          <a:p>
            <a:pPr algn="ctr"/>
            <a:r>
              <a:rPr lang="en-US" b="1" dirty="0"/>
              <a:t>TEST REPORT</a:t>
            </a:r>
          </a:p>
        </p:txBody>
      </p:sp>
      <p:sp>
        <p:nvSpPr>
          <p:cNvPr id="3" name="Content Placeholder 2">
            <a:extLst>
              <a:ext uri="{FF2B5EF4-FFF2-40B4-BE49-F238E27FC236}">
                <a16:creationId xmlns:a16="http://schemas.microsoft.com/office/drawing/2014/main" xmlns="" id="{0453D591-9CD9-4080-BBD8-A4EEC5BB50D8}"/>
              </a:ext>
            </a:extLst>
          </p:cNvPr>
          <p:cNvSpPr>
            <a:spLocks noGrp="1"/>
          </p:cNvSpPr>
          <p:nvPr>
            <p:ph idx="1"/>
          </p:nvPr>
        </p:nvSpPr>
        <p:spPr/>
        <p:txBody>
          <a:bodyPr/>
          <a:lstStyle/>
          <a:p>
            <a:pPr marL="0" indent="0">
              <a:buNone/>
            </a:pPr>
            <a:r>
              <a:rPr lang="en-US" dirty="0"/>
              <a:t>No of Test Cases Executed:</a:t>
            </a:r>
          </a:p>
          <a:p>
            <a:pPr marL="0" indent="0">
              <a:buNone/>
            </a:pPr>
            <a:r>
              <a:rPr lang="en-US" dirty="0"/>
              <a:t>No of Defects Raised:</a:t>
            </a:r>
          </a:p>
          <a:p>
            <a:pPr marL="0" indent="0">
              <a:buNone/>
            </a:pPr>
            <a:r>
              <a:rPr lang="en-US" dirty="0"/>
              <a:t>No of Test Cases Passed:</a:t>
            </a:r>
          </a:p>
          <a:p>
            <a:pPr marL="0" indent="0">
              <a:buNone/>
            </a:pPr>
            <a:r>
              <a:rPr lang="en-US" dirty="0"/>
              <a:t>No of Test Cases Failed:</a:t>
            </a:r>
          </a:p>
        </p:txBody>
      </p:sp>
    </p:spTree>
    <p:extLst>
      <p:ext uri="{BB962C8B-B14F-4D97-AF65-F5344CB8AC3E}">
        <p14:creationId xmlns:p14="http://schemas.microsoft.com/office/powerpoint/2010/main" val="6470324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C44825E-82DD-4323-B18B-35E0D75D2078}"/>
              </a:ext>
            </a:extLst>
          </p:cNvPr>
          <p:cNvSpPr>
            <a:spLocks noGrp="1"/>
          </p:cNvSpPr>
          <p:nvPr>
            <p:ph idx="1"/>
          </p:nvPr>
        </p:nvSpPr>
        <p:spPr>
          <a:xfrm>
            <a:off x="533400" y="407642"/>
            <a:ext cx="10515600" cy="4351338"/>
          </a:xfrm>
        </p:spPr>
        <p:txBody>
          <a:bodyPr/>
          <a:lstStyle/>
          <a:p>
            <a:pPr marL="0" indent="0">
              <a:buNone/>
            </a:pPr>
            <a:r>
              <a:rPr lang="en-US" sz="2400" b="1" dirty="0" err="1">
                <a:latin typeface="Cambria" panose="02040503050406030204" pitchFamily="18" charset="0"/>
                <a:cs typeface="Times New Roman" panose="02020603050405020304" pitchFamily="18" charset="0"/>
              </a:rPr>
              <a:t>Exp</a:t>
            </a:r>
            <a:r>
              <a:rPr lang="en-US" sz="2400" b="1" dirty="0">
                <a:latin typeface="Cambria" panose="02040503050406030204" pitchFamily="18" charset="0"/>
                <a:cs typeface="Times New Roman" panose="02020603050405020304" pitchFamily="18" charset="0"/>
              </a:rPr>
              <a:t> </a:t>
            </a:r>
            <a:r>
              <a:rPr lang="en-US" sz="2400" b="1" dirty="0" smtClean="0">
                <a:latin typeface="Cambria" panose="02040503050406030204" pitchFamily="18" charset="0"/>
                <a:cs typeface="Times New Roman" panose="02020603050405020304" pitchFamily="18" charset="0"/>
              </a:rPr>
              <a:t>4:</a:t>
            </a:r>
            <a:r>
              <a:rPr lang="en-US" sz="2400" dirty="0" smtClean="0">
                <a:latin typeface="Cambria" panose="02040503050406030204" pitchFamily="18" charset="0"/>
                <a:cs typeface="Times New Roman" panose="02020603050405020304" pitchFamily="18" charset="0"/>
              </a:rPr>
              <a:t>Design</a:t>
            </a:r>
            <a:r>
              <a:rPr lang="en-US" sz="2400" dirty="0">
                <a:latin typeface="Cambria" panose="02040503050406030204" pitchFamily="18" charset="0"/>
                <a:cs typeface="Times New Roman" panose="02020603050405020304" pitchFamily="18" charset="0"/>
              </a:rPr>
              <a:t>, develop, code and run the program in any suitable language to solve the commission problem. Analyze it from the perspective of Decision table testing, derive different test cases, execute these test cases and discuss the test results</a:t>
            </a:r>
            <a:r>
              <a:rPr lang="en-US" sz="1800" dirty="0">
                <a:effectLst/>
                <a:latin typeface="Cambria" panose="02040503050406030204" pitchFamily="18" charset="0"/>
                <a:ea typeface="Calibri" panose="020F0502020204030204" pitchFamily="34" charset="0"/>
                <a:cs typeface="Times New Roman" panose="02020603050405020304" pitchFamily="18" charset="0"/>
              </a:rPr>
              <a:t>. </a:t>
            </a:r>
            <a:endParaRPr lang="en-US" dirty="0"/>
          </a:p>
        </p:txBody>
      </p:sp>
      <p:graphicFrame>
        <p:nvGraphicFramePr>
          <p:cNvPr id="4" name="Table 3">
            <a:extLst>
              <a:ext uri="{FF2B5EF4-FFF2-40B4-BE49-F238E27FC236}">
                <a16:creationId xmlns:a16="http://schemas.microsoft.com/office/drawing/2014/main" xmlns="" id="{8A1B71FE-F48D-4428-AA42-68205F236C1F}"/>
              </a:ext>
            </a:extLst>
          </p:cNvPr>
          <p:cNvGraphicFramePr>
            <a:graphicFrameLocks noGrp="1"/>
          </p:cNvGraphicFramePr>
          <p:nvPr>
            <p:extLst/>
          </p:nvPr>
        </p:nvGraphicFramePr>
        <p:xfrm>
          <a:off x="1581426" y="2839073"/>
          <a:ext cx="8128000" cy="1919907"/>
        </p:xfrm>
        <a:graphic>
          <a:graphicData uri="http://schemas.openxmlformats.org/drawingml/2006/table">
            <a:tbl>
              <a:tblPr firstRow="1" bandRow="1">
                <a:tableStyleId>{073A0DAA-6AF3-43AB-8588-CEC1D06C72B9}</a:tableStyleId>
              </a:tblPr>
              <a:tblGrid>
                <a:gridCol w="2460487">
                  <a:extLst>
                    <a:ext uri="{9D8B030D-6E8A-4147-A177-3AD203B41FA5}">
                      <a16:colId xmlns:a16="http://schemas.microsoft.com/office/drawing/2014/main" xmlns="" val="1682509652"/>
                    </a:ext>
                  </a:extLst>
                </a:gridCol>
                <a:gridCol w="5667513">
                  <a:extLst>
                    <a:ext uri="{9D8B030D-6E8A-4147-A177-3AD203B41FA5}">
                      <a16:colId xmlns:a16="http://schemas.microsoft.com/office/drawing/2014/main" xmlns="" val="3216555299"/>
                    </a:ext>
                  </a:extLst>
                </a:gridCol>
              </a:tblGrid>
              <a:tr h="701184">
                <a:tc>
                  <a:txBody>
                    <a:bodyPr/>
                    <a:lstStyle/>
                    <a:p>
                      <a:r>
                        <a:rPr lang="en-US" dirty="0"/>
                        <a:t>AIM</a:t>
                      </a:r>
                    </a:p>
                  </a:txBody>
                  <a:tcPr/>
                </a:tc>
                <a:tc>
                  <a:txBody>
                    <a:bodyPr/>
                    <a:lstStyle/>
                    <a:p>
                      <a:r>
                        <a:rPr lang="en-US" dirty="0"/>
                        <a:t>To derive test cases using Decision Table Technique</a:t>
                      </a:r>
                    </a:p>
                  </a:txBody>
                  <a:tcPr/>
                </a:tc>
                <a:extLst>
                  <a:ext uri="{0D108BD9-81ED-4DB2-BD59-A6C34878D82A}">
                    <a16:rowId xmlns:a16="http://schemas.microsoft.com/office/drawing/2014/main" xmlns="" val="4262374076"/>
                  </a:ext>
                </a:extLst>
              </a:tr>
              <a:tr h="406241">
                <a:tc>
                  <a:txBody>
                    <a:bodyPr/>
                    <a:lstStyle/>
                    <a:p>
                      <a:r>
                        <a:rPr lang="en-US" dirty="0"/>
                        <a:t>PROGRAM TO TEST</a:t>
                      </a:r>
                    </a:p>
                  </a:txBody>
                  <a:tcPr/>
                </a:tc>
                <a:tc>
                  <a:txBody>
                    <a:bodyPr/>
                    <a:lstStyle/>
                    <a:p>
                      <a:r>
                        <a:rPr lang="en-US" dirty="0"/>
                        <a:t>Commission Problem</a:t>
                      </a:r>
                    </a:p>
                  </a:txBody>
                  <a:tcPr/>
                </a:tc>
                <a:extLst>
                  <a:ext uri="{0D108BD9-81ED-4DB2-BD59-A6C34878D82A}">
                    <a16:rowId xmlns:a16="http://schemas.microsoft.com/office/drawing/2014/main" xmlns="" val="3468951526"/>
                  </a:ext>
                </a:extLst>
              </a:tr>
              <a:tr h="406241">
                <a:tc>
                  <a:txBody>
                    <a:bodyPr/>
                    <a:lstStyle/>
                    <a:p>
                      <a:r>
                        <a:rPr lang="en-US" dirty="0"/>
                        <a:t>TECHNIQUE USED</a:t>
                      </a:r>
                    </a:p>
                  </a:txBody>
                  <a:tcPr/>
                </a:tc>
                <a:tc>
                  <a:txBody>
                    <a:bodyPr/>
                    <a:lstStyle/>
                    <a:p>
                      <a:r>
                        <a:rPr lang="en-US" dirty="0"/>
                        <a:t>Decision Table</a:t>
                      </a:r>
                    </a:p>
                  </a:txBody>
                  <a:tcPr/>
                </a:tc>
                <a:extLst>
                  <a:ext uri="{0D108BD9-81ED-4DB2-BD59-A6C34878D82A}">
                    <a16:rowId xmlns:a16="http://schemas.microsoft.com/office/drawing/2014/main" xmlns="" val="3350336628"/>
                  </a:ext>
                </a:extLst>
              </a:tr>
              <a:tr h="406241">
                <a:tc>
                  <a:txBody>
                    <a:bodyPr/>
                    <a:lstStyle/>
                    <a:p>
                      <a:r>
                        <a:rPr lang="en-US" dirty="0"/>
                        <a:t>TYPE OF TESTING</a:t>
                      </a:r>
                    </a:p>
                  </a:txBody>
                  <a:tcPr/>
                </a:tc>
                <a:tc>
                  <a:txBody>
                    <a:bodyPr/>
                    <a:lstStyle/>
                    <a:p>
                      <a:r>
                        <a:rPr lang="en-US" dirty="0"/>
                        <a:t>Black Box Testing</a:t>
                      </a:r>
                    </a:p>
                  </a:txBody>
                  <a:tcPr/>
                </a:tc>
                <a:extLst>
                  <a:ext uri="{0D108BD9-81ED-4DB2-BD59-A6C34878D82A}">
                    <a16:rowId xmlns:a16="http://schemas.microsoft.com/office/drawing/2014/main" xmlns="" val="4183265579"/>
                  </a:ext>
                </a:extLst>
              </a:tr>
            </a:tbl>
          </a:graphicData>
        </a:graphic>
      </p:graphicFrame>
    </p:spTree>
    <p:extLst>
      <p:ext uri="{BB962C8B-B14F-4D97-AF65-F5344CB8AC3E}">
        <p14:creationId xmlns:p14="http://schemas.microsoft.com/office/powerpoint/2010/main" val="22811234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93479C-C958-415D-8003-6FB4685D89F7}"/>
              </a:ext>
            </a:extLst>
          </p:cNvPr>
          <p:cNvSpPr>
            <a:spLocks noGrp="1"/>
          </p:cNvSpPr>
          <p:nvPr>
            <p:ph type="title"/>
          </p:nvPr>
        </p:nvSpPr>
        <p:spPr>
          <a:xfrm>
            <a:off x="785191" y="198771"/>
            <a:ext cx="10426148" cy="522771"/>
          </a:xfrm>
        </p:spPr>
        <p:txBody>
          <a:bodyPr>
            <a:normAutofit/>
          </a:bodyPr>
          <a:lstStyle/>
          <a:p>
            <a:r>
              <a:rPr lang="en-US" sz="2800" b="1" dirty="0"/>
              <a:t>Decision Table for Commission Problem</a:t>
            </a:r>
          </a:p>
        </p:txBody>
      </p:sp>
      <p:graphicFrame>
        <p:nvGraphicFramePr>
          <p:cNvPr id="4" name="Content Placeholder 3">
            <a:extLst>
              <a:ext uri="{FF2B5EF4-FFF2-40B4-BE49-F238E27FC236}">
                <a16:creationId xmlns:a16="http://schemas.microsoft.com/office/drawing/2014/main" xmlns="" id="{724EB448-7966-421E-A06A-5F00430EE41A}"/>
              </a:ext>
            </a:extLst>
          </p:cNvPr>
          <p:cNvGraphicFramePr>
            <a:graphicFrameLocks noGrp="1"/>
          </p:cNvGraphicFramePr>
          <p:nvPr>
            <p:ph idx="1"/>
            <p:extLst>
              <p:ext uri="{D42A27DB-BD31-4B8C-83A1-F6EECF244321}">
                <p14:modId xmlns:p14="http://schemas.microsoft.com/office/powerpoint/2010/main" val="4040368920"/>
              </p:ext>
            </p:extLst>
          </p:nvPr>
        </p:nvGraphicFramePr>
        <p:xfrm>
          <a:off x="978795" y="721542"/>
          <a:ext cx="9749306" cy="5864792"/>
        </p:xfrm>
        <a:graphic>
          <a:graphicData uri="http://schemas.openxmlformats.org/drawingml/2006/table">
            <a:tbl>
              <a:tblPr firstRow="1" firstCol="1" bandRow="1">
                <a:tableStyleId>{5C22544A-7EE6-4342-B048-85BDC9FD1C3A}</a:tableStyleId>
              </a:tblPr>
              <a:tblGrid>
                <a:gridCol w="4695219">
                  <a:extLst>
                    <a:ext uri="{9D8B030D-6E8A-4147-A177-3AD203B41FA5}">
                      <a16:colId xmlns:a16="http://schemas.microsoft.com/office/drawing/2014/main" xmlns="" val="820940515"/>
                    </a:ext>
                  </a:extLst>
                </a:gridCol>
                <a:gridCol w="805698">
                  <a:extLst>
                    <a:ext uri="{9D8B030D-6E8A-4147-A177-3AD203B41FA5}">
                      <a16:colId xmlns:a16="http://schemas.microsoft.com/office/drawing/2014/main" xmlns="" val="2355408053"/>
                    </a:ext>
                  </a:extLst>
                </a:gridCol>
                <a:gridCol w="709674">
                  <a:extLst>
                    <a:ext uri="{9D8B030D-6E8A-4147-A177-3AD203B41FA5}">
                      <a16:colId xmlns:a16="http://schemas.microsoft.com/office/drawing/2014/main" xmlns="" val="309730012"/>
                    </a:ext>
                  </a:extLst>
                </a:gridCol>
                <a:gridCol w="185316">
                  <a:extLst>
                    <a:ext uri="{9D8B030D-6E8A-4147-A177-3AD203B41FA5}">
                      <a16:colId xmlns:a16="http://schemas.microsoft.com/office/drawing/2014/main" xmlns="" val="500126958"/>
                    </a:ext>
                  </a:extLst>
                </a:gridCol>
                <a:gridCol w="901457">
                  <a:extLst>
                    <a:ext uri="{9D8B030D-6E8A-4147-A177-3AD203B41FA5}">
                      <a16:colId xmlns:a16="http://schemas.microsoft.com/office/drawing/2014/main" xmlns="" val="2330361639"/>
                    </a:ext>
                  </a:extLst>
                </a:gridCol>
                <a:gridCol w="709674">
                  <a:extLst>
                    <a:ext uri="{9D8B030D-6E8A-4147-A177-3AD203B41FA5}">
                      <a16:colId xmlns:a16="http://schemas.microsoft.com/office/drawing/2014/main" xmlns="" val="30926036"/>
                    </a:ext>
                  </a:extLst>
                </a:gridCol>
                <a:gridCol w="709674">
                  <a:extLst>
                    <a:ext uri="{9D8B030D-6E8A-4147-A177-3AD203B41FA5}">
                      <a16:colId xmlns:a16="http://schemas.microsoft.com/office/drawing/2014/main" xmlns="" val="700283091"/>
                    </a:ext>
                  </a:extLst>
                </a:gridCol>
                <a:gridCol w="1032594">
                  <a:extLst>
                    <a:ext uri="{9D8B030D-6E8A-4147-A177-3AD203B41FA5}">
                      <a16:colId xmlns:a16="http://schemas.microsoft.com/office/drawing/2014/main" xmlns="" val="2153004582"/>
                    </a:ext>
                  </a:extLst>
                </a:gridCol>
              </a:tblGrid>
              <a:tr h="363712">
                <a:tc>
                  <a:txBody>
                    <a:bodyPr/>
                    <a:lstStyle/>
                    <a:p>
                      <a:pPr marL="0" marR="0" algn="l">
                        <a:lnSpc>
                          <a:spcPct val="115000"/>
                        </a:lnSpc>
                        <a:spcBef>
                          <a:spcPts val="0"/>
                        </a:spcBef>
                        <a:spcAft>
                          <a:spcPts val="0"/>
                        </a:spcAft>
                      </a:pPr>
                      <a:r>
                        <a:rPr lang="en-IN" sz="1400">
                          <a:effectLst/>
                        </a:rPr>
                        <a:t>Conditions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7">
                  <a:txBody>
                    <a:bodyPr/>
                    <a:lstStyle/>
                    <a:p>
                      <a:pPr marL="0" marR="0" algn="l">
                        <a:lnSpc>
                          <a:spcPct val="115000"/>
                        </a:lnSpc>
                        <a:spcBef>
                          <a:spcPts val="0"/>
                        </a:spcBef>
                        <a:spcAft>
                          <a:spcPts val="0"/>
                        </a:spcAft>
                      </a:pPr>
                      <a:r>
                        <a:rPr lang="en-IN" sz="1400">
                          <a:effectLst/>
                        </a:rPr>
                        <a:t>Condition Entries (Rules)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2354678639"/>
                  </a:ext>
                </a:extLst>
              </a:tr>
              <a:tr h="363712">
                <a:tc>
                  <a:txBody>
                    <a:bodyPr/>
                    <a:lstStyle/>
                    <a:p>
                      <a:pPr marL="0" marR="0" algn="just">
                        <a:lnSpc>
                          <a:spcPct val="115000"/>
                        </a:lnSpc>
                        <a:spcBef>
                          <a:spcPts val="0"/>
                        </a:spcBef>
                        <a:spcAft>
                          <a:spcPts val="0"/>
                        </a:spcAft>
                      </a:pPr>
                      <a:r>
                        <a:rPr lang="en-IN" sz="1400">
                          <a:effectLst/>
                        </a:rPr>
                        <a:t>C1: 1≤locks≤70?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37147654"/>
                  </a:ext>
                </a:extLst>
              </a:tr>
              <a:tr h="363712">
                <a:tc>
                  <a:txBody>
                    <a:bodyPr/>
                    <a:lstStyle/>
                    <a:p>
                      <a:pPr marL="0" marR="0" algn="just">
                        <a:lnSpc>
                          <a:spcPct val="115000"/>
                        </a:lnSpc>
                        <a:spcBef>
                          <a:spcPts val="0"/>
                        </a:spcBef>
                        <a:spcAft>
                          <a:spcPts val="0"/>
                        </a:spcAft>
                      </a:pPr>
                      <a:r>
                        <a:rPr lang="en-IN" sz="1400">
                          <a:effectLst/>
                        </a:rPr>
                        <a:t>C2: 1≤stocks≤80?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marL="0" marR="0" algn="just">
                        <a:lnSpc>
                          <a:spcPct val="115000"/>
                        </a:lnSpc>
                        <a:spcBef>
                          <a:spcPts val="0"/>
                        </a:spcBef>
                        <a:spcAft>
                          <a:spcPts val="0"/>
                        </a:spcAft>
                      </a:pPr>
                      <a:r>
                        <a:rPr lang="en-IN" sz="1400">
                          <a:effectLst/>
                        </a:rPr>
                        <a:t>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549279349"/>
                  </a:ext>
                </a:extLst>
              </a:tr>
              <a:tr h="363712">
                <a:tc>
                  <a:txBody>
                    <a:bodyPr/>
                    <a:lstStyle/>
                    <a:p>
                      <a:pPr marL="0" marR="0" algn="just">
                        <a:lnSpc>
                          <a:spcPct val="115000"/>
                        </a:lnSpc>
                        <a:spcBef>
                          <a:spcPts val="0"/>
                        </a:spcBef>
                        <a:spcAft>
                          <a:spcPts val="0"/>
                        </a:spcAft>
                      </a:pPr>
                      <a:r>
                        <a:rPr lang="en-IN" sz="1400">
                          <a:effectLst/>
                        </a:rPr>
                        <a:t>  C3: 1≤barrels≤90?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marL="0" marR="0" algn="just">
                        <a:lnSpc>
                          <a:spcPct val="115000"/>
                        </a:lnSpc>
                        <a:spcBef>
                          <a:spcPts val="0"/>
                        </a:spcBef>
                        <a:spcAft>
                          <a:spcPts val="0"/>
                        </a:spcAft>
                      </a:pPr>
                      <a:r>
                        <a:rPr lang="en-IN" sz="14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marL="0" marR="0" algn="just">
                        <a:lnSpc>
                          <a:spcPct val="115000"/>
                        </a:lnSpc>
                        <a:spcBef>
                          <a:spcPts val="0"/>
                        </a:spcBef>
                        <a:spcAft>
                          <a:spcPts val="0"/>
                        </a:spcAft>
                      </a:pPr>
                      <a:r>
                        <a:rPr lang="en-IN" sz="1400">
                          <a:effectLst/>
                        </a:rPr>
                        <a:t>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763560714"/>
                  </a:ext>
                </a:extLst>
              </a:tr>
              <a:tr h="363712">
                <a:tc>
                  <a:txBody>
                    <a:bodyPr/>
                    <a:lstStyle/>
                    <a:p>
                      <a:pPr marL="0" marR="0" algn="just">
                        <a:lnSpc>
                          <a:spcPct val="115000"/>
                        </a:lnSpc>
                        <a:spcBef>
                          <a:spcPts val="0"/>
                        </a:spcBef>
                        <a:spcAft>
                          <a:spcPts val="0"/>
                        </a:spcAft>
                      </a:pPr>
                      <a:r>
                        <a:rPr lang="en-IN" sz="1400">
                          <a:effectLst/>
                        </a:rPr>
                        <a:t>  C4: sales&gt;1800?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marL="0" marR="0" algn="just">
                        <a:lnSpc>
                          <a:spcPct val="115000"/>
                        </a:lnSpc>
                        <a:spcBef>
                          <a:spcPts val="0"/>
                        </a:spcBef>
                        <a:spcAft>
                          <a:spcPts val="0"/>
                        </a:spcAft>
                      </a:pPr>
                      <a:r>
                        <a:rPr lang="en-IN" sz="14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marL="0" marR="0" algn="just">
                        <a:lnSpc>
                          <a:spcPct val="115000"/>
                        </a:lnSpc>
                        <a:spcBef>
                          <a:spcPts val="0"/>
                        </a:spcBef>
                        <a:spcAft>
                          <a:spcPts val="0"/>
                        </a:spcAft>
                      </a:pPr>
                      <a:r>
                        <a:rPr lang="en-IN" sz="14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84706792"/>
                  </a:ext>
                </a:extLst>
              </a:tr>
              <a:tr h="363712">
                <a:tc>
                  <a:txBody>
                    <a:bodyPr/>
                    <a:lstStyle/>
                    <a:p>
                      <a:pPr marL="0" marR="0" algn="just">
                        <a:lnSpc>
                          <a:spcPct val="115000"/>
                        </a:lnSpc>
                        <a:spcBef>
                          <a:spcPts val="0"/>
                        </a:spcBef>
                        <a:spcAft>
                          <a:spcPts val="0"/>
                        </a:spcAft>
                      </a:pPr>
                      <a:r>
                        <a:rPr lang="en-IN" sz="1400">
                          <a:effectLst/>
                        </a:rPr>
                        <a:t>  C5: sales&gt;1000?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marL="0" marR="0" algn="just">
                        <a:lnSpc>
                          <a:spcPct val="115000"/>
                        </a:lnSpc>
                        <a:spcBef>
                          <a:spcPts val="0"/>
                        </a:spcBef>
                        <a:spcAft>
                          <a:spcPts val="0"/>
                        </a:spcAft>
                      </a:pPr>
                      <a:r>
                        <a:rPr lang="en-IN" sz="14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marL="0" marR="0" algn="just">
                        <a:lnSpc>
                          <a:spcPct val="115000"/>
                        </a:lnSpc>
                        <a:spcBef>
                          <a:spcPts val="0"/>
                        </a:spcBef>
                        <a:spcAft>
                          <a:spcPts val="0"/>
                        </a:spcAft>
                      </a:pPr>
                      <a:r>
                        <a:rPr lang="en-IN" sz="14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272663616"/>
                  </a:ext>
                </a:extLst>
              </a:tr>
              <a:tr h="363712">
                <a:tc>
                  <a:txBody>
                    <a:bodyPr/>
                    <a:lstStyle/>
                    <a:p>
                      <a:pPr marL="0" marR="0" algn="just">
                        <a:lnSpc>
                          <a:spcPct val="115000"/>
                        </a:lnSpc>
                        <a:spcBef>
                          <a:spcPts val="0"/>
                        </a:spcBef>
                        <a:spcAft>
                          <a:spcPts val="0"/>
                        </a:spcAft>
                      </a:pPr>
                      <a:r>
                        <a:rPr lang="en-IN" sz="1400">
                          <a:effectLst/>
                        </a:rPr>
                        <a:t>  C6: sales≤1000?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marL="0" marR="0" algn="just">
                        <a:lnSpc>
                          <a:spcPct val="115000"/>
                        </a:lnSpc>
                        <a:spcBef>
                          <a:spcPts val="0"/>
                        </a:spcBef>
                        <a:spcAft>
                          <a:spcPts val="0"/>
                        </a:spcAft>
                      </a:pPr>
                      <a:r>
                        <a:rPr lang="en-IN" sz="14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marL="0" marR="0" algn="just">
                        <a:lnSpc>
                          <a:spcPct val="115000"/>
                        </a:lnSpc>
                        <a:spcBef>
                          <a:spcPts val="0"/>
                        </a:spcBef>
                        <a:spcAft>
                          <a:spcPts val="0"/>
                        </a:spcAft>
                      </a:pPr>
                      <a:r>
                        <a:rPr lang="en-IN" sz="14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747614843"/>
                  </a:ext>
                </a:extLst>
              </a:tr>
              <a:tr h="363712">
                <a:tc>
                  <a:txBody>
                    <a:bodyPr/>
                    <a:lstStyle/>
                    <a:p>
                      <a:pPr marL="0" marR="0" algn="just">
                        <a:lnSpc>
                          <a:spcPct val="115000"/>
                        </a:lnSpc>
                        <a:spcBef>
                          <a:spcPts val="0"/>
                        </a:spcBef>
                        <a:spcAft>
                          <a:spcPts val="0"/>
                        </a:spcAft>
                      </a:pPr>
                      <a:r>
                        <a:rPr lang="en-IN" sz="1400">
                          <a:effectLst/>
                        </a:rPr>
                        <a:t>Actions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7">
                  <a:txBody>
                    <a:bodyPr/>
                    <a:lstStyle/>
                    <a:p>
                      <a:pPr marL="0" marR="0" algn="just">
                        <a:lnSpc>
                          <a:spcPct val="115000"/>
                        </a:lnSpc>
                        <a:spcBef>
                          <a:spcPts val="0"/>
                        </a:spcBef>
                        <a:spcAft>
                          <a:spcPts val="0"/>
                        </a:spcAft>
                      </a:pPr>
                      <a:r>
                        <a:rPr lang="en-IN" sz="1400">
                          <a:effectLst/>
                        </a:rPr>
                        <a:t>Action Entries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2329429164"/>
                  </a:ext>
                </a:extLst>
              </a:tr>
              <a:tr h="363712">
                <a:tc>
                  <a:txBody>
                    <a:bodyPr/>
                    <a:lstStyle/>
                    <a:p>
                      <a:pPr marL="0" marR="0" algn="just">
                        <a:lnSpc>
                          <a:spcPct val="115000"/>
                        </a:lnSpc>
                        <a:spcBef>
                          <a:spcPts val="0"/>
                        </a:spcBef>
                        <a:spcAft>
                          <a:spcPts val="0"/>
                        </a:spcAft>
                      </a:pPr>
                      <a:r>
                        <a:rPr lang="en-IN" sz="1400">
                          <a:effectLst/>
                        </a:rPr>
                        <a:t>a1: com1 = 0.10*Sales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marL="0" marR="0" algn="just">
                        <a:lnSpc>
                          <a:spcPct val="115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483308178"/>
                  </a:ext>
                </a:extLst>
              </a:tr>
              <a:tr h="750124">
                <a:tc>
                  <a:txBody>
                    <a:bodyPr/>
                    <a:lstStyle/>
                    <a:p>
                      <a:pPr marL="0" marR="0" algn="just">
                        <a:lnSpc>
                          <a:spcPct val="115000"/>
                        </a:lnSpc>
                        <a:spcBef>
                          <a:spcPts val="0"/>
                        </a:spcBef>
                        <a:spcAft>
                          <a:spcPts val="0"/>
                        </a:spcAft>
                      </a:pPr>
                      <a:r>
                        <a:rPr lang="en-IN" sz="1400">
                          <a:effectLst/>
                        </a:rPr>
                        <a:t>a2: com2 = com1+0.15*(sales-1000)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marL="0" marR="0" algn="just">
                        <a:lnSpc>
                          <a:spcPct val="115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903976920"/>
                  </a:ext>
                </a:extLst>
              </a:tr>
              <a:tr h="750124">
                <a:tc>
                  <a:txBody>
                    <a:bodyPr/>
                    <a:lstStyle/>
                    <a:p>
                      <a:pPr marL="0" marR="0" algn="just">
                        <a:lnSpc>
                          <a:spcPct val="115000"/>
                        </a:lnSpc>
                        <a:spcBef>
                          <a:spcPts val="0"/>
                        </a:spcBef>
                        <a:spcAft>
                          <a:spcPts val="0"/>
                        </a:spcAft>
                      </a:pPr>
                      <a:r>
                        <a:rPr lang="en-IN" sz="1400">
                          <a:effectLst/>
                        </a:rPr>
                        <a:t>a3: com3 = com2+0.20*(sales-1800)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marL="0" marR="0" algn="just">
                        <a:lnSpc>
                          <a:spcPct val="115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889591866"/>
                  </a:ext>
                </a:extLst>
              </a:tr>
              <a:tr h="363712">
                <a:tc>
                  <a:txBody>
                    <a:bodyPr/>
                    <a:lstStyle/>
                    <a:p>
                      <a:pPr marL="0" marR="0" algn="just">
                        <a:lnSpc>
                          <a:spcPct val="115000"/>
                        </a:lnSpc>
                        <a:spcBef>
                          <a:spcPts val="0"/>
                        </a:spcBef>
                        <a:spcAft>
                          <a:spcPts val="0"/>
                        </a:spcAft>
                      </a:pPr>
                      <a:r>
                        <a:rPr lang="en-IN" sz="1400">
                          <a:effectLst/>
                        </a:rPr>
                        <a:t>a4: Invalid Locks input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marL="0" marR="0" algn="just">
                        <a:lnSpc>
                          <a:spcPct val="115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287086504"/>
                  </a:ext>
                </a:extLst>
              </a:tr>
              <a:tr h="363712">
                <a:tc>
                  <a:txBody>
                    <a:bodyPr/>
                    <a:lstStyle/>
                    <a:p>
                      <a:pPr marL="0" marR="0" algn="just">
                        <a:lnSpc>
                          <a:spcPct val="115000"/>
                        </a:lnSpc>
                        <a:spcBef>
                          <a:spcPts val="0"/>
                        </a:spcBef>
                        <a:spcAft>
                          <a:spcPts val="0"/>
                        </a:spcAft>
                      </a:pPr>
                      <a:r>
                        <a:rPr lang="en-IN" sz="1400">
                          <a:effectLst/>
                        </a:rPr>
                        <a:t>a4: Invalid Stocks input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marL="0" marR="0" algn="just">
                        <a:lnSpc>
                          <a:spcPct val="115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672665370"/>
                  </a:ext>
                </a:extLst>
              </a:tr>
              <a:tr h="363712">
                <a:tc>
                  <a:txBody>
                    <a:bodyPr/>
                    <a:lstStyle/>
                    <a:p>
                      <a:pPr marL="0" marR="0" algn="just">
                        <a:lnSpc>
                          <a:spcPct val="115000"/>
                        </a:lnSpc>
                        <a:spcBef>
                          <a:spcPts val="0"/>
                        </a:spcBef>
                        <a:spcAft>
                          <a:spcPts val="0"/>
                        </a:spcAft>
                      </a:pPr>
                      <a:r>
                        <a:rPr lang="en-IN" sz="1400">
                          <a:effectLst/>
                        </a:rPr>
                        <a:t>a4: Invalid Barrels input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marL="0" marR="0" algn="just">
                        <a:lnSpc>
                          <a:spcPct val="115000"/>
                        </a:lnSpc>
                        <a:spcBef>
                          <a:spcPts val="0"/>
                        </a:spcBef>
                        <a:spcAft>
                          <a:spcPts val="0"/>
                        </a:spcAft>
                      </a:pPr>
                      <a:r>
                        <a:rPr lang="en-IN" sz="1400">
                          <a:effectLst/>
                        </a:rPr>
                        <a:t>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pPr marL="0" marR="0" algn="just">
                        <a:lnSpc>
                          <a:spcPct val="115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312160211"/>
                  </a:ext>
                </a:extLst>
              </a:tr>
            </a:tbl>
          </a:graphicData>
        </a:graphic>
      </p:graphicFrame>
    </p:spTree>
    <p:extLst>
      <p:ext uri="{BB962C8B-B14F-4D97-AF65-F5344CB8AC3E}">
        <p14:creationId xmlns:p14="http://schemas.microsoft.com/office/powerpoint/2010/main" val="36691478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5770F0-4B5A-42BB-9722-4B6538F042ED}"/>
              </a:ext>
            </a:extLst>
          </p:cNvPr>
          <p:cNvSpPr>
            <a:spLocks noGrp="1"/>
          </p:cNvSpPr>
          <p:nvPr>
            <p:ph type="title"/>
          </p:nvPr>
        </p:nvSpPr>
        <p:spPr>
          <a:xfrm>
            <a:off x="639417" y="192846"/>
            <a:ext cx="10515600" cy="244475"/>
          </a:xfrm>
        </p:spPr>
        <p:txBody>
          <a:bodyPr>
            <a:normAutofit fontScale="90000"/>
          </a:bodyPr>
          <a:lstStyle/>
          <a:p>
            <a:r>
              <a:rPr lang="en-US" sz="2800" b="1" dirty="0"/>
              <a:t>Decision Table Test Cases</a:t>
            </a:r>
          </a:p>
        </p:txBody>
      </p:sp>
      <p:graphicFrame>
        <p:nvGraphicFramePr>
          <p:cNvPr id="5" name="Content Placeholder 4">
            <a:extLst>
              <a:ext uri="{FF2B5EF4-FFF2-40B4-BE49-F238E27FC236}">
                <a16:creationId xmlns:a16="http://schemas.microsoft.com/office/drawing/2014/main" xmlns="" id="{BCF42643-B22E-46D4-825F-BF724740C96E}"/>
              </a:ext>
            </a:extLst>
          </p:cNvPr>
          <p:cNvGraphicFramePr>
            <a:graphicFrameLocks noGrp="1"/>
          </p:cNvGraphicFramePr>
          <p:nvPr>
            <p:ph idx="1"/>
            <p:extLst/>
          </p:nvPr>
        </p:nvGraphicFramePr>
        <p:xfrm>
          <a:off x="1908314" y="636106"/>
          <a:ext cx="8786190" cy="5332059"/>
        </p:xfrm>
        <a:graphic>
          <a:graphicData uri="http://schemas.openxmlformats.org/drawingml/2006/table">
            <a:tbl>
              <a:tblPr firstRow="1" firstCol="1" bandRow="1">
                <a:tableStyleId>{5C22544A-7EE6-4342-B048-85BDC9FD1C3A}</a:tableStyleId>
              </a:tblPr>
              <a:tblGrid>
                <a:gridCol w="508450">
                  <a:extLst>
                    <a:ext uri="{9D8B030D-6E8A-4147-A177-3AD203B41FA5}">
                      <a16:colId xmlns:a16="http://schemas.microsoft.com/office/drawing/2014/main" xmlns="" val="2222592203"/>
                    </a:ext>
                  </a:extLst>
                </a:gridCol>
                <a:gridCol w="1814984">
                  <a:extLst>
                    <a:ext uri="{9D8B030D-6E8A-4147-A177-3AD203B41FA5}">
                      <a16:colId xmlns:a16="http://schemas.microsoft.com/office/drawing/2014/main" xmlns="" val="4059555633"/>
                    </a:ext>
                  </a:extLst>
                </a:gridCol>
                <a:gridCol w="771753">
                  <a:extLst>
                    <a:ext uri="{9D8B030D-6E8A-4147-A177-3AD203B41FA5}">
                      <a16:colId xmlns:a16="http://schemas.microsoft.com/office/drawing/2014/main" xmlns="" val="2384233638"/>
                    </a:ext>
                  </a:extLst>
                </a:gridCol>
                <a:gridCol w="843482">
                  <a:extLst>
                    <a:ext uri="{9D8B030D-6E8A-4147-A177-3AD203B41FA5}">
                      <a16:colId xmlns:a16="http://schemas.microsoft.com/office/drawing/2014/main" xmlns="" val="3603407243"/>
                    </a:ext>
                  </a:extLst>
                </a:gridCol>
                <a:gridCol w="938816">
                  <a:extLst>
                    <a:ext uri="{9D8B030D-6E8A-4147-A177-3AD203B41FA5}">
                      <a16:colId xmlns:a16="http://schemas.microsoft.com/office/drawing/2014/main" xmlns="" val="2931684631"/>
                    </a:ext>
                  </a:extLst>
                </a:gridCol>
                <a:gridCol w="1933017">
                  <a:extLst>
                    <a:ext uri="{9D8B030D-6E8A-4147-A177-3AD203B41FA5}">
                      <a16:colId xmlns:a16="http://schemas.microsoft.com/office/drawing/2014/main" xmlns="" val="4213064401"/>
                    </a:ext>
                  </a:extLst>
                </a:gridCol>
                <a:gridCol w="1158538">
                  <a:extLst>
                    <a:ext uri="{9D8B030D-6E8A-4147-A177-3AD203B41FA5}">
                      <a16:colId xmlns:a16="http://schemas.microsoft.com/office/drawing/2014/main" xmlns="" val="535852948"/>
                    </a:ext>
                  </a:extLst>
                </a:gridCol>
                <a:gridCol w="817150">
                  <a:extLst>
                    <a:ext uri="{9D8B030D-6E8A-4147-A177-3AD203B41FA5}">
                      <a16:colId xmlns:a16="http://schemas.microsoft.com/office/drawing/2014/main" xmlns="" val="1569819429"/>
                    </a:ext>
                  </a:extLst>
                </a:gridCol>
              </a:tblGrid>
              <a:tr h="423624">
                <a:tc>
                  <a:txBody>
                    <a:bodyPr/>
                    <a:lstStyle/>
                    <a:p>
                      <a:pPr marL="0" marR="0" algn="just">
                        <a:lnSpc>
                          <a:spcPct val="115000"/>
                        </a:lnSpc>
                        <a:spcBef>
                          <a:spcPts val="0"/>
                        </a:spcBef>
                        <a:spcAft>
                          <a:spcPts val="0"/>
                        </a:spcAft>
                      </a:pPr>
                      <a:r>
                        <a:rPr lang="en-IN" sz="1600">
                          <a:effectLst/>
                        </a:rPr>
                        <a:t>TC ID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600" dirty="0">
                          <a:effectLst/>
                        </a:rPr>
                        <a:t>Test Case Description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600">
                          <a:effectLst/>
                        </a:rPr>
                        <a:t>Locks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600">
                          <a:effectLst/>
                        </a:rPr>
                        <a:t>Stocks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600">
                          <a:effectLst/>
                        </a:rPr>
                        <a:t>Barrels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600">
                          <a:effectLst/>
                        </a:rPr>
                        <a:t>Expected Output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600">
                          <a:effectLst/>
                        </a:rPr>
                        <a:t>Actual Output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600">
                          <a:effectLst/>
                        </a:rPr>
                        <a:t>Status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937072210"/>
                  </a:ext>
                </a:extLst>
              </a:tr>
              <a:tr h="1192133">
                <a:tc>
                  <a:txBody>
                    <a:bodyPr/>
                    <a:lstStyle/>
                    <a:p>
                      <a:pPr marL="0" marR="0" algn="just">
                        <a:lnSpc>
                          <a:spcPct val="115000"/>
                        </a:lnSpc>
                        <a:spcBef>
                          <a:spcPts val="0"/>
                        </a:spcBef>
                        <a:spcAft>
                          <a:spcPts val="0"/>
                        </a:spcAft>
                      </a:pPr>
                      <a:r>
                        <a:rPr lang="en-IN" sz="16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600">
                          <a:effectLst/>
                        </a:rPr>
                        <a:t>Enter Invalid for locks and valid for stocks and barrels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6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600">
                          <a:effectLst/>
                        </a:rPr>
                        <a:t>40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600">
                          <a:effectLst/>
                        </a:rPr>
                        <a:t>45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600">
                          <a:effectLst/>
                        </a:rPr>
                        <a:t>Value of locks not in the range 1..70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6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6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71439656"/>
                  </a:ext>
                </a:extLst>
              </a:tr>
              <a:tr h="941300">
                <a:tc>
                  <a:txBody>
                    <a:bodyPr/>
                    <a:lstStyle/>
                    <a:p>
                      <a:pPr marL="0" marR="0" algn="just">
                        <a:lnSpc>
                          <a:spcPct val="115000"/>
                        </a:lnSpc>
                        <a:spcBef>
                          <a:spcPts val="0"/>
                        </a:spcBef>
                        <a:spcAft>
                          <a:spcPts val="0"/>
                        </a:spcAft>
                      </a:pPr>
                      <a:r>
                        <a:rPr lang="en-IN" sz="16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600">
                          <a:effectLst/>
                        </a:rPr>
                        <a:t>Enter Invalid for locks and valid for stocks and barrels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600">
                          <a:effectLst/>
                        </a:rPr>
                        <a:t>90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600">
                          <a:effectLst/>
                        </a:rPr>
                        <a:t>40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600">
                          <a:effectLst/>
                        </a:rPr>
                        <a:t>45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600">
                          <a:effectLst/>
                        </a:rPr>
                        <a:t>Value of locks not in the range 1..70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6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6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827891048"/>
                  </a:ext>
                </a:extLst>
              </a:tr>
              <a:tr h="1040370">
                <a:tc>
                  <a:txBody>
                    <a:bodyPr/>
                    <a:lstStyle/>
                    <a:p>
                      <a:pPr marL="0" marR="0" algn="just">
                        <a:lnSpc>
                          <a:spcPct val="115000"/>
                        </a:lnSpc>
                        <a:spcBef>
                          <a:spcPts val="0"/>
                        </a:spcBef>
                        <a:spcAft>
                          <a:spcPts val="0"/>
                        </a:spcAft>
                      </a:pPr>
                      <a:r>
                        <a:rPr lang="en-IN" sz="16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600">
                          <a:effectLst/>
                        </a:rPr>
                        <a:t>Enter Invalid for stocks and valid for locks and barrels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600">
                          <a:effectLst/>
                        </a:rPr>
                        <a:t>35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6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600">
                          <a:effectLst/>
                        </a:rPr>
                        <a:t>45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600">
                          <a:effectLst/>
                        </a:rPr>
                        <a:t>Value of stocks not in the range 1..80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6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6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696171588"/>
                  </a:ext>
                </a:extLst>
              </a:tr>
              <a:tr h="1597424">
                <a:tc>
                  <a:txBody>
                    <a:bodyPr/>
                    <a:lstStyle/>
                    <a:p>
                      <a:pPr marL="0" marR="0" algn="just">
                        <a:lnSpc>
                          <a:spcPct val="115000"/>
                        </a:lnSpc>
                        <a:spcBef>
                          <a:spcPts val="0"/>
                        </a:spcBef>
                        <a:spcAft>
                          <a:spcPts val="0"/>
                        </a:spcAft>
                      </a:pPr>
                      <a:r>
                        <a:rPr lang="en-IN" sz="16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600">
                          <a:effectLst/>
                        </a:rPr>
                        <a:t>Enter Invalid for stocks and valid for locks and barrels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600" dirty="0">
                          <a:effectLst/>
                        </a:rPr>
                        <a:t>35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600">
                          <a:effectLst/>
                        </a:rPr>
                        <a:t>100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600">
                          <a:effectLst/>
                        </a:rPr>
                        <a:t>45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600">
                          <a:effectLst/>
                        </a:rPr>
                        <a:t>Value of stocks not in the range 1..80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6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6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856761305"/>
                  </a:ext>
                </a:extLst>
              </a:tr>
            </a:tbl>
          </a:graphicData>
        </a:graphic>
      </p:graphicFrame>
    </p:spTree>
    <p:extLst>
      <p:ext uri="{BB962C8B-B14F-4D97-AF65-F5344CB8AC3E}">
        <p14:creationId xmlns:p14="http://schemas.microsoft.com/office/powerpoint/2010/main" val="10036121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xmlns="" id="{7E3E6AE0-1E8F-4C7A-BB27-9161A8B6F1C4}"/>
              </a:ext>
            </a:extLst>
          </p:cNvPr>
          <p:cNvGraphicFramePr>
            <a:graphicFrameLocks noGrp="1"/>
          </p:cNvGraphicFramePr>
          <p:nvPr>
            <p:ph idx="1"/>
            <p:extLst/>
          </p:nvPr>
        </p:nvGraphicFramePr>
        <p:xfrm>
          <a:off x="1736036" y="1245704"/>
          <a:ext cx="8375373" cy="4982817"/>
        </p:xfrm>
        <a:graphic>
          <a:graphicData uri="http://schemas.openxmlformats.org/drawingml/2006/table">
            <a:tbl>
              <a:tblPr firstRow="1" firstCol="1" bandRow="1">
                <a:tableStyleId>{5C22544A-7EE6-4342-B048-85BDC9FD1C3A}</a:tableStyleId>
              </a:tblPr>
              <a:tblGrid>
                <a:gridCol w="484676">
                  <a:extLst>
                    <a:ext uri="{9D8B030D-6E8A-4147-A177-3AD203B41FA5}">
                      <a16:colId xmlns:a16="http://schemas.microsoft.com/office/drawing/2014/main" xmlns="" val="300605649"/>
                    </a:ext>
                  </a:extLst>
                </a:gridCol>
                <a:gridCol w="1730119">
                  <a:extLst>
                    <a:ext uri="{9D8B030D-6E8A-4147-A177-3AD203B41FA5}">
                      <a16:colId xmlns:a16="http://schemas.microsoft.com/office/drawing/2014/main" xmlns="" val="270224480"/>
                    </a:ext>
                  </a:extLst>
                </a:gridCol>
                <a:gridCol w="735669">
                  <a:extLst>
                    <a:ext uri="{9D8B030D-6E8A-4147-A177-3AD203B41FA5}">
                      <a16:colId xmlns:a16="http://schemas.microsoft.com/office/drawing/2014/main" xmlns="" val="3401992459"/>
                    </a:ext>
                  </a:extLst>
                </a:gridCol>
                <a:gridCol w="804043">
                  <a:extLst>
                    <a:ext uri="{9D8B030D-6E8A-4147-A177-3AD203B41FA5}">
                      <a16:colId xmlns:a16="http://schemas.microsoft.com/office/drawing/2014/main" xmlns="" val="3521956202"/>
                    </a:ext>
                  </a:extLst>
                </a:gridCol>
                <a:gridCol w="894920">
                  <a:extLst>
                    <a:ext uri="{9D8B030D-6E8A-4147-A177-3AD203B41FA5}">
                      <a16:colId xmlns:a16="http://schemas.microsoft.com/office/drawing/2014/main" xmlns="" val="2580214648"/>
                    </a:ext>
                  </a:extLst>
                </a:gridCol>
                <a:gridCol w="1153702">
                  <a:extLst>
                    <a:ext uri="{9D8B030D-6E8A-4147-A177-3AD203B41FA5}">
                      <a16:colId xmlns:a16="http://schemas.microsoft.com/office/drawing/2014/main" xmlns="" val="4270028006"/>
                    </a:ext>
                  </a:extLst>
                </a:gridCol>
                <a:gridCol w="688932">
                  <a:extLst>
                    <a:ext uri="{9D8B030D-6E8A-4147-A177-3AD203B41FA5}">
                      <a16:colId xmlns:a16="http://schemas.microsoft.com/office/drawing/2014/main" xmlns="" val="573729167"/>
                    </a:ext>
                  </a:extLst>
                </a:gridCol>
                <a:gridCol w="1104369">
                  <a:extLst>
                    <a:ext uri="{9D8B030D-6E8A-4147-A177-3AD203B41FA5}">
                      <a16:colId xmlns:a16="http://schemas.microsoft.com/office/drawing/2014/main" xmlns="" val="148689060"/>
                    </a:ext>
                  </a:extLst>
                </a:gridCol>
                <a:gridCol w="778943">
                  <a:extLst>
                    <a:ext uri="{9D8B030D-6E8A-4147-A177-3AD203B41FA5}">
                      <a16:colId xmlns:a16="http://schemas.microsoft.com/office/drawing/2014/main" xmlns="" val="2059760538"/>
                    </a:ext>
                  </a:extLst>
                </a:gridCol>
              </a:tblGrid>
              <a:tr h="1175511">
                <a:tc>
                  <a:txBody>
                    <a:bodyPr/>
                    <a:lstStyle/>
                    <a:p>
                      <a:pPr marL="0" marR="0" algn="just">
                        <a:lnSpc>
                          <a:spcPct val="115000"/>
                        </a:lnSpc>
                        <a:spcBef>
                          <a:spcPts val="0"/>
                        </a:spcBef>
                        <a:spcAft>
                          <a:spcPts val="0"/>
                        </a:spcAft>
                      </a:pPr>
                      <a:r>
                        <a:rPr lang="en-IN" sz="1400">
                          <a:effectLst/>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Enter Invalid for barrels and valid for locks and stocks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35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40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marL="0" marR="0" algn="just">
                        <a:lnSpc>
                          <a:spcPct val="115000"/>
                        </a:lnSpc>
                        <a:spcBef>
                          <a:spcPts val="0"/>
                        </a:spcBef>
                        <a:spcAft>
                          <a:spcPts val="0"/>
                        </a:spcAft>
                      </a:pPr>
                      <a:r>
                        <a:rPr lang="en-IN" sz="1400">
                          <a:effectLst/>
                        </a:rPr>
                        <a:t>Value of barrels not in the range 1..80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just">
                        <a:lnSpc>
                          <a:spcPct val="115000"/>
                        </a:lnSpc>
                        <a:spcBef>
                          <a:spcPts val="0"/>
                        </a:spcBef>
                        <a:spcAft>
                          <a:spcPts val="0"/>
                        </a:spcAft>
                      </a:pPr>
                      <a:r>
                        <a:rPr lang="en-IN" sz="14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277766368"/>
                  </a:ext>
                </a:extLst>
              </a:tr>
              <a:tr h="1175511">
                <a:tc>
                  <a:txBody>
                    <a:bodyPr/>
                    <a:lstStyle/>
                    <a:p>
                      <a:pPr marL="0" marR="0" algn="just">
                        <a:lnSpc>
                          <a:spcPct val="115000"/>
                        </a:lnSpc>
                        <a:spcBef>
                          <a:spcPts val="0"/>
                        </a:spcBef>
                        <a:spcAft>
                          <a:spcPts val="0"/>
                        </a:spcAft>
                      </a:pPr>
                      <a:r>
                        <a:rPr lang="en-IN" sz="1400">
                          <a:effectLst/>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Enter Invalid for barrels and valid for locks and stocks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35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40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150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marL="0" marR="0" algn="just">
                        <a:lnSpc>
                          <a:spcPct val="115000"/>
                        </a:lnSpc>
                        <a:spcBef>
                          <a:spcPts val="0"/>
                        </a:spcBef>
                        <a:spcAft>
                          <a:spcPts val="0"/>
                        </a:spcAft>
                      </a:pPr>
                      <a:r>
                        <a:rPr lang="en-IN" sz="1400">
                          <a:effectLst/>
                        </a:rPr>
                        <a:t>Value of barrels not in the range 1..80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just">
                        <a:lnSpc>
                          <a:spcPct val="115000"/>
                        </a:lnSpc>
                        <a:spcBef>
                          <a:spcPts val="0"/>
                        </a:spcBef>
                        <a:spcAft>
                          <a:spcPts val="0"/>
                        </a:spcAft>
                      </a:pPr>
                      <a:r>
                        <a:rPr lang="en-IN" sz="14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469199016"/>
                  </a:ext>
                </a:extLst>
              </a:tr>
              <a:tr h="877265">
                <a:tc>
                  <a:txBody>
                    <a:bodyPr/>
                    <a:lstStyle/>
                    <a:p>
                      <a:pPr marL="0" marR="0" algn="just">
                        <a:lnSpc>
                          <a:spcPct val="115000"/>
                        </a:lnSpc>
                        <a:spcBef>
                          <a:spcPts val="0"/>
                        </a:spcBef>
                        <a:spcAft>
                          <a:spcPts val="0"/>
                        </a:spcAft>
                      </a:pPr>
                      <a:r>
                        <a:rPr lang="en-IN" sz="1400">
                          <a:effectLst/>
                        </a:rPr>
                        <a:t>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Enter inputs where sales &lt;1000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Sales:500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a1:50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895077188"/>
                  </a:ext>
                </a:extLst>
              </a:tr>
              <a:tr h="877265">
                <a:tc>
                  <a:txBody>
                    <a:bodyPr/>
                    <a:lstStyle/>
                    <a:p>
                      <a:pPr marL="0" marR="0" algn="just">
                        <a:lnSpc>
                          <a:spcPct val="115000"/>
                        </a:lnSpc>
                        <a:spcBef>
                          <a:spcPts val="0"/>
                        </a:spcBef>
                        <a:spcAft>
                          <a:spcPts val="0"/>
                        </a:spcAft>
                      </a:pPr>
                      <a:r>
                        <a:rPr lang="en-IN" sz="1400">
                          <a:effectLst/>
                        </a:rPr>
                        <a:t>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Enter inputs where sales &gt;1000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Sales:1500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a2: 175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780375031"/>
                  </a:ext>
                </a:extLst>
              </a:tr>
              <a:tr h="877265">
                <a:tc>
                  <a:txBody>
                    <a:bodyPr/>
                    <a:lstStyle/>
                    <a:p>
                      <a:pPr marL="0" marR="0" algn="just">
                        <a:lnSpc>
                          <a:spcPct val="115000"/>
                        </a:lnSpc>
                        <a:spcBef>
                          <a:spcPts val="0"/>
                        </a:spcBef>
                        <a:spcAft>
                          <a:spcPts val="0"/>
                        </a:spcAft>
                      </a:pPr>
                      <a:r>
                        <a:rPr lang="en-IN" sz="1400">
                          <a:effectLst/>
                        </a:rPr>
                        <a:t>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Enter inputs where sales &gt;1800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25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25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25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Sales:2500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a:effectLst/>
                        </a:rPr>
                        <a:t>a3: 360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IN" sz="14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553783757"/>
                  </a:ext>
                </a:extLst>
              </a:tr>
            </a:tbl>
          </a:graphicData>
        </a:graphic>
      </p:graphicFrame>
      <p:sp>
        <p:nvSpPr>
          <p:cNvPr id="5" name="TextBox 4">
            <a:extLst>
              <a:ext uri="{FF2B5EF4-FFF2-40B4-BE49-F238E27FC236}">
                <a16:creationId xmlns:a16="http://schemas.microsoft.com/office/drawing/2014/main" xmlns="" id="{6670D060-05A1-440B-BBF4-3AAF08E465E0}"/>
              </a:ext>
            </a:extLst>
          </p:cNvPr>
          <p:cNvSpPr txBox="1"/>
          <p:nvPr/>
        </p:nvSpPr>
        <p:spPr>
          <a:xfrm>
            <a:off x="1351721" y="311705"/>
            <a:ext cx="6096000" cy="369332"/>
          </a:xfrm>
          <a:prstGeom prst="rect">
            <a:avLst/>
          </a:prstGeom>
          <a:noFill/>
        </p:spPr>
        <p:txBody>
          <a:bodyPr wrap="square">
            <a:spAutoFit/>
          </a:bodyPr>
          <a:lstStyle/>
          <a:p>
            <a:r>
              <a:rPr lang="en-US" sz="1800" b="1" dirty="0"/>
              <a:t>Decision Table Test Cases</a:t>
            </a:r>
            <a:endParaRPr lang="en-US" dirty="0"/>
          </a:p>
        </p:txBody>
      </p:sp>
    </p:spTree>
    <p:extLst>
      <p:ext uri="{BB962C8B-B14F-4D97-AF65-F5344CB8AC3E}">
        <p14:creationId xmlns:p14="http://schemas.microsoft.com/office/powerpoint/2010/main" val="11882079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9396"/>
            <a:ext cx="10515600" cy="191289"/>
          </a:xfrm>
        </p:spPr>
        <p:txBody>
          <a:bodyPr>
            <a:normAutofit fontScale="90000"/>
          </a:bodyPr>
          <a:lstStyle/>
          <a:p>
            <a:r>
              <a:rPr lang="en-US" sz="3200" b="1" dirty="0" smtClean="0"/>
              <a:t/>
            </a:r>
            <a:br>
              <a:rPr lang="en-US" sz="3200" b="1" dirty="0" smtClean="0"/>
            </a:br>
            <a:r>
              <a:rPr lang="en-US" sz="3200" b="1" dirty="0" smtClean="0"/>
              <a:t>EXERCISE-5 </a:t>
            </a:r>
            <a:br>
              <a:rPr lang="en-US" sz="3200" b="1" dirty="0" smtClean="0"/>
            </a:br>
            <a:r>
              <a:rPr lang="en-US" sz="3200" b="1" dirty="0" err="1" smtClean="0"/>
              <a:t>NextDate</a:t>
            </a:r>
            <a:r>
              <a:rPr lang="en-US" sz="3200" b="1" dirty="0" smtClean="0"/>
              <a:t> Problem using Boundary Value Analysis</a:t>
            </a:r>
            <a:br>
              <a:rPr lang="en-US" sz="3200" b="1" dirty="0" smtClean="0"/>
            </a:br>
            <a:endParaRPr lang="en-US" sz="3200" b="1" dirty="0"/>
          </a:p>
        </p:txBody>
      </p:sp>
      <p:sp>
        <p:nvSpPr>
          <p:cNvPr id="3" name="Content Placeholder 2"/>
          <p:cNvSpPr>
            <a:spLocks noGrp="1"/>
          </p:cNvSpPr>
          <p:nvPr>
            <p:ph idx="1"/>
          </p:nvPr>
        </p:nvSpPr>
        <p:spPr>
          <a:xfrm>
            <a:off x="826394" y="1097545"/>
            <a:ext cx="10515600" cy="5612187"/>
          </a:xfrm>
        </p:spPr>
        <p:txBody>
          <a:bodyPr>
            <a:normAutofit fontScale="77500" lnSpcReduction="20000"/>
          </a:bodyPr>
          <a:lstStyle/>
          <a:p>
            <a:pPr marL="0" indent="0">
              <a:buNone/>
            </a:pPr>
            <a:r>
              <a:rPr lang="en-US" b="1" dirty="0"/>
              <a:t>Problem Definition:</a:t>
            </a:r>
            <a:r>
              <a:rPr lang="en-US" dirty="0"/>
              <a:t> </a:t>
            </a:r>
          </a:p>
          <a:p>
            <a:r>
              <a:rPr lang="en-US" dirty="0"/>
              <a:t>"Next Date" is a function consisting of three variables like: month, date and year. It returns the date of next day as output. It reads current date as input date. </a:t>
            </a:r>
            <a:br>
              <a:rPr lang="en-US" dirty="0"/>
            </a:br>
            <a:r>
              <a:rPr lang="en-US" dirty="0"/>
              <a:t/>
            </a:r>
            <a:br>
              <a:rPr lang="en-US" dirty="0"/>
            </a:br>
            <a:r>
              <a:rPr lang="en-US" dirty="0"/>
              <a:t>The constraints are</a:t>
            </a:r>
          </a:p>
          <a:p>
            <a:r>
              <a:rPr lang="en-US" dirty="0"/>
              <a:t>C1: 1 ≤ month ≤ 12 </a:t>
            </a:r>
            <a:br>
              <a:rPr lang="en-US" dirty="0"/>
            </a:br>
            <a:r>
              <a:rPr lang="en-US" dirty="0"/>
              <a:t>C2: 1 ≤ day ≤ 31</a:t>
            </a:r>
            <a:br>
              <a:rPr lang="en-US" dirty="0"/>
            </a:br>
            <a:r>
              <a:rPr lang="en-US" dirty="0"/>
              <a:t>C3: 1812 ≤ year ≤ 2020.</a:t>
            </a:r>
          </a:p>
          <a:p>
            <a:r>
              <a:rPr lang="en-US" dirty="0"/>
              <a:t>If any one condition out of C1, C2 or C3 fails, then this function produces an output "value of month not in the range 1...12".</a:t>
            </a:r>
          </a:p>
          <a:p>
            <a:r>
              <a:rPr lang="en-US" dirty="0"/>
              <a:t>Since many combinations of dates can exist, hence we can simply display one message for this function: "Invalid Input Date".</a:t>
            </a:r>
          </a:p>
          <a:p>
            <a:r>
              <a:rPr lang="en-US" dirty="0"/>
              <a:t>A very common and popular problem occurs if the year is a leap year. We have taken into consideration that there are 31 days in a month. But what happens if a month has 30 days or even 29 or 28 days? </a:t>
            </a:r>
            <a:endParaRPr lang="en-US" dirty="0" smtClean="0"/>
          </a:p>
          <a:p>
            <a:r>
              <a:rPr lang="en-US" dirty="0"/>
              <a:t>A year is called as a leap year if it is divisible by 4.</a:t>
            </a:r>
          </a:p>
          <a:p>
            <a:pPr marL="0" indent="0">
              <a:buNone/>
            </a:pPr>
            <a:r>
              <a:rPr lang="en-US" dirty="0"/>
              <a:t/>
            </a:r>
            <a:br>
              <a:rPr lang="en-US" dirty="0"/>
            </a:br>
            <a:r>
              <a:rPr lang="en-US" dirty="0"/>
              <a:t/>
            </a:r>
            <a:br>
              <a:rPr lang="en-US" dirty="0"/>
            </a:br>
            <a:r>
              <a:rPr lang="en-US" b="1" dirty="0"/>
              <a:t> </a:t>
            </a:r>
            <a:endParaRPr lang="en-US" dirty="0"/>
          </a:p>
          <a:p>
            <a:endParaRPr lang="en-US" dirty="0"/>
          </a:p>
        </p:txBody>
      </p:sp>
    </p:spTree>
    <p:extLst>
      <p:ext uri="{BB962C8B-B14F-4D97-AF65-F5344CB8AC3E}">
        <p14:creationId xmlns:p14="http://schemas.microsoft.com/office/powerpoint/2010/main" val="29621997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8600"/>
            <a:ext cx="10515600" cy="5948363"/>
          </a:xfrm>
        </p:spPr>
        <p:txBody>
          <a:bodyPr>
            <a:normAutofit fontScale="70000" lnSpcReduction="20000"/>
          </a:bodyPr>
          <a:lstStyle/>
          <a:p>
            <a:pPr marL="0" indent="0">
              <a:buNone/>
            </a:pPr>
            <a:r>
              <a:rPr lang="en-US" b="1" dirty="0"/>
              <a:t>#include&lt;</a:t>
            </a:r>
            <a:r>
              <a:rPr lang="en-US" b="1" dirty="0" err="1"/>
              <a:t>stdio.h</a:t>
            </a:r>
            <a:r>
              <a:rPr lang="en-US" b="1" dirty="0"/>
              <a:t>&gt;</a:t>
            </a:r>
            <a:endParaRPr lang="en-US" dirty="0"/>
          </a:p>
          <a:p>
            <a:pPr marL="0" indent="0">
              <a:buNone/>
            </a:pPr>
            <a:r>
              <a:rPr lang="en-US" b="1" dirty="0"/>
              <a:t>#include&lt;</a:t>
            </a:r>
            <a:r>
              <a:rPr lang="en-US" b="1" dirty="0" err="1"/>
              <a:t>ctype.h</a:t>
            </a:r>
            <a:r>
              <a:rPr lang="en-US" b="1" dirty="0"/>
              <a:t>&gt;</a:t>
            </a:r>
            <a:endParaRPr lang="en-US" dirty="0"/>
          </a:p>
          <a:p>
            <a:pPr marL="0" indent="0">
              <a:buNone/>
            </a:pPr>
            <a:r>
              <a:rPr lang="en-US" b="1" dirty="0" err="1"/>
              <a:t>int</a:t>
            </a:r>
            <a:r>
              <a:rPr lang="en-US" b="1" dirty="0"/>
              <a:t> check(</a:t>
            </a:r>
            <a:r>
              <a:rPr lang="en-US" b="1" dirty="0" err="1"/>
              <a:t>int</a:t>
            </a:r>
            <a:r>
              <a:rPr lang="en-US" b="1" dirty="0"/>
              <a:t> </a:t>
            </a:r>
            <a:r>
              <a:rPr lang="en-US" b="1" dirty="0" err="1"/>
              <a:t>day,int</a:t>
            </a:r>
            <a:r>
              <a:rPr lang="en-US" b="1" dirty="0"/>
              <a:t> month)</a:t>
            </a:r>
            <a:endParaRPr lang="en-US" dirty="0"/>
          </a:p>
          <a:p>
            <a:pPr marL="0" indent="0">
              <a:buNone/>
            </a:pPr>
            <a:r>
              <a:rPr lang="en-US" b="1" dirty="0"/>
              <a:t>{</a:t>
            </a:r>
            <a:endParaRPr lang="en-US" dirty="0"/>
          </a:p>
          <a:p>
            <a:pPr marL="0" indent="0">
              <a:buNone/>
            </a:pPr>
            <a:r>
              <a:rPr lang="en-US" b="1" dirty="0"/>
              <a:t>    if((month==4||month==6||month==9 ||month==11) &amp;&amp; day==31)</a:t>
            </a:r>
            <a:endParaRPr lang="en-US" dirty="0"/>
          </a:p>
          <a:p>
            <a:pPr marL="0" indent="0">
              <a:buNone/>
            </a:pPr>
            <a:r>
              <a:rPr lang="en-US" b="1" dirty="0"/>
              <a:t>  </a:t>
            </a:r>
            <a:r>
              <a:rPr lang="en-US" b="1" dirty="0" smtClean="0"/>
              <a:t> </a:t>
            </a:r>
            <a:r>
              <a:rPr lang="en-US" b="1" dirty="0"/>
              <a:t>return 1;</a:t>
            </a:r>
            <a:endParaRPr lang="en-US" dirty="0"/>
          </a:p>
          <a:p>
            <a:pPr marL="0" indent="0">
              <a:buNone/>
            </a:pPr>
            <a:r>
              <a:rPr lang="en-US" b="1" dirty="0"/>
              <a:t> </a:t>
            </a:r>
            <a:r>
              <a:rPr lang="en-US" b="1" dirty="0" smtClean="0"/>
              <a:t>  </a:t>
            </a:r>
            <a:r>
              <a:rPr lang="en-US" b="1" dirty="0"/>
              <a:t>else</a:t>
            </a:r>
            <a:endParaRPr lang="en-US" dirty="0"/>
          </a:p>
          <a:p>
            <a:pPr marL="0" indent="0">
              <a:buNone/>
            </a:pPr>
            <a:r>
              <a:rPr lang="en-US" b="1" dirty="0"/>
              <a:t> </a:t>
            </a:r>
            <a:r>
              <a:rPr lang="en-US" b="1" dirty="0" smtClean="0"/>
              <a:t>  return </a:t>
            </a:r>
            <a:r>
              <a:rPr lang="en-US" b="1" dirty="0"/>
              <a:t>0;</a:t>
            </a:r>
            <a:endParaRPr lang="en-US" dirty="0"/>
          </a:p>
          <a:p>
            <a:pPr marL="0" indent="0">
              <a:buNone/>
            </a:pPr>
            <a:r>
              <a:rPr lang="en-US" b="1" dirty="0"/>
              <a:t>}</a:t>
            </a:r>
            <a:endParaRPr lang="en-US" dirty="0"/>
          </a:p>
          <a:p>
            <a:pPr marL="0" indent="0">
              <a:buNone/>
            </a:pPr>
            <a:r>
              <a:rPr lang="en-US" b="1" dirty="0" err="1"/>
              <a:t>int</a:t>
            </a:r>
            <a:r>
              <a:rPr lang="en-US" b="1" dirty="0"/>
              <a:t> </a:t>
            </a:r>
            <a:r>
              <a:rPr lang="en-US" b="1" dirty="0" err="1"/>
              <a:t>isleap</a:t>
            </a:r>
            <a:r>
              <a:rPr lang="en-US" b="1" dirty="0"/>
              <a:t>(</a:t>
            </a:r>
            <a:r>
              <a:rPr lang="en-US" b="1" dirty="0" err="1"/>
              <a:t>int</a:t>
            </a:r>
            <a:r>
              <a:rPr lang="en-US" b="1" dirty="0"/>
              <a:t> year)</a:t>
            </a:r>
            <a:endParaRPr lang="en-US" dirty="0"/>
          </a:p>
          <a:p>
            <a:pPr marL="0" indent="0">
              <a:buNone/>
            </a:pPr>
            <a:r>
              <a:rPr lang="en-US" b="1" dirty="0"/>
              <a:t>{</a:t>
            </a:r>
            <a:endParaRPr lang="en-US" dirty="0"/>
          </a:p>
          <a:p>
            <a:pPr marL="0" indent="0">
              <a:buNone/>
            </a:pPr>
            <a:r>
              <a:rPr lang="en-US" b="1" dirty="0" smtClean="0"/>
              <a:t>   </a:t>
            </a:r>
            <a:r>
              <a:rPr lang="en-US" b="1" dirty="0"/>
              <a:t>if (year % 400 == 0 || (year % 100 != 0 &amp;&amp; year % 4 == 0</a:t>
            </a:r>
            <a:r>
              <a:rPr lang="en-US" b="1" dirty="0" smtClean="0"/>
              <a:t>))</a:t>
            </a:r>
            <a:endParaRPr lang="en-US" dirty="0"/>
          </a:p>
          <a:p>
            <a:pPr marL="0" indent="0">
              <a:buNone/>
            </a:pPr>
            <a:r>
              <a:rPr lang="en-US" b="1" dirty="0" smtClean="0"/>
              <a:t>   </a:t>
            </a:r>
            <a:r>
              <a:rPr lang="en-US" b="1" dirty="0"/>
              <a:t>return 1;</a:t>
            </a:r>
            <a:endParaRPr lang="en-US" dirty="0"/>
          </a:p>
          <a:p>
            <a:pPr marL="0" indent="0">
              <a:buNone/>
            </a:pPr>
            <a:r>
              <a:rPr lang="en-US" b="1" dirty="0" smtClean="0"/>
              <a:t>  </a:t>
            </a:r>
            <a:r>
              <a:rPr lang="en-US" b="1" dirty="0"/>
              <a:t>else</a:t>
            </a:r>
            <a:endParaRPr lang="en-US" dirty="0"/>
          </a:p>
          <a:p>
            <a:pPr marL="0" indent="0">
              <a:buNone/>
            </a:pPr>
            <a:r>
              <a:rPr lang="en-US" b="1" dirty="0" smtClean="0"/>
              <a:t> </a:t>
            </a:r>
            <a:r>
              <a:rPr lang="en-US" b="1" dirty="0"/>
              <a:t>return 0;</a:t>
            </a:r>
            <a:endParaRPr lang="en-US" dirty="0"/>
          </a:p>
          <a:p>
            <a:pPr marL="0" indent="0">
              <a:buNone/>
            </a:pPr>
            <a:r>
              <a:rPr lang="en-US" b="1" dirty="0"/>
              <a:t>}</a:t>
            </a:r>
            <a:endParaRPr lang="en-US" dirty="0"/>
          </a:p>
          <a:p>
            <a:pPr marL="0" indent="0">
              <a:buNone/>
            </a:pPr>
            <a:r>
              <a:rPr lang="en-US" b="1" dirty="0"/>
              <a:t> </a:t>
            </a:r>
            <a:endParaRPr lang="en-US" dirty="0"/>
          </a:p>
          <a:p>
            <a:pPr marL="0" indent="0">
              <a:buNone/>
            </a:pPr>
            <a:endParaRPr lang="en-US" dirty="0"/>
          </a:p>
        </p:txBody>
      </p:sp>
    </p:spTree>
    <p:extLst>
      <p:ext uri="{BB962C8B-B14F-4D97-AF65-F5344CB8AC3E}">
        <p14:creationId xmlns:p14="http://schemas.microsoft.com/office/powerpoint/2010/main" val="2225398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6518"/>
            <a:ext cx="10515600" cy="6481482"/>
          </a:xfrm>
        </p:spPr>
        <p:txBody>
          <a:bodyPr>
            <a:noAutofit/>
          </a:bodyPr>
          <a:lstStyle/>
          <a:p>
            <a:pPr marL="0" indent="0">
              <a:buNone/>
            </a:pPr>
            <a:r>
              <a:rPr lang="en-US" sz="1400" b="1" dirty="0" err="1"/>
              <a:t>int</a:t>
            </a:r>
            <a:r>
              <a:rPr lang="en-US" sz="1400" b="1" dirty="0"/>
              <a:t> main()</a:t>
            </a:r>
          </a:p>
          <a:p>
            <a:pPr marL="0" indent="0">
              <a:buNone/>
            </a:pPr>
            <a:r>
              <a:rPr lang="en-US" sz="1400" b="1" dirty="0"/>
              <a:t>{</a:t>
            </a:r>
          </a:p>
          <a:p>
            <a:pPr marL="0" indent="0">
              <a:buNone/>
            </a:pPr>
            <a:r>
              <a:rPr lang="en-US" sz="1400" b="1" dirty="0"/>
              <a:t>    </a:t>
            </a:r>
            <a:r>
              <a:rPr lang="en-US" sz="1400" b="1" dirty="0" err="1"/>
              <a:t>int</a:t>
            </a:r>
            <a:r>
              <a:rPr lang="en-US" sz="1400" b="1" dirty="0"/>
              <a:t> day, month, year, </a:t>
            </a:r>
            <a:r>
              <a:rPr lang="en-US" sz="1400" b="1" dirty="0" err="1"/>
              <a:t>tomm_day</a:t>
            </a:r>
            <a:r>
              <a:rPr lang="en-US" sz="1400" b="1" dirty="0"/>
              <a:t>, </a:t>
            </a:r>
            <a:r>
              <a:rPr lang="en-US" sz="1400" b="1" dirty="0" err="1"/>
              <a:t>tomm_month</a:t>
            </a:r>
            <a:r>
              <a:rPr lang="en-US" sz="1400" b="1" dirty="0"/>
              <a:t>, </a:t>
            </a:r>
            <a:r>
              <a:rPr lang="en-US" sz="1400" b="1" dirty="0" err="1"/>
              <a:t>tomm_year</a:t>
            </a:r>
            <a:r>
              <a:rPr lang="en-US" sz="1400" b="1" dirty="0"/>
              <a:t>;</a:t>
            </a:r>
          </a:p>
          <a:p>
            <a:pPr marL="0" indent="0">
              <a:buNone/>
            </a:pPr>
            <a:r>
              <a:rPr lang="en-US" sz="1400" b="1" dirty="0"/>
              <a:t>    char flag;</a:t>
            </a:r>
          </a:p>
          <a:p>
            <a:pPr marL="0" indent="0">
              <a:buNone/>
            </a:pPr>
            <a:r>
              <a:rPr lang="en-US" sz="1400" b="1" dirty="0"/>
              <a:t>    do</a:t>
            </a:r>
          </a:p>
          <a:p>
            <a:pPr marL="0" indent="0">
              <a:buNone/>
            </a:pPr>
            <a:r>
              <a:rPr lang="en-US" sz="1400" b="1" dirty="0"/>
              <a:t>    {</a:t>
            </a:r>
          </a:p>
          <a:p>
            <a:pPr marL="0" indent="0">
              <a:buNone/>
            </a:pPr>
            <a:r>
              <a:rPr lang="en-US" sz="1400" b="1" dirty="0"/>
              <a:t>        flag='y';</a:t>
            </a:r>
          </a:p>
          <a:p>
            <a:pPr marL="0" indent="0">
              <a:buNone/>
            </a:pPr>
            <a:r>
              <a:rPr lang="en-US" sz="1400" b="1" dirty="0"/>
              <a:t>        </a:t>
            </a:r>
            <a:r>
              <a:rPr lang="en-US" sz="1400" b="1" dirty="0" err="1"/>
              <a:t>printf</a:t>
            </a:r>
            <a:r>
              <a:rPr lang="en-US" sz="1400" b="1" dirty="0"/>
              <a:t>("\n Enter the today's date in the form of </a:t>
            </a:r>
            <a:r>
              <a:rPr lang="en-US" sz="1400" b="1" dirty="0" err="1"/>
              <a:t>dd</a:t>
            </a:r>
            <a:r>
              <a:rPr lang="en-US" sz="1400" b="1" dirty="0"/>
              <a:t> mm </a:t>
            </a:r>
            <a:r>
              <a:rPr lang="en-US" sz="1400" b="1" dirty="0" err="1"/>
              <a:t>yyyy</a:t>
            </a:r>
            <a:r>
              <a:rPr lang="en-US" sz="1400" b="1" dirty="0"/>
              <a:t> \n");  </a:t>
            </a:r>
          </a:p>
          <a:p>
            <a:pPr marL="0" indent="0">
              <a:buNone/>
            </a:pPr>
            <a:r>
              <a:rPr lang="en-US" sz="1400" b="1" dirty="0"/>
              <a:t>        </a:t>
            </a:r>
            <a:r>
              <a:rPr lang="en-US" sz="1400" b="1" dirty="0" err="1"/>
              <a:t>scanf</a:t>
            </a:r>
            <a:r>
              <a:rPr lang="en-US" sz="1400" b="1" dirty="0"/>
              <a:t>("%</a:t>
            </a:r>
            <a:r>
              <a:rPr lang="en-US" sz="1400" b="1" dirty="0" err="1"/>
              <a:t>d%d%d</a:t>
            </a:r>
            <a:r>
              <a:rPr lang="en-US" sz="1400" b="1" dirty="0"/>
              <a:t>",&amp;</a:t>
            </a:r>
            <a:r>
              <a:rPr lang="en-US" sz="1400" b="1" dirty="0" err="1"/>
              <a:t>day,&amp;month,&amp;year</a:t>
            </a:r>
            <a:r>
              <a:rPr lang="en-US" sz="1400" b="1" dirty="0"/>
              <a:t>);</a:t>
            </a:r>
          </a:p>
          <a:p>
            <a:pPr marL="0" indent="0">
              <a:buNone/>
            </a:pPr>
            <a:r>
              <a:rPr lang="en-US" sz="1400" b="1" dirty="0"/>
              <a:t>            </a:t>
            </a:r>
            <a:r>
              <a:rPr lang="en-US" sz="1400" b="1" dirty="0" err="1"/>
              <a:t>tomm_month</a:t>
            </a:r>
            <a:r>
              <a:rPr lang="en-US" sz="1400" b="1" dirty="0"/>
              <a:t>=month;  </a:t>
            </a:r>
          </a:p>
          <a:p>
            <a:pPr marL="0" indent="0">
              <a:buNone/>
            </a:pPr>
            <a:r>
              <a:rPr lang="en-US" sz="1400" b="1" dirty="0"/>
              <a:t>            </a:t>
            </a:r>
            <a:r>
              <a:rPr lang="en-US" sz="1400" b="1" dirty="0" err="1"/>
              <a:t>tomm_year</a:t>
            </a:r>
            <a:r>
              <a:rPr lang="en-US" sz="1400" b="1" dirty="0"/>
              <a:t>= year;</a:t>
            </a:r>
          </a:p>
          <a:p>
            <a:pPr marL="0" indent="0">
              <a:buNone/>
            </a:pPr>
            <a:r>
              <a:rPr lang="en-US" sz="1400" b="1" dirty="0"/>
              <a:t>            if(day&lt;1 || day&gt;31)</a:t>
            </a:r>
          </a:p>
          <a:p>
            <a:pPr marL="0" indent="0">
              <a:buNone/>
            </a:pPr>
            <a:r>
              <a:rPr lang="en-US" sz="1400" b="1" dirty="0"/>
              <a:t>            {</a:t>
            </a:r>
          </a:p>
          <a:p>
            <a:pPr marL="0" indent="0">
              <a:buNone/>
            </a:pPr>
            <a:r>
              <a:rPr lang="en-US" sz="1400" b="1" dirty="0"/>
              <a:t>                </a:t>
            </a:r>
            <a:r>
              <a:rPr lang="en-US" sz="1400" b="1" dirty="0" err="1"/>
              <a:t>printf</a:t>
            </a:r>
            <a:r>
              <a:rPr lang="en-US" sz="1400" b="1" dirty="0"/>
              <a:t>("value of day, not in the range 1...31\n");</a:t>
            </a:r>
          </a:p>
          <a:p>
            <a:pPr marL="0" indent="0">
              <a:buNone/>
            </a:pPr>
            <a:r>
              <a:rPr lang="en-US" sz="1400" b="1" dirty="0"/>
              <a:t>                flag='n';</a:t>
            </a:r>
          </a:p>
          <a:p>
            <a:pPr marL="0" indent="0">
              <a:buNone/>
            </a:pPr>
            <a:r>
              <a:rPr lang="en-US" sz="1400" b="1" dirty="0"/>
              <a:t>            }</a:t>
            </a:r>
          </a:p>
          <a:p>
            <a:pPr marL="0" indent="0">
              <a:buNone/>
            </a:pPr>
            <a:r>
              <a:rPr lang="en-US" sz="1400" b="1" dirty="0"/>
              <a:t>            if(month&lt;1 || month&gt;12)</a:t>
            </a:r>
          </a:p>
          <a:p>
            <a:pPr marL="0" indent="0">
              <a:buNone/>
            </a:pPr>
            <a:r>
              <a:rPr lang="en-US" sz="1400" b="1" dirty="0"/>
              <a:t>            {</a:t>
            </a:r>
          </a:p>
          <a:p>
            <a:pPr marL="0" indent="0">
              <a:buNone/>
            </a:pPr>
            <a:r>
              <a:rPr lang="en-US" sz="1400" b="1" dirty="0"/>
              <a:t>                </a:t>
            </a:r>
            <a:r>
              <a:rPr lang="en-US" sz="1400" b="1" dirty="0" err="1"/>
              <a:t>printf</a:t>
            </a:r>
            <a:r>
              <a:rPr lang="en-US" sz="1400" b="1" dirty="0"/>
              <a:t>("value of month, not in the range 1....12\n");</a:t>
            </a:r>
          </a:p>
          <a:p>
            <a:pPr marL="0" indent="0">
              <a:buNone/>
            </a:pPr>
            <a:r>
              <a:rPr lang="en-US" sz="1400" b="1" dirty="0"/>
              <a:t>                flag='n</a:t>
            </a:r>
            <a:r>
              <a:rPr lang="en-US" sz="1400" b="1" dirty="0" smtClean="0"/>
              <a:t>';       }</a:t>
            </a:r>
            <a:endParaRPr lang="en-US" sz="1400" b="1" dirty="0"/>
          </a:p>
          <a:p>
            <a:pPr marL="0" indent="0">
              <a:buNone/>
            </a:pPr>
            <a:endParaRPr lang="en-US" sz="1400" b="1" dirty="0"/>
          </a:p>
        </p:txBody>
      </p:sp>
    </p:spTree>
    <p:extLst>
      <p:ext uri="{BB962C8B-B14F-4D97-AF65-F5344CB8AC3E}">
        <p14:creationId xmlns:p14="http://schemas.microsoft.com/office/powerpoint/2010/main" val="5094658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9624"/>
            <a:ext cx="10515600" cy="5827339"/>
          </a:xfrm>
        </p:spPr>
        <p:txBody>
          <a:bodyPr>
            <a:normAutofit fontScale="70000" lnSpcReduction="20000"/>
          </a:bodyPr>
          <a:lstStyle/>
          <a:p>
            <a:pPr marL="0" indent="0">
              <a:buNone/>
            </a:pPr>
            <a:r>
              <a:rPr lang="en-US" dirty="0"/>
              <a:t> else if(check (</a:t>
            </a:r>
            <a:r>
              <a:rPr lang="en-US" dirty="0" err="1"/>
              <a:t>day,month</a:t>
            </a:r>
            <a:r>
              <a:rPr lang="en-US" dirty="0"/>
              <a:t>))</a:t>
            </a:r>
          </a:p>
          <a:p>
            <a:pPr marL="0" indent="0">
              <a:buNone/>
            </a:pPr>
            <a:r>
              <a:rPr lang="en-US" dirty="0"/>
              <a:t>            {</a:t>
            </a:r>
          </a:p>
          <a:p>
            <a:pPr marL="0" indent="0">
              <a:buNone/>
            </a:pPr>
            <a:r>
              <a:rPr lang="en-US" dirty="0"/>
              <a:t>                </a:t>
            </a:r>
            <a:r>
              <a:rPr lang="en-US" dirty="0" err="1"/>
              <a:t>printf</a:t>
            </a:r>
            <a:r>
              <a:rPr lang="en-US" dirty="0"/>
              <a:t>("value of day, not in the range day&lt;=30");</a:t>
            </a:r>
          </a:p>
          <a:p>
            <a:pPr marL="0" indent="0">
              <a:buNone/>
            </a:pPr>
            <a:r>
              <a:rPr lang="en-US" dirty="0"/>
              <a:t>                flag='n';</a:t>
            </a:r>
          </a:p>
          <a:p>
            <a:pPr marL="0" indent="0">
              <a:buNone/>
            </a:pPr>
            <a:r>
              <a:rPr lang="en-US" dirty="0"/>
              <a:t>            }</a:t>
            </a:r>
          </a:p>
          <a:p>
            <a:pPr marL="0" indent="0">
              <a:buNone/>
            </a:pPr>
            <a:r>
              <a:rPr lang="en-US" dirty="0"/>
              <a:t>            if(year&lt;=1812 || year&gt;2020)</a:t>
            </a:r>
          </a:p>
          <a:p>
            <a:pPr marL="0" indent="0">
              <a:buNone/>
            </a:pPr>
            <a:r>
              <a:rPr lang="en-US" dirty="0"/>
              <a:t>            {</a:t>
            </a:r>
          </a:p>
          <a:p>
            <a:pPr marL="0" indent="0">
              <a:buNone/>
            </a:pPr>
            <a:r>
              <a:rPr lang="en-US" dirty="0"/>
              <a:t>                </a:t>
            </a:r>
            <a:r>
              <a:rPr lang="en-US" dirty="0" err="1"/>
              <a:t>printf</a:t>
            </a:r>
            <a:r>
              <a:rPr lang="en-US" dirty="0"/>
              <a:t>("value of year, not in the range 1812.......2020\n");</a:t>
            </a:r>
          </a:p>
          <a:p>
            <a:pPr marL="0" indent="0">
              <a:buNone/>
            </a:pPr>
            <a:r>
              <a:rPr lang="en-US" dirty="0"/>
              <a:t>                flag='n';</a:t>
            </a:r>
          </a:p>
          <a:p>
            <a:pPr marL="0" indent="0">
              <a:buNone/>
            </a:pPr>
            <a:r>
              <a:rPr lang="en-US" dirty="0"/>
              <a:t>            }</a:t>
            </a:r>
          </a:p>
          <a:p>
            <a:pPr marL="0" indent="0">
              <a:buNone/>
            </a:pPr>
            <a:r>
              <a:rPr lang="en-US" dirty="0"/>
              <a:t>            if(month==2)</a:t>
            </a:r>
          </a:p>
          <a:p>
            <a:pPr marL="0" indent="0">
              <a:buNone/>
            </a:pPr>
            <a:r>
              <a:rPr lang="en-US" dirty="0"/>
              <a:t>            {</a:t>
            </a:r>
          </a:p>
          <a:p>
            <a:pPr marL="0" indent="0">
              <a:buNone/>
            </a:pPr>
            <a:r>
              <a:rPr lang="en-US" dirty="0"/>
              <a:t>            if(</a:t>
            </a:r>
            <a:r>
              <a:rPr lang="en-US" dirty="0" err="1"/>
              <a:t>isleap</a:t>
            </a:r>
            <a:r>
              <a:rPr lang="en-US" dirty="0"/>
              <a:t>(year) &amp;&amp; day&gt;29)</a:t>
            </a:r>
          </a:p>
          <a:p>
            <a:pPr marL="0" indent="0">
              <a:buNone/>
            </a:pPr>
            <a:r>
              <a:rPr lang="en-US" dirty="0"/>
              <a:t>            {</a:t>
            </a:r>
          </a:p>
          <a:p>
            <a:pPr marL="0" indent="0">
              <a:buNone/>
            </a:pPr>
            <a:r>
              <a:rPr lang="en-US" dirty="0"/>
              <a:t>                </a:t>
            </a:r>
            <a:r>
              <a:rPr lang="en-US" dirty="0" err="1"/>
              <a:t>printf</a:t>
            </a:r>
            <a:r>
              <a:rPr lang="en-US" dirty="0"/>
              <a:t>("invalid date input for leap year");</a:t>
            </a:r>
          </a:p>
          <a:p>
            <a:pPr marL="0" indent="0">
              <a:buNone/>
            </a:pPr>
            <a:r>
              <a:rPr lang="en-US" dirty="0"/>
              <a:t>                flag='n';</a:t>
            </a:r>
          </a:p>
          <a:p>
            <a:pPr marL="0" indent="0">
              <a:buNone/>
            </a:pPr>
            <a:r>
              <a:rPr lang="en-US" dirty="0"/>
              <a:t>            }</a:t>
            </a:r>
          </a:p>
        </p:txBody>
      </p:sp>
    </p:spTree>
    <p:extLst>
      <p:ext uri="{BB962C8B-B14F-4D97-AF65-F5344CB8AC3E}">
        <p14:creationId xmlns:p14="http://schemas.microsoft.com/office/powerpoint/2010/main" val="462732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4100" y="393702"/>
            <a:ext cx="6497928" cy="353274"/>
          </a:xfrm>
        </p:spPr>
        <p:txBody>
          <a:bodyPr>
            <a:normAutofit fontScale="90000"/>
          </a:bodyPr>
          <a:lstStyle/>
          <a:p>
            <a:r>
              <a:rPr lang="en-US" dirty="0" smtClean="0"/>
              <a:t>Software Testing and Its Types</a:t>
            </a:r>
            <a:endParaRPr lang="en-US" dirty="0"/>
          </a:p>
        </p:txBody>
      </p:sp>
      <p:sp>
        <p:nvSpPr>
          <p:cNvPr id="3" name="Content Placeholder 2"/>
          <p:cNvSpPr>
            <a:spLocks noGrp="1"/>
          </p:cNvSpPr>
          <p:nvPr>
            <p:ph idx="1"/>
          </p:nvPr>
        </p:nvSpPr>
        <p:spPr>
          <a:xfrm>
            <a:off x="2209800" y="1143000"/>
            <a:ext cx="8229600" cy="5145704"/>
          </a:xfrm>
        </p:spPr>
        <p:txBody>
          <a:bodyPr/>
          <a:lstStyle/>
          <a:p>
            <a:pPr marL="0" indent="0" algn="just">
              <a:buNone/>
            </a:pPr>
            <a:r>
              <a:rPr lang="en-US" sz="2000" dirty="0"/>
              <a:t>White Box </a:t>
            </a:r>
            <a:r>
              <a:rPr lang="en-US" sz="2000" dirty="0"/>
              <a:t>Testing:</a:t>
            </a:r>
            <a:r>
              <a:rPr lang="en-US" sz="2000" dirty="0"/>
              <a:t> </a:t>
            </a:r>
            <a:endParaRPr lang="en-US" sz="2000" dirty="0"/>
          </a:p>
          <a:p>
            <a:pPr marL="0" indent="0" algn="just">
              <a:buNone/>
            </a:pPr>
            <a:r>
              <a:rPr lang="en-US" sz="2000" dirty="0"/>
              <a:t>It is </a:t>
            </a:r>
            <a:r>
              <a:rPr lang="en-US" sz="2000" dirty="0"/>
              <a:t>based on the knowledge about the internal logic of an application’s code.</a:t>
            </a:r>
          </a:p>
          <a:p>
            <a:pPr algn="just"/>
            <a:r>
              <a:rPr lang="en-US" sz="2000" dirty="0"/>
              <a:t>It is also known as Glass box Testing. Internal software and code working should be known for performing this type of testing. </a:t>
            </a:r>
            <a:endParaRPr lang="en-US" sz="2000" dirty="0"/>
          </a:p>
          <a:p>
            <a:pPr algn="just"/>
            <a:r>
              <a:rPr lang="en-US" sz="2000" dirty="0"/>
              <a:t>Under </a:t>
            </a:r>
            <a:r>
              <a:rPr lang="en-US" sz="2000" dirty="0"/>
              <a:t>these tests are based on the coverage of code statements, branches, paths, conditions, etc</a:t>
            </a:r>
            <a:r>
              <a:rPr lang="en-US" sz="2000" dirty="0"/>
              <a:t>.</a:t>
            </a:r>
          </a:p>
          <a:p>
            <a:pPr marL="0" indent="0" algn="just">
              <a:buNone/>
            </a:pPr>
            <a:r>
              <a:rPr lang="en-US" sz="2000" dirty="0"/>
              <a:t>Black </a:t>
            </a:r>
            <a:r>
              <a:rPr lang="en-US" sz="2000" dirty="0"/>
              <a:t>Box Testing</a:t>
            </a:r>
          </a:p>
          <a:p>
            <a:pPr algn="just"/>
            <a:r>
              <a:rPr lang="en-US" sz="2000" dirty="0"/>
              <a:t>Internal system design is not considered in this type of testing. Tests are based on the requirements and functionality</a:t>
            </a:r>
            <a:r>
              <a:rPr lang="en-US" sz="2000" dirty="0"/>
              <a:t>.</a:t>
            </a:r>
          </a:p>
          <a:p>
            <a:pPr algn="just"/>
            <a:r>
              <a:rPr lang="en-US" sz="2000" dirty="0"/>
              <a:t>Black-box testing is a method of software testing that examines the functionality of an application without peering into its internal structures or workings. This method of test can be applied virtually to every level of software testing: unit, integration, system and acceptance</a:t>
            </a:r>
          </a:p>
          <a:p>
            <a:pPr marL="0" indent="0" algn="just">
              <a:buNone/>
            </a:pPr>
            <a:endParaRPr lang="en-US" sz="2000" dirty="0"/>
          </a:p>
        </p:txBody>
      </p:sp>
    </p:spTree>
    <p:extLst>
      <p:ext uri="{BB962C8B-B14F-4D97-AF65-F5344CB8AC3E}">
        <p14:creationId xmlns:p14="http://schemas.microsoft.com/office/powerpoint/2010/main" val="38303869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6518"/>
            <a:ext cx="10515600" cy="5800445"/>
          </a:xfrm>
        </p:spPr>
        <p:txBody>
          <a:bodyPr/>
          <a:lstStyle/>
          <a:p>
            <a:pPr marL="0" indent="0">
              <a:buNone/>
            </a:pPr>
            <a:r>
              <a:rPr lang="en-US" dirty="0"/>
              <a:t>else if(!(</a:t>
            </a:r>
            <a:r>
              <a:rPr lang="en-US" dirty="0" err="1"/>
              <a:t>isleap</a:t>
            </a:r>
            <a:r>
              <a:rPr lang="en-US" dirty="0"/>
              <a:t>(year))&amp;&amp; day&gt;28)</a:t>
            </a:r>
          </a:p>
          <a:p>
            <a:pPr marL="0" indent="0">
              <a:buNone/>
            </a:pPr>
            <a:r>
              <a:rPr lang="en-US" dirty="0"/>
              <a:t>            {</a:t>
            </a:r>
          </a:p>
          <a:p>
            <a:pPr marL="0" indent="0">
              <a:buNone/>
            </a:pPr>
            <a:r>
              <a:rPr lang="en-US" dirty="0"/>
              <a:t>                </a:t>
            </a:r>
            <a:r>
              <a:rPr lang="en-US" dirty="0" err="1"/>
              <a:t>printf</a:t>
            </a:r>
            <a:r>
              <a:rPr lang="en-US" dirty="0"/>
              <a:t>("invalid date input for not a leap year");</a:t>
            </a:r>
          </a:p>
          <a:p>
            <a:pPr marL="0" indent="0">
              <a:buNone/>
            </a:pPr>
            <a:r>
              <a:rPr lang="en-US" dirty="0"/>
              <a:t>                flag='n';</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while(flag=='n');</a:t>
            </a:r>
          </a:p>
          <a:p>
            <a:pPr marL="0" indent="0">
              <a:buNone/>
            </a:pPr>
            <a:endParaRPr lang="en-US" dirty="0"/>
          </a:p>
        </p:txBody>
      </p:sp>
    </p:spTree>
    <p:extLst>
      <p:ext uri="{BB962C8B-B14F-4D97-AF65-F5344CB8AC3E}">
        <p14:creationId xmlns:p14="http://schemas.microsoft.com/office/powerpoint/2010/main" val="34712435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5494"/>
            <a:ext cx="10515600" cy="5921469"/>
          </a:xfrm>
        </p:spPr>
        <p:txBody>
          <a:bodyPr>
            <a:normAutofit fontScale="85000" lnSpcReduction="20000"/>
          </a:bodyPr>
          <a:lstStyle/>
          <a:p>
            <a:pPr marL="0" indent="0">
              <a:buNone/>
            </a:pPr>
            <a:r>
              <a:rPr lang="en-US" dirty="0"/>
              <a:t> switch (month)</a:t>
            </a:r>
          </a:p>
          <a:p>
            <a:pPr marL="0" indent="0">
              <a:buNone/>
            </a:pPr>
            <a:r>
              <a:rPr lang="en-US" dirty="0"/>
              <a:t>    {</a:t>
            </a:r>
          </a:p>
          <a:p>
            <a:pPr marL="0" indent="0">
              <a:buNone/>
            </a:pPr>
            <a:r>
              <a:rPr lang="en-US" dirty="0"/>
              <a:t>        case 1:</a:t>
            </a:r>
          </a:p>
          <a:p>
            <a:pPr marL="0" indent="0">
              <a:buNone/>
            </a:pPr>
            <a:r>
              <a:rPr lang="en-US" dirty="0"/>
              <a:t>        case 3:</a:t>
            </a:r>
          </a:p>
          <a:p>
            <a:pPr marL="0" indent="0">
              <a:buNone/>
            </a:pPr>
            <a:r>
              <a:rPr lang="en-US" dirty="0"/>
              <a:t>        case 5:</a:t>
            </a:r>
          </a:p>
          <a:p>
            <a:pPr marL="0" indent="0">
              <a:buNone/>
            </a:pPr>
            <a:r>
              <a:rPr lang="en-US" dirty="0"/>
              <a:t>        case 7:</a:t>
            </a:r>
          </a:p>
          <a:p>
            <a:pPr marL="0" indent="0">
              <a:buNone/>
            </a:pPr>
            <a:r>
              <a:rPr lang="en-US" dirty="0"/>
              <a:t>        case 8:</a:t>
            </a:r>
          </a:p>
          <a:p>
            <a:pPr marL="0" indent="0">
              <a:buNone/>
            </a:pPr>
            <a:r>
              <a:rPr lang="en-US" dirty="0"/>
              <a:t>        case 10:if(day&lt;31)</a:t>
            </a:r>
          </a:p>
          <a:p>
            <a:pPr marL="0" indent="0">
              <a:buNone/>
            </a:pPr>
            <a:r>
              <a:rPr lang="en-US" dirty="0"/>
              <a:t>        </a:t>
            </a:r>
            <a:r>
              <a:rPr lang="en-US" dirty="0" err="1"/>
              <a:t>tomm_day</a:t>
            </a:r>
            <a:r>
              <a:rPr lang="en-US" dirty="0"/>
              <a:t>=day+1;</a:t>
            </a:r>
          </a:p>
          <a:p>
            <a:pPr marL="0" indent="0">
              <a:buNone/>
            </a:pPr>
            <a:r>
              <a:rPr lang="en-US" dirty="0"/>
              <a:t>        else</a:t>
            </a:r>
          </a:p>
          <a:p>
            <a:pPr marL="0" indent="0">
              <a:buNone/>
            </a:pPr>
            <a:r>
              <a:rPr lang="en-US" dirty="0"/>
              <a:t>        {</a:t>
            </a:r>
          </a:p>
          <a:p>
            <a:pPr marL="0" indent="0">
              <a:buNone/>
            </a:pPr>
            <a:r>
              <a:rPr lang="en-US" dirty="0"/>
              <a:t>            </a:t>
            </a:r>
            <a:r>
              <a:rPr lang="en-US" dirty="0" err="1"/>
              <a:t>tomm_day</a:t>
            </a:r>
            <a:r>
              <a:rPr lang="en-US" dirty="0"/>
              <a:t>=1;</a:t>
            </a:r>
          </a:p>
          <a:p>
            <a:pPr marL="0" indent="0">
              <a:buNone/>
            </a:pPr>
            <a:r>
              <a:rPr lang="en-US" dirty="0"/>
              <a:t>            </a:t>
            </a:r>
            <a:r>
              <a:rPr lang="en-US" dirty="0" err="1"/>
              <a:t>tomm_month</a:t>
            </a:r>
            <a:r>
              <a:rPr lang="en-US" dirty="0"/>
              <a:t>=month+1;</a:t>
            </a:r>
          </a:p>
          <a:p>
            <a:pPr marL="0" indent="0">
              <a:buNone/>
            </a:pPr>
            <a:r>
              <a:rPr lang="en-US" dirty="0"/>
              <a:t>        }</a:t>
            </a:r>
          </a:p>
          <a:p>
            <a:pPr marL="0" indent="0">
              <a:buNone/>
            </a:pPr>
            <a:r>
              <a:rPr lang="en-US" dirty="0"/>
              <a:t>        break;</a:t>
            </a:r>
          </a:p>
        </p:txBody>
      </p:sp>
    </p:spTree>
    <p:extLst>
      <p:ext uri="{BB962C8B-B14F-4D97-AF65-F5344CB8AC3E}">
        <p14:creationId xmlns:p14="http://schemas.microsoft.com/office/powerpoint/2010/main" val="25870309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1707"/>
            <a:ext cx="10515600" cy="4370294"/>
          </a:xfrm>
        </p:spPr>
        <p:txBody>
          <a:bodyPr>
            <a:noAutofit/>
          </a:bodyPr>
          <a:lstStyle/>
          <a:p>
            <a:pPr marL="0" indent="0">
              <a:buNone/>
            </a:pPr>
            <a:r>
              <a:rPr lang="en-US" sz="1600" b="1" dirty="0"/>
              <a:t>case 4:</a:t>
            </a:r>
          </a:p>
          <a:p>
            <a:pPr marL="0" indent="0">
              <a:buNone/>
            </a:pPr>
            <a:r>
              <a:rPr lang="en-US" sz="1600" b="1" dirty="0"/>
              <a:t>        case 6:</a:t>
            </a:r>
          </a:p>
          <a:p>
            <a:pPr marL="0" indent="0">
              <a:buNone/>
            </a:pPr>
            <a:r>
              <a:rPr lang="en-US" sz="1600" b="1" dirty="0"/>
              <a:t>        case 9:</a:t>
            </a:r>
          </a:p>
          <a:p>
            <a:pPr marL="0" indent="0">
              <a:buNone/>
            </a:pPr>
            <a:r>
              <a:rPr lang="en-US" sz="1600" b="1" dirty="0"/>
              <a:t>        case 11: if(day&lt;30)</a:t>
            </a:r>
          </a:p>
          <a:p>
            <a:pPr marL="0" indent="0">
              <a:buNone/>
            </a:pPr>
            <a:r>
              <a:rPr lang="en-US" sz="1600" b="1" dirty="0"/>
              <a:t>        </a:t>
            </a:r>
            <a:r>
              <a:rPr lang="en-US" sz="1600" b="1" dirty="0" err="1"/>
              <a:t>tomm_day</a:t>
            </a:r>
            <a:r>
              <a:rPr lang="en-US" sz="1600" b="1" dirty="0"/>
              <a:t>=day+1;</a:t>
            </a:r>
          </a:p>
          <a:p>
            <a:pPr marL="0" indent="0">
              <a:buNone/>
            </a:pPr>
            <a:r>
              <a:rPr lang="en-US" sz="1600" b="1" dirty="0"/>
              <a:t>        else</a:t>
            </a:r>
          </a:p>
          <a:p>
            <a:pPr marL="0" indent="0">
              <a:buNone/>
            </a:pPr>
            <a:r>
              <a:rPr lang="en-US" sz="1600" b="1" dirty="0"/>
              <a:t>        {</a:t>
            </a:r>
          </a:p>
          <a:p>
            <a:pPr marL="0" indent="0">
              <a:buNone/>
            </a:pPr>
            <a:r>
              <a:rPr lang="en-US" sz="1600" b="1" dirty="0"/>
              <a:t>            </a:t>
            </a:r>
            <a:r>
              <a:rPr lang="en-US" sz="1600" b="1" dirty="0" err="1"/>
              <a:t>tomm_day</a:t>
            </a:r>
            <a:r>
              <a:rPr lang="en-US" sz="1600" b="1" dirty="0"/>
              <a:t>=1;</a:t>
            </a:r>
          </a:p>
          <a:p>
            <a:pPr marL="0" indent="0">
              <a:buNone/>
            </a:pPr>
            <a:r>
              <a:rPr lang="en-US" sz="1600" b="1" dirty="0"/>
              <a:t>            </a:t>
            </a:r>
            <a:r>
              <a:rPr lang="en-US" sz="1600" b="1" dirty="0" err="1"/>
              <a:t>tomm_month</a:t>
            </a:r>
            <a:r>
              <a:rPr lang="en-US" sz="1600" b="1" dirty="0"/>
              <a:t>=month+1;</a:t>
            </a:r>
          </a:p>
          <a:p>
            <a:pPr marL="0" indent="0">
              <a:buNone/>
            </a:pPr>
            <a:r>
              <a:rPr lang="en-US" sz="1600" b="1" dirty="0"/>
              <a:t>        }</a:t>
            </a:r>
          </a:p>
          <a:p>
            <a:pPr marL="0" indent="0">
              <a:buNone/>
            </a:pPr>
            <a:r>
              <a:rPr lang="en-US" sz="1600" b="1" dirty="0"/>
              <a:t>        break;</a:t>
            </a:r>
          </a:p>
          <a:p>
            <a:pPr marL="0" indent="0">
              <a:buNone/>
            </a:pPr>
            <a:endParaRPr lang="en-US" sz="1600" b="1" dirty="0"/>
          </a:p>
        </p:txBody>
      </p:sp>
    </p:spTree>
    <p:extLst>
      <p:ext uri="{BB962C8B-B14F-4D97-AF65-F5344CB8AC3E}">
        <p14:creationId xmlns:p14="http://schemas.microsoft.com/office/powerpoint/2010/main" val="186645609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1365"/>
            <a:ext cx="10515600" cy="6015598"/>
          </a:xfrm>
        </p:spPr>
        <p:txBody>
          <a:bodyPr>
            <a:normAutofit fontScale="85000" lnSpcReduction="20000"/>
          </a:bodyPr>
          <a:lstStyle/>
          <a:p>
            <a:pPr marL="0" indent="0">
              <a:buNone/>
            </a:pPr>
            <a:r>
              <a:rPr lang="en-US" b="1" dirty="0"/>
              <a:t> case 12: if(day&lt;31)</a:t>
            </a:r>
          </a:p>
          <a:p>
            <a:pPr marL="0" indent="0">
              <a:buNone/>
            </a:pPr>
            <a:r>
              <a:rPr lang="en-US" b="1" dirty="0"/>
              <a:t>        </a:t>
            </a:r>
            <a:r>
              <a:rPr lang="en-US" b="1" dirty="0" err="1"/>
              <a:t>tomm_day</a:t>
            </a:r>
            <a:r>
              <a:rPr lang="en-US" b="1" dirty="0"/>
              <a:t>=day+1;</a:t>
            </a:r>
          </a:p>
          <a:p>
            <a:pPr marL="0" indent="0">
              <a:buNone/>
            </a:pPr>
            <a:r>
              <a:rPr lang="en-US" b="1" dirty="0"/>
              <a:t>        else</a:t>
            </a:r>
          </a:p>
          <a:p>
            <a:pPr marL="0" indent="0">
              <a:buNone/>
            </a:pPr>
            <a:r>
              <a:rPr lang="en-US" b="1" dirty="0"/>
              <a:t>        {</a:t>
            </a:r>
          </a:p>
          <a:p>
            <a:pPr marL="0" indent="0">
              <a:buNone/>
            </a:pPr>
            <a:r>
              <a:rPr lang="en-US" b="1" dirty="0"/>
              <a:t>            </a:t>
            </a:r>
            <a:r>
              <a:rPr lang="en-US" b="1" dirty="0" err="1"/>
              <a:t>tomm_day</a:t>
            </a:r>
            <a:r>
              <a:rPr lang="en-US" b="1" dirty="0"/>
              <a:t>=1;</a:t>
            </a:r>
          </a:p>
          <a:p>
            <a:pPr marL="0" indent="0">
              <a:buNone/>
            </a:pPr>
            <a:r>
              <a:rPr lang="en-US" b="1" dirty="0"/>
              <a:t>            </a:t>
            </a:r>
            <a:r>
              <a:rPr lang="en-US" b="1" dirty="0" err="1"/>
              <a:t>tomm_month</a:t>
            </a:r>
            <a:r>
              <a:rPr lang="en-US" b="1" dirty="0"/>
              <a:t>=1;</a:t>
            </a:r>
          </a:p>
          <a:p>
            <a:pPr marL="0" indent="0">
              <a:buNone/>
            </a:pPr>
            <a:r>
              <a:rPr lang="en-US" b="1" dirty="0"/>
              <a:t>            if(year==2020)</a:t>
            </a:r>
          </a:p>
          <a:p>
            <a:pPr marL="0" indent="0">
              <a:buNone/>
            </a:pPr>
            <a:r>
              <a:rPr lang="en-US" b="1" dirty="0"/>
              <a:t>            {</a:t>
            </a:r>
          </a:p>
          <a:p>
            <a:pPr marL="0" indent="0">
              <a:buNone/>
            </a:pPr>
            <a:r>
              <a:rPr lang="en-US" b="1" dirty="0"/>
              <a:t>                </a:t>
            </a:r>
            <a:r>
              <a:rPr lang="en-US" b="1" dirty="0" err="1"/>
              <a:t>printf</a:t>
            </a:r>
            <a:r>
              <a:rPr lang="en-US" b="1" dirty="0"/>
              <a:t>("the next day is out of boundary value of year\n");</a:t>
            </a:r>
          </a:p>
          <a:p>
            <a:pPr marL="0" indent="0">
              <a:buNone/>
            </a:pPr>
            <a:r>
              <a:rPr lang="en-US" b="1" dirty="0"/>
              <a:t>                return 0;</a:t>
            </a:r>
          </a:p>
          <a:p>
            <a:pPr marL="0" indent="0">
              <a:buNone/>
            </a:pPr>
            <a:r>
              <a:rPr lang="en-US" b="1" dirty="0"/>
              <a:t>            }</a:t>
            </a:r>
          </a:p>
          <a:p>
            <a:pPr marL="0" indent="0">
              <a:buNone/>
            </a:pPr>
            <a:r>
              <a:rPr lang="en-US" b="1" dirty="0"/>
              <a:t>            else</a:t>
            </a:r>
          </a:p>
          <a:p>
            <a:pPr marL="0" indent="0">
              <a:buNone/>
            </a:pPr>
            <a:r>
              <a:rPr lang="en-US" b="1" dirty="0"/>
              <a:t>            </a:t>
            </a:r>
            <a:r>
              <a:rPr lang="en-US" b="1" dirty="0" err="1"/>
              <a:t>tomm_year</a:t>
            </a:r>
            <a:r>
              <a:rPr lang="en-US" b="1" dirty="0"/>
              <a:t>=year+1;</a:t>
            </a:r>
          </a:p>
          <a:p>
            <a:pPr marL="0" indent="0">
              <a:buNone/>
            </a:pPr>
            <a:r>
              <a:rPr lang="en-US" b="1" dirty="0"/>
              <a:t>        }</a:t>
            </a:r>
          </a:p>
          <a:p>
            <a:pPr marL="0" indent="0">
              <a:buNone/>
            </a:pPr>
            <a:r>
              <a:rPr lang="en-US" b="1" dirty="0"/>
              <a:t>        break;</a:t>
            </a:r>
            <a:endParaRPr lang="en-US" dirty="0"/>
          </a:p>
        </p:txBody>
      </p:sp>
    </p:spTree>
    <p:extLst>
      <p:ext uri="{BB962C8B-B14F-4D97-AF65-F5344CB8AC3E}">
        <p14:creationId xmlns:p14="http://schemas.microsoft.com/office/powerpoint/2010/main" val="20162057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6176"/>
            <a:ext cx="10515600" cy="5840787"/>
          </a:xfrm>
        </p:spPr>
        <p:txBody>
          <a:bodyPr>
            <a:normAutofit fontScale="85000" lnSpcReduction="20000"/>
          </a:bodyPr>
          <a:lstStyle/>
          <a:p>
            <a:pPr marL="0" indent="0">
              <a:buNone/>
            </a:pPr>
            <a:r>
              <a:rPr lang="en-US" dirty="0"/>
              <a:t>case 2:</a:t>
            </a:r>
          </a:p>
          <a:p>
            <a:pPr marL="0" indent="0">
              <a:buNone/>
            </a:pPr>
            <a:r>
              <a:rPr lang="en-US" dirty="0"/>
              <a:t>        if(day&lt;28)</a:t>
            </a:r>
          </a:p>
          <a:p>
            <a:pPr marL="0" indent="0">
              <a:buNone/>
            </a:pPr>
            <a:r>
              <a:rPr lang="en-US" dirty="0"/>
              <a:t>        </a:t>
            </a:r>
            <a:r>
              <a:rPr lang="en-US" dirty="0" err="1"/>
              <a:t>tomm_day</a:t>
            </a:r>
            <a:r>
              <a:rPr lang="en-US" dirty="0"/>
              <a:t>= day+1;</a:t>
            </a:r>
          </a:p>
          <a:p>
            <a:pPr marL="0" indent="0">
              <a:buNone/>
            </a:pPr>
            <a:r>
              <a:rPr lang="en-US" dirty="0"/>
              <a:t>    else if(</a:t>
            </a:r>
            <a:r>
              <a:rPr lang="en-US" dirty="0" err="1"/>
              <a:t>isleap</a:t>
            </a:r>
            <a:r>
              <a:rPr lang="en-US" dirty="0"/>
              <a:t>(year) &amp;&amp; day==28)</a:t>
            </a:r>
          </a:p>
          <a:p>
            <a:pPr marL="0" indent="0">
              <a:buNone/>
            </a:pPr>
            <a:r>
              <a:rPr lang="en-US" dirty="0"/>
              <a:t>    </a:t>
            </a:r>
            <a:r>
              <a:rPr lang="en-US" dirty="0" err="1"/>
              <a:t>tomm_day</a:t>
            </a:r>
            <a:r>
              <a:rPr lang="en-US" dirty="0"/>
              <a:t>=day+1;</a:t>
            </a:r>
          </a:p>
          <a:p>
            <a:pPr marL="0" indent="0">
              <a:buNone/>
            </a:pPr>
            <a:r>
              <a:rPr lang="en-US" dirty="0"/>
              <a:t>    else if(day==28 || day==29)</a:t>
            </a:r>
          </a:p>
          <a:p>
            <a:pPr marL="0" indent="0">
              <a:buNone/>
            </a:pPr>
            <a:r>
              <a:rPr lang="en-US" dirty="0"/>
              <a:t>    {</a:t>
            </a:r>
          </a:p>
          <a:p>
            <a:pPr marL="0" indent="0">
              <a:buNone/>
            </a:pPr>
            <a:r>
              <a:rPr lang="en-US" dirty="0"/>
              <a:t>        </a:t>
            </a:r>
            <a:r>
              <a:rPr lang="en-US" dirty="0" err="1"/>
              <a:t>tomm_day</a:t>
            </a:r>
            <a:r>
              <a:rPr lang="en-US" dirty="0"/>
              <a:t>=1;</a:t>
            </a:r>
          </a:p>
          <a:p>
            <a:pPr marL="0" indent="0">
              <a:buNone/>
            </a:pPr>
            <a:r>
              <a:rPr lang="en-US" dirty="0"/>
              <a:t>        </a:t>
            </a:r>
            <a:r>
              <a:rPr lang="en-US" dirty="0" err="1"/>
              <a:t>tomm_month</a:t>
            </a:r>
            <a:r>
              <a:rPr lang="en-US" dirty="0"/>
              <a:t>=3;</a:t>
            </a:r>
          </a:p>
          <a:p>
            <a:pPr marL="0" indent="0">
              <a:buNone/>
            </a:pPr>
            <a:r>
              <a:rPr lang="en-US" dirty="0"/>
              <a:t>    }</a:t>
            </a:r>
          </a:p>
          <a:p>
            <a:pPr marL="0" indent="0">
              <a:buNone/>
            </a:pPr>
            <a:r>
              <a:rPr lang="en-US" dirty="0"/>
              <a:t>    break;</a:t>
            </a:r>
          </a:p>
          <a:p>
            <a:pPr marL="0" indent="0">
              <a:buNone/>
            </a:pPr>
            <a:r>
              <a:rPr lang="en-US" dirty="0"/>
              <a:t>    }</a:t>
            </a:r>
          </a:p>
          <a:p>
            <a:pPr marL="0" indent="0">
              <a:buNone/>
            </a:pPr>
            <a:r>
              <a:rPr lang="en-US" dirty="0"/>
              <a:t>    </a:t>
            </a:r>
            <a:r>
              <a:rPr lang="en-US" dirty="0" err="1"/>
              <a:t>printf</a:t>
            </a:r>
            <a:r>
              <a:rPr lang="en-US" dirty="0"/>
              <a:t>("next day is : %d %d %d",</a:t>
            </a:r>
            <a:r>
              <a:rPr lang="en-US" dirty="0" err="1"/>
              <a:t>tomm_day</a:t>
            </a:r>
            <a:r>
              <a:rPr lang="en-US" dirty="0"/>
              <a:t>, </a:t>
            </a:r>
            <a:r>
              <a:rPr lang="en-US" dirty="0" err="1"/>
              <a:t>tomm_month</a:t>
            </a:r>
            <a:r>
              <a:rPr lang="en-US" dirty="0"/>
              <a:t>, </a:t>
            </a:r>
            <a:r>
              <a:rPr lang="en-US" dirty="0" err="1"/>
              <a:t>tomm_year</a:t>
            </a:r>
            <a:r>
              <a:rPr lang="en-US" dirty="0"/>
              <a:t>); </a:t>
            </a:r>
          </a:p>
          <a:p>
            <a:pPr marL="0" indent="0">
              <a:buNone/>
            </a:pPr>
            <a:r>
              <a:rPr lang="en-US" dirty="0"/>
              <a:t>    return 0;</a:t>
            </a:r>
          </a:p>
          <a:p>
            <a:pPr marL="0" indent="0">
              <a:buNone/>
            </a:pPr>
            <a:r>
              <a:rPr lang="en-US" dirty="0"/>
              <a:t>}</a:t>
            </a:r>
          </a:p>
        </p:txBody>
      </p:sp>
    </p:spTree>
    <p:extLst>
      <p:ext uri="{BB962C8B-B14F-4D97-AF65-F5344CB8AC3E}">
        <p14:creationId xmlns:p14="http://schemas.microsoft.com/office/powerpoint/2010/main" val="414774018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7918"/>
            <a:ext cx="10515600" cy="6029045"/>
          </a:xfrm>
        </p:spPr>
        <p:txBody>
          <a:bodyPr>
            <a:normAutofit fontScale="62500" lnSpcReduction="20000"/>
          </a:bodyPr>
          <a:lstStyle/>
          <a:p>
            <a:pPr marL="0" indent="0">
              <a:buNone/>
            </a:pPr>
            <a:r>
              <a:rPr lang="en-US"/>
              <a:t>BOUNDARY VALUE TESTING</a:t>
            </a:r>
          </a:p>
          <a:p>
            <a:pPr marL="0" indent="0">
              <a:buNone/>
            </a:pPr>
            <a:r>
              <a:rPr lang="en-US"/>
              <a:t>The constraints are</a:t>
            </a:r>
          </a:p>
          <a:p>
            <a:pPr marL="0" indent="0">
              <a:buNone/>
            </a:pPr>
            <a:r>
              <a:rPr lang="en-US"/>
              <a:t>C1: 1 ≤ month ≤ 12 </a:t>
            </a:r>
          </a:p>
          <a:p>
            <a:pPr marL="0" indent="0">
              <a:buNone/>
            </a:pPr>
            <a:r>
              <a:rPr lang="en-US"/>
              <a:t>C2: 1 ≤ day ≤ 31</a:t>
            </a:r>
          </a:p>
          <a:p>
            <a:pPr marL="0" indent="0">
              <a:buNone/>
            </a:pPr>
            <a:r>
              <a:rPr lang="en-US"/>
              <a:t>C3: 1900 ≤ year ≤ 2024</a:t>
            </a:r>
          </a:p>
          <a:p>
            <a:pPr marL="0" indent="0">
              <a:buNone/>
            </a:pPr>
            <a:endParaRPr lang="en-US"/>
          </a:p>
          <a:p>
            <a:pPr marL="0" indent="0">
              <a:buNone/>
            </a:pPr>
            <a:r>
              <a:rPr lang="en-US"/>
              <a:t>The Next Date program takes date as input and checks it for validity. If it is valid, it returns the next date as its output.</a:t>
            </a:r>
          </a:p>
          <a:p>
            <a:pPr marL="0" indent="0">
              <a:buNone/>
            </a:pPr>
            <a:endParaRPr lang="en-US"/>
          </a:p>
          <a:p>
            <a:pPr marL="0" indent="0">
              <a:buNone/>
            </a:pPr>
            <a:r>
              <a:rPr lang="en-US"/>
              <a:t>Here we have three inputs for the program, hence n = 3.</a:t>
            </a:r>
          </a:p>
          <a:p>
            <a:pPr marL="0" indent="0">
              <a:buNone/>
            </a:pPr>
            <a:endParaRPr lang="en-US"/>
          </a:p>
          <a:p>
            <a:pPr marL="0" indent="0">
              <a:buNone/>
            </a:pPr>
            <a:r>
              <a:rPr lang="en-US"/>
              <a:t>Since BVA yields (4n + 1) test cases according to single fault assumption theory, </a:t>
            </a:r>
          </a:p>
          <a:p>
            <a:pPr marL="0" indent="0">
              <a:buNone/>
            </a:pPr>
            <a:endParaRPr lang="en-US"/>
          </a:p>
          <a:p>
            <a:pPr marL="0" indent="0">
              <a:buNone/>
            </a:pPr>
            <a:r>
              <a:rPr lang="en-US"/>
              <a:t>hence we can say that the total number of test cases will be (4*3+1)=12+1=13.</a:t>
            </a:r>
          </a:p>
          <a:p>
            <a:pPr marL="0" indent="0">
              <a:buNone/>
            </a:pPr>
            <a:r>
              <a:rPr lang="en-US"/>
              <a:t>The boundary value test cases are</a:t>
            </a:r>
          </a:p>
          <a:p>
            <a:pPr marL="0" indent="0">
              <a:buNone/>
            </a:pPr>
            <a:endParaRPr lang="en-US"/>
          </a:p>
          <a:p>
            <a:pPr marL="0" indent="0">
              <a:buNone/>
            </a:pPr>
            <a:r>
              <a:rPr lang="en-US"/>
              <a:t>C1: 1 ≤ month ≤ 12 </a:t>
            </a:r>
          </a:p>
          <a:p>
            <a:pPr marL="0" indent="0">
              <a:buNone/>
            </a:pPr>
            <a:r>
              <a:rPr lang="en-US"/>
              <a:t>C2: 1 ≤ day ≤ 31</a:t>
            </a:r>
          </a:p>
          <a:p>
            <a:pPr marL="0" indent="0">
              <a:buNone/>
            </a:pPr>
            <a:r>
              <a:rPr lang="en-US"/>
              <a:t>C3: 1900 ≤ year ≤ 2024</a:t>
            </a:r>
            <a:endParaRPr lang="en-US" dirty="0"/>
          </a:p>
        </p:txBody>
      </p:sp>
    </p:spTree>
    <p:extLst>
      <p:ext uri="{BB962C8B-B14F-4D97-AF65-F5344CB8AC3E}">
        <p14:creationId xmlns:p14="http://schemas.microsoft.com/office/powerpoint/2010/main" val="126404907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rotWithShape="1">
          <a:blip r:embed="rId2"/>
          <a:srcRect l="19231" t="27651" r="24519" b="31015"/>
          <a:stretch/>
        </p:blipFill>
        <p:spPr bwMode="auto">
          <a:xfrm>
            <a:off x="1142999" y="510988"/>
            <a:ext cx="10018059" cy="574189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3368686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9966"/>
            <a:ext cx="10515600" cy="430306"/>
          </a:xfrm>
        </p:spPr>
        <p:txBody>
          <a:bodyPr>
            <a:normAutofit fontScale="90000"/>
          </a:bodyPr>
          <a:lstStyle/>
          <a:p>
            <a:r>
              <a:rPr lang="en-US" b="1" dirty="0" smtClean="0"/>
              <a:t>Exercise 6: Decision </a:t>
            </a:r>
            <a:r>
              <a:rPr lang="en-US" b="1" dirty="0"/>
              <a:t>Table for </a:t>
            </a:r>
            <a:r>
              <a:rPr lang="en-US" b="1" dirty="0" err="1"/>
              <a:t>Nextdate</a:t>
            </a:r>
            <a:r>
              <a:rPr lang="en-US" b="1" dirty="0"/>
              <a:t> problem</a:t>
            </a:r>
            <a:r>
              <a:rPr lang="en-US" dirty="0"/>
              <a:t/>
            </a:r>
            <a:br>
              <a:rPr lang="en-US" dirty="0"/>
            </a:br>
            <a:endParaRPr lang="en-US" dirty="0"/>
          </a:p>
        </p:txBody>
      </p:sp>
      <p:pic>
        <p:nvPicPr>
          <p:cNvPr id="4" name="Content Placeholder 3"/>
          <p:cNvPicPr>
            <a:picLocks noGrp="1" noChangeAspect="1"/>
          </p:cNvPicPr>
          <p:nvPr>
            <p:ph idx="1"/>
          </p:nvPr>
        </p:nvPicPr>
        <p:blipFill rotWithShape="1">
          <a:blip r:embed="rId2"/>
          <a:srcRect l="27674" t="23329" r="32274" b="8352"/>
          <a:stretch/>
        </p:blipFill>
        <p:spPr>
          <a:xfrm>
            <a:off x="1075765" y="820273"/>
            <a:ext cx="9278470" cy="5284692"/>
          </a:xfrm>
          <a:prstGeom prst="rect">
            <a:avLst/>
          </a:prstGeom>
        </p:spPr>
      </p:pic>
    </p:spTree>
    <p:extLst>
      <p:ext uri="{BB962C8B-B14F-4D97-AF65-F5344CB8AC3E}">
        <p14:creationId xmlns:p14="http://schemas.microsoft.com/office/powerpoint/2010/main" val="39230524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rotWithShape="1">
          <a:blip r:embed="rId2"/>
          <a:srcRect l="16506" t="29647" r="29648" b="12201"/>
          <a:stretch/>
        </p:blipFill>
        <p:spPr bwMode="auto">
          <a:xfrm>
            <a:off x="1506071" y="174812"/>
            <a:ext cx="9560858" cy="595344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6530227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5828"/>
          </a:xfrm>
        </p:spPr>
        <p:txBody>
          <a:bodyPr>
            <a:normAutofit fontScale="90000"/>
          </a:bodyPr>
          <a:lstStyle/>
          <a:p>
            <a:r>
              <a:rPr lang="en-US" dirty="0" smtClean="0"/>
              <a:t>DECISION TABLE TEST CASES</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42297" t="14906" r="6275" b="16798"/>
          <a:stretch/>
        </p:blipFill>
        <p:spPr>
          <a:xfrm>
            <a:off x="1143000" y="900954"/>
            <a:ext cx="9197788" cy="5957046"/>
          </a:xfrm>
        </p:spPr>
      </p:pic>
    </p:spTree>
    <p:extLst>
      <p:ext uri="{BB962C8B-B14F-4D97-AF65-F5344CB8AC3E}">
        <p14:creationId xmlns:p14="http://schemas.microsoft.com/office/powerpoint/2010/main" val="24775721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1" y="228599"/>
            <a:ext cx="8241890" cy="698679"/>
          </a:xfrm>
        </p:spPr>
        <p:txBody>
          <a:bodyPr>
            <a:normAutofit fontScale="90000"/>
          </a:bodyPr>
          <a:lstStyle/>
          <a:p>
            <a:r>
              <a:rPr lang="en-US" dirty="0"/>
              <a:t>Different Types Of Software Testing</a:t>
            </a:r>
            <a:br>
              <a:rPr lang="en-US" dirty="0"/>
            </a:br>
            <a:endParaRPr lang="en-US" dirty="0"/>
          </a:p>
        </p:txBody>
      </p:sp>
      <p:sp>
        <p:nvSpPr>
          <p:cNvPr id="3" name="Content Placeholder 2"/>
          <p:cNvSpPr>
            <a:spLocks noGrp="1"/>
          </p:cNvSpPr>
          <p:nvPr>
            <p:ph idx="1"/>
          </p:nvPr>
        </p:nvSpPr>
        <p:spPr>
          <a:xfrm>
            <a:off x="2244214" y="762000"/>
            <a:ext cx="8207477" cy="7302512"/>
          </a:xfrm>
        </p:spPr>
        <p:txBody>
          <a:bodyPr/>
          <a:lstStyle/>
          <a:p>
            <a:pPr marL="0" indent="0">
              <a:buNone/>
            </a:pPr>
            <a:r>
              <a:rPr lang="en-US" sz="1600" dirty="0"/>
              <a:t>Functional Testing types include:        </a:t>
            </a:r>
          </a:p>
          <a:p>
            <a:r>
              <a:rPr lang="en-US" sz="1300" dirty="0"/>
              <a:t>Unit </a:t>
            </a:r>
            <a:r>
              <a:rPr lang="en-US" sz="1300" dirty="0"/>
              <a:t>Testing</a:t>
            </a:r>
          </a:p>
          <a:p>
            <a:r>
              <a:rPr lang="en-US" sz="1300" dirty="0"/>
              <a:t>Integration Testing</a:t>
            </a:r>
          </a:p>
          <a:p>
            <a:r>
              <a:rPr lang="en-US" sz="1300" dirty="0"/>
              <a:t>System Testing</a:t>
            </a:r>
          </a:p>
          <a:p>
            <a:r>
              <a:rPr lang="en-US" sz="1300" dirty="0"/>
              <a:t>Sanity Testing</a:t>
            </a:r>
          </a:p>
          <a:p>
            <a:r>
              <a:rPr lang="en-US" sz="1300" dirty="0"/>
              <a:t>Smoke Testing</a:t>
            </a:r>
          </a:p>
          <a:p>
            <a:r>
              <a:rPr lang="en-US" sz="1300" dirty="0"/>
              <a:t>Interface Testing</a:t>
            </a:r>
          </a:p>
          <a:p>
            <a:r>
              <a:rPr lang="en-US" sz="1300" dirty="0"/>
              <a:t>Regression Testing</a:t>
            </a:r>
          </a:p>
          <a:p>
            <a:r>
              <a:rPr lang="en-US" sz="1300" dirty="0"/>
              <a:t>Beta/Acceptance </a:t>
            </a:r>
            <a:r>
              <a:rPr lang="en-US" sz="1300" dirty="0"/>
              <a:t>Testing</a:t>
            </a:r>
          </a:p>
          <a:p>
            <a:pPr marL="0" indent="0">
              <a:buNone/>
            </a:pPr>
            <a:r>
              <a:rPr lang="en-US" sz="1600" dirty="0"/>
              <a:t>Non-Functional </a:t>
            </a:r>
            <a:r>
              <a:rPr lang="en-US" sz="1600" dirty="0"/>
              <a:t>Testing types </a:t>
            </a:r>
            <a:r>
              <a:rPr lang="en-US" sz="1600" dirty="0"/>
              <a:t>include:</a:t>
            </a:r>
          </a:p>
          <a:p>
            <a:pPr>
              <a:buFont typeface="Arial" panose="020B0604020202020204" pitchFamily="34" charset="0"/>
              <a:buChar char="•"/>
            </a:pPr>
            <a:r>
              <a:rPr lang="en-US" sz="1300" dirty="0"/>
              <a:t>Performance Testing</a:t>
            </a:r>
          </a:p>
          <a:p>
            <a:pPr>
              <a:buFont typeface="Arial" panose="020B0604020202020204" pitchFamily="34" charset="0"/>
              <a:buChar char="•"/>
            </a:pPr>
            <a:r>
              <a:rPr lang="en-US" sz="1300" dirty="0"/>
              <a:t> </a:t>
            </a:r>
            <a:r>
              <a:rPr lang="en-US" sz="1300" dirty="0"/>
              <a:t>Load </a:t>
            </a:r>
            <a:r>
              <a:rPr lang="en-US" sz="1300" dirty="0"/>
              <a:t>Testing</a:t>
            </a:r>
          </a:p>
          <a:p>
            <a:pPr>
              <a:buFont typeface="Arial" panose="020B0604020202020204" pitchFamily="34" charset="0"/>
              <a:buChar char="•"/>
            </a:pPr>
            <a:r>
              <a:rPr lang="en-US" sz="1300" dirty="0"/>
              <a:t>Stress Testing</a:t>
            </a:r>
          </a:p>
          <a:p>
            <a:pPr>
              <a:buFont typeface="Arial" panose="020B0604020202020204" pitchFamily="34" charset="0"/>
              <a:buChar char="•"/>
            </a:pPr>
            <a:r>
              <a:rPr lang="en-US" sz="1300" dirty="0"/>
              <a:t>Volume </a:t>
            </a:r>
            <a:r>
              <a:rPr lang="en-US" sz="1300" dirty="0"/>
              <a:t>Testing</a:t>
            </a:r>
          </a:p>
          <a:p>
            <a:pPr>
              <a:buFont typeface="Arial" panose="020B0604020202020204" pitchFamily="34" charset="0"/>
              <a:buChar char="•"/>
            </a:pPr>
            <a:r>
              <a:rPr lang="en-US" sz="1300" dirty="0"/>
              <a:t>Security </a:t>
            </a:r>
            <a:r>
              <a:rPr lang="en-US" sz="1300" dirty="0"/>
              <a:t>Testing</a:t>
            </a:r>
          </a:p>
          <a:p>
            <a:pPr>
              <a:buFont typeface="Arial" panose="020B0604020202020204" pitchFamily="34" charset="0"/>
              <a:buChar char="•"/>
            </a:pPr>
            <a:r>
              <a:rPr lang="en-US" sz="1300" dirty="0"/>
              <a:t>Reliability Testing</a:t>
            </a:r>
          </a:p>
          <a:p>
            <a:pPr>
              <a:buFont typeface="Arial" panose="020B0604020202020204" pitchFamily="34" charset="0"/>
              <a:buChar char="•"/>
            </a:pPr>
            <a:r>
              <a:rPr lang="en-US" sz="1300" dirty="0"/>
              <a:t>Compatibility </a:t>
            </a:r>
            <a:r>
              <a:rPr lang="en-US" sz="1300" dirty="0"/>
              <a:t>Testing</a:t>
            </a:r>
          </a:p>
          <a:p>
            <a:pPr>
              <a:buFont typeface="Arial" panose="020B0604020202020204" pitchFamily="34" charset="0"/>
              <a:buChar char="•"/>
            </a:pPr>
            <a:r>
              <a:rPr lang="en-US" sz="1300" dirty="0"/>
              <a:t>Usability </a:t>
            </a:r>
            <a:r>
              <a:rPr lang="en-US" sz="1300" dirty="0"/>
              <a:t>Testing, </a:t>
            </a:r>
          </a:p>
          <a:p>
            <a:pPr>
              <a:buFont typeface="Arial" panose="020B0604020202020204" pitchFamily="34" charset="0"/>
              <a:buChar char="•"/>
            </a:pPr>
            <a:r>
              <a:rPr lang="en-US" sz="1300" dirty="0"/>
              <a:t>Localization </a:t>
            </a:r>
            <a:r>
              <a:rPr lang="en-US" sz="1300" dirty="0"/>
              <a:t>Testing</a:t>
            </a:r>
          </a:p>
          <a:p>
            <a:pPr marL="0" indent="0">
              <a:buNone/>
            </a:pPr>
            <a:endParaRPr lang="en-US" sz="1300" dirty="0"/>
          </a:p>
          <a:p>
            <a:pPr>
              <a:buFont typeface="Arial" panose="020B0604020202020204" pitchFamily="34" charset="0"/>
              <a:buChar char="•"/>
            </a:pPr>
            <a:endParaRPr lang="en-US" sz="1300" dirty="0"/>
          </a:p>
          <a:p>
            <a:pPr marL="0" indent="0">
              <a:buNone/>
            </a:pPr>
            <a:r>
              <a:rPr lang="en-US" sz="1300" dirty="0"/>
              <a:t>                        </a:t>
            </a:r>
          </a:p>
          <a:p>
            <a:pPr marL="0" indent="0">
              <a:buNone/>
            </a:pPr>
            <a:endParaRPr lang="en-US" sz="1300" dirty="0"/>
          </a:p>
          <a:p>
            <a:pPr marL="0" indent="0">
              <a:buNone/>
            </a:pPr>
            <a:endParaRPr lang="en-US" sz="1300" dirty="0"/>
          </a:p>
          <a:p>
            <a:pPr marL="0" indent="0">
              <a:buNone/>
            </a:pPr>
            <a:endParaRPr lang="en-US" sz="1300" dirty="0"/>
          </a:p>
          <a:p>
            <a:pPr marL="0" indent="0">
              <a:buNone/>
            </a:pPr>
            <a:endParaRPr lang="en-US" sz="1300" dirty="0"/>
          </a:p>
        </p:txBody>
      </p:sp>
    </p:spTree>
    <p:extLst>
      <p:ext uri="{BB962C8B-B14F-4D97-AF65-F5344CB8AC3E}">
        <p14:creationId xmlns:p14="http://schemas.microsoft.com/office/powerpoint/2010/main" val="28452691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066801"/>
            <a:ext cx="8458200" cy="5684377"/>
          </a:xfrm>
        </p:spPr>
        <p:txBody>
          <a:bodyPr>
            <a:normAutofit fontScale="92500" lnSpcReduction="10000"/>
          </a:bodyPr>
          <a:lstStyle/>
          <a:p>
            <a:pPr marL="0" indent="0" algn="just">
              <a:buNone/>
            </a:pPr>
            <a:r>
              <a:rPr lang="en-US" b="0" dirty="0"/>
              <a:t>Unit Testing</a:t>
            </a:r>
          </a:p>
          <a:p>
            <a:pPr algn="just"/>
            <a:r>
              <a:rPr lang="en-US" b="0" dirty="0"/>
              <a:t>Testing of an individual software component or module is termed as </a:t>
            </a:r>
            <a:r>
              <a:rPr lang="en-US" b="0" dirty="0">
                <a:hlinkClick r:id="rId2"/>
              </a:rPr>
              <a:t>Unit Testing</a:t>
            </a:r>
            <a:r>
              <a:rPr lang="en-US" b="0" dirty="0"/>
              <a:t>. It is typically done by the programmer and not by testers, as it requires detailed knowledge of the internal program design and code. It may also require developing test driver modules or test harnesses</a:t>
            </a:r>
            <a:r>
              <a:rPr lang="en-US" b="0" dirty="0" smtClean="0"/>
              <a:t>.</a:t>
            </a:r>
          </a:p>
          <a:p>
            <a:pPr marL="0" indent="0" algn="just">
              <a:buNone/>
            </a:pPr>
            <a:r>
              <a:rPr lang="en-US" b="0" dirty="0"/>
              <a:t>I</a:t>
            </a:r>
            <a:r>
              <a:rPr lang="en-US" b="0" dirty="0" smtClean="0"/>
              <a:t>ntegration </a:t>
            </a:r>
            <a:r>
              <a:rPr lang="en-US" b="0" dirty="0"/>
              <a:t>Testing</a:t>
            </a:r>
          </a:p>
          <a:p>
            <a:pPr algn="just"/>
            <a:r>
              <a:rPr lang="en-US" b="0" dirty="0"/>
              <a:t>Testing of all integrated modules to verify the combined functionality after integration is termed as</a:t>
            </a:r>
            <a:r>
              <a:rPr lang="en-US" b="0" dirty="0">
                <a:hlinkClick r:id="rId3"/>
              </a:rPr>
              <a:t> Integration Testing</a:t>
            </a:r>
            <a:r>
              <a:rPr lang="en-US" b="0" dirty="0"/>
              <a:t>.</a:t>
            </a:r>
          </a:p>
          <a:p>
            <a:pPr algn="just"/>
            <a:r>
              <a:rPr lang="en-US" b="0" dirty="0"/>
              <a:t>Modules are typically code modules, individual applications, client and server applications on a network, etc. This type of testing is especially relevant to client/server and distributed systems.</a:t>
            </a:r>
          </a:p>
          <a:p>
            <a:pPr algn="just"/>
            <a:endParaRPr lang="en-US" b="0" dirty="0"/>
          </a:p>
        </p:txBody>
      </p:sp>
    </p:spTree>
    <p:extLst>
      <p:ext uri="{BB962C8B-B14F-4D97-AF65-F5344CB8AC3E}">
        <p14:creationId xmlns:p14="http://schemas.microsoft.com/office/powerpoint/2010/main" val="4074655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9800" y="1143000"/>
            <a:ext cx="7848600" cy="5924442"/>
          </a:xfrm>
        </p:spPr>
        <p:txBody>
          <a:bodyPr>
            <a:normAutofit lnSpcReduction="10000"/>
          </a:bodyPr>
          <a:lstStyle/>
          <a:p>
            <a:pPr marL="0" indent="0" algn="just">
              <a:buNone/>
            </a:pPr>
            <a:r>
              <a:rPr lang="en-US" b="0" dirty="0"/>
              <a:t>System Testing</a:t>
            </a:r>
          </a:p>
          <a:p>
            <a:pPr algn="just"/>
            <a:r>
              <a:rPr lang="en-US" b="0" dirty="0"/>
              <a:t>Under </a:t>
            </a:r>
            <a:r>
              <a:rPr lang="en-US" b="0" dirty="0">
                <a:hlinkClick r:id="rId2"/>
              </a:rPr>
              <a:t>System Testing technique</a:t>
            </a:r>
            <a:r>
              <a:rPr lang="en-US" b="0" dirty="0"/>
              <a:t>, the entire system is tested as per the requirements. It is a Black-box type Testing that is based on overall requirement specifications and covers all the combined parts of a system</a:t>
            </a:r>
            <a:r>
              <a:rPr lang="en-US" b="0" dirty="0" smtClean="0"/>
              <a:t>.</a:t>
            </a:r>
          </a:p>
          <a:p>
            <a:pPr marL="0" indent="0" algn="just">
              <a:buNone/>
            </a:pPr>
            <a:endParaRPr lang="en-US" b="0" dirty="0" smtClean="0"/>
          </a:p>
          <a:p>
            <a:pPr marL="0" indent="0" algn="just">
              <a:buNone/>
            </a:pPr>
            <a:r>
              <a:rPr lang="en-US" b="0" dirty="0"/>
              <a:t>Sanity Testing</a:t>
            </a:r>
          </a:p>
          <a:p>
            <a:pPr algn="just"/>
            <a:r>
              <a:rPr lang="en-US" b="0" dirty="0">
                <a:hlinkClick r:id="rId3"/>
              </a:rPr>
              <a:t>Sanity Testing</a:t>
            </a:r>
            <a:r>
              <a:rPr lang="en-US" b="0" dirty="0"/>
              <a:t> is done to determine if a new software version is performing well enough to accept it for a major testing effort or not. If an application is crashing for the initial use then the system is not stable enough for further testing. Hence a build or an application is assigned to fix it.</a:t>
            </a:r>
          </a:p>
          <a:p>
            <a:pPr marL="0" indent="0" algn="just">
              <a:buNone/>
            </a:pPr>
            <a:endParaRPr lang="en-US" b="0" dirty="0"/>
          </a:p>
          <a:p>
            <a:pPr algn="just"/>
            <a:endParaRPr lang="en-US" dirty="0"/>
          </a:p>
        </p:txBody>
      </p:sp>
    </p:spTree>
    <p:extLst>
      <p:ext uri="{BB962C8B-B14F-4D97-AF65-F5344CB8AC3E}">
        <p14:creationId xmlns:p14="http://schemas.microsoft.com/office/powerpoint/2010/main" val="3596472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143000"/>
            <a:ext cx="8382000" cy="5406608"/>
          </a:xfrm>
        </p:spPr>
        <p:txBody>
          <a:bodyPr>
            <a:normAutofit lnSpcReduction="10000"/>
          </a:bodyPr>
          <a:lstStyle/>
          <a:p>
            <a:pPr marL="0" indent="0">
              <a:buNone/>
            </a:pPr>
            <a:r>
              <a:rPr lang="en-US" b="0" dirty="0" smtClean="0"/>
              <a:t>Smoke </a:t>
            </a:r>
            <a:r>
              <a:rPr lang="en-US" b="0" dirty="0"/>
              <a:t>Testing</a:t>
            </a:r>
          </a:p>
          <a:p>
            <a:pPr algn="just"/>
            <a:r>
              <a:rPr lang="en-US" b="0" dirty="0"/>
              <a:t>Whenever a new build is provided by the development team then the Software Testing team validates the build and ensures that no major issue exists.</a:t>
            </a:r>
          </a:p>
          <a:p>
            <a:pPr algn="just"/>
            <a:r>
              <a:rPr lang="en-US" b="0" dirty="0"/>
              <a:t>The testing team ensures that the build is stable and a detailed level of testing is carried out further. </a:t>
            </a:r>
            <a:endParaRPr lang="en-US" b="0" dirty="0" smtClean="0"/>
          </a:p>
          <a:p>
            <a:pPr algn="just"/>
            <a:r>
              <a:rPr lang="en-US" b="0" dirty="0" smtClean="0">
                <a:hlinkClick r:id="rId2"/>
              </a:rPr>
              <a:t>Smoke </a:t>
            </a:r>
            <a:r>
              <a:rPr lang="en-US" b="0" dirty="0">
                <a:hlinkClick r:id="rId2"/>
              </a:rPr>
              <a:t>Testing</a:t>
            </a:r>
            <a:r>
              <a:rPr lang="en-US" b="0" dirty="0"/>
              <a:t> checks that no show stopper defect exists in the build which will prevent the testing team to test the application in detail.</a:t>
            </a:r>
          </a:p>
          <a:p>
            <a:pPr algn="just"/>
            <a:r>
              <a:rPr lang="en-US" b="0" dirty="0"/>
              <a:t>If testers find that the major critical functionality is broken down at the initial stage itself then testing team can reject the build and inform accordingly to the development team. Smoke Testing is carried out to a detailed level of any Functional or Regression Testing.</a:t>
            </a:r>
          </a:p>
          <a:p>
            <a:pPr marL="0" indent="0">
              <a:buNone/>
            </a:pPr>
            <a:endParaRPr lang="en-US" b="0" dirty="0"/>
          </a:p>
        </p:txBody>
      </p:sp>
    </p:spTree>
    <p:extLst>
      <p:ext uri="{BB962C8B-B14F-4D97-AF65-F5344CB8AC3E}">
        <p14:creationId xmlns:p14="http://schemas.microsoft.com/office/powerpoint/2010/main" val="1106776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E2C22CDA4E82944AA880977E195A21A" ma:contentTypeVersion="4" ma:contentTypeDescription="Create a new document." ma:contentTypeScope="" ma:versionID="de055dadac478b638e907afce9c28f78">
  <xsd:schema xmlns:xsd="http://www.w3.org/2001/XMLSchema" xmlns:xs="http://www.w3.org/2001/XMLSchema" xmlns:p="http://schemas.microsoft.com/office/2006/metadata/properties" xmlns:ns2="a01cd2c1-4a25-4534-a971-8c22dcad3c0e" targetNamespace="http://schemas.microsoft.com/office/2006/metadata/properties" ma:root="true" ma:fieldsID="b834a6bdc736d99c3e63b3db27dea14f" ns2:_="">
    <xsd:import namespace="a01cd2c1-4a25-4534-a971-8c22dcad3c0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1cd2c1-4a25-4534-a971-8c22dcad3c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39B386-770F-4D84-8697-A8EAB9E3DDB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52C22A2-D6F5-4824-8A10-64B650585480}"/>
</file>

<file path=customXml/itemProps3.xml><?xml version="1.0" encoding="utf-8"?>
<ds:datastoreItem xmlns:ds="http://schemas.openxmlformats.org/officeDocument/2006/customXml" ds:itemID="{5D385596-87BF-4842-820D-C710C736274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1539</TotalTime>
  <Words>4012</Words>
  <Application>Microsoft Office PowerPoint</Application>
  <PresentationFormat>Widescreen</PresentationFormat>
  <Paragraphs>1106</Paragraphs>
  <Slides>59</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Arial</vt:lpstr>
      <vt:lpstr>Bookman Old Style</vt:lpstr>
      <vt:lpstr>Calibri</vt:lpstr>
      <vt:lpstr>Calibri Light</vt:lpstr>
      <vt:lpstr>Cambria</vt:lpstr>
      <vt:lpstr>Times New Roman</vt:lpstr>
      <vt:lpstr>Wingdings</vt:lpstr>
      <vt:lpstr>Office Theme</vt:lpstr>
      <vt:lpstr>PowerPoint Presentation</vt:lpstr>
      <vt:lpstr>Quality, Quality assurance and Quality Control</vt:lpstr>
      <vt:lpstr>PowerPoint Presentation</vt:lpstr>
      <vt:lpstr>PowerPoint Presentation</vt:lpstr>
      <vt:lpstr>Software Testing and Its Types</vt:lpstr>
      <vt:lpstr>Different Types Of Software Testing </vt:lpstr>
      <vt:lpstr>PowerPoint Presentation</vt:lpstr>
      <vt:lpstr>PowerPoint Presentation</vt:lpstr>
      <vt:lpstr>PowerPoint Presentation</vt:lpstr>
      <vt:lpstr>PowerPoint Presentation</vt:lpstr>
      <vt:lpstr>PowerPoint Presentation</vt:lpstr>
      <vt:lpstr>PowerPoint Presentation</vt:lpstr>
      <vt:lpstr>Performance Testing</vt:lpstr>
      <vt:lpstr>PowerPoint Presentation</vt:lpstr>
      <vt:lpstr>PowerPoint Presentation</vt:lpstr>
      <vt:lpstr>Scalability Testing</vt:lpstr>
      <vt:lpstr>Reliability Testing</vt:lpstr>
      <vt:lpstr>PowerPoint Presentation</vt:lpstr>
      <vt:lpstr>Software Testing Life Cycle (STLC)</vt:lpstr>
      <vt:lpstr>PowerPoint Presentation</vt:lpstr>
      <vt:lpstr>STLC Model Phases</vt:lpstr>
      <vt:lpstr>PowerPoint Presentation</vt:lpstr>
      <vt:lpstr>Requirement Phase Testing </vt:lpstr>
      <vt:lpstr>Test Planning in STLC </vt:lpstr>
      <vt:lpstr>Test Case Development Phase</vt:lpstr>
      <vt:lpstr>Test Environment Setup</vt:lpstr>
      <vt:lpstr>Test Execution Phase</vt:lpstr>
      <vt:lpstr>Test Cycle Closure</vt:lpstr>
      <vt:lpstr>LAB EXERCISES</vt:lpstr>
      <vt:lpstr>PowerPoint Presentation</vt:lpstr>
      <vt:lpstr>PowerPoint Presentation</vt:lpstr>
      <vt:lpstr>TEST REPORT</vt:lpstr>
      <vt:lpstr>PowerPoint Presentation</vt:lpstr>
      <vt:lpstr>PowerPoint Presentation</vt:lpstr>
      <vt:lpstr>PowerPoint Presentation</vt:lpstr>
      <vt:lpstr>TEST REPORT</vt:lpstr>
      <vt:lpstr>PowerPoint Presentation</vt:lpstr>
      <vt:lpstr>PowerPoint Presentation</vt:lpstr>
      <vt:lpstr>PowerPoint Presentation</vt:lpstr>
      <vt:lpstr>PowerPoint Presentation</vt:lpstr>
      <vt:lpstr>TEST REPORT</vt:lpstr>
      <vt:lpstr>PowerPoint Presentation</vt:lpstr>
      <vt:lpstr>Decision Table for Commission Problem</vt:lpstr>
      <vt:lpstr>Decision Table Test Cases</vt:lpstr>
      <vt:lpstr>PowerPoint Presentation</vt:lpstr>
      <vt:lpstr> EXERCISE-5  NextDate Problem using Boundary Value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 6: Decision Table for Nextdate problem </vt:lpstr>
      <vt:lpstr>PowerPoint Presentation</vt:lpstr>
      <vt:lpstr>DECISION TABLE TEST CASES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Raghavendra Devadas</dc:creator>
  <cp:lastModifiedBy>Ram Krishna K</cp:lastModifiedBy>
  <cp:revision>62</cp:revision>
  <dcterms:created xsi:type="dcterms:W3CDTF">2021-01-30T13:24:26Z</dcterms:created>
  <dcterms:modified xsi:type="dcterms:W3CDTF">2023-10-25T08:04:28Z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0x0101003E2C22CDA4E82944AA880977E195A21A</vt:lpwstr>
  </property>
</Properties>
</file>