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7820D"/>
              </a:buClr>
              <a:buChar char="▸"/>
            </a:lvl1pPr>
            <a:lvl2pPr>
              <a:buClr>
                <a:srgbClr val="F7820D"/>
              </a:buClr>
              <a:buChar char="▸"/>
            </a:lvl2pPr>
            <a:lvl3pPr>
              <a:buClr>
                <a:srgbClr val="F7820D"/>
              </a:buClr>
              <a:buChar char="▸"/>
            </a:lvl3pPr>
            <a:lvl4pPr>
              <a:buClr>
                <a:srgbClr val="F7820D"/>
              </a:buClr>
              <a:buChar char="▸"/>
            </a:lvl4pPr>
            <a:lvl5pPr>
              <a:buClr>
                <a:srgbClr val="F7820D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rgbClr val="F78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spcBef>
                <a:spcPts val="0"/>
              </a:spcBef>
              <a:defRPr cap="all" sz="17000">
                <a:solidFill>
                  <a:srgbClr val="F7820D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rgbClr val="F782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7820D"/>
              </a:buClr>
              <a:buChar char="▸"/>
            </a:lvl1pPr>
            <a:lvl2pPr>
              <a:buClr>
                <a:srgbClr val="F7820D"/>
              </a:buClr>
              <a:buChar char="▸"/>
            </a:lvl2pPr>
            <a:lvl3pPr>
              <a:buClr>
                <a:srgbClr val="F7820D"/>
              </a:buClr>
              <a:buChar char="▸"/>
            </a:lvl3pPr>
            <a:lvl4pPr>
              <a:buClr>
                <a:srgbClr val="F7820D"/>
              </a:buClr>
              <a:buChar char="▸"/>
            </a:lvl4pPr>
            <a:lvl5pPr>
              <a:buClr>
                <a:srgbClr val="F7820D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7820D"/>
              </a:buClr>
              <a:buChar char="▸"/>
            </a:lvl1pPr>
            <a:lvl2pPr>
              <a:buClr>
                <a:srgbClr val="F7820D"/>
              </a:buClr>
              <a:buChar char="▸"/>
            </a:lvl2pPr>
            <a:lvl3pPr>
              <a:buClr>
                <a:srgbClr val="F7820D"/>
              </a:buClr>
              <a:buChar char="▸"/>
            </a:lvl3pPr>
            <a:lvl4pPr>
              <a:buClr>
                <a:srgbClr val="F7820D"/>
              </a:buClr>
              <a:buChar char="▸"/>
            </a:lvl4pPr>
            <a:lvl5pPr>
              <a:buClr>
                <a:srgbClr val="F7820D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rgbClr val="F7820D"/>
              </a:buClr>
              <a:buChar char="▸"/>
              <a:defRPr sz="2800"/>
            </a:lvl1pPr>
            <a:lvl2pPr>
              <a:buClr>
                <a:srgbClr val="F7820D"/>
              </a:buClr>
              <a:buChar char="▸"/>
              <a:defRPr sz="2800"/>
            </a:lvl2pPr>
            <a:lvl3pPr>
              <a:buClr>
                <a:srgbClr val="F7820D"/>
              </a:buClr>
              <a:buChar char="▸"/>
              <a:defRPr sz="2800"/>
            </a:lvl3pPr>
            <a:lvl4pPr>
              <a:buClr>
                <a:srgbClr val="F7820D"/>
              </a:buClr>
              <a:buChar char="▸"/>
              <a:defRPr sz="2800"/>
            </a:lvl4pPr>
            <a:lvl5pPr>
              <a:buClr>
                <a:srgbClr val="F7820D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F7820D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arrytrinder.github.io" TargetMode="External"/><Relationship Id="rId3" Type="http://schemas.openxmlformats.org/officeDocument/2006/relationships/hyperlink" Target="https://github.com/garrytrinder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implify your provision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Simplify your provisioning</a:t>
            </a:r>
          </a:p>
        </p:txBody>
      </p:sp>
      <p:sp>
        <p:nvSpPr>
          <p:cNvPr id="167" name="Azure automation, pnP powershell &amp; Flow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automation, pnP powershell &amp; Flow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3212" y="460803"/>
            <a:ext cx="3824479" cy="78019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arry Trinder"/>
          <p:cNvSpPr txBox="1"/>
          <p:nvPr/>
        </p:nvSpPr>
        <p:spPr>
          <a:xfrm>
            <a:off x="272287" y="419098"/>
            <a:ext cx="3824479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rgbClr val="F7820D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Garry Trinder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implify your provisio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simplify your provisioning</a:t>
            </a:r>
          </a:p>
        </p:txBody>
      </p:sp>
      <p:sp>
        <p:nvSpPr>
          <p:cNvPr id="202" name="Pnp powersh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Pnp powershell</a:t>
            </a:r>
          </a:p>
        </p:txBody>
      </p:sp>
      <p:sp>
        <p:nvSpPr>
          <p:cNvPr id="203" name="Imported from PowerShell Galle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Imported from PowerShell Gallery</a:t>
            </a:r>
          </a:p>
          <a:p>
            <a:pPr/>
            <a:r>
              <a:t>Use User Credentials or App Identity with Connect-PnPOnline</a:t>
            </a:r>
          </a:p>
          <a:p>
            <a:pPr lvl="1"/>
            <a:r>
              <a:t>If MFA is enabled on credential, use App Identity</a:t>
            </a:r>
          </a:p>
          <a:p>
            <a:pPr lvl="1"/>
            <a:r>
              <a:t>Some APIs don’t support App Identity, New-PnPSite</a:t>
            </a:r>
          </a:p>
          <a:p>
            <a:pPr/>
            <a:r>
              <a:t>Connect to other Azure resources using Azure Modules</a:t>
            </a:r>
          </a:p>
          <a:p>
            <a:pPr/>
            <a:r>
              <a:t>Pass in templates as XML or download from Azure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implify your provisio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simplify your provisioning</a:t>
            </a:r>
          </a:p>
        </p:txBody>
      </p:sp>
      <p:sp>
        <p:nvSpPr>
          <p:cNvPr id="206" name="Azure automation in 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Azure automation in Flow</a:t>
            </a:r>
          </a:p>
        </p:txBody>
      </p:sp>
      <p:sp>
        <p:nvSpPr>
          <p:cNvPr id="207" name="Orchestrate the execution of Runbooks using Fl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Orchestrate the execution of Runbooks using Flow</a:t>
            </a:r>
          </a:p>
          <a:p>
            <a:pPr/>
            <a:r>
              <a:t>Azure Automation is a Standard connector</a:t>
            </a:r>
          </a:p>
          <a:p>
            <a:pPr/>
            <a:r>
              <a:t>Use Try -&gt; Catch pattern with Wait for Job flag to check Job Status</a:t>
            </a:r>
          </a:p>
          <a:p>
            <a:pPr/>
            <a:r>
              <a:t>Parse job output string to JSON to use in Flow</a:t>
            </a:r>
          </a:p>
          <a:p>
            <a:pPr/>
            <a:r>
              <a:t>Role based access ensures only users with access to account can execute Runbooks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implify your provisio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Simplify your provisioning</a:t>
            </a:r>
          </a:p>
        </p:txBody>
      </p:sp>
      <p:sp>
        <p:nvSpPr>
          <p:cNvPr id="210" name="LICEN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LICENSING</a:t>
            </a:r>
          </a:p>
        </p:txBody>
      </p:sp>
      <p:sp>
        <p:nvSpPr>
          <p:cNvPr id="211" name="Flow + Azure Functions is a common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 + Azure Functions is a common approach</a:t>
            </a:r>
          </a:p>
          <a:p>
            <a:pPr/>
            <a:r>
              <a:t>HTTP connector will require P1 license from 1st February 2019</a:t>
            </a:r>
          </a:p>
          <a:p>
            <a:pPr lvl="1"/>
            <a:r>
              <a:t>£5.30 per user/per month</a:t>
            </a:r>
          </a:p>
          <a:p>
            <a:pPr/>
            <a:r>
              <a:t>Azure Automation Account provides 500 free minutes a month, then is £0.002/minute thereafter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implify your provisio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Simplify your provisioning</a:t>
            </a:r>
          </a:p>
        </p:txBody>
      </p:sp>
      <p:sp>
        <p:nvSpPr>
          <p:cNvPr id="214" name="azure automation vs azure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azure automation vs azure functions</a:t>
            </a:r>
          </a:p>
        </p:txBody>
      </p:sp>
      <p:sp>
        <p:nvSpPr>
          <p:cNvPr id="215" name="PowerShell is the main language used…"/>
          <p:cNvSpPr txBox="1"/>
          <p:nvPr>
            <p:ph type="body" sz="half" idx="1"/>
          </p:nvPr>
        </p:nvSpPr>
        <p:spPr>
          <a:xfrm>
            <a:off x="406400" y="2743200"/>
            <a:ext cx="5750124" cy="6108700"/>
          </a:xfrm>
          <a:prstGeom prst="rect">
            <a:avLst/>
          </a:prstGeom>
        </p:spPr>
        <p:txBody>
          <a:bodyPr/>
          <a:lstStyle/>
          <a:p>
            <a:pPr marL="306704" indent="-306704" defTabSz="403097">
              <a:spcBef>
                <a:spcPts val="1900"/>
              </a:spcBef>
              <a:defRPr sz="2346"/>
            </a:pPr>
            <a:r>
              <a:t>PowerShell is the main language used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Modules are easily imported and updated through UI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Easy reuse of secured stored credentials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Designed for long running operations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IT Pro (Administrator) Focused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Code is visible</a:t>
            </a:r>
          </a:p>
          <a:p>
            <a:pPr marL="306704" indent="-306704" defTabSz="403097">
              <a:spcBef>
                <a:spcPts val="1900"/>
              </a:spcBef>
              <a:defRPr sz="2346"/>
            </a:pPr>
            <a:r>
              <a:t>Only Admins with access to automation account can execute Runbooks</a:t>
            </a:r>
          </a:p>
        </p:txBody>
      </p:sp>
      <p:sp>
        <p:nvSpPr>
          <p:cNvPr id="216" name="PowerShell is Experimental…"/>
          <p:cNvSpPr txBox="1"/>
          <p:nvPr/>
        </p:nvSpPr>
        <p:spPr>
          <a:xfrm>
            <a:off x="6680200" y="2743200"/>
            <a:ext cx="5750124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93370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PowerShell is Experimental</a:t>
            </a:r>
          </a:p>
          <a:p>
            <a:pPr marL="293370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PowerShell Modules need to be installed manually in Function directories</a:t>
            </a:r>
          </a:p>
          <a:p>
            <a:pPr marL="293370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Credentials need to be managed manually</a:t>
            </a:r>
          </a:p>
          <a:p>
            <a:pPr marL="293370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Designed for quick and frequent operations</a:t>
            </a:r>
          </a:p>
          <a:p>
            <a:pPr lvl="1" marL="586740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However durable functions</a:t>
            </a:r>
          </a:p>
          <a:p>
            <a:pPr marL="293370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Developer Focused</a:t>
            </a:r>
          </a:p>
          <a:p>
            <a:pPr marL="293370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C# code is hidden</a:t>
            </a:r>
          </a:p>
          <a:p>
            <a:pPr marL="293370" indent="-293370" defTabSz="385572">
              <a:spcBef>
                <a:spcPts val="1800"/>
              </a:spcBef>
              <a:buClr>
                <a:srgbClr val="F7820D"/>
              </a:buClr>
              <a:buSzPct val="104999"/>
              <a:buFont typeface="Avenir Next"/>
              <a:buChar char="▸"/>
              <a:defRPr sz="2244"/>
            </a:pPr>
            <a:r>
              <a:t>HTTP endpoints require securing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5" grpId="1"/>
      <p:bldP build="p" bldLvl="5" animBg="1" rev="0" advAuto="0" spid="216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IMPLIFY YOUR PROVISIO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SIMPLIFY YOUR PROVISIONING</a:t>
            </a:r>
          </a:p>
        </p:txBody>
      </p:sp>
      <p:sp>
        <p:nvSpPr>
          <p:cNvPr id="219" name="Thank you for liste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Thank you for listening</a:t>
            </a:r>
          </a:p>
        </p:txBody>
      </p:sp>
      <p:sp>
        <p:nvSpPr>
          <p:cNvPr id="220" name="Twit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Twitter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@garrytrinder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LinkedIn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garrytrinder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Blog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https://garrytrinder.github.io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GitHub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https://github.com/garrytrinder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implify your provisio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Simplify your provisioning</a:t>
            </a:r>
          </a:p>
        </p:txBody>
      </p:sp>
      <p:sp>
        <p:nvSpPr>
          <p:cNvPr id="172" name="In the beginn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 the beginning…</a:t>
            </a:r>
          </a:p>
        </p:txBody>
      </p:sp>
      <p:sp>
        <p:nvSpPr>
          <p:cNvPr id="173" name="Inherited a project with a common scenari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Inherited a project with a common scenario</a:t>
            </a:r>
          </a:p>
          <a:p>
            <a:pPr/>
            <a:r>
              <a:t>Automate provisioning of SharePoint Online sites</a:t>
            </a:r>
          </a:p>
          <a:p>
            <a:pPr/>
            <a:r>
              <a:t>A solution had already been provided</a:t>
            </a:r>
          </a:p>
          <a:p>
            <a:pPr lvl="1"/>
            <a:r>
              <a:t>Microsoft Flow -&gt; Azure Queue -&gt; Azure Function (C#) &amp; Azure Storage (Template) -&gt; SPO Site :)</a:t>
            </a:r>
          </a:p>
          <a:p>
            <a:pPr/>
            <a:r>
              <a:t>Why is this so complicated? </a:t>
            </a:r>
          </a:p>
          <a:p>
            <a:pPr lvl="1"/>
            <a:r>
              <a:t>Why can’t we just use PowerShell?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implify your provisio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Simplify your provisioning</a:t>
            </a:r>
          </a:p>
        </p:txBody>
      </p:sp>
      <p:sp>
        <p:nvSpPr>
          <p:cNvPr id="176" name="In the beginning… (Continu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 the beginning… (Continued)</a:t>
            </a:r>
          </a:p>
        </p:txBody>
      </p:sp>
      <p:sp>
        <p:nvSpPr>
          <p:cNvPr id="177" name="Attended a Microsoft Flow Hackaton last ye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Attended a Microsoft Flow Hackaton last year</a:t>
            </a:r>
          </a:p>
          <a:p>
            <a:pPr lvl="1"/>
            <a:r>
              <a:t>I won first prize btw :)</a:t>
            </a:r>
          </a:p>
          <a:p>
            <a:pPr/>
            <a:r>
              <a:t>A new connector was shown in an example Flow</a:t>
            </a:r>
          </a:p>
          <a:p>
            <a:pPr/>
            <a:r>
              <a:t>I had found the answer to my question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9900" y="6578600"/>
            <a:ext cx="1905000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2"/>
      <p:bldP build="p" bldLvl="5" animBg="1" rev="0" advAuto="0" spid="17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IMPLIFY YOUR PROVISIO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SIMPLIFY YOUR PROVISIONING</a:t>
            </a:r>
          </a:p>
        </p:txBody>
      </p:sp>
      <p:sp>
        <p:nvSpPr>
          <p:cNvPr id="181" name="What did I fi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did I find</a:t>
            </a:r>
          </a:p>
        </p:txBody>
      </p:sp>
      <p:sp>
        <p:nvSpPr>
          <p:cNvPr id="182" name="Cloud based automation serv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Cloud based automation service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IT Pro (Administrator) focused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Native PowerShell &amp; PowerShell gallery support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Secured credential storage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Source control support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Supports long running operations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Role Based Access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Microsoft Flow Standard Connector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zure autom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15640"/>
            </a:lvl1pPr>
          </a:lstStyle>
          <a:p>
            <a:pPr/>
            <a:r>
              <a:t>Azure automation</a:t>
            </a:r>
          </a:p>
        </p:txBody>
      </p:sp>
      <p:sp>
        <p:nvSpPr>
          <p:cNvPr id="185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zure Automation provides you the ability to automate frequent, time-consuming, and error-prone cloud management tasks. This automation helps you focus on work that adds business value. By reducing errors and boosting efficiency, it also helps to lower your operational costs."/>
          <p:cNvSpPr txBox="1"/>
          <p:nvPr>
            <p:ph type="body" idx="13"/>
          </p:nvPr>
        </p:nvSpPr>
        <p:spPr>
          <a:xfrm>
            <a:off x="889000" y="2908300"/>
            <a:ext cx="11226800" cy="3784601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Azure Automation</a:t>
            </a:r>
            <a:r>
              <a:t> provides you the ability to automate frequent, time-consuming, and error-prone cloud management tasks. This automation helps you focus on work that adds business value. By reducing errors and boosting efficiency, it also helps to lower your operational costs.</a:t>
            </a:r>
          </a:p>
        </p:txBody>
      </p:sp>
      <p:sp>
        <p:nvSpPr>
          <p:cNvPr id="188" name="docs.microsoft.com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docs.microsoft.com</a:t>
            </a:r>
          </a:p>
        </p:txBody>
      </p:sp>
      <p:sp>
        <p:nvSpPr>
          <p:cNvPr id="189" name="Simplify your provisioning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Simplify your provisioning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em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implify your provisio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simplify your provisioning</a:t>
            </a:r>
          </a:p>
        </p:txBody>
      </p:sp>
      <p:sp>
        <p:nvSpPr>
          <p:cNvPr id="194" name="Azure automation ac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Azure automation account</a:t>
            </a:r>
          </a:p>
        </p:txBody>
      </p:sp>
      <p:sp>
        <p:nvSpPr>
          <p:cNvPr id="195" name="Hosts Runboo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Hosts Runbooks</a:t>
            </a:r>
          </a:p>
          <a:p>
            <a:pPr>
              <a:defRPr sz="2800"/>
            </a:pPr>
            <a:r>
              <a:t>Schedules</a:t>
            </a:r>
          </a:p>
          <a:p>
            <a:pPr>
              <a:defRPr sz="2800"/>
            </a:pPr>
            <a:r>
              <a:t>Modules</a:t>
            </a:r>
          </a:p>
          <a:p>
            <a:pPr>
              <a:defRPr sz="2800"/>
            </a:pPr>
            <a:r>
              <a:t>Secured Shared Resources</a:t>
            </a:r>
          </a:p>
          <a:p>
            <a:pPr>
              <a:defRPr sz="2800"/>
            </a:pPr>
            <a:r>
              <a:t>Role Based Access</a:t>
            </a:r>
          </a:p>
          <a:p>
            <a:pPr>
              <a:defRPr sz="2800"/>
            </a:pPr>
            <a:r>
              <a:t>Runbook sync from Source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implify your provision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simplify your provisioning</a:t>
            </a:r>
          </a:p>
        </p:txBody>
      </p:sp>
      <p:sp>
        <p:nvSpPr>
          <p:cNvPr id="198" name="Runboo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Runbooks</a:t>
            </a:r>
          </a:p>
        </p:txBody>
      </p:sp>
      <p:sp>
        <p:nvSpPr>
          <p:cNvPr id="199" name="Parameterised PowerShell Scrip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2000"/>
              </a:spcBef>
              <a:defRPr sz="2516"/>
            </a:pPr>
            <a:r>
              <a:t>Parameterised PowerShell Script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Executed in Azure Sandbox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Input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Params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Output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Write-Output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Logging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Progress &amp; Verbose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Testing Pane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