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9" r:id="rId1"/>
  </p:sldMasterIdLst>
  <p:notesMasterIdLst>
    <p:notesMasterId r:id="rId23"/>
  </p:notesMasterIdLst>
  <p:sldIdLst>
    <p:sldId id="256" r:id="rId2"/>
    <p:sldId id="261" r:id="rId3"/>
    <p:sldId id="275" r:id="rId4"/>
    <p:sldId id="257" r:id="rId5"/>
    <p:sldId id="274" r:id="rId6"/>
    <p:sldId id="258" r:id="rId7"/>
    <p:sldId id="259" r:id="rId8"/>
    <p:sldId id="262" r:id="rId9"/>
    <p:sldId id="260" r:id="rId10"/>
    <p:sldId id="263" r:id="rId11"/>
    <p:sldId id="266" r:id="rId12"/>
    <p:sldId id="265" r:id="rId13"/>
    <p:sldId id="264" r:id="rId14"/>
    <p:sldId id="267" r:id="rId15"/>
    <p:sldId id="268" r:id="rId16"/>
    <p:sldId id="272" r:id="rId17"/>
    <p:sldId id="270" r:id="rId18"/>
    <p:sldId id="271" r:id="rId19"/>
    <p:sldId id="273" r:id="rId20"/>
    <p:sldId id="26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/>
    <p:restoredTop sz="85687"/>
  </p:normalViewPr>
  <p:slideViewPr>
    <p:cSldViewPr snapToGrid="0">
      <p:cViewPr varScale="1">
        <p:scale>
          <a:sx n="116" d="100"/>
          <a:sy n="116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6E226-A944-FC43-93E8-BCDCDFBCC3B8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F0EE-6F0C-4445-B28E-75EF10A62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8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1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Was </a:t>
            </a:r>
            <a:r>
              <a:rPr lang="en-US" dirty="0" err="1"/>
              <a:t>ist</a:t>
            </a:r>
            <a:r>
              <a:rPr lang="en-US" dirty="0"/>
              <a:t> Infrastructure as Code (IaC): Eine </a:t>
            </a:r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Konzept</a:t>
            </a:r>
            <a:r>
              <a:rPr lang="en-US" dirty="0"/>
              <a:t> von Infrastructure as Code und </a:t>
            </a:r>
            <a:r>
              <a:rPr lang="en-US" dirty="0" err="1"/>
              <a:t>warum</a:t>
            </a:r>
            <a:r>
              <a:rPr lang="en-US" dirty="0"/>
              <a:t> es </a:t>
            </a:r>
            <a:r>
              <a:rPr lang="en-US" dirty="0" err="1"/>
              <a:t>wichtig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Einführung</a:t>
            </a:r>
            <a:r>
              <a:rPr lang="en-US" dirty="0"/>
              <a:t> in Azure Bicep und </a:t>
            </a:r>
            <a:r>
              <a:rPr lang="en-US" dirty="0" err="1"/>
              <a:t>dessen</a:t>
            </a:r>
            <a:r>
              <a:rPr lang="en-US" dirty="0"/>
              <a:t> </a:t>
            </a:r>
            <a:r>
              <a:rPr lang="en-US" dirty="0" err="1"/>
              <a:t>Vorteile</a:t>
            </a:r>
            <a:r>
              <a:rPr lang="en-US" dirty="0"/>
              <a:t>: Was </a:t>
            </a:r>
            <a:r>
              <a:rPr lang="en-US" dirty="0" err="1"/>
              <a:t>ist</a:t>
            </a:r>
            <a:r>
              <a:rPr lang="en-US" dirty="0"/>
              <a:t> Azure Bicep, was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Vorteile</a:t>
            </a:r>
            <a:r>
              <a:rPr lang="en-US" dirty="0"/>
              <a:t> und Features die Azure Bicep </a:t>
            </a:r>
            <a:r>
              <a:rPr lang="en-US" dirty="0" err="1"/>
              <a:t>bietet</a:t>
            </a:r>
            <a:r>
              <a:rPr lang="en-US" dirty="0"/>
              <a:t> und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ich </a:t>
            </a:r>
            <a:r>
              <a:rPr lang="en-US" dirty="0" err="1"/>
              <a:t>starten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Schritte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Azure Bicep: Eine Demonstration, </a:t>
            </a:r>
            <a:r>
              <a:rPr lang="en-US" dirty="0" err="1"/>
              <a:t>wie</a:t>
            </a:r>
            <a:r>
              <a:rPr lang="en-US" dirty="0"/>
              <a:t> man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einfaches</a:t>
            </a:r>
            <a:r>
              <a:rPr lang="en-US" dirty="0"/>
              <a:t> Bicep-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einrichtet</a:t>
            </a:r>
            <a:r>
              <a:rPr lang="en-US" dirty="0"/>
              <a:t> und </a:t>
            </a:r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Parametrisierung</a:t>
            </a:r>
            <a:r>
              <a:rPr lang="en-US" dirty="0"/>
              <a:t>: Wie </a:t>
            </a:r>
            <a:r>
              <a:rPr lang="en-US" dirty="0" err="1"/>
              <a:t>rolle</a:t>
            </a:r>
            <a:r>
              <a:rPr lang="en-US" dirty="0"/>
              <a:t> ich </a:t>
            </a:r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standardisiert</a:t>
            </a:r>
            <a:r>
              <a:rPr lang="en-US" dirty="0"/>
              <a:t> und </a:t>
            </a:r>
            <a:r>
              <a:rPr lang="en-US" dirty="0" err="1"/>
              <a:t>mehrfach</a:t>
            </a:r>
            <a:r>
              <a:rPr lang="en-US" dirty="0"/>
              <a:t> in </a:t>
            </a:r>
            <a:r>
              <a:rPr lang="en-US" dirty="0" err="1"/>
              <a:t>meiner</a:t>
            </a:r>
            <a:r>
              <a:rPr lang="en-US" dirty="0"/>
              <a:t> </a:t>
            </a:r>
            <a:r>
              <a:rPr lang="en-US" dirty="0" err="1"/>
              <a:t>Umgebung</a:t>
            </a:r>
            <a:r>
              <a:rPr lang="en-US" dirty="0"/>
              <a:t> </a:t>
            </a:r>
            <a:r>
              <a:rPr lang="en-US" dirty="0" err="1"/>
              <a:t>aus.</a:t>
            </a:r>
            <a:endParaRPr lang="en-US" dirty="0"/>
          </a:p>
          <a:p>
            <a:r>
              <a:rPr lang="en-US" dirty="0"/>
              <a:t>- Best Practices für Azure Bicep: </a:t>
            </a:r>
            <a:r>
              <a:rPr lang="en-US" dirty="0" err="1"/>
              <a:t>Praktische</a:t>
            </a:r>
            <a:r>
              <a:rPr lang="en-US" dirty="0"/>
              <a:t> Tipps und Tricks für die Arbeit </a:t>
            </a:r>
            <a:r>
              <a:rPr lang="en-US" dirty="0" err="1"/>
              <a:t>mit</a:t>
            </a:r>
            <a:r>
              <a:rPr lang="en-US" dirty="0"/>
              <a:t> Bicep.</a:t>
            </a:r>
          </a:p>
          <a:p>
            <a:r>
              <a:rPr lang="en-US" dirty="0"/>
              <a:t>- </a:t>
            </a:r>
            <a:r>
              <a:rPr lang="en-US" dirty="0" err="1"/>
              <a:t>Fragen</a:t>
            </a:r>
            <a:r>
              <a:rPr lang="en-US" dirty="0"/>
              <a:t> und </a:t>
            </a:r>
            <a:r>
              <a:rPr lang="en-US" dirty="0" err="1"/>
              <a:t>Antworten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0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6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4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7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C399-7836-5FB8-75D6-C47FA6A8E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AF779-F0DB-5A64-4343-C59EDEF5F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92A53-9EE8-B1FA-A7C9-7C9A7A4E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3129-F83E-F343-24FC-682B4070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DD87-74E1-2C4A-2CA7-F2AF637A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B740-5729-7BCD-C18A-A01DAAB6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44647-F6D5-94FF-8593-E11B1DB38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939B9-959C-5F4E-D73B-B3961676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8468-000A-5CDE-1FE9-8A87EA7E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0F4D-C818-9A3B-1802-25EA586C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1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6D3BE-B122-2B41-39FF-96BAE83D2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CE90D-FC4B-468E-027A-5FE47AA12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8FE3-1A78-7C4A-B54D-45FCF370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17B1-7A90-9EBC-5DC1-C91A034E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A6D1-992A-7310-6FD5-967184D4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5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7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F28A-A78E-40FB-BF46-2B051E3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1A47-AACF-776C-82D9-690EB050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8B46-C6D5-AAF0-AE36-B566B947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868A-1007-054D-9971-E9C14176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FE0F-D84C-1129-62B2-8CF6AFDE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5738-E297-400F-B458-0EDA69B9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9B9A6-9E8B-42F1-B018-041703FA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35B6-A5D9-6894-4FA9-228EA206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03762-B886-BF60-473C-48F3CA97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CB0E6-3D6A-752F-FAAB-4CAFFB88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FFFE-3B11-3D2D-803E-42D28E52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0A51-FD6A-8FDA-96C8-B11470802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1A20C-BF70-30BA-56B2-317D7EF73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F857-DCBA-2F66-6DA5-15CCCCC5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D7BF8-768B-2875-0011-C913EC18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313DF-583D-687B-BABB-5C607BF3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7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5A7-0139-20F7-EFD8-3502C347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FC8E7-8241-97A5-CB03-26F97BF66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3A049-EE7A-4AC5-24AB-CEE3F974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9C74F-D3CD-5927-D205-3868B0221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FC6FE-F5B4-202C-CC4C-46A4B0C81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22F71-9D27-AED5-21EE-91F28CD4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C5AE0-3BD1-4156-C01D-DF5BC900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114B6-72DC-B453-D238-6F1D0BB9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82B1-F38E-2E60-8EED-F6807CE4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8BD83-D849-AB63-E810-08B895AE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B6EBA-A51D-C1AB-FE86-AF3049C7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D0B8A-8538-79DA-8E2B-CE6B995D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984BB-6D2A-33C1-14CD-C9DD5ADD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DA32A-FA9A-E0CE-F2A0-23D0226F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8DF9D-209E-56B0-A73B-BEAA88BA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3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7E54-358B-A967-4255-F204A29E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02DD-F3B5-9F63-AA48-3CF030CA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220B5-33ED-840D-02B0-C69EE5348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3800A-0828-AFB1-F25D-9B1FAABB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26737-8661-BF6F-FB10-AF2E0F0F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4AE3C-9108-4CF5-59FB-B2882579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A8EF-FDAE-2607-AE95-D21EE579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DF577-F347-C364-0339-F2A4C8E23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52E80-F8A6-DB1B-C965-10856460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986A0-0CF4-7656-6EDC-D1825AAE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23D67-F494-0EDB-17EE-DF496AB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04C6-BECD-B014-F1C1-F9017A2D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1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4D3EC-BCDE-8C77-082A-5BE1DEC1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C17DC-E9D2-C2BE-C66C-062485EC3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26904-E703-ED89-C24A-197E280A2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2DF8-05FA-0FC3-C389-12A96437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9644-1E7A-58BB-3617-F608FAC37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5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6BF4-E212-8447-A037-AA372B225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D4B33-96AF-E317-F6B5-5C2BFDC45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Erstelle</a:t>
            </a:r>
            <a:r>
              <a:rPr lang="en-US" dirty="0"/>
              <a:t> </a:t>
            </a:r>
            <a:r>
              <a:rPr lang="en-US" dirty="0" err="1"/>
              <a:t>deine</a:t>
            </a:r>
            <a:r>
              <a:rPr lang="en-US" dirty="0"/>
              <a:t> Cloud-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Azure Bicep</a:t>
            </a:r>
          </a:p>
        </p:txBody>
      </p:sp>
    </p:spTree>
    <p:extLst>
      <p:ext uri="{BB962C8B-B14F-4D97-AF65-F5344CB8AC3E}">
        <p14:creationId xmlns:p14="http://schemas.microsoft.com/office/powerpoint/2010/main" val="36118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A72D-3235-B0F6-E663-25F07307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Bicep Resource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1594ED1-13A5-C702-52EC-ED2C82D29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3222" y="241949"/>
            <a:ext cx="1571913" cy="157191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EBA433-F486-B33E-2ADE-5415E9159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57937"/>
            <a:ext cx="12192000" cy="29618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3266A-1923-3D26-63DF-3B1D4EF09599}"/>
              </a:ext>
            </a:extLst>
          </p:cNvPr>
          <p:cNvSpPr/>
          <p:nvPr/>
        </p:nvSpPr>
        <p:spPr>
          <a:xfrm>
            <a:off x="838200" y="2462108"/>
            <a:ext cx="1357184" cy="366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08748-7C71-2D57-1238-B9180E0C037A}"/>
              </a:ext>
            </a:extLst>
          </p:cNvPr>
          <p:cNvSpPr/>
          <p:nvPr/>
        </p:nvSpPr>
        <p:spPr>
          <a:xfrm>
            <a:off x="2210234" y="2462108"/>
            <a:ext cx="2452382" cy="366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4AD4BC-9414-FECA-22F5-CA4371826B9A}"/>
              </a:ext>
            </a:extLst>
          </p:cNvPr>
          <p:cNvSpPr/>
          <p:nvPr/>
        </p:nvSpPr>
        <p:spPr>
          <a:xfrm>
            <a:off x="4714970" y="2455930"/>
            <a:ext cx="6653679" cy="366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92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und </a:t>
            </a:r>
            <a:r>
              <a:rPr lang="en-US" dirty="0" err="1"/>
              <a:t>Variablen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14994-149C-C63C-F191-BD7C9506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" y="2404882"/>
            <a:ext cx="12088912" cy="2657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72E098-D52D-B1C7-3C6D-23BB80CAAE87}"/>
              </a:ext>
            </a:extLst>
          </p:cNvPr>
          <p:cNvSpPr/>
          <p:nvPr/>
        </p:nvSpPr>
        <p:spPr>
          <a:xfrm>
            <a:off x="1120000" y="2947879"/>
            <a:ext cx="1161238" cy="481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7D0674-A6F8-9928-17E6-D1AAFE1E735D}"/>
              </a:ext>
            </a:extLst>
          </p:cNvPr>
          <p:cNvSpPr/>
          <p:nvPr/>
        </p:nvSpPr>
        <p:spPr>
          <a:xfrm>
            <a:off x="2343963" y="2947879"/>
            <a:ext cx="1399362" cy="481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A8B5F-B0A3-85AB-BD6E-C5777882CEF1}"/>
              </a:ext>
            </a:extLst>
          </p:cNvPr>
          <p:cNvSpPr/>
          <p:nvPr/>
        </p:nvSpPr>
        <p:spPr>
          <a:xfrm>
            <a:off x="3743325" y="2947879"/>
            <a:ext cx="1399362" cy="481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65A54BCA-4301-675A-8FA9-4C3B4DF14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3222" y="241949"/>
            <a:ext cx="1571913" cy="15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F39B1-EF7D-D290-1C3E-C7A406C1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176023"/>
            <a:ext cx="10907647" cy="45059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EB9BF5-7C05-A800-0093-9FD5CF44EE70}"/>
              </a:ext>
            </a:extLst>
          </p:cNvPr>
          <p:cNvSpPr/>
          <p:nvPr/>
        </p:nvSpPr>
        <p:spPr>
          <a:xfrm>
            <a:off x="4471988" y="1594586"/>
            <a:ext cx="204787" cy="462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312C7-BCE9-A875-A831-F4E792E0AC3A}"/>
              </a:ext>
            </a:extLst>
          </p:cNvPr>
          <p:cNvSpPr/>
          <p:nvPr/>
        </p:nvSpPr>
        <p:spPr>
          <a:xfrm>
            <a:off x="5030774" y="5086236"/>
            <a:ext cx="2360626" cy="462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4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Ausgaben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505D53-BC56-6E19-CD02-CF7292A7A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83" y="3046846"/>
            <a:ext cx="829743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0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Referenzen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8F984-6241-C1F7-9D3B-4497B230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385"/>
            <a:ext cx="12192000" cy="47798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39E071-1955-E27D-6ADA-C4263E78799A}"/>
              </a:ext>
            </a:extLst>
          </p:cNvPr>
          <p:cNvSpPr/>
          <p:nvPr/>
        </p:nvSpPr>
        <p:spPr>
          <a:xfrm>
            <a:off x="4478324" y="5652973"/>
            <a:ext cx="7289814" cy="462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07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C92DA0C-4B4D-837F-6E60-676E3B5E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0"/>
            <a:ext cx="5500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AB2BE2-6AF9-D82E-DF86-5F85DD9A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0"/>
            <a:ext cx="558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7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Funktionen, Bedingungen, Loops, Abhängigkeiten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DA3A9-F210-E439-5665-F17FAA246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6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Quellcode-Verwaltung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4F93E7-9B31-0314-1EF1-ACE15AFB2D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3596" y="1378928"/>
            <a:ext cx="7304808" cy="53600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9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Quellcode-Verwaltung &amp; Pipelines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1FCF57-F2E3-5787-3FE4-3EC597B1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0025"/>
            <a:ext cx="12192000" cy="53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36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2E21-81A8-3A0D-980C-90376837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8"/>
            <a:ext cx="5291663" cy="6628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Über</a:t>
            </a:r>
            <a:r>
              <a:rPr lang="en-US" sz="4000" dirty="0"/>
              <a:t> Christoph</a:t>
            </a:r>
          </a:p>
        </p:txBody>
      </p:sp>
      <p:pic>
        <p:nvPicPr>
          <p:cNvPr id="6" name="Content Placeholder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AB70A533-D54C-FFB0-CBD0-A947721C3C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7045" r="4045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7E7A-1E4F-4823-DB3B-D8E9DF868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7734" y="1236518"/>
            <a:ext cx="5291663" cy="51309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1800" dirty="0"/>
              <a:t>Ein Magdeburger Kind</a:t>
            </a:r>
          </a:p>
          <a:p>
            <a:r>
              <a:rPr lang="de-DE" sz="1800" dirty="0"/>
              <a:t>Cloud </a:t>
            </a:r>
            <a:r>
              <a:rPr lang="de-DE" sz="1800" dirty="0" err="1"/>
              <a:t>Architect</a:t>
            </a:r>
            <a:r>
              <a:rPr lang="de-DE" sz="1800" dirty="0"/>
              <a:t> &amp; Senior Consultant @SoftwareOne</a:t>
            </a:r>
          </a:p>
          <a:p>
            <a:r>
              <a:rPr lang="de-DE" sz="1800" dirty="0"/>
              <a:t>Web Developer -&gt; SharePoint Consultant -&gt; Cloud Consultant</a:t>
            </a:r>
          </a:p>
          <a:p>
            <a:r>
              <a:rPr lang="de-DE" sz="1800" dirty="0"/>
              <a:t>Spezialisiert auf Azure Networking, IaC &amp; Governance</a:t>
            </a:r>
          </a:p>
          <a:p>
            <a:r>
              <a:rPr lang="de-DE" sz="1800" dirty="0"/>
              <a:t>Zu finden auf </a:t>
            </a:r>
            <a:r>
              <a:rPr lang="de-DE" sz="1800" strike="sngStrike" dirty="0"/>
              <a:t>Twitter</a:t>
            </a:r>
            <a:r>
              <a:rPr lang="de-DE" sz="1800" dirty="0"/>
              <a:t> 𝕏 als: </a:t>
            </a:r>
            <a:r>
              <a:rPr lang="de-DE" sz="1800" b="1" dirty="0"/>
              <a:t>@</a:t>
            </a:r>
            <a:r>
              <a:rPr lang="de-DE" sz="1800" b="1" dirty="0" err="1"/>
              <a:t>CloudChristoph</a:t>
            </a:r>
            <a:endParaRPr lang="de-DE" sz="1800" b="1" dirty="0"/>
          </a:p>
          <a:p>
            <a:r>
              <a:rPr lang="de-DE" sz="1800" dirty="0"/>
              <a:t>Bloggt hier: </a:t>
            </a:r>
            <a:r>
              <a:rPr lang="de-DE" sz="1800" b="1" dirty="0" err="1"/>
              <a:t>christoph.vollmann.co</a:t>
            </a:r>
            <a:endParaRPr lang="de-DE" sz="1800" b="1" dirty="0"/>
          </a:p>
          <a:p>
            <a:endParaRPr lang="de-DE" sz="1800" dirty="0"/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E3089A6C-D88B-42E1-A3EF-AB949A98F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768" y="5097461"/>
            <a:ext cx="1270000" cy="1270000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C5EC5389-1A76-B184-9529-2AE855D81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966" y="5097461"/>
            <a:ext cx="1270000" cy="1270000"/>
          </a:xfrm>
          <a:prstGeom prst="rect">
            <a:avLst/>
          </a:prstGeom>
        </p:spPr>
      </p:pic>
      <p:pic>
        <p:nvPicPr>
          <p:cNvPr id="15" name="Picture 14" descr="A blue and white logo with white text&#10;&#10;Description automatically generated">
            <a:extLst>
              <a:ext uri="{FF2B5EF4-FFF2-40B4-BE49-F238E27FC236}">
                <a16:creationId xmlns:a16="http://schemas.microsoft.com/office/drawing/2014/main" id="{88811D32-C291-B4FF-0889-04434C05D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9396" y="5097461"/>
            <a:ext cx="1270000" cy="1270000"/>
          </a:xfrm>
          <a:prstGeom prst="rect">
            <a:avLst/>
          </a:prstGeom>
        </p:spPr>
      </p:pic>
      <p:pic>
        <p:nvPicPr>
          <p:cNvPr id="19" name="Picture 18" descr="A blue and white logo&#10;&#10;Description automatically generated">
            <a:extLst>
              <a:ext uri="{FF2B5EF4-FFF2-40B4-BE49-F238E27FC236}">
                <a16:creationId xmlns:a16="http://schemas.microsoft.com/office/drawing/2014/main" id="{943BA74D-5792-67AA-CDA0-88153C931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9164" y="5097461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4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Tipps und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What-if</a:t>
            </a:r>
            <a:r>
              <a:rPr lang="de-DE" dirty="0"/>
              <a:t> </a:t>
            </a:r>
            <a:r>
              <a:rPr lang="de-DE" dirty="0" err="1"/>
              <a:t>Deployments</a:t>
            </a:r>
            <a:endParaRPr lang="de-DE" dirty="0"/>
          </a:p>
          <a:p>
            <a:r>
              <a:rPr lang="de-DE" dirty="0"/>
              <a:t>T-Shirt Sizes für Ressourcen</a:t>
            </a:r>
          </a:p>
          <a:p>
            <a:r>
              <a:rPr lang="de-DE" dirty="0"/>
              <a:t>Nicht alle </a:t>
            </a:r>
            <a:r>
              <a:rPr lang="de-DE" i="1" dirty="0"/>
              <a:t>möglichen</a:t>
            </a:r>
            <a:r>
              <a:rPr lang="de-DE" dirty="0"/>
              <a:t> Parameter definieren</a:t>
            </a:r>
          </a:p>
          <a:p>
            <a:r>
              <a:rPr lang="de-DE" dirty="0"/>
              <a:t>Namensbildung: Nutzt Variablen</a:t>
            </a:r>
          </a:p>
          <a:p>
            <a:r>
              <a:rPr lang="de-DE" dirty="0"/>
              <a:t>Secrets gehören in einen Key </a:t>
            </a:r>
            <a:r>
              <a:rPr lang="de-DE" dirty="0" err="1"/>
              <a:t>Vault</a:t>
            </a:r>
            <a:endParaRPr lang="de-DE" dirty="0"/>
          </a:p>
          <a:p>
            <a:r>
              <a:rPr lang="de-DE" dirty="0"/>
              <a:t>Module nach Ressourcen-Namespace organisieren</a:t>
            </a:r>
          </a:p>
          <a:p>
            <a:r>
              <a:rPr lang="de-DE" dirty="0"/>
              <a:t>Keine „</a:t>
            </a:r>
            <a:r>
              <a:rPr lang="de-DE" dirty="0" err="1"/>
              <a:t>Premature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/>
              <a:t>“ (YAGNI)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44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9885-11BA-C453-363F-715DF949A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 &amp; </a:t>
            </a:r>
            <a:r>
              <a:rPr lang="en-US" dirty="0" err="1"/>
              <a:t>Antworten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2AAE9-301F-03F1-6906-EBF99A3B9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Frage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dumm</a:t>
            </a:r>
            <a:r>
              <a:rPr lang="en-US" dirty="0"/>
              <a:t>!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es.</a:t>
            </a:r>
          </a:p>
        </p:txBody>
      </p:sp>
    </p:spTree>
    <p:extLst>
      <p:ext uri="{BB962C8B-B14F-4D97-AF65-F5344CB8AC3E}">
        <p14:creationId xmlns:p14="http://schemas.microsoft.com/office/powerpoint/2010/main" val="236701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42E21-81A8-3A0D-980C-90376837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7E7A-1E4F-4823-DB3B-D8E9DF868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680" y="2379517"/>
            <a:ext cx="6002110" cy="3754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Was </a:t>
            </a:r>
            <a:r>
              <a:rPr lang="en-US" sz="2400" dirty="0" err="1"/>
              <a:t>ist</a:t>
            </a:r>
            <a:r>
              <a:rPr lang="en-US" sz="2400" dirty="0"/>
              <a:t> Infrastructure as Code (IaC)</a:t>
            </a:r>
          </a:p>
          <a:p>
            <a:r>
              <a:rPr lang="en-US" sz="2400" dirty="0" err="1"/>
              <a:t>Einführung</a:t>
            </a:r>
            <a:r>
              <a:rPr lang="en-US" sz="2400" dirty="0"/>
              <a:t> Azure Bicep &amp; </a:t>
            </a:r>
            <a:r>
              <a:rPr lang="en-US" sz="2400" dirty="0" err="1"/>
              <a:t>Vorteile</a:t>
            </a:r>
            <a:endParaRPr lang="en-US" sz="2400" dirty="0"/>
          </a:p>
          <a:p>
            <a:r>
              <a:rPr lang="en-US" sz="2400" dirty="0" err="1"/>
              <a:t>Erste</a:t>
            </a:r>
            <a:r>
              <a:rPr lang="en-US" sz="2400" dirty="0"/>
              <a:t> </a:t>
            </a:r>
            <a:r>
              <a:rPr lang="en-US" sz="2400" dirty="0" err="1"/>
              <a:t>Schritte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Azure Bicep</a:t>
            </a:r>
          </a:p>
          <a:p>
            <a:r>
              <a:rPr lang="en-US" sz="2400" dirty="0" err="1"/>
              <a:t>Parametrisierung</a:t>
            </a:r>
            <a:r>
              <a:rPr lang="en-US" sz="2400" dirty="0"/>
              <a:t> &amp; </a:t>
            </a:r>
            <a:r>
              <a:rPr lang="en-US" sz="2400" dirty="0" err="1"/>
              <a:t>Modularisierung</a:t>
            </a:r>
            <a:endParaRPr lang="en-US" sz="2400" dirty="0"/>
          </a:p>
          <a:p>
            <a:r>
              <a:rPr lang="en-US" sz="2400" dirty="0" err="1"/>
              <a:t>Quellcode-Verwaltung</a:t>
            </a:r>
            <a:r>
              <a:rPr lang="en-US" sz="2400" dirty="0"/>
              <a:t> &amp; Pipelines</a:t>
            </a:r>
          </a:p>
          <a:p>
            <a:r>
              <a:rPr lang="en-US" sz="2400" dirty="0"/>
              <a:t>Best Practices für Azure Bicep</a:t>
            </a:r>
          </a:p>
          <a:p>
            <a:r>
              <a:rPr lang="en-US" sz="2400" dirty="0" err="1"/>
              <a:t>Fragen</a:t>
            </a:r>
            <a:r>
              <a:rPr lang="en-US" sz="2400" dirty="0"/>
              <a:t> und </a:t>
            </a:r>
            <a:r>
              <a:rPr lang="en-US" sz="2400" dirty="0" err="1"/>
              <a:t>Antworten</a:t>
            </a:r>
            <a:endParaRPr lang="en-US" sz="2400" dirty="0"/>
          </a:p>
        </p:txBody>
      </p:sp>
      <p:pic>
        <p:nvPicPr>
          <p:cNvPr id="6" name="Content Placeholder 5" descr="A collage of cartoon characters&#10;&#10;Description automatically generated">
            <a:extLst>
              <a:ext uri="{FF2B5EF4-FFF2-40B4-BE49-F238E27FC236}">
                <a16:creationId xmlns:a16="http://schemas.microsoft.com/office/drawing/2014/main" id="{61FA71EE-7250-373D-163F-D32515BE8C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283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408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909E-31F5-0746-CBB9-FDE7787F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Infrastructure as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3729-70A5-3AA8-5FA5-5B99D509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Prozess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Bereitstellung</a:t>
            </a:r>
            <a:r>
              <a:rPr lang="en-US" dirty="0"/>
              <a:t> von </a:t>
            </a:r>
            <a:r>
              <a:rPr lang="en-US" dirty="0" err="1"/>
              <a:t>Infrastruktur-Ressourcen</a:t>
            </a:r>
            <a:endParaRPr lang="en-US" dirty="0"/>
          </a:p>
          <a:p>
            <a:pPr lvl="1"/>
            <a:r>
              <a:rPr lang="en-US" dirty="0" err="1"/>
              <a:t>ähnlich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Bereitstellung</a:t>
            </a:r>
            <a:r>
              <a:rPr lang="en-US" dirty="0"/>
              <a:t> von Software</a:t>
            </a:r>
          </a:p>
          <a:p>
            <a:r>
              <a:rPr lang="en-US" dirty="0" err="1"/>
              <a:t>Mögliche</a:t>
            </a:r>
            <a:r>
              <a:rPr lang="en-US" dirty="0"/>
              <a:t> </a:t>
            </a:r>
            <a:r>
              <a:rPr lang="en-US" dirty="0" err="1"/>
              <a:t>Ressourcen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Virtuelle</a:t>
            </a:r>
            <a:r>
              <a:rPr lang="en-US" dirty="0"/>
              <a:t> </a:t>
            </a:r>
            <a:r>
              <a:rPr lang="en-US" dirty="0" err="1"/>
              <a:t>Maschinen</a:t>
            </a:r>
            <a:r>
              <a:rPr lang="en-US" dirty="0"/>
              <a:t>, </a:t>
            </a:r>
            <a:r>
              <a:rPr lang="en-US" dirty="0" err="1"/>
              <a:t>Virtuelle</a:t>
            </a:r>
            <a:r>
              <a:rPr lang="en-US" dirty="0"/>
              <a:t> </a:t>
            </a:r>
            <a:r>
              <a:rPr lang="en-US" dirty="0" err="1"/>
              <a:t>Netzwerke</a:t>
            </a:r>
            <a:r>
              <a:rPr lang="en-US" dirty="0"/>
              <a:t>, </a:t>
            </a:r>
            <a:r>
              <a:rPr lang="en-US" dirty="0" err="1"/>
              <a:t>Webanwendungen</a:t>
            </a:r>
            <a:r>
              <a:rPr lang="en-US" dirty="0"/>
              <a:t>, </a:t>
            </a:r>
            <a:r>
              <a:rPr lang="en-US" dirty="0" err="1"/>
              <a:t>Datenbanken</a:t>
            </a:r>
            <a:r>
              <a:rPr lang="en-US" dirty="0"/>
              <a:t>, </a:t>
            </a:r>
            <a:r>
              <a:rPr lang="en-US" dirty="0" err="1"/>
              <a:t>Berechtigungen</a:t>
            </a:r>
            <a:r>
              <a:rPr lang="en-US" dirty="0"/>
              <a:t>, </a:t>
            </a:r>
            <a:r>
              <a:rPr lang="en-US" dirty="0" err="1"/>
              <a:t>Richtlinien</a:t>
            </a:r>
            <a:r>
              <a:rPr lang="en-US" dirty="0"/>
              <a:t>, etc.</a:t>
            </a:r>
          </a:p>
          <a:p>
            <a:r>
              <a:rPr lang="en-US" dirty="0" err="1"/>
              <a:t>Kombinierbar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Software-</a:t>
            </a:r>
            <a:r>
              <a:rPr lang="en-US" dirty="0" err="1"/>
              <a:t>Bereitstellung</a:t>
            </a:r>
            <a:endParaRPr lang="en-US" dirty="0"/>
          </a:p>
          <a:p>
            <a:r>
              <a:rPr lang="en-US" dirty="0" err="1"/>
              <a:t>Unverzichtbar</a:t>
            </a:r>
            <a:r>
              <a:rPr lang="en-US" dirty="0"/>
              <a:t> für DevOps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909E-31F5-0746-CBB9-FDE7787F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Vorteile</a:t>
            </a:r>
            <a:r>
              <a:rPr lang="en-US" dirty="0"/>
              <a:t> von Infrastructure as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3729-70A5-3AA8-5FA5-5B99D509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Wiederholbare</a:t>
            </a:r>
            <a:r>
              <a:rPr lang="en-US" dirty="0"/>
              <a:t> Deployments</a:t>
            </a:r>
          </a:p>
          <a:p>
            <a:r>
              <a:rPr lang="en-US" dirty="0" err="1"/>
              <a:t>Nachnutzbare</a:t>
            </a:r>
            <a:r>
              <a:rPr lang="en-US" dirty="0"/>
              <a:t> </a:t>
            </a:r>
            <a:r>
              <a:rPr lang="en-US" dirty="0" err="1"/>
              <a:t>Komponenten</a:t>
            </a:r>
            <a:endParaRPr lang="en-US" dirty="0"/>
          </a:p>
          <a:p>
            <a:r>
              <a:rPr lang="en-US" dirty="0" err="1"/>
              <a:t>Gleichmäßige</a:t>
            </a:r>
            <a:r>
              <a:rPr lang="en-US" dirty="0"/>
              <a:t> </a:t>
            </a:r>
            <a:r>
              <a:rPr lang="en-US" dirty="0" err="1"/>
              <a:t>Umgebungen</a:t>
            </a:r>
            <a:endParaRPr lang="en-US" dirty="0"/>
          </a:p>
          <a:p>
            <a:r>
              <a:rPr lang="en-US" dirty="0" err="1"/>
              <a:t>Dokumentierte</a:t>
            </a:r>
            <a:r>
              <a:rPr lang="en-US" dirty="0"/>
              <a:t> </a:t>
            </a:r>
            <a:r>
              <a:rPr lang="en-US" dirty="0" err="1"/>
              <a:t>Änderungen</a:t>
            </a:r>
            <a:endParaRPr lang="en-US" dirty="0"/>
          </a:p>
          <a:p>
            <a:r>
              <a:rPr lang="en-US" dirty="0" err="1"/>
              <a:t>Wiederherstellbarkeit</a:t>
            </a:r>
            <a:endParaRPr lang="en-US" dirty="0"/>
          </a:p>
          <a:p>
            <a:r>
              <a:rPr lang="en-US" dirty="0" err="1"/>
              <a:t>Erhöhte</a:t>
            </a:r>
            <a:r>
              <a:rPr lang="en-US" dirty="0"/>
              <a:t> </a:t>
            </a:r>
            <a:r>
              <a:rPr lang="en-US" dirty="0" err="1"/>
              <a:t>Effizenz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8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6C32-3BEB-9219-410A-2F253C90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Imperativ</a:t>
            </a:r>
            <a:r>
              <a:rPr lang="en-US" dirty="0"/>
              <a:t> vs. </a:t>
            </a:r>
            <a:r>
              <a:rPr lang="en-US" dirty="0" err="1"/>
              <a:t>Deklarativ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F5C8B-917F-8C53-3A5E-63D481496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E9341-AE9D-1840-C90B-ACD4D27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ist Azure Bicep?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7519E-4F22-7F44-7761-E1D7BFB5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8129155" cy="4691063"/>
          </a:xfrm>
        </p:spPr>
        <p:txBody>
          <a:bodyPr>
            <a:normAutofit/>
          </a:bodyPr>
          <a:lstStyle/>
          <a:p>
            <a:r>
              <a:rPr lang="en-US" dirty="0"/>
              <a:t>Domain Specific Language (DSL) für die </a:t>
            </a:r>
            <a:r>
              <a:rPr lang="en-US" i="1" dirty="0" err="1"/>
              <a:t>deklarative</a:t>
            </a:r>
            <a:r>
              <a:rPr lang="en-US" dirty="0"/>
              <a:t> </a:t>
            </a:r>
            <a:r>
              <a:rPr lang="en-US" dirty="0" err="1"/>
              <a:t>Bereitstellung</a:t>
            </a:r>
            <a:r>
              <a:rPr lang="en-US" dirty="0"/>
              <a:t> von Azure-</a:t>
            </a:r>
            <a:r>
              <a:rPr lang="en-US" dirty="0" err="1"/>
              <a:t>Ressourcen</a:t>
            </a:r>
            <a:endParaRPr lang="en-US" dirty="0"/>
          </a:p>
          <a:p>
            <a:r>
              <a:rPr lang="en-US" dirty="0"/>
              <a:t>Released: August 2020</a:t>
            </a:r>
          </a:p>
          <a:p>
            <a:r>
              <a:rPr lang="en-US" dirty="0" err="1"/>
              <a:t>Ziel</a:t>
            </a:r>
            <a:r>
              <a:rPr lang="en-US" dirty="0"/>
              <a:t>: </a:t>
            </a:r>
            <a:r>
              <a:rPr lang="en-US" dirty="0" err="1"/>
              <a:t>Vereinfachung</a:t>
            </a:r>
            <a:r>
              <a:rPr lang="en-US" dirty="0"/>
              <a:t> der Template-</a:t>
            </a:r>
            <a:r>
              <a:rPr lang="en-US" dirty="0" err="1"/>
              <a:t>Erstellung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klarer</a:t>
            </a:r>
            <a:r>
              <a:rPr lang="en-US" dirty="0"/>
              <a:t> Syntax, </a:t>
            </a:r>
            <a:r>
              <a:rPr lang="en-US" dirty="0" err="1"/>
              <a:t>Typsicherheit</a:t>
            </a:r>
            <a:r>
              <a:rPr lang="en-US" dirty="0"/>
              <a:t> und Modul-</a:t>
            </a:r>
            <a:r>
              <a:rPr lang="en-US" dirty="0" err="1"/>
              <a:t>Unterstützung</a:t>
            </a:r>
            <a:endParaRPr lang="en-US" dirty="0"/>
          </a:p>
          <a:p>
            <a:r>
              <a:rPr lang="en-US" dirty="0" err="1"/>
              <a:t>Automatische</a:t>
            </a:r>
            <a:r>
              <a:rPr lang="en-US" dirty="0"/>
              <a:t> </a:t>
            </a:r>
            <a:r>
              <a:rPr lang="en-US" dirty="0" err="1"/>
              <a:t>Abhängigkeiten</a:t>
            </a:r>
            <a:r>
              <a:rPr lang="en-US" dirty="0"/>
              <a:t> und </a:t>
            </a:r>
            <a:r>
              <a:rPr lang="en-US" dirty="0" err="1"/>
              <a:t>Reihenfolgen</a:t>
            </a:r>
            <a:endParaRPr lang="en-US" dirty="0"/>
          </a:p>
          <a:p>
            <a:r>
              <a:rPr lang="en-US" dirty="0" err="1"/>
              <a:t>Kostenfrei</a:t>
            </a:r>
            <a:r>
              <a:rPr lang="en-US" dirty="0"/>
              <a:t>, Open-Source, </a:t>
            </a:r>
            <a:r>
              <a:rPr lang="en-US" dirty="0" err="1"/>
              <a:t>Plattformunabhängig</a:t>
            </a:r>
            <a:r>
              <a:rPr lang="en-US" dirty="0"/>
              <a:t>, Microsoft-supported</a:t>
            </a:r>
          </a:p>
          <a:p>
            <a:r>
              <a:rPr lang="en-US" dirty="0" err="1"/>
              <a:t>Alternativen</a:t>
            </a:r>
            <a:r>
              <a:rPr lang="en-US" dirty="0"/>
              <a:t>: Terraform, </a:t>
            </a:r>
            <a:r>
              <a:rPr lang="en-US" dirty="0" err="1"/>
              <a:t>Pulumi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Bicep">
            <a:extLst>
              <a:ext uri="{FF2B5EF4-FFF2-40B4-BE49-F238E27FC236}">
                <a16:creationId xmlns:a16="http://schemas.microsoft.com/office/drawing/2014/main" id="{B4DE253B-129E-9CBE-23EA-B6D3AA16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73" y="681037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62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E9341-AE9D-1840-C90B-ACD4D27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Bicep Tooling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7519E-4F22-7F44-7761-E1D7BFB5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Azure Bicep Extension</a:t>
            </a:r>
          </a:p>
          <a:p>
            <a:r>
              <a:rPr lang="en-US" dirty="0"/>
              <a:t>Bicep Binaries</a:t>
            </a:r>
          </a:p>
          <a:p>
            <a:r>
              <a:rPr lang="en-US" dirty="0"/>
              <a:t>PowerShell + Az Module </a:t>
            </a:r>
            <a:r>
              <a:rPr lang="en-US" dirty="0" err="1"/>
              <a:t>oder</a:t>
            </a:r>
            <a:r>
              <a:rPr lang="en-US" dirty="0"/>
              <a:t> Azure CLI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Git Repositories</a:t>
            </a:r>
          </a:p>
          <a:p>
            <a:r>
              <a:rPr lang="en-US" dirty="0"/>
              <a:t>Pipelines</a:t>
            </a:r>
          </a:p>
          <a:p>
            <a:endParaRPr lang="en-US" dirty="0"/>
          </a:p>
        </p:txBody>
      </p:sp>
      <p:pic>
        <p:nvPicPr>
          <p:cNvPr id="2" name="Picture 2" descr="Bicep">
            <a:extLst>
              <a:ext uri="{FF2B5EF4-FFF2-40B4-BE49-F238E27FC236}">
                <a16:creationId xmlns:a16="http://schemas.microsoft.com/office/drawing/2014/main" id="{F9BDB0EB-44E1-AD59-DC7B-409EACDFF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73" y="681037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83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E9341-AE9D-1840-C90B-ACD4D27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in Azure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7519E-4F22-7F44-7761-E1D7BFB5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Grafik 9">
            <a:extLst>
              <a:ext uri="{FF2B5EF4-FFF2-40B4-BE49-F238E27FC236}">
                <a16:creationId xmlns:a16="http://schemas.microsoft.com/office/drawing/2014/main" id="{0E939F67-32F5-0005-6A98-4A8B37C9C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4" t="3852" r="23944" b="5764"/>
          <a:stretch/>
        </p:blipFill>
        <p:spPr>
          <a:xfrm>
            <a:off x="5751703" y="1738395"/>
            <a:ext cx="952500" cy="1343025"/>
          </a:xfrm>
          <a:prstGeom prst="rect">
            <a:avLst/>
          </a:prstGeom>
        </p:spPr>
      </p:pic>
      <p:pic>
        <p:nvPicPr>
          <p:cNvPr id="3" name="Grafik 10">
            <a:extLst>
              <a:ext uri="{FF2B5EF4-FFF2-40B4-BE49-F238E27FC236}">
                <a16:creationId xmlns:a16="http://schemas.microsoft.com/office/drawing/2014/main" id="{B0DC1618-F043-0D8C-7EC7-79CAB5270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3" t="6317" r="4464" b="5789"/>
          <a:stretch/>
        </p:blipFill>
        <p:spPr>
          <a:xfrm>
            <a:off x="3400425" y="1738396"/>
            <a:ext cx="1616456" cy="1343025"/>
          </a:xfrm>
          <a:prstGeom prst="rect">
            <a:avLst/>
          </a:prstGeom>
        </p:spPr>
      </p:pic>
      <p:pic>
        <p:nvPicPr>
          <p:cNvPr id="6" name="Grafik 11">
            <a:extLst>
              <a:ext uri="{FF2B5EF4-FFF2-40B4-BE49-F238E27FC236}">
                <a16:creationId xmlns:a16="http://schemas.microsoft.com/office/drawing/2014/main" id="{4364DA7A-1356-2D30-B614-1D84BA79AE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30" t="5435" r="3846" b="3260"/>
          <a:stretch/>
        </p:blipFill>
        <p:spPr>
          <a:xfrm>
            <a:off x="1181100" y="1738395"/>
            <a:ext cx="1484503" cy="1340842"/>
          </a:xfrm>
          <a:prstGeom prst="rect">
            <a:avLst/>
          </a:prstGeom>
        </p:spPr>
      </p:pic>
      <p:pic>
        <p:nvPicPr>
          <p:cNvPr id="7" name="Grafik 12">
            <a:extLst>
              <a:ext uri="{FF2B5EF4-FFF2-40B4-BE49-F238E27FC236}">
                <a16:creationId xmlns:a16="http://schemas.microsoft.com/office/drawing/2014/main" id="{4B4E1702-09C2-A7E4-F74D-7AD6205FD4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49" t="4348" r="686" b="3623"/>
          <a:stretch/>
        </p:blipFill>
        <p:spPr>
          <a:xfrm>
            <a:off x="7439025" y="1744115"/>
            <a:ext cx="1419225" cy="1335122"/>
          </a:xfrm>
          <a:prstGeom prst="rect">
            <a:avLst/>
          </a:prstGeom>
        </p:spPr>
      </p:pic>
      <p:sp>
        <p:nvSpPr>
          <p:cNvPr id="8" name="Rechteck 13">
            <a:extLst>
              <a:ext uri="{FF2B5EF4-FFF2-40B4-BE49-F238E27FC236}">
                <a16:creationId xmlns:a16="http://schemas.microsoft.com/office/drawing/2014/main" id="{0D0C99A1-39FE-290F-1A88-E7A81A696C96}"/>
              </a:ext>
            </a:extLst>
          </p:cNvPr>
          <p:cNvSpPr/>
          <p:nvPr/>
        </p:nvSpPr>
        <p:spPr bwMode="auto">
          <a:xfrm>
            <a:off x="1266126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AD / </a:t>
            </a:r>
            <a:r>
              <a: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Tenant</a:t>
            </a:r>
          </a:p>
        </p:txBody>
      </p:sp>
      <p:sp>
        <p:nvSpPr>
          <p:cNvPr id="9" name="Rechteck 14">
            <a:extLst>
              <a:ext uri="{FF2B5EF4-FFF2-40B4-BE49-F238E27FC236}">
                <a16:creationId xmlns:a16="http://schemas.microsoft.com/office/drawing/2014/main" id="{BBD8A5FC-DBE7-8C6C-49A6-FCD5CD15B803}"/>
              </a:ext>
            </a:extLst>
          </p:cNvPr>
          <p:cNvSpPr/>
          <p:nvPr/>
        </p:nvSpPr>
        <p:spPr bwMode="auto">
          <a:xfrm>
            <a:off x="3551428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Management Groups</a:t>
            </a:r>
          </a:p>
        </p:txBody>
      </p:sp>
      <p:sp>
        <p:nvSpPr>
          <p:cNvPr id="10" name="Rechteck 15">
            <a:extLst>
              <a:ext uri="{FF2B5EF4-FFF2-40B4-BE49-F238E27FC236}">
                <a16:creationId xmlns:a16="http://schemas.microsoft.com/office/drawing/2014/main" id="{D8A3832B-4E70-BDAE-5B3E-2B08EEDDE214}"/>
              </a:ext>
            </a:extLst>
          </p:cNvPr>
          <p:cNvSpPr/>
          <p:nvPr/>
        </p:nvSpPr>
        <p:spPr bwMode="auto">
          <a:xfrm>
            <a:off x="5570728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Subscriptions</a:t>
            </a:r>
          </a:p>
        </p:txBody>
      </p:sp>
      <p:sp>
        <p:nvSpPr>
          <p:cNvPr id="11" name="Rechteck 16">
            <a:extLst>
              <a:ext uri="{FF2B5EF4-FFF2-40B4-BE49-F238E27FC236}">
                <a16:creationId xmlns:a16="http://schemas.microsoft.com/office/drawing/2014/main" id="{08921B6E-8B4C-A999-E38E-76ADBEFBBB24}"/>
              </a:ext>
            </a:extLst>
          </p:cNvPr>
          <p:cNvSpPr/>
          <p:nvPr/>
        </p:nvSpPr>
        <p:spPr bwMode="auto">
          <a:xfrm>
            <a:off x="7491412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</a:t>
            </a: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Groups</a:t>
            </a:r>
          </a:p>
        </p:txBody>
      </p:sp>
      <p:pic>
        <p:nvPicPr>
          <p:cNvPr id="12" name="Grafik 17">
            <a:extLst>
              <a:ext uri="{FF2B5EF4-FFF2-40B4-BE49-F238E27FC236}">
                <a16:creationId xmlns:a16="http://schemas.microsoft.com/office/drawing/2014/main" id="{E1CECC44-0027-1057-C3ED-F39D37AE98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9" t="550" r="769" b="2504"/>
          <a:stretch/>
        </p:blipFill>
        <p:spPr>
          <a:xfrm>
            <a:off x="9593072" y="1745318"/>
            <a:ext cx="1344422" cy="1333919"/>
          </a:xfrm>
          <a:prstGeom prst="rect">
            <a:avLst/>
          </a:prstGeom>
        </p:spPr>
      </p:pic>
      <p:sp>
        <p:nvSpPr>
          <p:cNvPr id="13" name="Rechteck 18">
            <a:extLst>
              <a:ext uri="{FF2B5EF4-FFF2-40B4-BE49-F238E27FC236}">
                <a16:creationId xmlns:a16="http://schemas.microsoft.com/office/drawing/2014/main" id="{E185E196-1444-712A-408E-CAADAD7B929C}"/>
              </a:ext>
            </a:extLst>
          </p:cNvPr>
          <p:cNvSpPr/>
          <p:nvPr/>
        </p:nvSpPr>
        <p:spPr bwMode="auto">
          <a:xfrm>
            <a:off x="9623044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48030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419</Words>
  <Application>Microsoft Macintosh PowerPoint</Application>
  <PresentationFormat>Widescreen</PresentationFormat>
  <Paragraphs>82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Infrastructure as Code</vt:lpstr>
      <vt:lpstr>Über Christoph</vt:lpstr>
      <vt:lpstr>Agenda</vt:lpstr>
      <vt:lpstr>Was ist Infrastructure as Code?</vt:lpstr>
      <vt:lpstr>Vorteile von Infrastructure as Code?</vt:lpstr>
      <vt:lpstr>Imperativ vs. Deklarativ</vt:lpstr>
      <vt:lpstr>Was ist Azure Bicep?</vt:lpstr>
      <vt:lpstr>Bicep Tooling</vt:lpstr>
      <vt:lpstr>Struktur in Azure</vt:lpstr>
      <vt:lpstr>Bicep Resource</vt:lpstr>
      <vt:lpstr>Parameter und Variablen</vt:lpstr>
      <vt:lpstr>PowerPoint Presentation</vt:lpstr>
      <vt:lpstr>Ausgaben</vt:lpstr>
      <vt:lpstr>Referenzen</vt:lpstr>
      <vt:lpstr>Module</vt:lpstr>
      <vt:lpstr>Module</vt:lpstr>
      <vt:lpstr>Funktionen, Bedingungen, Loops, Abhängigkeiten</vt:lpstr>
      <vt:lpstr>Quellcode-Verwaltung</vt:lpstr>
      <vt:lpstr>Quellcode-Verwaltung &amp; Pipelines</vt:lpstr>
      <vt:lpstr>Tipps und Tricks</vt:lpstr>
      <vt:lpstr>Fragen &amp; Antworten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 mit Azure Bicep</dc:title>
  <dc:creator>Vollmann, Christoph</dc:creator>
  <cp:lastModifiedBy>Vollmann, Christoph</cp:lastModifiedBy>
  <cp:revision>33</cp:revision>
  <dcterms:created xsi:type="dcterms:W3CDTF">2023-07-26T10:32:50Z</dcterms:created>
  <dcterms:modified xsi:type="dcterms:W3CDTF">2023-07-27T12:40:34Z</dcterms:modified>
</cp:coreProperties>
</file>