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9" r:id="rId1"/>
  </p:sldMasterIdLst>
  <p:notesMasterIdLst>
    <p:notesMasterId r:id="rId23"/>
  </p:notesMasterIdLst>
  <p:sldIdLst>
    <p:sldId id="256" r:id="rId2"/>
    <p:sldId id="261" r:id="rId3"/>
    <p:sldId id="275" r:id="rId4"/>
    <p:sldId id="257" r:id="rId5"/>
    <p:sldId id="274" r:id="rId6"/>
    <p:sldId id="258" r:id="rId7"/>
    <p:sldId id="259" r:id="rId8"/>
    <p:sldId id="262" r:id="rId9"/>
    <p:sldId id="260" r:id="rId10"/>
    <p:sldId id="263" r:id="rId11"/>
    <p:sldId id="266" r:id="rId12"/>
    <p:sldId id="265" r:id="rId13"/>
    <p:sldId id="264" r:id="rId14"/>
    <p:sldId id="267" r:id="rId15"/>
    <p:sldId id="268" r:id="rId16"/>
    <p:sldId id="272" r:id="rId17"/>
    <p:sldId id="270" r:id="rId18"/>
    <p:sldId id="271" r:id="rId19"/>
    <p:sldId id="273" r:id="rId20"/>
    <p:sldId id="26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0"/>
    <p:restoredTop sz="96327"/>
  </p:normalViewPr>
  <p:slideViewPr>
    <p:cSldViewPr snapToGrid="0">
      <p:cViewPr varScale="1">
        <p:scale>
          <a:sx n="128" d="100"/>
          <a:sy n="128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CF8D04-A13B-4128-9FF6-C2264AC8AAC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88F346-133C-48DE-9953-380924D55473}">
      <dgm:prSet/>
      <dgm:spPr/>
      <dgm:t>
        <a:bodyPr/>
        <a:lstStyle/>
        <a:p>
          <a:r>
            <a:rPr lang="en-US" noProof="0" dirty="0"/>
            <a:t>Repeatable Deployments</a:t>
          </a:r>
        </a:p>
      </dgm:t>
    </dgm:pt>
    <dgm:pt modelId="{54B50607-C1A2-48DA-9CCC-070D6C4E8655}" type="parTrans" cxnId="{F8D22FB1-6C20-47AC-951B-99975D96AE76}">
      <dgm:prSet/>
      <dgm:spPr/>
      <dgm:t>
        <a:bodyPr/>
        <a:lstStyle/>
        <a:p>
          <a:endParaRPr lang="de-DE" noProof="0" dirty="0"/>
        </a:p>
      </dgm:t>
    </dgm:pt>
    <dgm:pt modelId="{DBCDECAF-E9AB-4906-8A76-809DAEAE7E02}" type="sibTrans" cxnId="{F8D22FB1-6C20-47AC-951B-99975D96AE76}">
      <dgm:prSet/>
      <dgm:spPr/>
      <dgm:t>
        <a:bodyPr/>
        <a:lstStyle/>
        <a:p>
          <a:endParaRPr lang="de-DE" noProof="0" dirty="0"/>
        </a:p>
      </dgm:t>
    </dgm:pt>
    <dgm:pt modelId="{C27BFA46-DBAA-4C6D-8C4B-AF914BF40E73}">
      <dgm:prSet/>
      <dgm:spPr/>
      <dgm:t>
        <a:bodyPr/>
        <a:lstStyle/>
        <a:p>
          <a:r>
            <a:rPr lang="de-DE" noProof="0" dirty="0" err="1"/>
            <a:t>Reusable</a:t>
          </a:r>
          <a:r>
            <a:rPr lang="de-DE" noProof="0" dirty="0"/>
            <a:t> Components</a:t>
          </a:r>
        </a:p>
      </dgm:t>
    </dgm:pt>
    <dgm:pt modelId="{B517E12E-3407-4015-9CD0-C9100BA7A720}" type="sibTrans" cxnId="{D1A6DECB-7500-412E-80A2-98590E07A6B2}">
      <dgm:prSet/>
      <dgm:spPr/>
      <dgm:t>
        <a:bodyPr/>
        <a:lstStyle/>
        <a:p>
          <a:endParaRPr lang="de-DE" noProof="0" dirty="0"/>
        </a:p>
      </dgm:t>
    </dgm:pt>
    <dgm:pt modelId="{8974A833-0673-4785-9DDF-C94496896EBE}" type="parTrans" cxnId="{D1A6DECB-7500-412E-80A2-98590E07A6B2}">
      <dgm:prSet/>
      <dgm:spPr/>
      <dgm:t>
        <a:bodyPr/>
        <a:lstStyle/>
        <a:p>
          <a:endParaRPr lang="de-DE" noProof="0" dirty="0"/>
        </a:p>
      </dgm:t>
    </dgm:pt>
    <dgm:pt modelId="{50673F78-06AB-4CB5-BBAE-B0D9D1A55DAD}">
      <dgm:prSet/>
      <dgm:spPr/>
      <dgm:t>
        <a:bodyPr/>
        <a:lstStyle/>
        <a:p>
          <a:r>
            <a:rPr lang="de-DE" noProof="0" dirty="0"/>
            <a:t>Uniform Environments</a:t>
          </a:r>
        </a:p>
      </dgm:t>
    </dgm:pt>
    <dgm:pt modelId="{AF4B99DC-6429-4A5F-9204-3D3B41B3D70F}" type="sibTrans" cxnId="{B20335B5-636A-49AF-AF29-33743228C264}">
      <dgm:prSet/>
      <dgm:spPr/>
      <dgm:t>
        <a:bodyPr/>
        <a:lstStyle/>
        <a:p>
          <a:endParaRPr lang="de-DE" noProof="0" dirty="0"/>
        </a:p>
      </dgm:t>
    </dgm:pt>
    <dgm:pt modelId="{9AC7667E-429B-4BF0-96C8-3DC022D859AD}" type="parTrans" cxnId="{B20335B5-636A-49AF-AF29-33743228C264}">
      <dgm:prSet/>
      <dgm:spPr/>
      <dgm:t>
        <a:bodyPr/>
        <a:lstStyle/>
        <a:p>
          <a:endParaRPr lang="de-DE" noProof="0" dirty="0"/>
        </a:p>
      </dgm:t>
    </dgm:pt>
    <dgm:pt modelId="{B962E23C-87A4-4C7B-AAD1-0A851DFFF848}">
      <dgm:prSet/>
      <dgm:spPr/>
      <dgm:t>
        <a:bodyPr/>
        <a:lstStyle/>
        <a:p>
          <a:r>
            <a:rPr lang="de-DE" noProof="0" dirty="0" err="1"/>
            <a:t>Documented</a:t>
          </a:r>
          <a:r>
            <a:rPr lang="de-DE" noProof="0" dirty="0"/>
            <a:t> </a:t>
          </a:r>
          <a:r>
            <a:rPr lang="de-DE" noProof="0" dirty="0" err="1"/>
            <a:t>Changes</a:t>
          </a:r>
          <a:endParaRPr lang="de-DE" noProof="0" dirty="0"/>
        </a:p>
      </dgm:t>
    </dgm:pt>
    <dgm:pt modelId="{3AB5EF35-AA86-4341-A76A-69CC94AAC1B3}" type="sibTrans" cxnId="{6B2E459D-AECF-4FE3-85D9-C6E3D731C9CD}">
      <dgm:prSet/>
      <dgm:spPr/>
      <dgm:t>
        <a:bodyPr/>
        <a:lstStyle/>
        <a:p>
          <a:endParaRPr lang="de-DE" noProof="0" dirty="0"/>
        </a:p>
      </dgm:t>
    </dgm:pt>
    <dgm:pt modelId="{B8245984-665D-48EE-9651-3436F449F3CF}" type="parTrans" cxnId="{6B2E459D-AECF-4FE3-85D9-C6E3D731C9CD}">
      <dgm:prSet/>
      <dgm:spPr/>
      <dgm:t>
        <a:bodyPr/>
        <a:lstStyle/>
        <a:p>
          <a:endParaRPr lang="de-DE" noProof="0" dirty="0"/>
        </a:p>
      </dgm:t>
    </dgm:pt>
    <dgm:pt modelId="{E17FD0C2-CE18-4584-997F-31521358983B}">
      <dgm:prSet/>
      <dgm:spPr/>
      <dgm:t>
        <a:bodyPr/>
        <a:lstStyle/>
        <a:p>
          <a:r>
            <a:rPr lang="de-DE" noProof="0" dirty="0" err="1"/>
            <a:t>Recoverability</a:t>
          </a:r>
          <a:endParaRPr lang="de-DE" noProof="0" dirty="0"/>
        </a:p>
      </dgm:t>
    </dgm:pt>
    <dgm:pt modelId="{88000229-1E0F-4A8C-B336-3134F304DB4F}" type="sibTrans" cxnId="{890660D0-699D-4AFA-8DFF-7347D5262E2C}">
      <dgm:prSet/>
      <dgm:spPr/>
      <dgm:t>
        <a:bodyPr/>
        <a:lstStyle/>
        <a:p>
          <a:endParaRPr lang="de-DE" noProof="0" dirty="0"/>
        </a:p>
      </dgm:t>
    </dgm:pt>
    <dgm:pt modelId="{BC7F56E7-7766-45E2-A94F-0FAF329CED23}" type="parTrans" cxnId="{890660D0-699D-4AFA-8DFF-7347D5262E2C}">
      <dgm:prSet/>
      <dgm:spPr/>
      <dgm:t>
        <a:bodyPr/>
        <a:lstStyle/>
        <a:p>
          <a:endParaRPr lang="de-DE" noProof="0" dirty="0"/>
        </a:p>
      </dgm:t>
    </dgm:pt>
    <dgm:pt modelId="{96A1B08F-F2C2-4EED-BE7E-E173A10E5A36}">
      <dgm:prSet/>
      <dgm:spPr/>
      <dgm:t>
        <a:bodyPr/>
        <a:lstStyle/>
        <a:p>
          <a:r>
            <a:rPr lang="de-DE" noProof="0" dirty="0" err="1"/>
            <a:t>Increased</a:t>
          </a:r>
          <a:r>
            <a:rPr lang="de-DE" noProof="0" dirty="0"/>
            <a:t> </a:t>
          </a:r>
          <a:r>
            <a:rPr lang="de-DE" noProof="0" dirty="0" err="1"/>
            <a:t>efficiency</a:t>
          </a:r>
          <a:endParaRPr lang="de-DE" noProof="0" dirty="0"/>
        </a:p>
      </dgm:t>
    </dgm:pt>
    <dgm:pt modelId="{E422A224-7EFB-4354-A731-F22156FBC728}" type="sibTrans" cxnId="{BBADC1A7-CBDA-4E5E-ACF6-F9284C77F649}">
      <dgm:prSet/>
      <dgm:spPr/>
      <dgm:t>
        <a:bodyPr/>
        <a:lstStyle/>
        <a:p>
          <a:endParaRPr lang="de-DE" noProof="0" dirty="0"/>
        </a:p>
      </dgm:t>
    </dgm:pt>
    <dgm:pt modelId="{8003041B-9F63-4D26-A65C-B23D292B512D}" type="parTrans" cxnId="{BBADC1A7-CBDA-4E5E-ACF6-F9284C77F649}">
      <dgm:prSet/>
      <dgm:spPr/>
      <dgm:t>
        <a:bodyPr/>
        <a:lstStyle/>
        <a:p>
          <a:endParaRPr lang="de-DE" noProof="0" dirty="0"/>
        </a:p>
      </dgm:t>
    </dgm:pt>
    <dgm:pt modelId="{0243BD80-3055-3B4B-AFA4-0D26EA73435C}" type="pres">
      <dgm:prSet presAssocID="{2FCF8D04-A13B-4128-9FF6-C2264AC8AAC1}" presName="diagram" presStyleCnt="0">
        <dgm:presLayoutVars>
          <dgm:dir/>
          <dgm:resizeHandles val="exact"/>
        </dgm:presLayoutVars>
      </dgm:prSet>
      <dgm:spPr/>
    </dgm:pt>
    <dgm:pt modelId="{057217CB-7BF4-994B-ADA2-C6A718220B1B}" type="pres">
      <dgm:prSet presAssocID="{D888F346-133C-48DE-9953-380924D55473}" presName="node" presStyleLbl="node1" presStyleIdx="0" presStyleCnt="6">
        <dgm:presLayoutVars>
          <dgm:bulletEnabled val="1"/>
        </dgm:presLayoutVars>
      </dgm:prSet>
      <dgm:spPr/>
    </dgm:pt>
    <dgm:pt modelId="{3BB8825F-B1F0-8842-99BD-03A5015E0043}" type="pres">
      <dgm:prSet presAssocID="{DBCDECAF-E9AB-4906-8A76-809DAEAE7E02}" presName="sibTrans" presStyleCnt="0"/>
      <dgm:spPr/>
    </dgm:pt>
    <dgm:pt modelId="{1EF00347-D881-DF4C-A5F3-4386D424F468}" type="pres">
      <dgm:prSet presAssocID="{C27BFA46-DBAA-4C6D-8C4B-AF914BF40E73}" presName="node" presStyleLbl="node1" presStyleIdx="1" presStyleCnt="6">
        <dgm:presLayoutVars>
          <dgm:bulletEnabled val="1"/>
        </dgm:presLayoutVars>
      </dgm:prSet>
      <dgm:spPr/>
    </dgm:pt>
    <dgm:pt modelId="{36CA1964-84AD-2C45-9DED-A95FD0E51F7A}" type="pres">
      <dgm:prSet presAssocID="{B517E12E-3407-4015-9CD0-C9100BA7A720}" presName="sibTrans" presStyleCnt="0"/>
      <dgm:spPr/>
    </dgm:pt>
    <dgm:pt modelId="{33CC858F-A0B7-1144-ACFB-BAF36728403F}" type="pres">
      <dgm:prSet presAssocID="{50673F78-06AB-4CB5-BBAE-B0D9D1A55DAD}" presName="node" presStyleLbl="node1" presStyleIdx="2" presStyleCnt="6">
        <dgm:presLayoutVars>
          <dgm:bulletEnabled val="1"/>
        </dgm:presLayoutVars>
      </dgm:prSet>
      <dgm:spPr/>
    </dgm:pt>
    <dgm:pt modelId="{4B3F5747-863E-0E4B-983F-22A5B8EBE9A6}" type="pres">
      <dgm:prSet presAssocID="{AF4B99DC-6429-4A5F-9204-3D3B41B3D70F}" presName="sibTrans" presStyleCnt="0"/>
      <dgm:spPr/>
    </dgm:pt>
    <dgm:pt modelId="{631C4D5F-AEE6-574A-B55C-C68EB971B213}" type="pres">
      <dgm:prSet presAssocID="{B962E23C-87A4-4C7B-AAD1-0A851DFFF848}" presName="node" presStyleLbl="node1" presStyleIdx="3" presStyleCnt="6">
        <dgm:presLayoutVars>
          <dgm:bulletEnabled val="1"/>
        </dgm:presLayoutVars>
      </dgm:prSet>
      <dgm:spPr/>
    </dgm:pt>
    <dgm:pt modelId="{F4586B89-F18F-504F-B910-DF5C1F590E68}" type="pres">
      <dgm:prSet presAssocID="{3AB5EF35-AA86-4341-A76A-69CC94AAC1B3}" presName="sibTrans" presStyleCnt="0"/>
      <dgm:spPr/>
    </dgm:pt>
    <dgm:pt modelId="{CB116390-6644-6A47-AE7C-2112DF9964D9}" type="pres">
      <dgm:prSet presAssocID="{E17FD0C2-CE18-4584-997F-31521358983B}" presName="node" presStyleLbl="node1" presStyleIdx="4" presStyleCnt="6">
        <dgm:presLayoutVars>
          <dgm:bulletEnabled val="1"/>
        </dgm:presLayoutVars>
      </dgm:prSet>
      <dgm:spPr/>
    </dgm:pt>
    <dgm:pt modelId="{E386575D-3F1E-7F42-A5F4-DBBF00DF0692}" type="pres">
      <dgm:prSet presAssocID="{88000229-1E0F-4A8C-B336-3134F304DB4F}" presName="sibTrans" presStyleCnt="0"/>
      <dgm:spPr/>
    </dgm:pt>
    <dgm:pt modelId="{26682188-0039-6147-971A-98D72295E5FC}" type="pres">
      <dgm:prSet presAssocID="{96A1B08F-F2C2-4EED-BE7E-E173A10E5A36}" presName="node" presStyleLbl="node1" presStyleIdx="5" presStyleCnt="6">
        <dgm:presLayoutVars>
          <dgm:bulletEnabled val="1"/>
        </dgm:presLayoutVars>
      </dgm:prSet>
      <dgm:spPr/>
    </dgm:pt>
  </dgm:ptLst>
  <dgm:cxnLst>
    <dgm:cxn modelId="{CADEE803-1311-EA44-88F3-D03D41C9DF49}" type="presOf" srcId="{2FCF8D04-A13B-4128-9FF6-C2264AC8AAC1}" destId="{0243BD80-3055-3B4B-AFA4-0D26EA73435C}" srcOrd="0" destOrd="0" presId="urn:microsoft.com/office/officeart/2005/8/layout/default"/>
    <dgm:cxn modelId="{7D846653-3B47-BF42-8EEA-5B54F6688D46}" type="presOf" srcId="{C27BFA46-DBAA-4C6D-8C4B-AF914BF40E73}" destId="{1EF00347-D881-DF4C-A5F3-4386D424F468}" srcOrd="0" destOrd="0" presId="urn:microsoft.com/office/officeart/2005/8/layout/default"/>
    <dgm:cxn modelId="{5D94045C-C349-2E43-9C1D-C9919923B598}" type="presOf" srcId="{E17FD0C2-CE18-4584-997F-31521358983B}" destId="{CB116390-6644-6A47-AE7C-2112DF9964D9}" srcOrd="0" destOrd="0" presId="urn:microsoft.com/office/officeart/2005/8/layout/default"/>
    <dgm:cxn modelId="{0A1A3865-8BFF-2547-BAF8-EE4379712E85}" type="presOf" srcId="{D888F346-133C-48DE-9953-380924D55473}" destId="{057217CB-7BF4-994B-ADA2-C6A718220B1B}" srcOrd="0" destOrd="0" presId="urn:microsoft.com/office/officeart/2005/8/layout/default"/>
    <dgm:cxn modelId="{170B797C-E1E8-444C-9345-CB4D38ED2E58}" type="presOf" srcId="{96A1B08F-F2C2-4EED-BE7E-E173A10E5A36}" destId="{26682188-0039-6147-971A-98D72295E5FC}" srcOrd="0" destOrd="0" presId="urn:microsoft.com/office/officeart/2005/8/layout/default"/>
    <dgm:cxn modelId="{EE104A98-D0EE-F04B-A37D-7D26A3E03D7F}" type="presOf" srcId="{50673F78-06AB-4CB5-BBAE-B0D9D1A55DAD}" destId="{33CC858F-A0B7-1144-ACFB-BAF36728403F}" srcOrd="0" destOrd="0" presId="urn:microsoft.com/office/officeart/2005/8/layout/default"/>
    <dgm:cxn modelId="{6B2E459D-AECF-4FE3-85D9-C6E3D731C9CD}" srcId="{2FCF8D04-A13B-4128-9FF6-C2264AC8AAC1}" destId="{B962E23C-87A4-4C7B-AAD1-0A851DFFF848}" srcOrd="3" destOrd="0" parTransId="{B8245984-665D-48EE-9651-3436F449F3CF}" sibTransId="{3AB5EF35-AA86-4341-A76A-69CC94AAC1B3}"/>
    <dgm:cxn modelId="{BBADC1A7-CBDA-4E5E-ACF6-F9284C77F649}" srcId="{2FCF8D04-A13B-4128-9FF6-C2264AC8AAC1}" destId="{96A1B08F-F2C2-4EED-BE7E-E173A10E5A36}" srcOrd="5" destOrd="0" parTransId="{8003041B-9F63-4D26-A65C-B23D292B512D}" sibTransId="{E422A224-7EFB-4354-A731-F22156FBC728}"/>
    <dgm:cxn modelId="{F8D22FB1-6C20-47AC-951B-99975D96AE76}" srcId="{2FCF8D04-A13B-4128-9FF6-C2264AC8AAC1}" destId="{D888F346-133C-48DE-9953-380924D55473}" srcOrd="0" destOrd="0" parTransId="{54B50607-C1A2-48DA-9CCC-070D6C4E8655}" sibTransId="{DBCDECAF-E9AB-4906-8A76-809DAEAE7E02}"/>
    <dgm:cxn modelId="{B20335B5-636A-49AF-AF29-33743228C264}" srcId="{2FCF8D04-A13B-4128-9FF6-C2264AC8AAC1}" destId="{50673F78-06AB-4CB5-BBAE-B0D9D1A55DAD}" srcOrd="2" destOrd="0" parTransId="{9AC7667E-429B-4BF0-96C8-3DC022D859AD}" sibTransId="{AF4B99DC-6429-4A5F-9204-3D3B41B3D70F}"/>
    <dgm:cxn modelId="{98F452BB-507E-F344-B09E-53C722341B13}" type="presOf" srcId="{B962E23C-87A4-4C7B-AAD1-0A851DFFF848}" destId="{631C4D5F-AEE6-574A-B55C-C68EB971B213}" srcOrd="0" destOrd="0" presId="urn:microsoft.com/office/officeart/2005/8/layout/default"/>
    <dgm:cxn modelId="{D1A6DECB-7500-412E-80A2-98590E07A6B2}" srcId="{2FCF8D04-A13B-4128-9FF6-C2264AC8AAC1}" destId="{C27BFA46-DBAA-4C6D-8C4B-AF914BF40E73}" srcOrd="1" destOrd="0" parTransId="{8974A833-0673-4785-9DDF-C94496896EBE}" sibTransId="{B517E12E-3407-4015-9CD0-C9100BA7A720}"/>
    <dgm:cxn modelId="{890660D0-699D-4AFA-8DFF-7347D5262E2C}" srcId="{2FCF8D04-A13B-4128-9FF6-C2264AC8AAC1}" destId="{E17FD0C2-CE18-4584-997F-31521358983B}" srcOrd="4" destOrd="0" parTransId="{BC7F56E7-7766-45E2-A94F-0FAF329CED23}" sibTransId="{88000229-1E0F-4A8C-B336-3134F304DB4F}"/>
    <dgm:cxn modelId="{F74B01DA-C822-934A-92FB-20FB49B4D989}" type="presParOf" srcId="{0243BD80-3055-3B4B-AFA4-0D26EA73435C}" destId="{057217CB-7BF4-994B-ADA2-C6A718220B1B}" srcOrd="0" destOrd="0" presId="urn:microsoft.com/office/officeart/2005/8/layout/default"/>
    <dgm:cxn modelId="{4B9EE348-7E73-EF4D-8A2A-4EEDB13D13B9}" type="presParOf" srcId="{0243BD80-3055-3B4B-AFA4-0D26EA73435C}" destId="{3BB8825F-B1F0-8842-99BD-03A5015E0043}" srcOrd="1" destOrd="0" presId="urn:microsoft.com/office/officeart/2005/8/layout/default"/>
    <dgm:cxn modelId="{CE07C746-D6FD-EC4D-B577-8AED73F55969}" type="presParOf" srcId="{0243BD80-3055-3B4B-AFA4-0D26EA73435C}" destId="{1EF00347-D881-DF4C-A5F3-4386D424F468}" srcOrd="2" destOrd="0" presId="urn:microsoft.com/office/officeart/2005/8/layout/default"/>
    <dgm:cxn modelId="{47A77F38-4DE6-584C-A7F4-395A6A7D14CA}" type="presParOf" srcId="{0243BD80-3055-3B4B-AFA4-0D26EA73435C}" destId="{36CA1964-84AD-2C45-9DED-A95FD0E51F7A}" srcOrd="3" destOrd="0" presId="urn:microsoft.com/office/officeart/2005/8/layout/default"/>
    <dgm:cxn modelId="{32BEC420-4354-0D47-BF86-E33AC9DE36AF}" type="presParOf" srcId="{0243BD80-3055-3B4B-AFA4-0D26EA73435C}" destId="{33CC858F-A0B7-1144-ACFB-BAF36728403F}" srcOrd="4" destOrd="0" presId="urn:microsoft.com/office/officeart/2005/8/layout/default"/>
    <dgm:cxn modelId="{7A94F1E4-9A53-5F44-B4B3-1FB2FB431BD0}" type="presParOf" srcId="{0243BD80-3055-3B4B-AFA4-0D26EA73435C}" destId="{4B3F5747-863E-0E4B-983F-22A5B8EBE9A6}" srcOrd="5" destOrd="0" presId="urn:microsoft.com/office/officeart/2005/8/layout/default"/>
    <dgm:cxn modelId="{202AF4EC-E16D-5443-B109-0F58EC5A5E86}" type="presParOf" srcId="{0243BD80-3055-3B4B-AFA4-0D26EA73435C}" destId="{631C4D5F-AEE6-574A-B55C-C68EB971B213}" srcOrd="6" destOrd="0" presId="urn:microsoft.com/office/officeart/2005/8/layout/default"/>
    <dgm:cxn modelId="{EB339DBB-58D9-F24B-9CC0-9B93B8D7F5C6}" type="presParOf" srcId="{0243BD80-3055-3B4B-AFA4-0D26EA73435C}" destId="{F4586B89-F18F-504F-B910-DF5C1F590E68}" srcOrd="7" destOrd="0" presId="urn:microsoft.com/office/officeart/2005/8/layout/default"/>
    <dgm:cxn modelId="{E56C595C-1509-7347-ADAA-B826C2AAAF62}" type="presParOf" srcId="{0243BD80-3055-3B4B-AFA4-0D26EA73435C}" destId="{CB116390-6644-6A47-AE7C-2112DF9964D9}" srcOrd="8" destOrd="0" presId="urn:microsoft.com/office/officeart/2005/8/layout/default"/>
    <dgm:cxn modelId="{F273AC31-704B-B94E-89BF-EAAA9EB253E8}" type="presParOf" srcId="{0243BD80-3055-3B4B-AFA4-0D26EA73435C}" destId="{E386575D-3F1E-7F42-A5F4-DBBF00DF0692}" srcOrd="9" destOrd="0" presId="urn:microsoft.com/office/officeart/2005/8/layout/default"/>
    <dgm:cxn modelId="{A00284EA-0946-9747-8930-A9667091D333}" type="presParOf" srcId="{0243BD80-3055-3B4B-AFA4-0D26EA73435C}" destId="{26682188-0039-6147-971A-98D72295E5F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217CB-7BF4-994B-ADA2-C6A718220B1B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noProof="0" dirty="0"/>
            <a:t>Repeatable Deployments</a:t>
          </a:r>
        </a:p>
      </dsp:txBody>
      <dsp:txXfrm>
        <a:off x="0" y="39687"/>
        <a:ext cx="3286125" cy="1971675"/>
      </dsp:txXfrm>
    </dsp:sp>
    <dsp:sp modelId="{1EF00347-D881-DF4C-A5F3-4386D424F468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noProof="0" dirty="0" err="1"/>
            <a:t>Reusable</a:t>
          </a:r>
          <a:r>
            <a:rPr lang="de-DE" sz="3800" kern="1200" noProof="0" dirty="0"/>
            <a:t> Components</a:t>
          </a:r>
        </a:p>
      </dsp:txBody>
      <dsp:txXfrm>
        <a:off x="3614737" y="39687"/>
        <a:ext cx="3286125" cy="1971675"/>
      </dsp:txXfrm>
    </dsp:sp>
    <dsp:sp modelId="{33CC858F-A0B7-1144-ACFB-BAF36728403F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noProof="0" dirty="0"/>
            <a:t>Uniform Environments</a:t>
          </a:r>
        </a:p>
      </dsp:txBody>
      <dsp:txXfrm>
        <a:off x="7229475" y="39687"/>
        <a:ext cx="3286125" cy="1971675"/>
      </dsp:txXfrm>
    </dsp:sp>
    <dsp:sp modelId="{631C4D5F-AEE6-574A-B55C-C68EB971B213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noProof="0" dirty="0" err="1"/>
            <a:t>Documented</a:t>
          </a:r>
          <a:r>
            <a:rPr lang="de-DE" sz="3800" kern="1200" noProof="0" dirty="0"/>
            <a:t> </a:t>
          </a:r>
          <a:r>
            <a:rPr lang="de-DE" sz="3800" kern="1200" noProof="0" dirty="0" err="1"/>
            <a:t>Changes</a:t>
          </a:r>
          <a:endParaRPr lang="de-DE" sz="3800" kern="1200" noProof="0" dirty="0"/>
        </a:p>
      </dsp:txBody>
      <dsp:txXfrm>
        <a:off x="0" y="2339975"/>
        <a:ext cx="3286125" cy="1971675"/>
      </dsp:txXfrm>
    </dsp:sp>
    <dsp:sp modelId="{CB116390-6644-6A47-AE7C-2112DF9964D9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noProof="0" dirty="0" err="1"/>
            <a:t>Recoverability</a:t>
          </a:r>
          <a:endParaRPr lang="de-DE" sz="3800" kern="1200" noProof="0" dirty="0"/>
        </a:p>
      </dsp:txBody>
      <dsp:txXfrm>
        <a:off x="3614737" y="2339975"/>
        <a:ext cx="3286125" cy="1971675"/>
      </dsp:txXfrm>
    </dsp:sp>
    <dsp:sp modelId="{26682188-0039-6147-971A-98D72295E5FC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noProof="0" dirty="0" err="1"/>
            <a:t>Increased</a:t>
          </a:r>
          <a:r>
            <a:rPr lang="de-DE" sz="3800" kern="1200" noProof="0" dirty="0"/>
            <a:t> </a:t>
          </a:r>
          <a:r>
            <a:rPr lang="de-DE" sz="3800" kern="1200" noProof="0" dirty="0" err="1"/>
            <a:t>efficiency</a:t>
          </a:r>
          <a:endParaRPr lang="de-DE" sz="3800" kern="1200" noProof="0" dirty="0"/>
        </a:p>
      </dsp:txBody>
      <dsp:txXfrm>
        <a:off x="7229475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6E226-A944-FC43-93E8-BCDCDFBCC3B8}" type="datetimeFigureOut">
              <a:rPr lang="en-US" smtClean="0"/>
              <a:t>1/26/24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3F0EE-6F0C-4445-B28E-75EF10A62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8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F0EE-6F0C-4445-B28E-75EF10A62E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1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Was </a:t>
            </a:r>
            <a:r>
              <a:rPr lang="en-US" dirty="0" err="1"/>
              <a:t>ist</a:t>
            </a:r>
            <a:r>
              <a:rPr lang="en-US" dirty="0"/>
              <a:t> Infrastructure as Code (IaC): Eine </a:t>
            </a:r>
            <a:r>
              <a:rPr lang="en-US" dirty="0" err="1"/>
              <a:t>kurze</a:t>
            </a:r>
            <a:r>
              <a:rPr lang="en-US" dirty="0"/>
              <a:t> 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Konzept</a:t>
            </a:r>
            <a:r>
              <a:rPr lang="en-US" dirty="0"/>
              <a:t> von Infrastructure as Code und </a:t>
            </a:r>
            <a:r>
              <a:rPr lang="en-US" dirty="0" err="1"/>
              <a:t>warum</a:t>
            </a:r>
            <a:r>
              <a:rPr lang="en-US" dirty="0"/>
              <a:t> es </a:t>
            </a:r>
            <a:r>
              <a:rPr lang="en-US" dirty="0" err="1"/>
              <a:t>wichtig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Einführung</a:t>
            </a:r>
            <a:r>
              <a:rPr lang="en-US" dirty="0"/>
              <a:t> in Azure Bicep und </a:t>
            </a:r>
            <a:r>
              <a:rPr lang="en-US" dirty="0" err="1"/>
              <a:t>dessen</a:t>
            </a:r>
            <a:r>
              <a:rPr lang="en-US" dirty="0"/>
              <a:t> </a:t>
            </a:r>
            <a:r>
              <a:rPr lang="en-US" dirty="0" err="1"/>
              <a:t>Vorteile</a:t>
            </a:r>
            <a:r>
              <a:rPr lang="en-US" dirty="0"/>
              <a:t>: Was </a:t>
            </a:r>
            <a:r>
              <a:rPr lang="en-US" dirty="0" err="1"/>
              <a:t>ist</a:t>
            </a:r>
            <a:r>
              <a:rPr lang="en-US" dirty="0"/>
              <a:t> Azure Bicep, was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Vorteile</a:t>
            </a:r>
            <a:r>
              <a:rPr lang="en-US" dirty="0"/>
              <a:t> und Features die Azure Bicep </a:t>
            </a:r>
            <a:r>
              <a:rPr lang="en-US" dirty="0" err="1"/>
              <a:t>bietet</a:t>
            </a:r>
            <a:r>
              <a:rPr lang="en-US" dirty="0"/>
              <a:t> und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ich </a:t>
            </a:r>
            <a:r>
              <a:rPr lang="en-US" dirty="0" err="1"/>
              <a:t>starten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Schritte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Azure Bicep: Eine Demonstration, </a:t>
            </a:r>
            <a:r>
              <a:rPr lang="en-US" dirty="0" err="1"/>
              <a:t>wie</a:t>
            </a:r>
            <a:r>
              <a:rPr lang="en-US" dirty="0"/>
              <a:t> man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einfaches</a:t>
            </a:r>
            <a:r>
              <a:rPr lang="en-US" dirty="0"/>
              <a:t> Bicep-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einrichtet</a:t>
            </a:r>
            <a:r>
              <a:rPr lang="en-US" dirty="0"/>
              <a:t> und </a:t>
            </a:r>
            <a:r>
              <a:rPr lang="en-US" dirty="0" err="1"/>
              <a:t>Komponenten</a:t>
            </a:r>
            <a:r>
              <a:rPr lang="en-US" dirty="0"/>
              <a:t> </a:t>
            </a:r>
            <a:r>
              <a:rPr lang="en-US" dirty="0" err="1"/>
              <a:t>implementiert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Parametrisierung</a:t>
            </a:r>
            <a:r>
              <a:rPr lang="en-US" dirty="0"/>
              <a:t>: Wie </a:t>
            </a:r>
            <a:r>
              <a:rPr lang="en-US" dirty="0" err="1"/>
              <a:t>rolle</a:t>
            </a:r>
            <a:r>
              <a:rPr lang="en-US" dirty="0"/>
              <a:t> ich </a:t>
            </a:r>
            <a:r>
              <a:rPr lang="en-US" dirty="0" err="1"/>
              <a:t>Komponenten</a:t>
            </a:r>
            <a:r>
              <a:rPr lang="en-US" dirty="0"/>
              <a:t> </a:t>
            </a:r>
            <a:r>
              <a:rPr lang="en-US" dirty="0" err="1"/>
              <a:t>standardisiert</a:t>
            </a:r>
            <a:r>
              <a:rPr lang="en-US" dirty="0"/>
              <a:t> und </a:t>
            </a:r>
            <a:r>
              <a:rPr lang="en-US" dirty="0" err="1"/>
              <a:t>mehrfach</a:t>
            </a:r>
            <a:r>
              <a:rPr lang="en-US" dirty="0"/>
              <a:t> in </a:t>
            </a:r>
            <a:r>
              <a:rPr lang="en-US" dirty="0" err="1"/>
              <a:t>meiner</a:t>
            </a:r>
            <a:r>
              <a:rPr lang="en-US" dirty="0"/>
              <a:t> </a:t>
            </a:r>
            <a:r>
              <a:rPr lang="en-US" dirty="0" err="1"/>
              <a:t>Umgebung</a:t>
            </a:r>
            <a:r>
              <a:rPr lang="en-US" dirty="0"/>
              <a:t> </a:t>
            </a:r>
            <a:r>
              <a:rPr lang="en-US" dirty="0" err="1"/>
              <a:t>aus.</a:t>
            </a:r>
            <a:endParaRPr lang="en-US" dirty="0"/>
          </a:p>
          <a:p>
            <a:r>
              <a:rPr lang="en-US" dirty="0"/>
              <a:t>- Best Practices für Azure Bicep: </a:t>
            </a:r>
            <a:r>
              <a:rPr lang="en-US" dirty="0" err="1"/>
              <a:t>Praktische</a:t>
            </a:r>
            <a:r>
              <a:rPr lang="en-US" dirty="0"/>
              <a:t> Tipps und Tricks für die Arbeit </a:t>
            </a:r>
            <a:r>
              <a:rPr lang="en-US" dirty="0" err="1"/>
              <a:t>mit</a:t>
            </a:r>
            <a:r>
              <a:rPr lang="en-US" dirty="0"/>
              <a:t> Bicep.</a:t>
            </a:r>
          </a:p>
          <a:p>
            <a:r>
              <a:rPr lang="en-US" dirty="0"/>
              <a:t>- </a:t>
            </a:r>
            <a:r>
              <a:rPr lang="en-US" dirty="0" err="1"/>
              <a:t>Fragen</a:t>
            </a:r>
            <a:r>
              <a:rPr lang="en-US" dirty="0"/>
              <a:t> und </a:t>
            </a:r>
            <a:r>
              <a:rPr lang="en-US" dirty="0" err="1"/>
              <a:t>Antworten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F0EE-6F0C-4445-B28E-75EF10A62E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02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F0EE-6F0C-4445-B28E-75EF10A62E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6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F0EE-6F0C-4445-B28E-75EF10A62E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34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F0EE-6F0C-4445-B28E-75EF10A62E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76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F0EE-6F0C-4445-B28E-75EF10A62E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0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C399-7836-5FB8-75D6-C47FA6A8E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AF779-F0DB-5A64-4343-C59EDEF5F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92A53-9EE8-B1FA-A7C9-7C9A7A4E0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33129-F83E-F343-24FC-682B4070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4DD87-74E1-2C4A-2CA7-F2AF637A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B740-5729-7BCD-C18A-A01DAAB6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44647-F6D5-94FF-8593-E11B1DB38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939B9-959C-5F4E-D73B-B3961676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8468-000A-5CDE-1FE9-8A87EA7E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20F4D-C818-9A3B-1802-25EA586C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1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6D3BE-B122-2B41-39FF-96BAE83D2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CE90D-FC4B-468E-027A-5FE47AA12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88FE3-1A78-7C4A-B54D-45FCF370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317B1-7A90-9EBC-5DC1-C91A034E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1A6D1-992A-7310-6FD5-967184D4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58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7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F28A-A78E-40FB-BF46-2B051E30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51A47-AACF-776C-82D9-690EB0500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8B46-C6D5-AAF0-AE36-B566B947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9868A-1007-054D-9971-E9C14176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AFE0F-D84C-1129-62B2-8CF6AFDE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9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5738-E297-400F-B458-0EDA69B9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9B9A6-9E8B-42F1-B018-041703FAE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635B6-A5D9-6894-4FA9-228EA206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03762-B886-BF60-473C-48F3CA97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CB0E6-3D6A-752F-FAAB-4CAFFB88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FFFE-3B11-3D2D-803E-42D28E52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10A51-FD6A-8FDA-96C8-B11470802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1A20C-BF70-30BA-56B2-317D7EF73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0F857-DCBA-2F66-6DA5-15CCCCC5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D7BF8-768B-2875-0011-C913EC18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313DF-583D-687B-BABB-5C607BF3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7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35A7-0139-20F7-EFD8-3502C347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FC8E7-8241-97A5-CB03-26F97BF66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3A049-EE7A-4AC5-24AB-CEE3F974C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9C74F-D3CD-5927-D205-3868B0221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FC6FE-F5B4-202C-CC4C-46A4B0C81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22F71-9D27-AED5-21EE-91F28CD4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C5AE0-3BD1-4156-C01D-DF5BC900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114B6-72DC-B453-D238-6F1D0BB9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9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82B1-F38E-2E60-8EED-F6807CE4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8BD83-D849-AB63-E810-08B895AE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B6EBA-A51D-C1AB-FE86-AF3049C7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D0B8A-8538-79DA-8E2B-CE6B995D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6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984BB-6D2A-33C1-14CD-C9DD5ADD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DA32A-FA9A-E0CE-F2A0-23D0226F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8DF9D-209E-56B0-A73B-BEAA88BA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3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7E54-358B-A967-4255-F204A29E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02DD-F3B5-9F63-AA48-3CF030CA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220B5-33ED-840D-02B0-C69EE5348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3800A-0828-AFB1-F25D-9B1FAABB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26737-8661-BF6F-FB10-AF2E0F0F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4AE3C-9108-4CF5-59FB-B2882579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4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A8EF-FDAE-2607-AE95-D21EE579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ADF577-F347-C364-0339-F2A4C8E23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52E80-F8A6-DB1B-C965-108564609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986A0-0CF4-7656-6EDC-D1825AAE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23D67-F494-0EDB-17EE-DF496ABD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004C6-BECD-B014-F1C1-F9017A2D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1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4D3EC-BCDE-8C77-082A-5BE1DEC1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C17DC-E9D2-C2BE-C66C-062485EC3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26904-E703-ED89-C24A-197E280A2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82DF8-05FA-0FC3-C389-12A96437C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39644-1E7A-58BB-3617-F608FAC37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5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36BF4-E212-8447-A037-AA372B225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000" dirty="0"/>
              <a:t>Infrastructure as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D4B33-96AF-E317-F6B5-5C2BFDC45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353670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Build your cloud infrastructure with Azure Bicep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69597-46BA-8DDA-A079-D8D83486C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1189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A72D-3235-B0F6-E663-25F07307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Bicep Resource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1594ED1-13A5-C702-52EC-ED2C82D29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3222" y="241949"/>
            <a:ext cx="1571913" cy="157191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EBA433-F486-B33E-2ADE-5415E9159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57937"/>
            <a:ext cx="12192000" cy="29618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3266A-1923-3D26-63DF-3B1D4EF09599}"/>
              </a:ext>
            </a:extLst>
          </p:cNvPr>
          <p:cNvSpPr/>
          <p:nvPr/>
        </p:nvSpPr>
        <p:spPr>
          <a:xfrm>
            <a:off x="838200" y="2462108"/>
            <a:ext cx="1357184" cy="366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608748-7C71-2D57-1238-B9180E0C037A}"/>
              </a:ext>
            </a:extLst>
          </p:cNvPr>
          <p:cNvSpPr/>
          <p:nvPr/>
        </p:nvSpPr>
        <p:spPr>
          <a:xfrm>
            <a:off x="2210234" y="2462108"/>
            <a:ext cx="2452382" cy="366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4AD4BC-9414-FECA-22F5-CA4371826B9A}"/>
              </a:ext>
            </a:extLst>
          </p:cNvPr>
          <p:cNvSpPr/>
          <p:nvPr/>
        </p:nvSpPr>
        <p:spPr>
          <a:xfrm>
            <a:off x="4714970" y="2455930"/>
            <a:ext cx="6653679" cy="366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92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14994-149C-C63C-F191-BD7C9506A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4" y="2404882"/>
            <a:ext cx="12088912" cy="26578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72E098-D52D-B1C7-3C6D-23BB80CAAE87}"/>
              </a:ext>
            </a:extLst>
          </p:cNvPr>
          <p:cNvSpPr/>
          <p:nvPr/>
        </p:nvSpPr>
        <p:spPr>
          <a:xfrm>
            <a:off x="1120000" y="2947879"/>
            <a:ext cx="1161238" cy="4811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7D0674-A6F8-9928-17E6-D1AAFE1E735D}"/>
              </a:ext>
            </a:extLst>
          </p:cNvPr>
          <p:cNvSpPr/>
          <p:nvPr/>
        </p:nvSpPr>
        <p:spPr>
          <a:xfrm>
            <a:off x="2343963" y="2947879"/>
            <a:ext cx="1399362" cy="4811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3A8B5F-B0A3-85AB-BD6E-C5777882CEF1}"/>
              </a:ext>
            </a:extLst>
          </p:cNvPr>
          <p:cNvSpPr/>
          <p:nvPr/>
        </p:nvSpPr>
        <p:spPr>
          <a:xfrm>
            <a:off x="3743325" y="2947879"/>
            <a:ext cx="1399362" cy="4811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65A54BCA-4301-675A-8FA9-4C3B4DF14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3222" y="241949"/>
            <a:ext cx="1571913" cy="15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1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DF39B1-EF7D-D290-1C3E-C7A406C1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1176023"/>
            <a:ext cx="10907647" cy="45059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EB9BF5-7C05-A800-0093-9FD5CF44EE70}"/>
              </a:ext>
            </a:extLst>
          </p:cNvPr>
          <p:cNvSpPr/>
          <p:nvPr/>
        </p:nvSpPr>
        <p:spPr>
          <a:xfrm>
            <a:off x="4471988" y="1594586"/>
            <a:ext cx="204787" cy="4620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E312C7-BCE9-A875-A831-F4E792E0AC3A}"/>
              </a:ext>
            </a:extLst>
          </p:cNvPr>
          <p:cNvSpPr/>
          <p:nvPr/>
        </p:nvSpPr>
        <p:spPr>
          <a:xfrm>
            <a:off x="5030774" y="5086236"/>
            <a:ext cx="2360626" cy="4620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49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505D53-BC56-6E19-CD02-CF7292A7A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283" y="3046846"/>
            <a:ext cx="8297433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0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8F984-6241-C1F7-9D3B-4497B230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1385"/>
            <a:ext cx="12192000" cy="47798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39E071-1955-E27D-6ADA-C4263E78799A}"/>
              </a:ext>
            </a:extLst>
          </p:cNvPr>
          <p:cNvSpPr/>
          <p:nvPr/>
        </p:nvSpPr>
        <p:spPr>
          <a:xfrm>
            <a:off x="4478324" y="5652973"/>
            <a:ext cx="7289814" cy="4620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07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C92DA0C-4B4D-837F-6E60-676E3B5E7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63" y="0"/>
            <a:ext cx="5500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63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AB2BE2-6AF9-D82E-DF86-5F85DD9A0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0"/>
            <a:ext cx="558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72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r>
              <a:rPr lang="de-DE" dirty="0"/>
              <a:t>, </a:t>
            </a:r>
            <a:r>
              <a:rPr lang="de-DE" dirty="0" err="1"/>
              <a:t>conditions</a:t>
            </a:r>
            <a:r>
              <a:rPr lang="de-DE" dirty="0"/>
              <a:t>, </a:t>
            </a:r>
            <a:r>
              <a:rPr lang="de-DE" dirty="0" err="1"/>
              <a:t>loops</a:t>
            </a:r>
            <a:r>
              <a:rPr lang="de-DE" dirty="0"/>
              <a:t>, </a:t>
            </a:r>
            <a:r>
              <a:rPr lang="de-DE" dirty="0" err="1"/>
              <a:t>dependencies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DA3A9-F210-E439-5665-F17FAA246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6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Source Control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4F93E7-9B31-0314-1EF1-ACE15AFB2D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3596" y="1378928"/>
            <a:ext cx="7304808" cy="53600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39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&amp;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1FCF57-F2E3-5787-3FE4-3EC597B14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0025"/>
            <a:ext cx="12192000" cy="538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36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2E21-81A8-3A0D-980C-90376837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8"/>
            <a:ext cx="5291663" cy="6628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About Christoph</a:t>
            </a:r>
          </a:p>
        </p:txBody>
      </p:sp>
      <p:pic>
        <p:nvPicPr>
          <p:cNvPr id="6" name="Content Placeholder 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AB70A533-D54C-FFB0-CBD0-A947721C3C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7045" r="4045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7E7A-1E4F-4823-DB3B-D8E9DF868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7734" y="1236518"/>
            <a:ext cx="5291663" cy="51309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Guy from Magdeburg, Germany</a:t>
            </a:r>
          </a:p>
          <a:p>
            <a:r>
              <a:rPr lang="en-US" sz="1800"/>
              <a:t>Cloud Architect &amp; Senior Consultant @SoftwareOne</a:t>
            </a:r>
          </a:p>
          <a:p>
            <a:r>
              <a:rPr lang="en-US" sz="1800"/>
              <a:t>Web Developer -&gt; SharePoint Consultant -&gt; Cloud Consultant</a:t>
            </a:r>
          </a:p>
          <a:p>
            <a:r>
              <a:rPr lang="en-US" sz="1800"/>
              <a:t>Specialized in Azure Networking, IaC &amp; Governance</a:t>
            </a:r>
          </a:p>
          <a:p>
            <a:r>
              <a:rPr lang="en-US" sz="1800"/>
              <a:t>To be found on </a:t>
            </a:r>
            <a:r>
              <a:rPr lang="en-US" sz="1800" strike="sngStrike"/>
              <a:t>Twitter</a:t>
            </a:r>
            <a:r>
              <a:rPr lang="en-US" sz="1800"/>
              <a:t> 𝕏 as: </a:t>
            </a:r>
            <a:r>
              <a:rPr lang="en-US" sz="1800" b="1"/>
              <a:t>@CloudChristoph</a:t>
            </a:r>
          </a:p>
          <a:p>
            <a:r>
              <a:rPr lang="en-US" sz="1800"/>
              <a:t>Sometimes blogs: </a:t>
            </a:r>
            <a:r>
              <a:rPr lang="en-US" sz="1800" b="1"/>
              <a:t>christoph.vollmann.co</a:t>
            </a:r>
          </a:p>
          <a:p>
            <a:endParaRPr lang="en-US" sz="1800"/>
          </a:p>
        </p:txBody>
      </p:sp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E3089A6C-D88B-42E1-A3EF-AB949A98F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768" y="5097461"/>
            <a:ext cx="1270000" cy="1270000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C5EC5389-1A76-B184-9529-2AE855D81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7966" y="5097461"/>
            <a:ext cx="1270000" cy="1270000"/>
          </a:xfrm>
          <a:prstGeom prst="rect">
            <a:avLst/>
          </a:prstGeom>
        </p:spPr>
      </p:pic>
      <p:pic>
        <p:nvPicPr>
          <p:cNvPr id="15" name="Picture 14" descr="A blue and white logo with white text&#10;&#10;Description automatically generated">
            <a:extLst>
              <a:ext uri="{FF2B5EF4-FFF2-40B4-BE49-F238E27FC236}">
                <a16:creationId xmlns:a16="http://schemas.microsoft.com/office/drawing/2014/main" id="{88811D32-C291-B4FF-0889-04434C05D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9396" y="5097461"/>
            <a:ext cx="1270000" cy="1270000"/>
          </a:xfrm>
          <a:prstGeom prst="rect">
            <a:avLst/>
          </a:prstGeom>
        </p:spPr>
      </p:pic>
      <p:pic>
        <p:nvPicPr>
          <p:cNvPr id="19" name="Picture 18" descr="A blue and white logo&#10;&#10;Description automatically generated">
            <a:extLst>
              <a:ext uri="{FF2B5EF4-FFF2-40B4-BE49-F238E27FC236}">
                <a16:creationId xmlns:a16="http://schemas.microsoft.com/office/drawing/2014/main" id="{943BA74D-5792-67AA-CDA0-88153C931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9164" y="5097461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4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F92-7391-90F3-DA28-7D48435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39B0-9659-CD43-7F4B-F461FA5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What-if Deployments</a:t>
            </a:r>
          </a:p>
          <a:p>
            <a:r>
              <a:rPr lang="en-US"/>
              <a:t>T-Shirt Sizes for Resources
Not defining all </a:t>
            </a:r>
            <a:r>
              <a:rPr lang="en-US" i="1"/>
              <a:t>possible</a:t>
            </a:r>
            <a:r>
              <a:rPr lang="en-US"/>
              <a:t> parameters
Naming: Use variables
Secrets belong in a Key Vault
Organize modules by resource namespace
No "Premature Optimization" (YAGNI)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4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42E21-81A8-3A0D-980C-90376837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838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Thank you!</a:t>
            </a:r>
          </a:p>
        </p:txBody>
      </p:sp>
      <p:pic>
        <p:nvPicPr>
          <p:cNvPr id="5" name="Picture 4" descr="A logo with a person flexing his muscles&#10;&#10;Description automatically generated">
            <a:extLst>
              <a:ext uri="{FF2B5EF4-FFF2-40B4-BE49-F238E27FC236}">
                <a16:creationId xmlns:a16="http://schemas.microsoft.com/office/drawing/2014/main" id="{DCE6B2D1-DC65-D3CC-49F3-9E9CAB1C6B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8" r="7673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7E7A-1E4F-4823-DB3B-D8E9DF868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409" y="2014728"/>
            <a:ext cx="4392385" cy="4227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Wanna</a:t>
            </a:r>
            <a:r>
              <a:rPr lang="en-US" sz="2000" dirty="0"/>
              <a:t> connect?</a:t>
            </a:r>
          </a:p>
          <a:p>
            <a:r>
              <a:rPr lang="en-US" sz="2000" dirty="0"/>
              <a:t>Twitter / 𝕏 : </a:t>
            </a:r>
            <a:br>
              <a:rPr lang="en-US" sz="2000" dirty="0"/>
            </a:br>
            <a:r>
              <a:rPr lang="en-US" sz="2000" b="1" dirty="0"/>
              <a:t>@</a:t>
            </a:r>
            <a:r>
              <a:rPr lang="en-US" sz="2000" b="1" dirty="0" err="1"/>
              <a:t>CloudChristoph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000" dirty="0" err="1"/>
              <a:t>Bluesky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b="1" dirty="0"/>
              <a:t>@</a:t>
            </a:r>
            <a:r>
              <a:rPr lang="en-US" sz="2000" b="1" dirty="0" err="1"/>
              <a:t>cloudchristoph.bsky.social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000" dirty="0"/>
              <a:t>Find me on LinkedIn: </a:t>
            </a:r>
            <a:br>
              <a:rPr lang="en-US" sz="2000" dirty="0"/>
            </a:br>
            <a:r>
              <a:rPr lang="en-US" sz="2000" b="1" dirty="0"/>
              <a:t>Christoph Vollmann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000" dirty="0"/>
              <a:t>On the web:</a:t>
            </a:r>
            <a:br>
              <a:rPr lang="en-US" sz="2000" dirty="0"/>
            </a:br>
            <a:r>
              <a:rPr lang="en-US" sz="2000" b="1" dirty="0" err="1"/>
              <a:t>christoph.vollmann.co</a:t>
            </a:r>
            <a:endParaRPr lang="en-US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740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42E21-81A8-3A0D-980C-90376837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7E7A-1E4F-4823-DB3B-D8E9DF868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6680" y="2379517"/>
            <a:ext cx="6002110" cy="37545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What is Infrastructure as Code (IaC)
Introducing Azure Bicep &amp; Benefits
Get started with Azure Bicep
Parameterization &amp; Modularization
Source Control &amp; Pipelines
Best practices for Azure Bicep</a:t>
            </a:r>
          </a:p>
        </p:txBody>
      </p:sp>
      <p:pic>
        <p:nvPicPr>
          <p:cNvPr id="4" name="Picture 3" descr="A cartoon of people reaching for a yellow and pink balloon&#10;&#10;Description automatically generated">
            <a:extLst>
              <a:ext uri="{FF2B5EF4-FFF2-40B4-BE49-F238E27FC236}">
                <a16:creationId xmlns:a16="http://schemas.microsoft.com/office/drawing/2014/main" id="{77CC5D4D-D3FC-3A9F-8959-9CCDFDCB3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630" y="0"/>
            <a:ext cx="51026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8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909E-31F5-0746-CBB9-FDE7787F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Infrastructure as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63729-70A5-3AA8-5FA5-5B99D509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Infrastructure resource provisioning process</a:t>
            </a:r>
          </a:p>
          <a:p>
            <a:pPr lvl="1"/>
            <a:r>
              <a:rPr lang="en-US" dirty="0"/>
              <a:t>similar to the deployment of software</a:t>
            </a:r>
          </a:p>
          <a:p>
            <a:r>
              <a:rPr lang="en-US" dirty="0"/>
              <a:t>Possible resources: </a:t>
            </a:r>
          </a:p>
          <a:p>
            <a:pPr lvl="1"/>
            <a:r>
              <a:rPr lang="en-US" dirty="0"/>
              <a:t>Virtual machines, virtual networks, web applications, databases, permissions, policies, etc.</a:t>
            </a:r>
          </a:p>
          <a:p>
            <a:r>
              <a:rPr lang="en-US" dirty="0"/>
              <a:t>Can be combined with software deployment</a:t>
            </a:r>
          </a:p>
          <a:p>
            <a:pPr lvl="1"/>
            <a:r>
              <a:rPr lang="en-US" dirty="0"/>
              <a:t>Essential for DevOps</a:t>
            </a:r>
          </a:p>
        </p:txBody>
      </p:sp>
    </p:spTree>
    <p:extLst>
      <p:ext uri="{BB962C8B-B14F-4D97-AF65-F5344CB8AC3E}">
        <p14:creationId xmlns:p14="http://schemas.microsoft.com/office/powerpoint/2010/main" val="40221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909E-31F5-0746-CBB9-FDE7787F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Infrastructure as Code?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0F5969-0AFA-5480-C62E-01A8A630B9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6746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178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6C32-3BEB-9219-410A-2F253C90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vs. Declarative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F5C8B-917F-8C53-3A5E-63D481496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6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4E9341-AE9D-1840-C90B-ACD4D276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Bicep?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D7519E-4F22-7F44-7761-E1D7BFB5F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8129155" cy="4691063"/>
          </a:xfrm>
        </p:spPr>
        <p:txBody>
          <a:bodyPr>
            <a:normAutofit/>
          </a:bodyPr>
          <a:lstStyle/>
          <a:p>
            <a:r>
              <a:rPr lang="en-US" dirty="0"/>
              <a:t>Domain Specific Language (DSL) for </a:t>
            </a:r>
            <a:r>
              <a:rPr lang="en-US" i="1" dirty="0"/>
              <a:t>declarative</a:t>
            </a:r>
            <a:r>
              <a:rPr lang="en-US" dirty="0"/>
              <a:t> provisioning of Azure resources</a:t>
            </a:r>
          </a:p>
          <a:p>
            <a:r>
              <a:rPr lang="en-US" dirty="0"/>
              <a:t>Released: August 2020</a:t>
            </a:r>
          </a:p>
          <a:p>
            <a:r>
              <a:rPr lang="en-US" dirty="0"/>
              <a:t>Goals: Simplify template creation with clear syntax, type safety and module support</a:t>
            </a:r>
          </a:p>
          <a:p>
            <a:r>
              <a:rPr lang="en-US" dirty="0"/>
              <a:t>Automatic dependencies and orders</a:t>
            </a:r>
          </a:p>
          <a:p>
            <a:r>
              <a:rPr lang="en-US" dirty="0"/>
              <a:t>Free, open-source, platform-independent, Microsoft-supported</a:t>
            </a:r>
          </a:p>
          <a:p>
            <a:r>
              <a:rPr lang="en-US" dirty="0"/>
              <a:t>Alternatives: Terraform, </a:t>
            </a:r>
            <a:r>
              <a:rPr lang="en-US" dirty="0" err="1"/>
              <a:t>Pulumi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 descr="Bicep">
            <a:extLst>
              <a:ext uri="{FF2B5EF4-FFF2-40B4-BE49-F238E27FC236}">
                <a16:creationId xmlns:a16="http://schemas.microsoft.com/office/drawing/2014/main" id="{B4DE253B-129E-9CBE-23EA-B6D3AA161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673" y="681037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62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4E9341-AE9D-1840-C90B-ACD4D276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Bicep Tooling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D7519E-4F22-7F44-7761-E1D7BFB5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  <a:p>
            <a:r>
              <a:rPr lang="en-US" dirty="0"/>
              <a:t>Azure Bicep Extension</a:t>
            </a:r>
          </a:p>
          <a:p>
            <a:r>
              <a:rPr lang="en-US" dirty="0"/>
              <a:t>Bicep Binaries</a:t>
            </a:r>
          </a:p>
          <a:p>
            <a:r>
              <a:rPr lang="en-US" dirty="0"/>
              <a:t>PowerShell + Az Module or Azure CLI</a:t>
            </a:r>
            <a:br>
              <a:rPr lang="en-US" dirty="0"/>
            </a:br>
            <a:endParaRPr lang="en-US" dirty="0"/>
          </a:p>
          <a:p>
            <a:r>
              <a:rPr lang="en-US" dirty="0"/>
              <a:t>Git Repositories</a:t>
            </a:r>
          </a:p>
          <a:p>
            <a:r>
              <a:rPr lang="en-US" dirty="0"/>
              <a:t>Pipelines</a:t>
            </a:r>
          </a:p>
          <a:p>
            <a:endParaRPr lang="en-US" dirty="0"/>
          </a:p>
        </p:txBody>
      </p:sp>
      <p:pic>
        <p:nvPicPr>
          <p:cNvPr id="2" name="Picture 2" descr="Bicep">
            <a:extLst>
              <a:ext uri="{FF2B5EF4-FFF2-40B4-BE49-F238E27FC236}">
                <a16:creationId xmlns:a16="http://schemas.microsoft.com/office/drawing/2014/main" id="{F9BDB0EB-44E1-AD59-DC7B-409EACDFF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673" y="681037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83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4E9341-AE9D-1840-C90B-ACD4D276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in Azure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D7519E-4F22-7F44-7761-E1D7BFB5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Grafik 9">
            <a:extLst>
              <a:ext uri="{FF2B5EF4-FFF2-40B4-BE49-F238E27FC236}">
                <a16:creationId xmlns:a16="http://schemas.microsoft.com/office/drawing/2014/main" id="{0E939F67-32F5-0005-6A98-4A8B37C9C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4" t="3852" r="23944" b="5764"/>
          <a:stretch/>
        </p:blipFill>
        <p:spPr>
          <a:xfrm>
            <a:off x="5751703" y="1738395"/>
            <a:ext cx="952500" cy="1343025"/>
          </a:xfrm>
          <a:prstGeom prst="rect">
            <a:avLst/>
          </a:prstGeom>
        </p:spPr>
      </p:pic>
      <p:pic>
        <p:nvPicPr>
          <p:cNvPr id="3" name="Grafik 10">
            <a:extLst>
              <a:ext uri="{FF2B5EF4-FFF2-40B4-BE49-F238E27FC236}">
                <a16:creationId xmlns:a16="http://schemas.microsoft.com/office/drawing/2014/main" id="{B0DC1618-F043-0D8C-7EC7-79CAB5270B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03" t="6317" r="4464" b="5789"/>
          <a:stretch/>
        </p:blipFill>
        <p:spPr>
          <a:xfrm>
            <a:off x="3400425" y="1738396"/>
            <a:ext cx="1616456" cy="1343025"/>
          </a:xfrm>
          <a:prstGeom prst="rect">
            <a:avLst/>
          </a:prstGeom>
        </p:spPr>
      </p:pic>
      <p:pic>
        <p:nvPicPr>
          <p:cNvPr id="6" name="Grafik 11">
            <a:extLst>
              <a:ext uri="{FF2B5EF4-FFF2-40B4-BE49-F238E27FC236}">
                <a16:creationId xmlns:a16="http://schemas.microsoft.com/office/drawing/2014/main" id="{4364DA7A-1356-2D30-B614-1D84BA79AE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30" t="5435" r="3846" b="3260"/>
          <a:stretch/>
        </p:blipFill>
        <p:spPr>
          <a:xfrm>
            <a:off x="1181100" y="1738395"/>
            <a:ext cx="1484503" cy="1340842"/>
          </a:xfrm>
          <a:prstGeom prst="rect">
            <a:avLst/>
          </a:prstGeom>
        </p:spPr>
      </p:pic>
      <p:pic>
        <p:nvPicPr>
          <p:cNvPr id="7" name="Grafik 12">
            <a:extLst>
              <a:ext uri="{FF2B5EF4-FFF2-40B4-BE49-F238E27FC236}">
                <a16:creationId xmlns:a16="http://schemas.microsoft.com/office/drawing/2014/main" id="{4B4E1702-09C2-A7E4-F74D-7AD6205FD4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49" t="4348" r="686" b="3623"/>
          <a:stretch/>
        </p:blipFill>
        <p:spPr>
          <a:xfrm>
            <a:off x="7439025" y="1744115"/>
            <a:ext cx="1419225" cy="1335122"/>
          </a:xfrm>
          <a:prstGeom prst="rect">
            <a:avLst/>
          </a:prstGeom>
        </p:spPr>
      </p:pic>
      <p:sp>
        <p:nvSpPr>
          <p:cNvPr id="8" name="Rechteck 13">
            <a:extLst>
              <a:ext uri="{FF2B5EF4-FFF2-40B4-BE49-F238E27FC236}">
                <a16:creationId xmlns:a16="http://schemas.microsoft.com/office/drawing/2014/main" id="{0D0C99A1-39FE-290F-1A88-E7A81A696C96}"/>
              </a:ext>
            </a:extLst>
          </p:cNvPr>
          <p:cNvSpPr/>
          <p:nvPr/>
        </p:nvSpPr>
        <p:spPr bwMode="auto">
          <a:xfrm>
            <a:off x="1266126" y="3379192"/>
            <a:ext cx="1314450" cy="2476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de-DE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 AD / </a:t>
            </a:r>
            <a:r>
              <a:rPr lang="en-US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Tenant</a:t>
            </a:r>
          </a:p>
        </p:txBody>
      </p:sp>
      <p:sp>
        <p:nvSpPr>
          <p:cNvPr id="9" name="Rechteck 14">
            <a:extLst>
              <a:ext uri="{FF2B5EF4-FFF2-40B4-BE49-F238E27FC236}">
                <a16:creationId xmlns:a16="http://schemas.microsoft.com/office/drawing/2014/main" id="{BBD8A5FC-DBE7-8C6C-49A6-FCD5CD15B803}"/>
              </a:ext>
            </a:extLst>
          </p:cNvPr>
          <p:cNvSpPr/>
          <p:nvPr/>
        </p:nvSpPr>
        <p:spPr bwMode="auto">
          <a:xfrm>
            <a:off x="3551428" y="3379192"/>
            <a:ext cx="1314450" cy="2476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de-DE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Management Groups</a:t>
            </a:r>
          </a:p>
        </p:txBody>
      </p:sp>
      <p:sp>
        <p:nvSpPr>
          <p:cNvPr id="10" name="Rechteck 15">
            <a:extLst>
              <a:ext uri="{FF2B5EF4-FFF2-40B4-BE49-F238E27FC236}">
                <a16:creationId xmlns:a16="http://schemas.microsoft.com/office/drawing/2014/main" id="{D8A3832B-4E70-BDAE-5B3E-2B08EEDDE214}"/>
              </a:ext>
            </a:extLst>
          </p:cNvPr>
          <p:cNvSpPr/>
          <p:nvPr/>
        </p:nvSpPr>
        <p:spPr bwMode="auto">
          <a:xfrm>
            <a:off x="5570728" y="3379192"/>
            <a:ext cx="1314450" cy="2476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Subscriptions</a:t>
            </a:r>
          </a:p>
        </p:txBody>
      </p:sp>
      <p:sp>
        <p:nvSpPr>
          <p:cNvPr id="11" name="Rechteck 16">
            <a:extLst>
              <a:ext uri="{FF2B5EF4-FFF2-40B4-BE49-F238E27FC236}">
                <a16:creationId xmlns:a16="http://schemas.microsoft.com/office/drawing/2014/main" id="{08921B6E-8B4C-A999-E38E-76ADBEFBBB24}"/>
              </a:ext>
            </a:extLst>
          </p:cNvPr>
          <p:cNvSpPr/>
          <p:nvPr/>
        </p:nvSpPr>
        <p:spPr bwMode="auto">
          <a:xfrm>
            <a:off x="7491412" y="3379192"/>
            <a:ext cx="1314450" cy="2476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Resource</a:t>
            </a:r>
            <a:r>
              <a:rPr lang="de-DE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Groups</a:t>
            </a:r>
          </a:p>
        </p:txBody>
      </p:sp>
      <p:pic>
        <p:nvPicPr>
          <p:cNvPr id="12" name="Grafik 17">
            <a:extLst>
              <a:ext uri="{FF2B5EF4-FFF2-40B4-BE49-F238E27FC236}">
                <a16:creationId xmlns:a16="http://schemas.microsoft.com/office/drawing/2014/main" id="{E1CECC44-0027-1057-C3ED-F39D37AE98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9" t="550" r="769" b="2504"/>
          <a:stretch/>
        </p:blipFill>
        <p:spPr>
          <a:xfrm>
            <a:off x="9593072" y="1745318"/>
            <a:ext cx="1344422" cy="1333919"/>
          </a:xfrm>
          <a:prstGeom prst="rect">
            <a:avLst/>
          </a:prstGeom>
        </p:spPr>
      </p:pic>
      <p:sp>
        <p:nvSpPr>
          <p:cNvPr id="13" name="Rechteck 18">
            <a:extLst>
              <a:ext uri="{FF2B5EF4-FFF2-40B4-BE49-F238E27FC236}">
                <a16:creationId xmlns:a16="http://schemas.microsoft.com/office/drawing/2014/main" id="{E185E196-1444-712A-408E-CAADAD7B929C}"/>
              </a:ext>
            </a:extLst>
          </p:cNvPr>
          <p:cNvSpPr/>
          <p:nvPr/>
        </p:nvSpPr>
        <p:spPr bwMode="auto">
          <a:xfrm>
            <a:off x="9623044" y="3379192"/>
            <a:ext cx="1314450" cy="2476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de-DE" sz="20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48030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1522</TotalTime>
  <Words>468</Words>
  <Application>Microsoft Macintosh PowerPoint</Application>
  <PresentationFormat>Widescreen</PresentationFormat>
  <Paragraphs>76</Paragraphs>
  <Slides>21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Segoe UI</vt:lpstr>
      <vt:lpstr>Office Theme</vt:lpstr>
      <vt:lpstr>Infrastructure as Code</vt:lpstr>
      <vt:lpstr>About Christoph</vt:lpstr>
      <vt:lpstr>Agenda</vt:lpstr>
      <vt:lpstr>What is Infrastructure as Code?</vt:lpstr>
      <vt:lpstr>Benefits of Infrastructure as Code?</vt:lpstr>
      <vt:lpstr>Imperative vs. Declarative</vt:lpstr>
      <vt:lpstr>What is Azure Bicep?</vt:lpstr>
      <vt:lpstr>Bicep Tooling</vt:lpstr>
      <vt:lpstr>Structure in Azure</vt:lpstr>
      <vt:lpstr>Bicep Resource</vt:lpstr>
      <vt:lpstr>Parameters and variables</vt:lpstr>
      <vt:lpstr>PowerPoint Presentation</vt:lpstr>
      <vt:lpstr>Outputs</vt:lpstr>
      <vt:lpstr>References</vt:lpstr>
      <vt:lpstr>Module</vt:lpstr>
      <vt:lpstr>Module</vt:lpstr>
      <vt:lpstr>Functions, conditions, loops, dependencies</vt:lpstr>
      <vt:lpstr>Source Control</vt:lpstr>
      <vt:lpstr>Source Control &amp; Pipelines</vt:lpstr>
      <vt:lpstr>Tips and Tricks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as Code mit Azure Bicep</dc:title>
  <dc:creator>Vollmann, Christoph</dc:creator>
  <cp:lastModifiedBy>Christoph Vollmann</cp:lastModifiedBy>
  <cp:revision>48</cp:revision>
  <dcterms:created xsi:type="dcterms:W3CDTF">2023-07-26T10:32:50Z</dcterms:created>
  <dcterms:modified xsi:type="dcterms:W3CDTF">2024-01-26T08:15:11Z</dcterms:modified>
</cp:coreProperties>
</file>