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77" r:id="rId14"/>
    <p:sldId id="278" r:id="rId15"/>
    <p:sldId id="276" r:id="rId16"/>
    <p:sldId id="269" r:id="rId17"/>
    <p:sldId id="270" r:id="rId18"/>
    <p:sldId id="271" r:id="rId19"/>
    <p:sldId id="272" r:id="rId20"/>
    <p:sldId id="274" r:id="rId21"/>
    <p:sldId id="275"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10/20/2018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10/20/2018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10/20/2018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10/20/2018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10/20/2018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10/20/2018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10/20/2018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10/20/2018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10/20/2018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10/20/2018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10/20/2018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10/20/2018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Apache Kafka</a:t>
            </a:r>
            <a:br>
              <a:rPr lang="en-US" dirty="0"/>
            </a:br>
            <a:endParaRPr lang="en-US" dirty="0"/>
          </a:p>
        </p:txBody>
      </p:sp>
      <p:sp>
        <p:nvSpPr>
          <p:cNvPr id="3" name="Subtitle 2"/>
          <p:cNvSpPr>
            <a:spLocks noGrp="1"/>
          </p:cNvSpPr>
          <p:nvPr>
            <p:ph type="subTitle" idx="1"/>
          </p:nvPr>
        </p:nvSpPr>
        <p:spPr>
          <a:xfrm>
            <a:off x="8610600" y="4855634"/>
            <a:ext cx="3200400" cy="1463040"/>
          </a:xfrm>
        </p:spPr>
        <p:txBody>
          <a:bodyPr/>
          <a:lstStyle/>
          <a:p>
            <a:r>
              <a:rPr lang="en-US" dirty="0" smtClean="0">
                <a:solidFill>
                  <a:srgbClr val="7030A0"/>
                </a:solidFill>
              </a:rPr>
              <a:t>Presented By:</a:t>
            </a:r>
          </a:p>
          <a:p>
            <a:r>
              <a:rPr lang="en-US" dirty="0" smtClean="0">
                <a:solidFill>
                  <a:schemeClr val="tx1"/>
                </a:solidFill>
              </a:rPr>
              <a:t>Amirreza Bary Haghighi</a:t>
            </a:r>
          </a:p>
          <a:p>
            <a:r>
              <a:rPr lang="en-US" dirty="0" smtClean="0">
                <a:solidFill>
                  <a:srgbClr val="7030A0"/>
                </a:solidFill>
              </a:rPr>
              <a:t>Student Number:</a:t>
            </a:r>
          </a:p>
          <a:p>
            <a:r>
              <a:rPr lang="en-US" dirty="0" smtClean="0">
                <a:solidFill>
                  <a:schemeClr val="tx1"/>
                </a:solidFill>
              </a:rPr>
              <a:t>9661251</a:t>
            </a:r>
            <a:endParaRPr lang="en-US" dirty="0">
              <a:solidFill>
                <a:schemeClr val="tx1"/>
              </a:solidFill>
            </a:endParaRPr>
          </a:p>
        </p:txBody>
      </p:sp>
    </p:spTree>
    <p:extLst>
      <p:ext uri="{BB962C8B-B14F-4D97-AF65-F5344CB8AC3E}">
        <p14:creationId xmlns:p14="http://schemas.microsoft.com/office/powerpoint/2010/main" val="976480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Familiar with some terminologies</a:t>
            </a:r>
            <a:r>
              <a:rPr lang="en-US" sz="5400" dirty="0"/>
              <a:t> </a:t>
            </a:r>
            <a:endParaRPr lang="en-US" dirty="0"/>
          </a:p>
        </p:txBody>
      </p:sp>
      <p:sp>
        <p:nvSpPr>
          <p:cNvPr id="3" name="Content Placeholder 2"/>
          <p:cNvSpPr>
            <a:spLocks noGrp="1"/>
          </p:cNvSpPr>
          <p:nvPr>
            <p:ph idx="1"/>
          </p:nvPr>
        </p:nvSpPr>
        <p:spPr>
          <a:xfrm>
            <a:off x="755374" y="1669774"/>
            <a:ext cx="11436626" cy="5188226"/>
          </a:xfrm>
        </p:spPr>
        <p:txBody>
          <a:bodyPr/>
          <a:lstStyle/>
          <a:p>
            <a:endParaRPr lang="en-US" b="1" dirty="0" smtClean="0"/>
          </a:p>
          <a:p>
            <a:r>
              <a:rPr lang="en-US" b="1" dirty="0" smtClean="0"/>
              <a:t>Consumers</a:t>
            </a:r>
            <a:endParaRPr lang="en-US" dirty="0"/>
          </a:p>
          <a:p>
            <a:r>
              <a:rPr lang="en-US" dirty="0"/>
              <a:t>Consumers read data from brokers. Consumers subscribes to one or more topics and consume published messages by pulling data from the brokers</a:t>
            </a:r>
            <a:r>
              <a:rPr lang="en-US" dirty="0" smtClean="0"/>
              <a:t>.</a:t>
            </a:r>
          </a:p>
          <a:p>
            <a:r>
              <a:rPr lang="en-US" b="1" dirty="0" smtClean="0"/>
              <a:t>Leader</a:t>
            </a:r>
          </a:p>
          <a:p>
            <a:r>
              <a:rPr lang="en-US" dirty="0" smtClean="0"/>
              <a:t>is </a:t>
            </a:r>
            <a:r>
              <a:rPr lang="en-US" dirty="0"/>
              <a:t>the node responsible for all reads and writes for the given partition. Every partition has one server acting as a leader</a:t>
            </a:r>
            <a:r>
              <a:rPr lang="en-US" dirty="0" smtClean="0"/>
              <a:t>.</a:t>
            </a:r>
          </a:p>
          <a:p>
            <a:r>
              <a:rPr lang="en-US" b="1" dirty="0" smtClean="0"/>
              <a:t>Follower:</a:t>
            </a:r>
            <a:endParaRPr lang="en-US" dirty="0"/>
          </a:p>
          <a:p>
            <a:r>
              <a:rPr lang="en-US" dirty="0"/>
              <a:t>Node which follows leader instructions are called as follower. If the leader fails, one of the follower will automatically become the new leader. A follower acts as normal consumer, pulls messages and up-dates its own data store</a:t>
            </a:r>
          </a:p>
        </p:txBody>
      </p:sp>
    </p:spTree>
    <p:extLst>
      <p:ext uri="{BB962C8B-B14F-4D97-AF65-F5344CB8AC3E}">
        <p14:creationId xmlns:p14="http://schemas.microsoft.com/office/powerpoint/2010/main" val="16511656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4595" y="1399422"/>
            <a:ext cx="7685335" cy="4118350"/>
          </a:xfrm>
        </p:spPr>
      </p:pic>
    </p:spTree>
    <p:extLst>
      <p:ext uri="{BB962C8B-B14F-4D97-AF65-F5344CB8AC3E}">
        <p14:creationId xmlns:p14="http://schemas.microsoft.com/office/powerpoint/2010/main" val="31603211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 Architecture</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7672" y="1723125"/>
            <a:ext cx="6992983" cy="3915291"/>
          </a:xfrm>
        </p:spPr>
      </p:pic>
    </p:spTree>
    <p:extLst>
      <p:ext uri="{BB962C8B-B14F-4D97-AF65-F5344CB8AC3E}">
        <p14:creationId xmlns:p14="http://schemas.microsoft.com/office/powerpoint/2010/main" val="35812403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8936" y="792480"/>
            <a:ext cx="9995265" cy="5516880"/>
          </a:xfrm>
        </p:spPr>
        <p:txBody>
          <a:bodyPr/>
          <a:lstStyle/>
          <a:p>
            <a:r>
              <a:rPr lang="en-US" b="1" dirty="0" smtClean="0"/>
              <a:t>Broker:</a:t>
            </a:r>
            <a:endParaRPr lang="en-US" dirty="0"/>
          </a:p>
          <a:p>
            <a:pPr algn="just"/>
            <a:r>
              <a:rPr lang="en-US" dirty="0"/>
              <a:t>Kafka cluster typically consists of multiple brokers to maintain load balance. Kafka brokers are stateless, so they use </a:t>
            </a:r>
            <a:r>
              <a:rPr lang="en-US" dirty="0" smtClean="0"/>
              <a:t>Zookeeper </a:t>
            </a:r>
            <a:r>
              <a:rPr lang="en-US" dirty="0"/>
              <a:t>for maintaining their cluster state. One Kafka broker instance can handle hundreds of thousands of reads and writes per second and each </a:t>
            </a:r>
            <a:r>
              <a:rPr lang="en-US" dirty="0" smtClean="0"/>
              <a:t>broker </a:t>
            </a:r>
            <a:r>
              <a:rPr lang="en-US" dirty="0"/>
              <a:t>can handle TB of messages without performance impact. Kafka broker leader election can be done by </a:t>
            </a:r>
            <a:r>
              <a:rPr lang="en-US" dirty="0" smtClean="0"/>
              <a:t>Zookeeper.</a:t>
            </a:r>
            <a:endParaRPr lang="en-US" dirty="0"/>
          </a:p>
          <a:p>
            <a:r>
              <a:rPr lang="en-US" b="1" dirty="0" smtClean="0"/>
              <a:t>Zookeeper:</a:t>
            </a:r>
            <a:endParaRPr lang="en-US" dirty="0"/>
          </a:p>
          <a:p>
            <a:pPr algn="just"/>
            <a:r>
              <a:rPr lang="en-US" dirty="0" smtClean="0"/>
              <a:t>Zookeeper </a:t>
            </a:r>
            <a:r>
              <a:rPr lang="en-US" dirty="0"/>
              <a:t>is used for managing and coordinating Kafka broker. </a:t>
            </a:r>
            <a:r>
              <a:rPr lang="en-US" dirty="0" smtClean="0"/>
              <a:t>Zookeeper </a:t>
            </a:r>
            <a:r>
              <a:rPr lang="en-US" dirty="0"/>
              <a:t>service is mainly used to notify producer and consumer about the presence of any new broker in the Kafka system or failure of the broker in the Kafka system. As per the notification received by the Zookeeper regarding presence or failure of the broker then </a:t>
            </a:r>
            <a:r>
              <a:rPr lang="en-US" dirty="0" smtClean="0"/>
              <a:t>producer </a:t>
            </a:r>
            <a:r>
              <a:rPr lang="en-US" dirty="0"/>
              <a:t>and consumer takes decision and starts coordinating their task with some other broker.</a:t>
            </a:r>
          </a:p>
          <a:p>
            <a:endParaRPr lang="en-US" dirty="0"/>
          </a:p>
        </p:txBody>
      </p:sp>
    </p:spTree>
    <p:extLst>
      <p:ext uri="{BB962C8B-B14F-4D97-AF65-F5344CB8AC3E}">
        <p14:creationId xmlns:p14="http://schemas.microsoft.com/office/powerpoint/2010/main" val="1524025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8936" y="792480"/>
            <a:ext cx="9995265" cy="5516880"/>
          </a:xfrm>
        </p:spPr>
        <p:txBody>
          <a:bodyPr/>
          <a:lstStyle/>
          <a:p>
            <a:r>
              <a:rPr lang="en-US" b="1" dirty="0" smtClean="0"/>
              <a:t>Producers:</a:t>
            </a:r>
            <a:endParaRPr lang="en-US" dirty="0"/>
          </a:p>
          <a:p>
            <a:pPr algn="just"/>
            <a:r>
              <a:rPr lang="en-US" dirty="0"/>
              <a:t>Producers push data to brokers. When the new broker is started, all the producers search it and automatically sends a message to that new broker. Kafka producer doesn’t wait for acknowledgements from the broker and sends messages as fast as the broker can handle.</a:t>
            </a:r>
          </a:p>
          <a:p>
            <a:r>
              <a:rPr lang="en-US" b="1" dirty="0"/>
              <a:t>Consumers</a:t>
            </a:r>
            <a:endParaRPr lang="en-US" dirty="0"/>
          </a:p>
          <a:p>
            <a:pPr algn="just"/>
            <a:r>
              <a:rPr lang="en-US" dirty="0"/>
              <a:t>Since Kafka brokers are stateless, which means that the consumer has to maintain how many messages have been consumed by using partition offset. If the consumer acknowledges a particular message offset, it implies that the consumer has consumed all prior messages. </a:t>
            </a:r>
          </a:p>
        </p:txBody>
      </p:sp>
    </p:spTree>
    <p:extLst>
      <p:ext uri="{BB962C8B-B14F-4D97-AF65-F5344CB8AC3E}">
        <p14:creationId xmlns:p14="http://schemas.microsoft.com/office/powerpoint/2010/main" val="1489138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a:t>
            </a:r>
            <a:br>
              <a:rPr lang="en-US" dirty="0"/>
            </a:br>
            <a:endParaRPr lang="en-US" dirty="0"/>
          </a:p>
        </p:txBody>
      </p:sp>
      <p:sp>
        <p:nvSpPr>
          <p:cNvPr id="3" name="Content Placeholder 2"/>
          <p:cNvSpPr>
            <a:spLocks noGrp="1"/>
          </p:cNvSpPr>
          <p:nvPr>
            <p:ph idx="1"/>
          </p:nvPr>
        </p:nvSpPr>
        <p:spPr/>
        <p:txBody>
          <a:bodyPr/>
          <a:lstStyle/>
          <a:p>
            <a:r>
              <a:rPr lang="en-US" b="1" dirty="0"/>
              <a:t>Reliability</a:t>
            </a:r>
            <a:r>
              <a:rPr lang="en-US" dirty="0"/>
              <a:t> </a:t>
            </a:r>
            <a:r>
              <a:rPr lang="en-US" dirty="0" smtClean="0"/>
              <a:t>: </a:t>
            </a:r>
            <a:r>
              <a:rPr lang="en-US" dirty="0"/>
              <a:t>Kafka is distributed, partitioned, replicated and fault tolerance</a:t>
            </a:r>
            <a:r>
              <a:rPr lang="en-US" dirty="0" smtClean="0"/>
              <a:t>.</a:t>
            </a:r>
          </a:p>
          <a:p>
            <a:r>
              <a:rPr lang="en-US" b="1" dirty="0" smtClean="0"/>
              <a:t>Scalability</a:t>
            </a:r>
            <a:r>
              <a:rPr lang="en-US" dirty="0" smtClean="0"/>
              <a:t>:Kafka </a:t>
            </a:r>
            <a:r>
              <a:rPr lang="en-US" dirty="0"/>
              <a:t>messaging system scales easily without down </a:t>
            </a:r>
            <a:r>
              <a:rPr lang="en-US" dirty="0" smtClean="0"/>
              <a:t>time</a:t>
            </a:r>
          </a:p>
          <a:p>
            <a:pPr marL="0" indent="0">
              <a:buNone/>
            </a:pPr>
            <a:r>
              <a:rPr lang="en-US" b="1" dirty="0" smtClean="0"/>
              <a:t>Durability:</a:t>
            </a:r>
            <a:r>
              <a:rPr lang="en-US" altLang="en-US" sz="2400" dirty="0">
                <a:solidFill>
                  <a:srgbClr val="000000"/>
                </a:solidFill>
                <a:latin typeface="Verdana" panose="020B0604030504040204" pitchFamily="34" charset="0"/>
                <a:ea typeface="Calibri" panose="020F0502020204030204" pitchFamily="34" charset="0"/>
                <a:cs typeface="Arial" panose="020B0604020202020204" pitchFamily="34" charset="0"/>
              </a:rPr>
              <a:t> </a:t>
            </a:r>
            <a:r>
              <a:rPr lang="en-US" altLang="en-US" dirty="0"/>
              <a:t>Kafka uses Distributed commit log </a:t>
            </a:r>
            <a:r>
              <a:rPr lang="en-US" dirty="0"/>
              <a:t>which means messages persists on disk as fast as possible, hence it is </a:t>
            </a:r>
            <a:r>
              <a:rPr lang="en-US" dirty="0" smtClean="0"/>
              <a:t>durable.</a:t>
            </a:r>
          </a:p>
          <a:p>
            <a:pPr marL="0" indent="0">
              <a:buNone/>
            </a:pPr>
            <a:r>
              <a:rPr lang="en-US" b="1" dirty="0" smtClean="0"/>
              <a:t>Performance</a:t>
            </a:r>
            <a:r>
              <a:rPr lang="en-US" dirty="0"/>
              <a:t>:</a:t>
            </a:r>
            <a:r>
              <a:rPr lang="en-US" dirty="0" smtClean="0"/>
              <a:t>Kafka </a:t>
            </a:r>
            <a:r>
              <a:rPr lang="en-US" dirty="0"/>
              <a:t>has high throughput for both publishing and subscribing messages. It maintains stable performance even many TB of messages are stored.</a:t>
            </a:r>
          </a:p>
          <a:p>
            <a:endParaRPr lang="en-US" dirty="0"/>
          </a:p>
        </p:txBody>
      </p:sp>
      <p:sp>
        <p:nvSpPr>
          <p:cNvPr id="10" name="Rectangle 7"/>
          <p:cNvSpPr>
            <a:spLocks noChangeArrowheads="1"/>
          </p:cNvSpPr>
          <p:nvPr/>
        </p:nvSpPr>
        <p:spPr bwMode="auto">
          <a:xfrm>
            <a:off x="0" y="97795"/>
            <a:ext cx="21672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58665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Integration with Apache </a:t>
            </a:r>
            <a:r>
              <a:rPr lang="en-US" dirty="0" smtClean="0"/>
              <a:t>Storm</a:t>
            </a:r>
            <a:r>
              <a:rPr lang="en-US" dirty="0"/>
              <a:t/>
            </a:r>
            <a:br>
              <a:rPr lang="en-US" dirty="0"/>
            </a:br>
            <a:endParaRPr lang="en-US" dirty="0"/>
          </a:p>
        </p:txBody>
      </p:sp>
      <p:sp>
        <p:nvSpPr>
          <p:cNvPr id="3" name="Content Placeholder 2"/>
          <p:cNvSpPr>
            <a:spLocks noGrp="1"/>
          </p:cNvSpPr>
          <p:nvPr>
            <p:ph idx="1"/>
          </p:nvPr>
        </p:nvSpPr>
        <p:spPr/>
        <p:txBody>
          <a:bodyPr/>
          <a:lstStyle/>
          <a:p>
            <a:r>
              <a:rPr lang="en-US" b="1" dirty="0" smtClean="0"/>
              <a:t>Introduction:</a:t>
            </a:r>
          </a:p>
          <a:p>
            <a:pPr algn="just"/>
            <a:r>
              <a:rPr lang="en-US" dirty="0"/>
              <a:t>Apache Storm became a standard for distributed real-time processing system that allows you to process a huge volume of data. Storm is very fast and a benchmark clocked it at over a million tuples </a:t>
            </a:r>
            <a:r>
              <a:rPr lang="en-US" dirty="0" smtClean="0"/>
              <a:t>processed </a:t>
            </a:r>
            <a:r>
              <a:rPr lang="en-US" dirty="0"/>
              <a:t>per second per node. </a:t>
            </a:r>
            <a:endParaRPr lang="en-US" dirty="0" smtClean="0"/>
          </a:p>
          <a:p>
            <a:r>
              <a:rPr lang="en-US" b="1" dirty="0"/>
              <a:t>Integration </a:t>
            </a:r>
            <a:r>
              <a:rPr lang="en-US" b="1" dirty="0" smtClean="0"/>
              <a:t> Kafka with Storm:</a:t>
            </a:r>
            <a:endParaRPr lang="en-US" b="1" dirty="0"/>
          </a:p>
          <a:p>
            <a:pPr algn="just"/>
            <a:r>
              <a:rPr lang="en-US" dirty="0"/>
              <a:t>Kafka and Storm naturally complement each other, and their powerful cooperation enables real-time streaming analytics for fast-moving big data. Kafka and Storm integration is to make easier for developers to </a:t>
            </a:r>
            <a:r>
              <a:rPr lang="en-US" b="1" dirty="0"/>
              <a:t>ingest</a:t>
            </a:r>
            <a:r>
              <a:rPr lang="en-US" dirty="0"/>
              <a:t> and </a:t>
            </a:r>
            <a:r>
              <a:rPr lang="en-US" b="1" dirty="0"/>
              <a:t>publish data streams </a:t>
            </a:r>
            <a:r>
              <a:rPr lang="en-US" dirty="0"/>
              <a:t>from Storm topologies.</a:t>
            </a:r>
          </a:p>
          <a:p>
            <a:pPr algn="just"/>
            <a:endParaRPr lang="en-US" dirty="0"/>
          </a:p>
        </p:txBody>
      </p:sp>
    </p:spTree>
    <p:extLst>
      <p:ext uri="{BB962C8B-B14F-4D97-AF65-F5344CB8AC3E}">
        <p14:creationId xmlns:p14="http://schemas.microsoft.com/office/powerpoint/2010/main" val="9855581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Integration with Apache </a:t>
            </a:r>
            <a:r>
              <a:rPr lang="en-US" dirty="0" smtClean="0"/>
              <a:t>Spark</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dirty="0"/>
              <a:t>Kafka is a potential messaging and integration platform for Spark streaming. Kafka act as the central hub for real-time streams of data and are processed using complex algorithms in Spark Streaming. Once the data is processed, Spark Streaming could be publishing results into yet another Kafka topic or store in HDFS, databases or dashboards. The following diagram depicts the conceptual flow</a:t>
            </a:r>
            <a:r>
              <a:rPr lang="en-US" dirty="0" smtClean="0"/>
              <a:t>.</a:t>
            </a:r>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3863" y="4462939"/>
            <a:ext cx="6029837" cy="1577670"/>
          </a:xfrm>
          <a:prstGeom prst="rect">
            <a:avLst/>
          </a:prstGeom>
        </p:spPr>
      </p:pic>
    </p:spTree>
    <p:extLst>
      <p:ext uri="{BB962C8B-B14F-4D97-AF65-F5344CB8AC3E}">
        <p14:creationId xmlns:p14="http://schemas.microsoft.com/office/powerpoint/2010/main" val="18802074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br>
              <a:rPr lang="en-US" dirty="0"/>
            </a:br>
            <a:endParaRPr lang="en-US" dirty="0"/>
          </a:p>
        </p:txBody>
      </p:sp>
      <p:sp>
        <p:nvSpPr>
          <p:cNvPr id="3" name="Content Placeholder 2"/>
          <p:cNvSpPr>
            <a:spLocks noGrp="1"/>
          </p:cNvSpPr>
          <p:nvPr>
            <p:ph idx="1"/>
          </p:nvPr>
        </p:nvSpPr>
        <p:spPr/>
        <p:txBody>
          <a:bodyPr>
            <a:normAutofit/>
          </a:bodyPr>
          <a:lstStyle/>
          <a:p>
            <a:r>
              <a:rPr lang="en-US" b="1" dirty="0"/>
              <a:t>Twitter</a:t>
            </a:r>
          </a:p>
          <a:p>
            <a:pPr algn="just"/>
            <a:r>
              <a:rPr lang="en-US" dirty="0"/>
              <a:t>Twitter is an online social networking service that provides a platform to send and receive user tweets. Registered users can read and post tweets, but unregistered users can only read tweets. Twitter uses Storm-Kafka as a part of their </a:t>
            </a:r>
            <a:r>
              <a:rPr lang="en-US" b="1" dirty="0"/>
              <a:t>stream processing infrastructure</a:t>
            </a:r>
            <a:r>
              <a:rPr lang="en-US" dirty="0" smtClean="0"/>
              <a:t>.</a:t>
            </a:r>
          </a:p>
          <a:p>
            <a:pPr algn="just"/>
            <a:endParaRPr lang="en-US" dirty="0"/>
          </a:p>
          <a:p>
            <a:pPr algn="just"/>
            <a:r>
              <a:rPr lang="en-US" b="1" dirty="0"/>
              <a:t>LinkedIn</a:t>
            </a:r>
          </a:p>
          <a:p>
            <a:pPr algn="just"/>
            <a:r>
              <a:rPr lang="en-US" dirty="0"/>
              <a:t>Apache Kafka is used at LinkedIn for </a:t>
            </a:r>
            <a:r>
              <a:rPr lang="en-US" b="1" dirty="0"/>
              <a:t>activity stream data </a:t>
            </a:r>
            <a:r>
              <a:rPr lang="en-US" dirty="0"/>
              <a:t>and </a:t>
            </a:r>
            <a:r>
              <a:rPr lang="en-US" b="1" dirty="0"/>
              <a:t>operational metrics</a:t>
            </a:r>
            <a:r>
              <a:rPr lang="en-US" dirty="0"/>
              <a:t>. </a:t>
            </a:r>
          </a:p>
        </p:txBody>
      </p:sp>
    </p:spTree>
    <p:extLst>
      <p:ext uri="{BB962C8B-B14F-4D97-AF65-F5344CB8AC3E}">
        <p14:creationId xmlns:p14="http://schemas.microsoft.com/office/powerpoint/2010/main" val="749475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br>
              <a:rPr lang="en-US" dirty="0"/>
            </a:br>
            <a:endParaRPr lang="en-US" dirty="0"/>
          </a:p>
        </p:txBody>
      </p:sp>
      <p:sp>
        <p:nvSpPr>
          <p:cNvPr id="3" name="Content Placeholder 2"/>
          <p:cNvSpPr>
            <a:spLocks noGrp="1"/>
          </p:cNvSpPr>
          <p:nvPr>
            <p:ph idx="1"/>
          </p:nvPr>
        </p:nvSpPr>
        <p:spPr/>
        <p:txBody>
          <a:bodyPr>
            <a:normAutofit/>
          </a:bodyPr>
          <a:lstStyle/>
          <a:p>
            <a:r>
              <a:rPr lang="en-US" b="1" dirty="0"/>
              <a:t>Netflix</a:t>
            </a:r>
          </a:p>
          <a:p>
            <a:pPr algn="just"/>
            <a:r>
              <a:rPr lang="en-US" dirty="0"/>
              <a:t>Netflix is an American multinational provider of on-demand Internet streaming media. Netflix uses Kafka for </a:t>
            </a:r>
            <a:r>
              <a:rPr lang="en-US" b="1" dirty="0"/>
              <a:t>real-time monitoring </a:t>
            </a:r>
            <a:r>
              <a:rPr lang="en-US" dirty="0"/>
              <a:t>and event</a:t>
            </a:r>
            <a:r>
              <a:rPr lang="en-US" b="1" dirty="0"/>
              <a:t> processing</a:t>
            </a:r>
            <a:r>
              <a:rPr lang="en-US" dirty="0" smtClean="0"/>
              <a:t>.</a:t>
            </a:r>
          </a:p>
          <a:p>
            <a:r>
              <a:rPr lang="en-US" b="1" dirty="0"/>
              <a:t>Mozilla</a:t>
            </a:r>
          </a:p>
          <a:p>
            <a:pPr algn="just"/>
            <a:r>
              <a:rPr lang="en-US" dirty="0"/>
              <a:t>Mozilla is a free-software community, created in 1998 by members of Netscape. Kafka will soon be replacing a part of Mozilla current production system to </a:t>
            </a:r>
            <a:r>
              <a:rPr lang="en-US" b="1" dirty="0"/>
              <a:t>collect performance and usage data from the end-user’s browser</a:t>
            </a:r>
            <a:r>
              <a:rPr lang="en-US" dirty="0"/>
              <a:t> for projects like </a:t>
            </a:r>
            <a:r>
              <a:rPr lang="en-US" dirty="0">
                <a:solidFill>
                  <a:srgbClr val="FF0000"/>
                </a:solidFill>
              </a:rPr>
              <a:t>Telemetry</a:t>
            </a:r>
            <a:r>
              <a:rPr lang="en-US" dirty="0"/>
              <a:t>, </a:t>
            </a:r>
            <a:r>
              <a:rPr lang="en-US" dirty="0">
                <a:solidFill>
                  <a:srgbClr val="FF0000"/>
                </a:solidFill>
              </a:rPr>
              <a:t>Test Pilot</a:t>
            </a:r>
            <a:r>
              <a:rPr lang="en-US" dirty="0"/>
              <a:t>, etc.</a:t>
            </a:r>
          </a:p>
          <a:p>
            <a:pPr algn="just"/>
            <a:endParaRPr lang="en-US" dirty="0"/>
          </a:p>
          <a:p>
            <a:endParaRPr lang="en-US" dirty="0"/>
          </a:p>
        </p:txBody>
      </p:sp>
    </p:spTree>
    <p:extLst>
      <p:ext uri="{BB962C8B-B14F-4D97-AF65-F5344CB8AC3E}">
        <p14:creationId xmlns:p14="http://schemas.microsoft.com/office/powerpoint/2010/main" val="3574647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br>
              <a:rPr lang="en-US" dirty="0"/>
            </a:b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dirty="0"/>
              <a:t>Apache Kafka was originated at LinkedIn and later became an open sourced Apache project in 2011, then First-class Apache project in 2012. Kafka is written in Scala and Java. Apache Kafka is publish-subscribe based fault tolerant messaging system. It is fast, scalable and distributed by design.</a:t>
            </a:r>
          </a:p>
        </p:txBody>
      </p:sp>
    </p:spTree>
    <p:extLst>
      <p:ext uri="{BB962C8B-B14F-4D97-AF65-F5344CB8AC3E}">
        <p14:creationId xmlns:p14="http://schemas.microsoft.com/office/powerpoint/2010/main" val="25021136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Kafka - Tools</a:t>
            </a:r>
            <a:br>
              <a:rPr lang="en-US" dirty="0"/>
            </a:br>
            <a:endParaRPr lang="en-US" dirty="0"/>
          </a:p>
        </p:txBody>
      </p:sp>
      <p:sp>
        <p:nvSpPr>
          <p:cNvPr id="3" name="Content Placeholder 2"/>
          <p:cNvSpPr>
            <a:spLocks noGrp="1"/>
          </p:cNvSpPr>
          <p:nvPr>
            <p:ph idx="1"/>
          </p:nvPr>
        </p:nvSpPr>
        <p:spPr/>
        <p:txBody>
          <a:bodyPr/>
          <a:lstStyle/>
          <a:p>
            <a:r>
              <a:rPr lang="en-US" sz="2800" b="1" dirty="0"/>
              <a:t>System Tools</a:t>
            </a:r>
          </a:p>
          <a:p>
            <a:pPr algn="just"/>
            <a:r>
              <a:rPr lang="en-US" dirty="0"/>
              <a:t>System tools can be run from the command line using the run class script</a:t>
            </a:r>
            <a:r>
              <a:rPr lang="en-US" dirty="0" smtClean="0"/>
              <a:t>.</a:t>
            </a:r>
          </a:p>
          <a:p>
            <a:r>
              <a:rPr lang="en-US" dirty="0"/>
              <a:t>Some of the system </a:t>
            </a:r>
            <a:r>
              <a:rPr lang="en-US" dirty="0" smtClean="0"/>
              <a:t>tools:</a:t>
            </a:r>
          </a:p>
          <a:p>
            <a:r>
              <a:rPr lang="en-US" b="1" dirty="0"/>
              <a:t>Kafka Migration </a:t>
            </a:r>
            <a:r>
              <a:rPr lang="en-US" b="1" dirty="0" smtClean="0"/>
              <a:t>Tool</a:t>
            </a:r>
          </a:p>
          <a:p>
            <a:r>
              <a:rPr lang="en-US" b="1" dirty="0"/>
              <a:t>Mirror </a:t>
            </a:r>
            <a:r>
              <a:rPr lang="en-US" b="1" dirty="0" smtClean="0"/>
              <a:t>Maker</a:t>
            </a:r>
          </a:p>
          <a:p>
            <a:r>
              <a:rPr lang="en-US" b="1" dirty="0"/>
              <a:t>Consumer Offset </a:t>
            </a:r>
            <a:r>
              <a:rPr lang="en-US" b="1" dirty="0" smtClean="0"/>
              <a:t>Checker</a:t>
            </a:r>
          </a:p>
          <a:p>
            <a:r>
              <a:rPr lang="en-US" b="1" dirty="0" smtClean="0"/>
              <a:t>….</a:t>
            </a:r>
            <a:endParaRPr lang="en-US" dirty="0"/>
          </a:p>
        </p:txBody>
      </p:sp>
    </p:spTree>
    <p:extLst>
      <p:ext uri="{BB962C8B-B14F-4D97-AF65-F5344CB8AC3E}">
        <p14:creationId xmlns:p14="http://schemas.microsoft.com/office/powerpoint/2010/main" val="2189743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Kafka - Tools</a:t>
            </a:r>
            <a:br>
              <a:rPr lang="en-US" dirty="0"/>
            </a:br>
            <a:endParaRPr lang="en-US" dirty="0"/>
          </a:p>
        </p:txBody>
      </p:sp>
      <p:sp>
        <p:nvSpPr>
          <p:cNvPr id="3" name="Content Placeholder 2"/>
          <p:cNvSpPr>
            <a:spLocks noGrp="1"/>
          </p:cNvSpPr>
          <p:nvPr>
            <p:ph idx="1"/>
          </p:nvPr>
        </p:nvSpPr>
        <p:spPr/>
        <p:txBody>
          <a:bodyPr/>
          <a:lstStyle/>
          <a:p>
            <a:r>
              <a:rPr lang="en-US" sz="2400" b="1" dirty="0"/>
              <a:t>Replication </a:t>
            </a:r>
            <a:r>
              <a:rPr lang="en-US" sz="2400" b="1" dirty="0" smtClean="0"/>
              <a:t>Tool</a:t>
            </a:r>
            <a:endParaRPr lang="en-US" sz="3200" b="1" dirty="0" smtClean="0"/>
          </a:p>
          <a:p>
            <a:pPr algn="just"/>
            <a:r>
              <a:rPr lang="en-US" dirty="0"/>
              <a:t>Kafka replication is a high level design tool. The purpose of adding replication tool is for </a:t>
            </a:r>
            <a:r>
              <a:rPr lang="en-US" b="1" dirty="0"/>
              <a:t>stronger durability</a:t>
            </a:r>
            <a:r>
              <a:rPr lang="en-US" dirty="0"/>
              <a:t> and </a:t>
            </a:r>
            <a:r>
              <a:rPr lang="en-US" b="1" dirty="0"/>
              <a:t>higher availability</a:t>
            </a:r>
            <a:r>
              <a:rPr lang="en-US" dirty="0" smtClean="0"/>
              <a:t>.</a:t>
            </a:r>
          </a:p>
          <a:p>
            <a:r>
              <a:rPr lang="en-US" dirty="0"/>
              <a:t>Some of the system tools</a:t>
            </a:r>
            <a:r>
              <a:rPr lang="en-US" dirty="0" smtClean="0"/>
              <a:t>:</a:t>
            </a:r>
          </a:p>
          <a:p>
            <a:r>
              <a:rPr lang="en-US" b="1" dirty="0"/>
              <a:t>Create Topic Tool</a:t>
            </a:r>
            <a:r>
              <a:rPr lang="en-US" dirty="0"/>
              <a:t> </a:t>
            </a:r>
            <a:endParaRPr lang="en-US" dirty="0" smtClean="0"/>
          </a:p>
          <a:p>
            <a:r>
              <a:rPr lang="en-US" b="1" dirty="0"/>
              <a:t>List Topic </a:t>
            </a:r>
            <a:r>
              <a:rPr lang="en-US" b="1" dirty="0" smtClean="0"/>
              <a:t>Tool</a:t>
            </a:r>
          </a:p>
          <a:p>
            <a:r>
              <a:rPr lang="en-US" b="1" dirty="0"/>
              <a:t>Add Partition </a:t>
            </a:r>
            <a:r>
              <a:rPr lang="en-US" b="1" dirty="0" smtClean="0"/>
              <a:t>Tool</a:t>
            </a:r>
          </a:p>
          <a:p>
            <a:r>
              <a:rPr lang="en-US" sz="2800" b="1" dirty="0" smtClean="0"/>
              <a:t>…..</a:t>
            </a:r>
            <a:endParaRPr lang="en-US" sz="2800" b="1" dirty="0"/>
          </a:p>
        </p:txBody>
      </p:sp>
    </p:spTree>
    <p:extLst>
      <p:ext uri="{BB962C8B-B14F-4D97-AF65-F5344CB8AC3E}">
        <p14:creationId xmlns:p14="http://schemas.microsoft.com/office/powerpoint/2010/main" val="1486005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3544" y="1341119"/>
            <a:ext cx="6471894" cy="4306751"/>
          </a:xfrm>
        </p:spPr>
      </p:pic>
    </p:spTree>
    <p:extLst>
      <p:ext uri="{BB962C8B-B14F-4D97-AF65-F5344CB8AC3E}">
        <p14:creationId xmlns:p14="http://schemas.microsoft.com/office/powerpoint/2010/main" val="1854586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Content Placeholder 2"/>
          <p:cNvSpPr>
            <a:spLocks noGrp="1"/>
          </p:cNvSpPr>
          <p:nvPr>
            <p:ph idx="1"/>
          </p:nvPr>
        </p:nvSpPr>
        <p:spPr/>
        <p:txBody>
          <a:bodyPr/>
          <a:lstStyle/>
          <a:p>
            <a:pPr algn="just">
              <a:lnSpc>
                <a:spcPct val="150000"/>
              </a:lnSpc>
            </a:pPr>
            <a:r>
              <a:rPr lang="en-US" dirty="0"/>
              <a:t>In Big Data, an enormous volume of data is used. Regarding data, we have two main </a:t>
            </a:r>
            <a:r>
              <a:rPr lang="en-US" dirty="0" smtClean="0"/>
              <a:t>challenges. The </a:t>
            </a:r>
            <a:r>
              <a:rPr lang="en-US" dirty="0"/>
              <a:t>first challenge is how to collect large volume of data and the second challenge is to analyze the collected data. To overcome those challenges, you must need a messaging system.</a:t>
            </a:r>
          </a:p>
        </p:txBody>
      </p:sp>
    </p:spTree>
    <p:extLst>
      <p:ext uri="{BB962C8B-B14F-4D97-AF65-F5344CB8AC3E}">
        <p14:creationId xmlns:p14="http://schemas.microsoft.com/office/powerpoint/2010/main" val="36593948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What is a Messaging System?</a:t>
            </a:r>
            <a:br>
              <a:rPr lang="en-US" sz="4000" dirty="0"/>
            </a:br>
            <a:endParaRPr lang="en-US" sz="4000" dirty="0"/>
          </a:p>
        </p:txBody>
      </p:sp>
      <p:sp>
        <p:nvSpPr>
          <p:cNvPr id="3" name="Content Placeholder 2"/>
          <p:cNvSpPr>
            <a:spLocks noGrp="1"/>
          </p:cNvSpPr>
          <p:nvPr>
            <p:ph idx="1"/>
          </p:nvPr>
        </p:nvSpPr>
        <p:spPr/>
        <p:txBody>
          <a:bodyPr/>
          <a:lstStyle/>
          <a:p>
            <a:pPr algn="just">
              <a:lnSpc>
                <a:spcPct val="150000"/>
              </a:lnSpc>
            </a:pPr>
            <a:r>
              <a:rPr lang="en-US" dirty="0"/>
              <a:t>A Messaging System is responsible for transferring data from one application to another, so the applications can focus on data, but not worry about how to share it. </a:t>
            </a:r>
            <a:endParaRPr lang="en-US" dirty="0" smtClean="0"/>
          </a:p>
          <a:p>
            <a:pPr>
              <a:lnSpc>
                <a:spcPct val="150000"/>
              </a:lnSpc>
            </a:pPr>
            <a:r>
              <a:rPr lang="en-US" dirty="0"/>
              <a:t>Two types of messaging patterns are available − one is point to point and the other is publish-subscribe (pub-sub) messaging system.</a:t>
            </a:r>
          </a:p>
        </p:txBody>
      </p:sp>
    </p:spTree>
    <p:extLst>
      <p:ext uri="{BB962C8B-B14F-4D97-AF65-F5344CB8AC3E}">
        <p14:creationId xmlns:p14="http://schemas.microsoft.com/office/powerpoint/2010/main" val="5216556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Point to Point Messaging System</a:t>
            </a:r>
            <a:br>
              <a:rPr lang="en-US" sz="3600" dirty="0"/>
            </a:br>
            <a:endParaRPr lang="en-US" sz="3600" dirty="0"/>
          </a:p>
        </p:txBody>
      </p:sp>
      <p:sp>
        <p:nvSpPr>
          <p:cNvPr id="3" name="Content Placeholder 2"/>
          <p:cNvSpPr>
            <a:spLocks noGrp="1"/>
          </p:cNvSpPr>
          <p:nvPr>
            <p:ph idx="1"/>
          </p:nvPr>
        </p:nvSpPr>
        <p:spPr>
          <a:xfrm>
            <a:off x="783771" y="1715588"/>
            <a:ext cx="11077739" cy="4328160"/>
          </a:xfrm>
        </p:spPr>
        <p:txBody>
          <a:bodyPr/>
          <a:lstStyle/>
          <a:p>
            <a:r>
              <a:rPr lang="en-US" dirty="0"/>
              <a:t>In a point-to-point system, messages are persisted in a queue. One or more consumers can consume the messages in the queue, but a particular message can be consumed by a maximum of one consumer only. Once a consumer reads a message in the queue, it disappears from that queue. The typical example of this system is </a:t>
            </a:r>
            <a:r>
              <a:rPr lang="en-US" b="1" dirty="0"/>
              <a:t>an Order Processing </a:t>
            </a:r>
            <a:r>
              <a:rPr lang="en-US" b="1" dirty="0" smtClean="0"/>
              <a:t>System</a:t>
            </a:r>
            <a:r>
              <a:rPr lang="en-US" dirty="0" smtClean="0"/>
              <a:t>.</a:t>
            </a:r>
          </a:p>
          <a:p>
            <a:pPr algn="ct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0311" y="3879668"/>
            <a:ext cx="4907705" cy="1714649"/>
          </a:xfrm>
          <a:prstGeom prst="rect">
            <a:avLst/>
          </a:prstGeom>
        </p:spPr>
      </p:pic>
    </p:spTree>
    <p:extLst>
      <p:ext uri="{BB962C8B-B14F-4D97-AF65-F5344CB8AC3E}">
        <p14:creationId xmlns:p14="http://schemas.microsoft.com/office/powerpoint/2010/main" val="39915638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Publish-Subscribe Messaging System</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dirty="0"/>
              <a:t>In the publish-subscribe system, messages are persisted in a topic. Unlike point-to-point system, consumers can subscribe to one or more topic and consume all the messages in that topic. In the Publish-Subscribe system, message producers are called </a:t>
            </a:r>
            <a:r>
              <a:rPr lang="en-US" b="1" dirty="0"/>
              <a:t>publishers</a:t>
            </a:r>
            <a:r>
              <a:rPr lang="en-US" dirty="0"/>
              <a:t> and message consumers are called </a:t>
            </a:r>
            <a:r>
              <a:rPr lang="en-US" b="1" dirty="0"/>
              <a:t>subscribers</a:t>
            </a:r>
            <a:r>
              <a:rPr lang="en-US" dirty="0"/>
              <a:t>. A real-life example is </a:t>
            </a:r>
            <a:r>
              <a:rPr lang="en-US" b="1" dirty="0"/>
              <a:t>Dish </a:t>
            </a:r>
            <a:r>
              <a:rPr lang="en-US" b="1" dirty="0" smtClean="0"/>
              <a:t>TV</a:t>
            </a:r>
            <a:r>
              <a:rPr lang="en-US" dirty="0" smtClean="0"/>
              <a:t>.</a:t>
            </a:r>
          </a:p>
          <a:p>
            <a:pPr algn="ct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6018" y="4020010"/>
            <a:ext cx="4976291" cy="1935648"/>
          </a:xfrm>
          <a:prstGeom prst="rect">
            <a:avLst/>
          </a:prstGeom>
        </p:spPr>
      </p:pic>
    </p:spTree>
    <p:extLst>
      <p:ext uri="{BB962C8B-B14F-4D97-AF65-F5344CB8AC3E}">
        <p14:creationId xmlns:p14="http://schemas.microsoft.com/office/powerpoint/2010/main" val="35536800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Kafka?</a:t>
            </a:r>
            <a:br>
              <a:rPr lang="en-US" dirty="0"/>
            </a:br>
            <a:endParaRPr lang="en-US" dirty="0"/>
          </a:p>
        </p:txBody>
      </p:sp>
      <p:sp>
        <p:nvSpPr>
          <p:cNvPr id="3" name="Content Placeholder 2"/>
          <p:cNvSpPr>
            <a:spLocks noGrp="1"/>
          </p:cNvSpPr>
          <p:nvPr>
            <p:ph idx="1"/>
          </p:nvPr>
        </p:nvSpPr>
        <p:spPr/>
        <p:txBody>
          <a:bodyPr/>
          <a:lstStyle/>
          <a:p>
            <a:pPr algn="just">
              <a:lnSpc>
                <a:spcPct val="150000"/>
              </a:lnSpc>
            </a:pPr>
            <a:r>
              <a:rPr lang="en-US" dirty="0"/>
              <a:t>Apache Kafka is a distributed publish-subscribe messaging system and a robust queue that can handle a high volume of data and enables you to pass messages from one end-point to another. Kafka is suitable for both offline and online message consumption. Kafka messages are persisted on the disk and replicated within the cluster to prevent data loss.</a:t>
            </a:r>
          </a:p>
        </p:txBody>
      </p:sp>
    </p:spTree>
    <p:extLst>
      <p:ext uri="{BB962C8B-B14F-4D97-AF65-F5344CB8AC3E}">
        <p14:creationId xmlns:p14="http://schemas.microsoft.com/office/powerpoint/2010/main" val="16819311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177711"/>
            <a:ext cx="9720072" cy="1499616"/>
          </a:xfrm>
        </p:spPr>
        <p:txBody>
          <a:bodyPr>
            <a:normAutofit/>
          </a:bodyPr>
          <a:lstStyle/>
          <a:p>
            <a:r>
              <a:rPr lang="en-US" sz="3600" dirty="0" smtClean="0"/>
              <a:t>Familiar with some </a:t>
            </a:r>
            <a:r>
              <a:rPr lang="en-US" sz="3600" dirty="0"/>
              <a:t>terminologies </a:t>
            </a:r>
          </a:p>
        </p:txBody>
      </p:sp>
      <p:sp>
        <p:nvSpPr>
          <p:cNvPr id="7" name="Content Placeholder 6"/>
          <p:cNvSpPr>
            <a:spLocks noGrp="1"/>
          </p:cNvSpPr>
          <p:nvPr>
            <p:ph idx="1"/>
          </p:nvPr>
        </p:nvSpPr>
        <p:spPr>
          <a:xfrm>
            <a:off x="755374" y="1677327"/>
            <a:ext cx="11436626" cy="5180673"/>
          </a:xfrm>
        </p:spPr>
        <p:txBody>
          <a:bodyPr/>
          <a:lstStyle/>
          <a:p>
            <a:r>
              <a:rPr lang="en-US" b="1" dirty="0" smtClean="0"/>
              <a:t>Topics:</a:t>
            </a:r>
            <a:endParaRPr lang="en-US" dirty="0"/>
          </a:p>
          <a:p>
            <a:r>
              <a:rPr lang="en-US" dirty="0"/>
              <a:t>A stream of messages belonging to a particular category is called a topic. Data is stored in topics</a:t>
            </a:r>
            <a:r>
              <a:rPr lang="en-US" dirty="0" smtClean="0"/>
              <a:t>.</a:t>
            </a:r>
          </a:p>
          <a:p>
            <a:endParaRPr lang="en-US" dirty="0"/>
          </a:p>
          <a:p>
            <a:r>
              <a:rPr lang="en-US" b="1" dirty="0" smtClean="0"/>
              <a:t>Partition:</a:t>
            </a:r>
            <a:endParaRPr lang="en-US" dirty="0"/>
          </a:p>
          <a:p>
            <a:r>
              <a:rPr lang="en-US" dirty="0"/>
              <a:t>Topics may have many partitions, so it can handle an arbitrary amount of data</a:t>
            </a:r>
            <a:r>
              <a:rPr lang="en-US" dirty="0" smtClean="0"/>
              <a:t>.</a:t>
            </a:r>
          </a:p>
          <a:p>
            <a:endParaRPr lang="en-US" dirty="0"/>
          </a:p>
          <a:p>
            <a:r>
              <a:rPr lang="en-US" b="1" dirty="0" smtClean="0"/>
              <a:t>Brokers:</a:t>
            </a:r>
            <a:endParaRPr lang="en-US" dirty="0" smtClean="0"/>
          </a:p>
          <a:p>
            <a:pPr algn="just"/>
            <a:r>
              <a:rPr lang="en-US" dirty="0"/>
              <a:t>Brokers are simple system responsible for maintaining the </a:t>
            </a:r>
            <a:r>
              <a:rPr lang="en-US" dirty="0" smtClean="0"/>
              <a:t>published </a:t>
            </a:r>
            <a:r>
              <a:rPr lang="en-US" dirty="0"/>
              <a:t>data. Each broker may have zero or more partitions per topic. Assume, if there are N partitions in a topic and N number of brokers, each broker will have one partition.</a:t>
            </a:r>
          </a:p>
        </p:txBody>
      </p:sp>
    </p:spTree>
    <p:extLst>
      <p:ext uri="{BB962C8B-B14F-4D97-AF65-F5344CB8AC3E}">
        <p14:creationId xmlns:p14="http://schemas.microsoft.com/office/powerpoint/2010/main" val="37527304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Familiar with some terminologies </a:t>
            </a:r>
          </a:p>
        </p:txBody>
      </p:sp>
      <p:sp>
        <p:nvSpPr>
          <p:cNvPr id="3" name="Content Placeholder 2"/>
          <p:cNvSpPr>
            <a:spLocks noGrp="1"/>
          </p:cNvSpPr>
          <p:nvPr>
            <p:ph idx="1"/>
          </p:nvPr>
        </p:nvSpPr>
        <p:spPr/>
        <p:txBody>
          <a:bodyPr/>
          <a:lstStyle/>
          <a:p>
            <a:r>
              <a:rPr lang="en-US" b="1" dirty="0"/>
              <a:t>Kafka </a:t>
            </a:r>
            <a:r>
              <a:rPr lang="en-US" b="1" dirty="0" smtClean="0"/>
              <a:t>Cluster:</a:t>
            </a:r>
            <a:endParaRPr lang="en-US" dirty="0"/>
          </a:p>
          <a:p>
            <a:pPr algn="just"/>
            <a:r>
              <a:rPr lang="en-US" dirty="0"/>
              <a:t>Kafka’s having more than one broker are called as Kafka cluster. A Kafka cluster can be expanded without</a:t>
            </a:r>
            <a:r>
              <a:rPr lang="en-US" b="1" dirty="0"/>
              <a:t> downtime</a:t>
            </a:r>
            <a:r>
              <a:rPr lang="en-US" dirty="0"/>
              <a:t>. These clusters are used to </a:t>
            </a:r>
            <a:r>
              <a:rPr lang="en-US" b="1" dirty="0"/>
              <a:t>manage the persistence and replication of message data.</a:t>
            </a:r>
          </a:p>
          <a:p>
            <a:r>
              <a:rPr lang="en-US" b="1" dirty="0"/>
              <a:t>Producers</a:t>
            </a:r>
            <a:endParaRPr lang="en-US" dirty="0"/>
          </a:p>
          <a:p>
            <a:pPr algn="just"/>
            <a:r>
              <a:rPr lang="en-US" dirty="0"/>
              <a:t>Producers are the publisher of messages to one or more Kafka topics. Producers send data to Kafka brokers. Every time a producer </a:t>
            </a:r>
            <a:r>
              <a:rPr lang="en-US" dirty="0" smtClean="0"/>
              <a:t>publishes </a:t>
            </a:r>
            <a:r>
              <a:rPr lang="en-US" dirty="0"/>
              <a:t>a message to a broker, the broker simply appends the message to the last segment file. Actually, the message will be appended to a partition. Producer can also send messages to a partition of their choice.</a:t>
            </a:r>
          </a:p>
          <a:p>
            <a:endParaRPr lang="en-US" dirty="0"/>
          </a:p>
        </p:txBody>
      </p:sp>
    </p:spTree>
    <p:extLst>
      <p:ext uri="{BB962C8B-B14F-4D97-AF65-F5344CB8AC3E}">
        <p14:creationId xmlns:p14="http://schemas.microsoft.com/office/powerpoint/2010/main" val="16404556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285</TotalTime>
  <Words>1217</Words>
  <Application>Microsoft Office PowerPoint</Application>
  <PresentationFormat>Widescreen</PresentationFormat>
  <Paragraphs>89</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Tw Cen MT</vt:lpstr>
      <vt:lpstr>Tw Cen MT Condensed</vt:lpstr>
      <vt:lpstr>Verdana</vt:lpstr>
      <vt:lpstr>Wingdings 3</vt:lpstr>
      <vt:lpstr>Integral</vt:lpstr>
      <vt:lpstr>Apache Kafka </vt:lpstr>
      <vt:lpstr>Introduction </vt:lpstr>
      <vt:lpstr>challenges</vt:lpstr>
      <vt:lpstr>What is a Messaging System? </vt:lpstr>
      <vt:lpstr>Point to Point Messaging System </vt:lpstr>
      <vt:lpstr>Publish-Subscribe Messaging System </vt:lpstr>
      <vt:lpstr>What is Kafka? </vt:lpstr>
      <vt:lpstr>Familiar with some terminologies </vt:lpstr>
      <vt:lpstr>Familiar with some terminologies </vt:lpstr>
      <vt:lpstr>Familiar with some terminologies </vt:lpstr>
      <vt:lpstr>PowerPoint Presentation</vt:lpstr>
      <vt:lpstr>Cluster Architecture </vt:lpstr>
      <vt:lpstr>PowerPoint Presentation</vt:lpstr>
      <vt:lpstr>PowerPoint Presentation</vt:lpstr>
      <vt:lpstr>Benefits </vt:lpstr>
      <vt:lpstr>Integration with Apache Storm </vt:lpstr>
      <vt:lpstr>Integration with Apache Spark </vt:lpstr>
      <vt:lpstr>Applications </vt:lpstr>
      <vt:lpstr>Applications </vt:lpstr>
      <vt:lpstr>Apache Kafka - Tools </vt:lpstr>
      <vt:lpstr>Apache Kafka - Tools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Kafka</dc:title>
  <dc:creator>amirreza baryhaghighi</dc:creator>
  <cp:lastModifiedBy>amirreza baryhaghighi</cp:lastModifiedBy>
  <cp:revision>28</cp:revision>
  <dcterms:created xsi:type="dcterms:W3CDTF">2018-10-10T23:44:01Z</dcterms:created>
  <dcterms:modified xsi:type="dcterms:W3CDTF">2018-10-20T17:35:37Z</dcterms:modified>
</cp:coreProperties>
</file>