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75" r:id="rId5"/>
    <p:sldId id="259" r:id="rId6"/>
    <p:sldId id="260" r:id="rId7"/>
    <p:sldId id="261" r:id="rId8"/>
    <p:sldId id="262" r:id="rId9"/>
    <p:sldId id="263" r:id="rId10"/>
    <p:sldId id="266" r:id="rId11"/>
    <p:sldId id="267" r:id="rId12"/>
    <p:sldId id="268" r:id="rId13"/>
    <p:sldId id="277" r:id="rId14"/>
    <p:sldId id="269" r:id="rId15"/>
    <p:sldId id="278" r:id="rId16"/>
    <p:sldId id="270" r:id="rId17"/>
    <p:sldId id="279" r:id="rId18"/>
    <p:sldId id="271" r:id="rId19"/>
    <p:sldId id="272" r:id="rId20"/>
    <p:sldId id="280" r:id="rId21"/>
    <p:sldId id="273" r:id="rId22"/>
    <p:sldId id="274"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56" d="100"/>
          <a:sy n="156" d="100"/>
        </p:scale>
        <p:origin x="-608"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F85E9-1270-B240-BA6C-6201746DA269}" type="datetimeFigureOut">
              <a:rPr lang="en-US" smtClean="0"/>
              <a:t>10/10/18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D6EBD-9EA5-1A4C-81AE-AC5AB924171C}" type="slidenum">
              <a:rPr lang="en-US" smtClean="0"/>
              <a:t>‹#›</a:t>
            </a:fld>
            <a:endParaRPr lang="en-US"/>
          </a:p>
        </p:txBody>
      </p:sp>
    </p:spTree>
    <p:extLst>
      <p:ext uri="{BB962C8B-B14F-4D97-AF65-F5344CB8AC3E}">
        <p14:creationId xmlns:p14="http://schemas.microsoft.com/office/powerpoint/2010/main" val="992498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CD6EBD-9EA5-1A4C-81AE-AC5AB924171C}" type="slidenum">
              <a:rPr lang="en-US" smtClean="0"/>
              <a:t>6</a:t>
            </a:fld>
            <a:endParaRPr lang="en-US"/>
          </a:p>
        </p:txBody>
      </p:sp>
    </p:spTree>
    <p:extLst>
      <p:ext uri="{BB962C8B-B14F-4D97-AF65-F5344CB8AC3E}">
        <p14:creationId xmlns:p14="http://schemas.microsoft.com/office/powerpoint/2010/main" val="141724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5CF64DA-D2EA-7543-98AA-B3B0EE0AB2A4}" type="datetime1">
              <a:rPr lang="en-US" smtClean="0"/>
              <a:t>10/10/18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1C453-2039-6F40-9161-534AD06B78BB}" type="datetime1">
              <a:rPr lang="en-US" smtClean="0"/>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E38C4A-E864-0645-8B46-690F1C1B5807}"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5A01C-43BB-FB4A-AF95-72BE9471304B}"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88AB2-739C-B047-86DF-E00C14E2D6E2}"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C6556-A97C-7641-ADC6-EDEB37657F60}"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33411-CF2D-284E-9D83-3A007E6CF6A0}"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41AB52-4130-084A-84F9-C081080423EB}"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C7FB9-1EF6-D64C-A2D0-C2D2F5EA7D0B}"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4DB073-9619-9249-9CF8-B4AD39BA806C}"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8B36B-72B3-F74A-BD0C-0D27CE09F0E8}" type="datetime1">
              <a:rPr lang="en-US" smtClean="0"/>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CCD5BF-D446-9F42-8AB2-F0C2669144AD}" type="datetime1">
              <a:rPr lang="en-US" smtClean="0"/>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41E6DE-8E1D-FE42-9239-1DF4617EB7DE}" type="datetime1">
              <a:rPr lang="en-US" smtClean="0"/>
              <a:t>10/10/18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C24829-A9CC-7D45-BD17-3020BA73CDFF}" type="datetime1">
              <a:rPr lang="en-US" smtClean="0"/>
              <a:t>10/10/18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52FA74F-FF53-FF44-AB50-BDD25AFBF213}" type="datetime1">
              <a:rPr lang="en-US" smtClean="0"/>
              <a:t>10/10/18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7FAB0-2DFB-D34B-8945-A0862A8DC5CC}" type="datetime1">
              <a:rPr lang="en-US" smtClean="0"/>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63EB3-5E6E-3045-9557-2A1EC9FE6BF1}" type="datetime1">
              <a:rPr lang="en-US" smtClean="0"/>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7ABD0D-EBD1-DC4E-ABF2-DC390CE3A253}" type="datetime1">
              <a:rPr lang="en-US" smtClean="0"/>
              <a:t>10/10/18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b="1" dirty="0"/>
              <a:t>Stream data processing on resource constrained devices </a:t>
            </a:r>
            <a:r>
              <a:rPr lang="en-US" dirty="0"/>
              <a:t/>
            </a:r>
            <a:br>
              <a:rPr lang="en-US" dirty="0"/>
            </a:br>
            <a:endParaRPr lang="en-US" dirty="0"/>
          </a:p>
        </p:txBody>
      </p:sp>
      <p:sp>
        <p:nvSpPr>
          <p:cNvPr id="3" name="Subtitle 2"/>
          <p:cNvSpPr>
            <a:spLocks noGrp="1"/>
          </p:cNvSpPr>
          <p:nvPr>
            <p:ph type="subTitle" idx="1"/>
          </p:nvPr>
        </p:nvSpPr>
        <p:spPr/>
        <p:txBody>
          <a:bodyPr/>
          <a:lstStyle/>
          <a:p>
            <a:pPr algn="l"/>
            <a:r>
              <a:rPr lang="en-US" dirty="0" smtClean="0"/>
              <a:t>Presented by </a:t>
            </a:r>
            <a:r>
              <a:rPr lang="en-US" dirty="0" err="1" smtClean="0"/>
              <a:t>Alireza</a:t>
            </a:r>
            <a:r>
              <a:rPr lang="en-US" dirty="0" smtClean="0"/>
              <a:t> </a:t>
            </a:r>
            <a:r>
              <a:rPr lang="en-US" dirty="0" err="1" smtClean="0"/>
              <a:t>Nazari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43308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proccessing</a:t>
            </a:r>
            <a:r>
              <a:rPr lang="en-US" dirty="0" smtClean="0"/>
              <a:t> algorithm</a:t>
            </a:r>
            <a:endParaRPr lang="en-US" dirty="0"/>
          </a:p>
        </p:txBody>
      </p:sp>
      <p:sp>
        <p:nvSpPr>
          <p:cNvPr id="3" name="Content Placeholder 2"/>
          <p:cNvSpPr>
            <a:spLocks noGrp="1"/>
          </p:cNvSpPr>
          <p:nvPr>
            <p:ph idx="1"/>
          </p:nvPr>
        </p:nvSpPr>
        <p:spPr/>
        <p:txBody>
          <a:bodyPr/>
          <a:lstStyle/>
          <a:p>
            <a:r>
              <a:rPr lang="en-US" dirty="0"/>
              <a:t>T</a:t>
            </a:r>
            <a:r>
              <a:rPr lang="en-US" dirty="0" smtClean="0"/>
              <a:t>wo </a:t>
            </a:r>
            <a:r>
              <a:rPr lang="en-US" dirty="0"/>
              <a:t>Data Mining algorithms, “Linear </a:t>
            </a:r>
            <a:r>
              <a:rPr lang="en-US" dirty="0" smtClean="0"/>
              <a:t>Regression</a:t>
            </a:r>
            <a:r>
              <a:rPr lang="en-US" dirty="0"/>
              <a:t>” and “</a:t>
            </a:r>
            <a:r>
              <a:rPr lang="en-US" dirty="0" err="1" smtClean="0"/>
              <a:t>Nä</a:t>
            </a:r>
            <a:r>
              <a:rPr lang="en-US" dirty="0" err="1"/>
              <a:t>ıve</a:t>
            </a:r>
            <a:r>
              <a:rPr lang="en-US" dirty="0"/>
              <a:t> Bayes” have been selected, with which could be used for detecting abnormal behaviors of the machines or predicting the life-time of tools being used in the </a:t>
            </a:r>
            <a:r>
              <a:rPr lang="en-US" dirty="0" smtClean="0"/>
              <a:t>machine </a:t>
            </a:r>
            <a:r>
              <a:rPr lang="en-US" dirty="0"/>
              <a:t>for our experiment</a:t>
            </a:r>
            <a:r>
              <a:rPr lang="en-US" dirty="0" smtClean="0"/>
              <a:t>.</a:t>
            </a:r>
          </a:p>
          <a:p>
            <a:r>
              <a:rPr lang="en-US" dirty="0" smtClean="0"/>
              <a:t>For </a:t>
            </a:r>
            <a:r>
              <a:rPr lang="en-US" dirty="0"/>
              <a:t>this </a:t>
            </a:r>
            <a:r>
              <a:rPr lang="en-US" dirty="0" smtClean="0"/>
              <a:t>experimental </a:t>
            </a:r>
            <a:r>
              <a:rPr lang="en-US" dirty="0"/>
              <a:t>system, we use the trained model</a:t>
            </a:r>
            <a:r>
              <a:rPr lang="en-US" dirty="0" smtClean="0"/>
              <a:t>.</a:t>
            </a:r>
          </a:p>
          <a:p>
            <a:r>
              <a:rPr lang="en-US" dirty="0" smtClean="0"/>
              <a:t>The </a:t>
            </a:r>
            <a:r>
              <a:rPr lang="en-US" dirty="0"/>
              <a:t>“Algorithm” component of the overall design already have the trained model, and perform the algorithm logic with input stream data and produce the result.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191488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Experiment Environment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M</a:t>
            </a:r>
            <a:r>
              <a:rPr lang="en-US" dirty="0" smtClean="0"/>
              <a:t>achines </a:t>
            </a:r>
            <a:r>
              <a:rPr lang="en-US" dirty="0"/>
              <a:t>in the factory to travel through the multiple network routers which leads to increment of delay time until the actual action to be taken</a:t>
            </a:r>
            <a:r>
              <a:rPr lang="en-US" dirty="0" smtClean="0"/>
              <a:t>.</a:t>
            </a:r>
          </a:p>
          <a:p>
            <a:r>
              <a:rPr lang="en-US" dirty="0" smtClean="0"/>
              <a:t>Therefore</a:t>
            </a:r>
            <a:r>
              <a:rPr lang="en-US" dirty="0"/>
              <a:t>, those actions should be triggered on the edge of the network which is close enough to the target machine. </a:t>
            </a:r>
            <a:endParaRPr lang="en-US" dirty="0" smtClean="0"/>
          </a:p>
          <a:p>
            <a:r>
              <a:rPr lang="en-US" dirty="0" smtClean="0"/>
              <a:t>There </a:t>
            </a:r>
            <a:r>
              <a:rPr lang="en-US" dirty="0"/>
              <a:t>are various of type of Edge device with the various hardware capabilities to assist specific type of machines or a specific process consisted of various machines. </a:t>
            </a:r>
            <a:endParaRPr lang="en-US" dirty="0" smtClean="0"/>
          </a:p>
          <a:p>
            <a:r>
              <a:rPr lang="en-US" dirty="0" smtClean="0"/>
              <a:t>However</a:t>
            </a:r>
            <a:r>
              <a:rPr lang="en-US" dirty="0"/>
              <a:t>, the hardware capabilities of the Edge device is much more constrained comparing to that of the cloud computing environment because most of them are for specific purpose in general. </a:t>
            </a:r>
            <a:endParaRPr lang="en-US" dirty="0" smtClean="0"/>
          </a:p>
          <a:p>
            <a:r>
              <a:rPr lang="en-US" dirty="0" smtClean="0"/>
              <a:t>To </a:t>
            </a:r>
            <a:r>
              <a:rPr lang="en-US" dirty="0"/>
              <a:t>consider such practical environment, we decided to use the Raspberry PI 3 as the Edge device for our experiment; Raspberry PI </a:t>
            </a:r>
            <a:r>
              <a:rPr lang="en-US" dirty="0" smtClean="0"/>
              <a:t>3 </a:t>
            </a:r>
            <a:r>
              <a:rPr lang="en-US" dirty="0"/>
              <a:t>consists of ARM Quad-Core CPU and 1GB RAM.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7198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Experiment Environment </a:t>
            </a:r>
            <a:r>
              <a:rPr lang="en-US" dirty="0"/>
              <a:t>(cont’d)</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the figure, “Sender” creates a TCP channel and prepares for generating the stream data to send. </a:t>
            </a:r>
            <a:endParaRPr lang="en-US" dirty="0" smtClean="0"/>
          </a:p>
          <a:p>
            <a:r>
              <a:rPr lang="en-US" dirty="0" smtClean="0"/>
              <a:t>”</a:t>
            </a:r>
            <a:r>
              <a:rPr lang="en-US" dirty="0"/>
              <a:t>Job” is a set of components which process the data that we have implemented for the benchmark. </a:t>
            </a:r>
            <a:endParaRPr lang="en-US" dirty="0" smtClean="0"/>
          </a:p>
          <a:p>
            <a:r>
              <a:rPr lang="en-US" dirty="0" smtClean="0"/>
              <a:t>When </a:t>
            </a:r>
            <a:r>
              <a:rPr lang="en-US" dirty="0"/>
              <a:t>Job is registered on to each open-sources successfully, it attempts to connect to the Sender through the TCP channel and receives the stream data from it. </a:t>
            </a:r>
            <a:endParaRPr lang="en-US" dirty="0" smtClean="0"/>
          </a:p>
          <a:p>
            <a:r>
              <a:rPr lang="en-US" dirty="0" smtClean="0"/>
              <a:t>After </a:t>
            </a:r>
            <a:r>
              <a:rPr lang="en-US" dirty="0"/>
              <a:t>receiving the data, it processes the data and delivers the result to the “Receiver”. </a:t>
            </a:r>
            <a:endParaRPr lang="en-US" dirty="0" smtClean="0"/>
          </a:p>
          <a:p>
            <a:r>
              <a:rPr lang="en-US" dirty="0" smtClean="0"/>
              <a:t>In </a:t>
            </a:r>
            <a:r>
              <a:rPr lang="en-US" dirty="0"/>
              <a:t>case of factory, Sender is a machine, mostly, which is being used in manufacturing process. </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75482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837" y="609600"/>
            <a:ext cx="8111351" cy="5834085"/>
          </a:xfrm>
        </p:spPr>
      </p:pic>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4590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a:t>evaluation (cont’d)</a:t>
            </a:r>
          </a:p>
        </p:txBody>
      </p:sp>
      <p:sp>
        <p:nvSpPr>
          <p:cNvPr id="3" name="Content Placeholder 2"/>
          <p:cNvSpPr>
            <a:spLocks noGrp="1"/>
          </p:cNvSpPr>
          <p:nvPr>
            <p:ph idx="1"/>
          </p:nvPr>
        </p:nvSpPr>
        <p:spPr/>
        <p:txBody>
          <a:bodyPr>
            <a:normAutofit/>
          </a:bodyPr>
          <a:lstStyle/>
          <a:p>
            <a:r>
              <a:rPr lang="en-US" dirty="0"/>
              <a:t>When simulating this scenario on the Raspberry Pi 3, we found that the average processing time for executing the “Linear Regression Model” in the data processing Job took less than 1ms</a:t>
            </a:r>
            <a:r>
              <a:rPr lang="en-US" dirty="0" smtClean="0"/>
              <a:t>.</a:t>
            </a:r>
          </a:p>
          <a:p>
            <a:r>
              <a:rPr lang="en-US" dirty="0" smtClean="0"/>
              <a:t>Most </a:t>
            </a:r>
            <a:r>
              <a:rPr lang="en-US" dirty="0"/>
              <a:t>of time for finalizing the data processing was consumed by reading received-data and processing-result delivery in the data processing engine(open-sources</a:t>
            </a:r>
            <a:r>
              <a:rPr lang="en-US" dirty="0" smtClean="0"/>
              <a:t>).</a:t>
            </a:r>
          </a:p>
          <a:p>
            <a:r>
              <a:rPr lang="en-US" dirty="0"/>
              <a:t>T</a:t>
            </a:r>
            <a:r>
              <a:rPr lang="en-US" dirty="0" smtClean="0"/>
              <a:t>otal </a:t>
            </a:r>
            <a:r>
              <a:rPr lang="en-US" dirty="0"/>
              <a:t>time consumed by Storm for processing all the delivered data was relatively bigger than that of others. This was expected result because of its architecture. </a:t>
            </a:r>
          </a:p>
          <a:p>
            <a:r>
              <a:rPr lang="en-US" dirty="0" smtClean="0"/>
              <a:t>The </a:t>
            </a:r>
            <a:r>
              <a:rPr lang="en-US" dirty="0"/>
              <a:t>prominent difference was found in case of real-time data streaming circumstance such as receiving one message per 1 </a:t>
            </a:r>
            <a:r>
              <a:rPr lang="en-US" dirty="0" err="1"/>
              <a:t>ms</a:t>
            </a:r>
            <a:r>
              <a:rPr lang="en-US" dirty="0"/>
              <a:t> or 10 </a:t>
            </a:r>
            <a:r>
              <a:rPr lang="en-US" dirty="0" err="1"/>
              <a:t>ms.</a:t>
            </a:r>
            <a:r>
              <a:rPr lang="en-US" dirty="0"/>
              <a:t>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595089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607" y="2260316"/>
            <a:ext cx="11116826" cy="2870030"/>
          </a:xfrm>
        </p:spPr>
      </p:pic>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3622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evaluation</a:t>
            </a:r>
            <a:r>
              <a:rPr lang="en-US" dirty="0"/>
              <a:t> (cont’d)</a:t>
            </a:r>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a:t>
            </a:r>
            <a:r>
              <a:rPr lang="en-US" dirty="0"/>
              <a:t>results of data processing for all the received data with Spark Streaming and </a:t>
            </a:r>
            <a:r>
              <a:rPr lang="en-US" dirty="0" err="1"/>
              <a:t>Flink</a:t>
            </a:r>
            <a:r>
              <a:rPr lang="en-US" dirty="0"/>
              <a:t> were almost identical</a:t>
            </a:r>
            <a:r>
              <a:rPr lang="en-US" dirty="0" smtClean="0"/>
              <a:t>.</a:t>
            </a:r>
          </a:p>
          <a:p>
            <a:r>
              <a:rPr lang="en-US" dirty="0" smtClean="0"/>
              <a:t>At </a:t>
            </a:r>
            <a:r>
              <a:rPr lang="en-US" dirty="0"/>
              <a:t>some instances, Spark Streaming showed even better performance comparing to that of </a:t>
            </a:r>
            <a:r>
              <a:rPr lang="en-US" dirty="0" err="1"/>
              <a:t>Flink</a:t>
            </a:r>
            <a:r>
              <a:rPr lang="en-US" dirty="0"/>
              <a:t>. </a:t>
            </a:r>
            <a:endParaRPr lang="en-US" dirty="0" smtClean="0"/>
          </a:p>
          <a:p>
            <a:r>
              <a:rPr lang="en-US" dirty="0" smtClean="0"/>
              <a:t>The </a:t>
            </a:r>
            <a:r>
              <a:rPr lang="en-US" dirty="0"/>
              <a:t>stair-like result of the Spark Streaming came from its data processing mechanism which is batch processing. Therefore, Spark-stream module loads all the received stream data until its size reaches to a certain size, and deliver such set of stream data, which is called as micro batch, to the data processing logic. </a:t>
            </a:r>
            <a:endParaRPr lang="en-US" dirty="0" smtClean="0"/>
          </a:p>
          <a:p>
            <a:r>
              <a:rPr lang="en-US" dirty="0" smtClean="0"/>
              <a:t>Therefore</a:t>
            </a:r>
            <a:r>
              <a:rPr lang="en-US" dirty="0"/>
              <a:t>, the performance result of Spark Streaming is competing on since it has additional task before actual data processing task. </a:t>
            </a:r>
            <a:endParaRPr lang="en-US" dirty="0" smtClean="0"/>
          </a:p>
          <a:p>
            <a:r>
              <a:rPr lang="en-US" dirty="0" smtClean="0"/>
              <a:t>The </a:t>
            </a:r>
            <a:r>
              <a:rPr lang="en-US" dirty="0"/>
              <a:t>result from this scenario shows that Storm would not be a good choice for stream data processing on the Edge System</a:t>
            </a:r>
            <a:r>
              <a:rPr lang="en-US" dirty="0" smtClean="0"/>
              <a:t>.</a:t>
            </a:r>
          </a:p>
          <a:p>
            <a:r>
              <a:rPr lang="en-US" dirty="0"/>
              <a:t>W</a:t>
            </a:r>
            <a:r>
              <a:rPr lang="en-US" dirty="0" smtClean="0"/>
              <a:t>e </a:t>
            </a:r>
            <a:r>
              <a:rPr lang="en-US" dirty="0"/>
              <a:t>excluded Storm and focused on benchmark the performance on two stream data processing engines, Spark Streaming and </a:t>
            </a:r>
            <a:r>
              <a:rPr lang="en-US" dirty="0" err="1"/>
              <a:t>Flink</a:t>
            </a:r>
            <a:r>
              <a:rPr lang="en-US" dirty="0"/>
              <a:t>.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66280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135" y="1227138"/>
            <a:ext cx="9037070" cy="4607134"/>
          </a:xfrm>
        </p:spPr>
      </p:pic>
      <p:sp>
        <p:nvSpPr>
          <p:cNvPr id="3" name="Slide Number Placeholder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338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evaluation</a:t>
            </a:r>
            <a:r>
              <a:rPr lang="en-US" dirty="0"/>
              <a:t> (cont’d)</a:t>
            </a:r>
          </a:p>
        </p:txBody>
      </p:sp>
      <p:sp>
        <p:nvSpPr>
          <p:cNvPr id="3" name="Content Placeholder 2"/>
          <p:cNvSpPr>
            <a:spLocks noGrp="1"/>
          </p:cNvSpPr>
          <p:nvPr>
            <p:ph idx="1"/>
          </p:nvPr>
        </p:nvSpPr>
        <p:spPr/>
        <p:txBody>
          <a:bodyPr>
            <a:normAutofit/>
          </a:bodyPr>
          <a:lstStyle/>
          <a:p>
            <a:r>
              <a:rPr lang="en-US" dirty="0"/>
              <a:t>the average data processing time for executing the Na ̈</a:t>
            </a:r>
            <a:r>
              <a:rPr lang="en-US" dirty="0" err="1"/>
              <a:t>ıve</a:t>
            </a:r>
            <a:r>
              <a:rPr lang="en-US" dirty="0"/>
              <a:t> Bayes Model took 8ms</a:t>
            </a:r>
            <a:r>
              <a:rPr lang="en-US" dirty="0" smtClean="0"/>
              <a:t>.</a:t>
            </a:r>
          </a:p>
          <a:p>
            <a:r>
              <a:rPr lang="en-US" dirty="0" smtClean="0"/>
              <a:t>And </a:t>
            </a:r>
            <a:r>
              <a:rPr lang="en-US" dirty="0"/>
              <a:t>this difference influences the result of data processing performance</a:t>
            </a:r>
            <a:r>
              <a:rPr lang="en-US" dirty="0" smtClean="0"/>
              <a:t>.</a:t>
            </a:r>
          </a:p>
          <a:p>
            <a:r>
              <a:rPr lang="en-US" dirty="0" smtClean="0"/>
              <a:t>The </a:t>
            </a:r>
            <a:r>
              <a:rPr lang="en-US" dirty="0"/>
              <a:t>result from </a:t>
            </a:r>
            <a:r>
              <a:rPr lang="en-US" dirty="0" err="1"/>
              <a:t>Flink</a:t>
            </a:r>
            <a:r>
              <a:rPr lang="en-US" dirty="0"/>
              <a:t> which shows the better performance compared with that of Spark Streaming came from its data processing mechanism</a:t>
            </a:r>
            <a:r>
              <a:rPr lang="en-US" dirty="0" smtClean="0"/>
              <a:t>.</a:t>
            </a:r>
          </a:p>
          <a:p>
            <a:r>
              <a:rPr lang="en-US" dirty="0" err="1" smtClean="0"/>
              <a:t>Flink</a:t>
            </a:r>
            <a:r>
              <a:rPr lang="en-US" dirty="0" smtClean="0"/>
              <a:t> </a:t>
            </a:r>
            <a:r>
              <a:rPr lang="en-US" dirty="0"/>
              <a:t>separates the logic inside the job and executes them separately, therefore, the stream data reader could read the next stream data earlier than Spark Streaming does</a:t>
            </a:r>
            <a:r>
              <a:rPr lang="en-US" dirty="0" smtClean="0"/>
              <a:t>.</a:t>
            </a:r>
          </a:p>
          <a:p>
            <a:r>
              <a:rPr lang="en-US" dirty="0" smtClean="0"/>
              <a:t>Even </a:t>
            </a:r>
            <a:r>
              <a:rPr lang="en-US" dirty="0"/>
              <a:t>though Spark </a:t>
            </a:r>
            <a:r>
              <a:rPr lang="en-US" dirty="0" err="1"/>
              <a:t>Streming</a:t>
            </a:r>
            <a:r>
              <a:rPr lang="en-US" dirty="0"/>
              <a:t> showed competitive result when receiving stream data per 10 </a:t>
            </a:r>
            <a:r>
              <a:rPr lang="en-US" dirty="0" err="1"/>
              <a:t>ms</a:t>
            </a:r>
            <a:r>
              <a:rPr lang="en-US" dirty="0"/>
              <a:t> and 100ms, </a:t>
            </a:r>
            <a:r>
              <a:rPr lang="en-US" dirty="0" err="1"/>
              <a:t>Flink</a:t>
            </a:r>
            <a:r>
              <a:rPr lang="en-US" dirty="0"/>
              <a:t> would be the best choice for real-time stream data processing task, since receiving stream data in every 1ms could be general case in industrial domain.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56691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evaluation</a:t>
            </a:r>
            <a:r>
              <a:rPr lang="en-US" dirty="0"/>
              <a:t> (cont’d)</a:t>
            </a:r>
          </a:p>
        </p:txBody>
      </p:sp>
      <p:sp>
        <p:nvSpPr>
          <p:cNvPr id="3" name="Content Placeholder 2"/>
          <p:cNvSpPr>
            <a:spLocks noGrp="1"/>
          </p:cNvSpPr>
          <p:nvPr>
            <p:ph idx="1"/>
          </p:nvPr>
        </p:nvSpPr>
        <p:spPr/>
        <p:txBody>
          <a:bodyPr/>
          <a:lstStyle/>
          <a:p>
            <a:r>
              <a:rPr lang="en-US" dirty="0"/>
              <a:t>To check whether such situation could be resolved by using the “Parallel Data Processing” capability supported by open sources, we divided a Job into 5/10 processes and distributed the stream data to them</a:t>
            </a:r>
            <a:r>
              <a:rPr lang="en-US" dirty="0" smtClean="0"/>
              <a:t>.</a:t>
            </a:r>
          </a:p>
          <a:p>
            <a:r>
              <a:rPr lang="en-US" dirty="0" smtClean="0"/>
              <a:t>Spark’s </a:t>
            </a:r>
            <a:r>
              <a:rPr lang="en-US" dirty="0"/>
              <a:t>performance got better when using parallel processing.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039647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85801" y="1854391"/>
            <a:ext cx="10131425" cy="4453942"/>
          </a:xfrm>
        </p:spPr>
        <p:txBody>
          <a:bodyPr>
            <a:normAutofit/>
          </a:bodyPr>
          <a:lstStyle/>
          <a:p>
            <a:r>
              <a:rPr lang="en-US" sz="2000" dirty="0"/>
              <a:t>With the ever increasing amount of data that needs to be collected from </a:t>
            </a:r>
            <a:r>
              <a:rPr lang="en-US" sz="2000" dirty="0" err="1"/>
              <a:t>IoT</a:t>
            </a:r>
            <a:r>
              <a:rPr lang="en-US" sz="2000" dirty="0"/>
              <a:t> data sources, it becomes more and more expensive to simply stream all the data to a cloud-side data processing </a:t>
            </a:r>
            <a:r>
              <a:rPr lang="en-US" sz="2000" dirty="0" smtClean="0"/>
              <a:t>platform</a:t>
            </a:r>
          </a:p>
          <a:p>
            <a:r>
              <a:rPr lang="en-US" sz="2000" dirty="0" smtClean="0"/>
              <a:t>Depending </a:t>
            </a:r>
            <a:r>
              <a:rPr lang="en-US" sz="2000" dirty="0"/>
              <a:t>on specific scenarios, it may be beneficial to (pre-)process the data as close to its source as </a:t>
            </a:r>
            <a:r>
              <a:rPr lang="en-US" sz="2000" dirty="0" smtClean="0"/>
              <a:t>possible.</a:t>
            </a:r>
          </a:p>
          <a:p>
            <a:r>
              <a:rPr lang="en-US" sz="2000" dirty="0" smtClean="0"/>
              <a:t>there </a:t>
            </a:r>
            <a:r>
              <a:rPr lang="en-US" sz="2000" dirty="0"/>
              <a:t>are limitations on how powerful computing resources are available near the data sources. </a:t>
            </a:r>
            <a:endParaRPr lang="en-US" sz="2000" dirty="0" smtClean="0"/>
          </a:p>
          <a:p>
            <a:r>
              <a:rPr lang="en-US" sz="2000" dirty="0" smtClean="0"/>
              <a:t>The </a:t>
            </a:r>
            <a:r>
              <a:rPr lang="en-US" sz="2000" dirty="0"/>
              <a:t>goal of this </a:t>
            </a:r>
            <a:r>
              <a:rPr lang="en-US" sz="2000" dirty="0" smtClean="0"/>
              <a:t>presentation </a:t>
            </a:r>
            <a:r>
              <a:rPr lang="en-US" sz="2000" dirty="0"/>
              <a:t>is to evaluate existing solutions for streaming data processing which allow performing part of the data processing nearer to the </a:t>
            </a:r>
            <a:r>
              <a:rPr lang="en-US" sz="2000" dirty="0" smtClean="0"/>
              <a:t>source</a:t>
            </a:r>
          </a:p>
          <a:p>
            <a:r>
              <a:rPr lang="en-US" sz="2000" dirty="0" smtClean="0"/>
              <a:t>give </a:t>
            </a:r>
            <a:r>
              <a:rPr lang="en-US" sz="2000" dirty="0"/>
              <a:t>an overview of their usability, advantages and disadvantages and </a:t>
            </a:r>
            <a:r>
              <a:rPr lang="en-US" sz="2000" dirty="0" err="1"/>
              <a:t>analyse</a:t>
            </a:r>
            <a:r>
              <a:rPr lang="en-US" sz="2000" dirty="0"/>
              <a:t> their effectiveness in comparison to more classical stream data processing frameworks such as Apache Spark or Storm. </a:t>
            </a:r>
          </a:p>
          <a:p>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042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301" y="929187"/>
            <a:ext cx="7170666" cy="5312544"/>
          </a:xfrm>
        </p:spPr>
      </p:pic>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70349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According to the evaluation results of this experiment, Storm may not be appropriate stream data processing engine for resource constrained Edge device. </a:t>
            </a:r>
            <a:endParaRPr lang="en-US" dirty="0" smtClean="0"/>
          </a:p>
          <a:p>
            <a:r>
              <a:rPr lang="en-US" dirty="0" smtClean="0"/>
              <a:t>As </a:t>
            </a:r>
            <a:r>
              <a:rPr lang="en-US" dirty="0"/>
              <a:t>mentioned in section II, Storm’s basic modules consume most of memory resource of Raspberry Pi 3 so that there is no enough memory left to perform the task. </a:t>
            </a:r>
            <a:endParaRPr lang="en-US" dirty="0" smtClean="0"/>
          </a:p>
          <a:p>
            <a:r>
              <a:rPr lang="en-US" dirty="0" smtClean="0"/>
              <a:t>Spark </a:t>
            </a:r>
            <a:r>
              <a:rPr lang="en-US" dirty="0"/>
              <a:t>Streaming, by the way, showed competing performance through parallel processing and also executed one of our algorithms, linear regression, faster than </a:t>
            </a:r>
            <a:r>
              <a:rPr lang="en-US" dirty="0" err="1"/>
              <a:t>Flink</a:t>
            </a:r>
            <a:r>
              <a:rPr lang="en-US" dirty="0"/>
              <a:t> does. Fig. 3a and Fig. 3b proves that. </a:t>
            </a:r>
            <a:endParaRPr lang="en-US" dirty="0" smtClean="0"/>
          </a:p>
          <a:p>
            <a:r>
              <a:rPr lang="en-US" dirty="0" smtClean="0"/>
              <a:t>However</a:t>
            </a:r>
            <a:r>
              <a:rPr lang="en-US" dirty="0"/>
              <a:t>, it’s hard to think up a general use-case with using parallel processing functionality for edge device which have constrained hardware capabilities. </a:t>
            </a:r>
            <a:endParaRPr lang="en-US" dirty="0" smtClean="0"/>
          </a:p>
          <a:p>
            <a:r>
              <a:rPr lang="en-US" dirty="0" err="1" smtClean="0"/>
              <a:t>Flink</a:t>
            </a:r>
            <a:r>
              <a:rPr lang="en-US" dirty="0" smtClean="0"/>
              <a:t> </a:t>
            </a:r>
            <a:r>
              <a:rPr lang="en-US" dirty="0"/>
              <a:t>showed high performance in all experiments, leaving the performance in parallel processing aside. Overall, Spark and </a:t>
            </a:r>
            <a:r>
              <a:rPr lang="en-US" dirty="0" err="1"/>
              <a:t>Flink</a:t>
            </a:r>
            <a:r>
              <a:rPr lang="en-US" dirty="0"/>
              <a:t> turned out to be appropriate data processing engines for our target Edge system while Storm was busily engaged in running multiple tasks. </a:t>
            </a:r>
            <a:endParaRPr lang="en-US" dirty="0" smtClean="0"/>
          </a:p>
          <a:p>
            <a:r>
              <a:rPr lang="en-US" dirty="0" smtClean="0"/>
              <a:t>As </a:t>
            </a:r>
            <a:r>
              <a:rPr lang="en-US" dirty="0"/>
              <a:t>a future work, we are planning to extend our experiment with Spark and </a:t>
            </a:r>
            <a:r>
              <a:rPr lang="en-US" dirty="0" err="1"/>
              <a:t>Flink</a:t>
            </a:r>
            <a:r>
              <a:rPr lang="en-US" dirty="0"/>
              <a:t> which includes utilizing the practical algorithms that we adapted in our factory with distributed functionality enabled on Raspberry Pi 3.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2478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 Lee, J. Oh, K. Kim and H. </a:t>
            </a:r>
            <a:r>
              <a:rPr lang="en-US" dirty="0" err="1"/>
              <a:t>Yeon</a:t>
            </a:r>
            <a:r>
              <a:rPr lang="en-US" dirty="0"/>
              <a:t>, "A data streaming performance evaluation using resource constrained edge device," </a:t>
            </a:r>
            <a:r>
              <a:rPr lang="en-US" i="1" dirty="0"/>
              <a:t>2017 International Conference on Information and Communication Technology Convergence (ICTC)</a:t>
            </a:r>
            <a:r>
              <a:rPr lang="en-US" dirty="0"/>
              <a:t>, </a:t>
            </a:r>
            <a:r>
              <a:rPr lang="en-US" dirty="0" err="1"/>
              <a:t>Jeju</a:t>
            </a:r>
            <a:r>
              <a:rPr lang="en-US" dirty="0"/>
              <a:t>, 2017, pp. 628-633.</a:t>
            </a:r>
            <a:br>
              <a:rPr lang="en-US" dirty="0"/>
            </a:br>
            <a:r>
              <a:rPr lang="en-US" dirty="0" err="1"/>
              <a:t>doi</a:t>
            </a:r>
            <a:r>
              <a:rPr lang="en-US" dirty="0"/>
              <a:t>: </a:t>
            </a:r>
            <a:r>
              <a:rPr lang="en-US" dirty="0" smtClean="0"/>
              <a:t>10.1109/ICTC.2017.8191055</a:t>
            </a:r>
          </a:p>
          <a:p>
            <a:r>
              <a:rPr lang="en-US" dirty="0"/>
              <a:t>W. Shi, J. Cao, Q. Zhang, Y. Li and L. Xu, "Edge Computing: Vision and Challenges," in </a:t>
            </a:r>
            <a:r>
              <a:rPr lang="en-US" i="1" dirty="0"/>
              <a:t>IEEE Internet of Things Journal</a:t>
            </a:r>
            <a:r>
              <a:rPr lang="en-US" dirty="0"/>
              <a:t>, vol. 3, no. 5, pp. 637-646, Oct. 2016.</a:t>
            </a:r>
            <a:br>
              <a:rPr lang="en-US" dirty="0"/>
            </a:br>
            <a:r>
              <a:rPr lang="en-US" dirty="0" err="1"/>
              <a:t>doi</a:t>
            </a:r>
            <a:r>
              <a:rPr lang="en-US" dirty="0"/>
              <a:t>: 10.1109/JIOT.2016.2579198</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67677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1" y="1782838"/>
            <a:ext cx="10131425" cy="3649133"/>
          </a:xfrm>
        </p:spPr>
        <p:txBody>
          <a:bodyPr>
            <a:normAutofit/>
          </a:bodyPr>
          <a:lstStyle/>
          <a:p>
            <a:pPr marL="0" indent="0" algn="ctr">
              <a:buNone/>
            </a:pPr>
            <a:r>
              <a:rPr lang="en-US" sz="4000" dirty="0" smtClean="0"/>
              <a:t>Thank you for your attention</a:t>
            </a:r>
            <a:endParaRPr lang="en-US" sz="4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794278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Introduction(cont’d)</a:t>
            </a:r>
          </a:p>
        </p:txBody>
      </p:sp>
      <p:sp>
        <p:nvSpPr>
          <p:cNvPr id="3" name="Content Placeholder 2"/>
          <p:cNvSpPr>
            <a:spLocks noGrp="1"/>
          </p:cNvSpPr>
          <p:nvPr>
            <p:ph idx="1"/>
          </p:nvPr>
        </p:nvSpPr>
        <p:spPr/>
        <p:txBody>
          <a:bodyPr/>
          <a:lstStyle/>
          <a:p>
            <a:r>
              <a:rPr lang="en-US" dirty="0"/>
              <a:t>Automated </a:t>
            </a:r>
            <a:r>
              <a:rPr lang="en-US" dirty="0" err="1" smtClean="0"/>
              <a:t>IoT</a:t>
            </a:r>
            <a:r>
              <a:rPr lang="en-US" dirty="0" smtClean="0"/>
              <a:t> </a:t>
            </a:r>
            <a:r>
              <a:rPr lang="en-US" dirty="0"/>
              <a:t>devices lead the improvement of factory operational efficiency</a:t>
            </a:r>
            <a:r>
              <a:rPr lang="en-US" dirty="0" smtClean="0"/>
              <a:t>.</a:t>
            </a:r>
          </a:p>
          <a:p>
            <a:r>
              <a:rPr lang="en-US" dirty="0" smtClean="0"/>
              <a:t>They </a:t>
            </a:r>
            <a:r>
              <a:rPr lang="en-US" dirty="0"/>
              <a:t>helped to reduce operational time and personnel expenses, and helped to increase operational accuracy</a:t>
            </a:r>
            <a:r>
              <a:rPr lang="en-US" dirty="0" smtClean="0"/>
              <a:t>.</a:t>
            </a:r>
          </a:p>
          <a:p>
            <a:r>
              <a:rPr lang="en-US" dirty="0" smtClean="0"/>
              <a:t>Their </a:t>
            </a:r>
            <a:r>
              <a:rPr lang="en-US" dirty="0"/>
              <a:t>jobs include prediction of operation failure and anomaly detection to avert factory downtime</a:t>
            </a:r>
            <a:r>
              <a:rPr lang="en-US" dirty="0" smtClean="0"/>
              <a:t>.</a:t>
            </a:r>
          </a:p>
          <a:p>
            <a:r>
              <a:rPr lang="en-US" dirty="0" smtClean="0"/>
              <a:t>If </a:t>
            </a:r>
            <a:r>
              <a:rPr lang="en-US" dirty="0"/>
              <a:t>stream data, which is generated by machines in the factory, can be processed faster than before, the downtime could be shorter and prediction could be made earlier. </a:t>
            </a:r>
            <a:endParaRPr lang="en-US" dirty="0" smtClean="0"/>
          </a:p>
          <a:p>
            <a:r>
              <a:rPr lang="en-US" dirty="0" smtClean="0"/>
              <a:t>To </a:t>
            </a:r>
            <a:r>
              <a:rPr lang="en-US" dirty="0"/>
              <a:t>make stream data processing time shorter, performing it close to the machine could be a good approach.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7458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oT environment.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007" y="311894"/>
            <a:ext cx="8721299" cy="6546106"/>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25783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Introduction(cont’d)</a:t>
            </a:r>
          </a:p>
        </p:txBody>
      </p:sp>
      <p:sp>
        <p:nvSpPr>
          <p:cNvPr id="3" name="Content Placeholder 2"/>
          <p:cNvSpPr>
            <a:spLocks noGrp="1"/>
          </p:cNvSpPr>
          <p:nvPr>
            <p:ph idx="1"/>
          </p:nvPr>
        </p:nvSpPr>
        <p:spPr/>
        <p:txBody>
          <a:bodyPr/>
          <a:lstStyle/>
          <a:p>
            <a:r>
              <a:rPr lang="en-US" dirty="0"/>
              <a:t>If an </a:t>
            </a:r>
            <a:r>
              <a:rPr lang="en-US" dirty="0" err="1" smtClean="0"/>
              <a:t>IoT</a:t>
            </a:r>
            <a:r>
              <a:rPr lang="en-US" dirty="0" smtClean="0"/>
              <a:t> </a:t>
            </a:r>
            <a:r>
              <a:rPr lang="en-US" dirty="0"/>
              <a:t>device is smart enough to process data, it can obtain meaningful information by processing data by itself. </a:t>
            </a:r>
            <a:endParaRPr lang="en-US" dirty="0" smtClean="0"/>
          </a:p>
          <a:p>
            <a:r>
              <a:rPr lang="en-US" dirty="0" smtClean="0"/>
              <a:t>We can also use another machine to collect data from small sensors, and process the data to make decision.</a:t>
            </a:r>
          </a:p>
          <a:p>
            <a:r>
              <a:rPr lang="en-US" dirty="0" smtClean="0"/>
              <a:t>We </a:t>
            </a:r>
            <a:r>
              <a:rPr lang="en-US" dirty="0"/>
              <a:t>address this type of data processing which is performed at the machines as “Edge Computing”. “Edge” originally meant the edge of the network</a:t>
            </a:r>
            <a:r>
              <a:rPr lang="en-US" dirty="0" smtClean="0"/>
              <a:t>.</a:t>
            </a:r>
          </a:p>
          <a:p>
            <a:r>
              <a:rPr lang="en-US" dirty="0" smtClean="0"/>
              <a:t>If </a:t>
            </a:r>
            <a:r>
              <a:rPr lang="en-US" dirty="0"/>
              <a:t>data processing can be performed without being transmitted to the cloud or another storage, it would be done faster</a:t>
            </a:r>
            <a:r>
              <a:rPr lang="en-US" dirty="0" smtClean="0"/>
              <a:t>.</a:t>
            </a:r>
          </a:p>
          <a:p>
            <a:r>
              <a:rPr lang="en-US" dirty="0" smtClean="0"/>
              <a:t> “Edge</a:t>
            </a:r>
            <a:r>
              <a:rPr lang="en-US" dirty="0"/>
              <a:t>” devices usually have lower hardware capacity than “Server”,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6332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Introduction(cont’d)</a:t>
            </a:r>
          </a:p>
        </p:txBody>
      </p:sp>
      <p:sp>
        <p:nvSpPr>
          <p:cNvPr id="3" name="Content Placeholder 2"/>
          <p:cNvSpPr>
            <a:spLocks noGrp="1"/>
          </p:cNvSpPr>
          <p:nvPr>
            <p:ph idx="1"/>
          </p:nvPr>
        </p:nvSpPr>
        <p:spPr/>
        <p:txBody>
          <a:bodyPr/>
          <a:lstStyle/>
          <a:p>
            <a:r>
              <a:rPr lang="en-US" dirty="0"/>
              <a:t>W</a:t>
            </a:r>
            <a:r>
              <a:rPr lang="en-US" dirty="0" smtClean="0"/>
              <a:t>e </a:t>
            </a:r>
            <a:r>
              <a:rPr lang="en-US" dirty="0"/>
              <a:t>wanted to know which data processing engine can be used for edge devices</a:t>
            </a:r>
            <a:r>
              <a:rPr lang="en-US" dirty="0" smtClean="0"/>
              <a:t>.</a:t>
            </a:r>
          </a:p>
          <a:p>
            <a:r>
              <a:rPr lang="en-US" dirty="0" smtClean="0"/>
              <a:t>We </a:t>
            </a:r>
            <a:r>
              <a:rPr lang="en-US" dirty="0"/>
              <a:t>selected three representative engines: Apache </a:t>
            </a:r>
            <a:r>
              <a:rPr lang="en-US" dirty="0" err="1"/>
              <a:t>Flink</a:t>
            </a:r>
            <a:r>
              <a:rPr lang="en-US" dirty="0"/>
              <a:t>, Apache Storm and Apache Spark streaming. </a:t>
            </a:r>
            <a:endParaRPr lang="en-US" dirty="0" smtClean="0"/>
          </a:p>
          <a:p>
            <a:r>
              <a:rPr lang="en-US" dirty="0" smtClean="0"/>
              <a:t>We </a:t>
            </a:r>
            <a:r>
              <a:rPr lang="en-US" dirty="0"/>
              <a:t>installed them on the Raspberry Pi 3 and evaluated their latencies and throughputs. </a:t>
            </a:r>
            <a:endParaRPr lang="en-US" dirty="0" smtClean="0"/>
          </a:p>
          <a:p>
            <a:r>
              <a:rPr lang="en-US" dirty="0" smtClean="0"/>
              <a:t>The </a:t>
            </a:r>
            <a:r>
              <a:rPr lang="en-US" dirty="0"/>
              <a:t>conclusion is that Apache </a:t>
            </a:r>
            <a:r>
              <a:rPr lang="en-US" dirty="0" err="1"/>
              <a:t>Flink</a:t>
            </a:r>
            <a:r>
              <a:rPr lang="en-US" dirty="0"/>
              <a:t> and Apache Spark Streaming showed competing results in all tests while Apache Storm showed worse performance than the others</a:t>
            </a:r>
            <a:r>
              <a:rPr lang="en-US" dirty="0" smtClean="0"/>
              <a:t>.</a:t>
            </a:r>
          </a:p>
          <a:p>
            <a:r>
              <a:rPr lang="en-US" dirty="0" smtClean="0"/>
              <a:t>It </a:t>
            </a:r>
            <a:r>
              <a:rPr lang="en-US" dirty="0"/>
              <a:t>required more memory resources to </a:t>
            </a:r>
            <a:r>
              <a:rPr lang="en-US" dirty="0" smtClean="0"/>
              <a:t>execute </a:t>
            </a:r>
            <a:r>
              <a:rPr lang="en-US" dirty="0"/>
              <a:t>its basic components, and this caused its long warming up time to perform our simple algorithms.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30538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Introduction(cont’d)</a:t>
            </a:r>
            <a:endParaRPr lang="en-US" dirty="0"/>
          </a:p>
        </p:txBody>
      </p:sp>
      <p:sp>
        <p:nvSpPr>
          <p:cNvPr id="3" name="Content Placeholder 2"/>
          <p:cNvSpPr>
            <a:spLocks noGrp="1"/>
          </p:cNvSpPr>
          <p:nvPr>
            <p:ph idx="1"/>
          </p:nvPr>
        </p:nvSpPr>
        <p:spPr/>
        <p:txBody>
          <a:bodyPr/>
          <a:lstStyle/>
          <a:p>
            <a:r>
              <a:rPr lang="en-US" dirty="0" err="1" smtClean="0"/>
              <a:t>IoT</a:t>
            </a:r>
            <a:r>
              <a:rPr lang="en-US" dirty="0" smtClean="0"/>
              <a:t> </a:t>
            </a:r>
            <a:r>
              <a:rPr lang="en-US" dirty="0"/>
              <a:t>application, such as self- driving of autonomous vehicle, human-machine collaborations on smart factory, might require very short response time to control the device and avoid the dangerous situation</a:t>
            </a:r>
            <a:r>
              <a:rPr lang="en-US" dirty="0" smtClean="0"/>
              <a:t>.</a:t>
            </a:r>
          </a:p>
          <a:p>
            <a:r>
              <a:rPr lang="en-US" dirty="0"/>
              <a:t>D</a:t>
            </a:r>
            <a:r>
              <a:rPr lang="en-US" dirty="0" smtClean="0"/>
              <a:t>evices </a:t>
            </a:r>
            <a:r>
              <a:rPr lang="en-US" dirty="0"/>
              <a:t>that generate data are increasing exponentially, all the data could not be processed nor stored because it is treated as useless unless being processed at the time it has produced. </a:t>
            </a:r>
            <a:br>
              <a:rPr lang="en-US" dirty="0"/>
            </a:br>
            <a:endParaRPr lang="en-US" dirty="0" smtClean="0"/>
          </a:p>
          <a:p>
            <a:r>
              <a:rPr lang="en-US" dirty="0"/>
              <a:t>T</a:t>
            </a:r>
            <a:r>
              <a:rPr lang="en-US" dirty="0" smtClean="0"/>
              <a:t>he </a:t>
            </a:r>
            <a:r>
              <a:rPr lang="en-US" dirty="0"/>
              <a:t>analysis using the cloud could not guarantee the real-time data processing because it depends on network status and amount of data in its storage.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1400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Introduction(cont’d)</a:t>
            </a:r>
          </a:p>
        </p:txBody>
      </p:sp>
      <p:sp>
        <p:nvSpPr>
          <p:cNvPr id="3" name="Content Placeholder 2"/>
          <p:cNvSpPr>
            <a:spLocks noGrp="1"/>
          </p:cNvSpPr>
          <p:nvPr>
            <p:ph idx="1"/>
          </p:nvPr>
        </p:nvSpPr>
        <p:spPr/>
        <p:txBody>
          <a:bodyPr/>
          <a:lstStyle/>
          <a:p>
            <a:r>
              <a:rPr lang="en-US" dirty="0"/>
              <a:t>To process the data produced by machines in real-time, such devices on the edge of the network which are attached and connected closely to those machines are being recognized as the most proper place </a:t>
            </a:r>
          </a:p>
          <a:p>
            <a:r>
              <a:rPr lang="en-US" dirty="0"/>
              <a:t>D</a:t>
            </a:r>
            <a:r>
              <a:rPr lang="en-US" dirty="0" smtClean="0"/>
              <a:t>ata </a:t>
            </a:r>
            <a:r>
              <a:rPr lang="en-US" dirty="0"/>
              <a:t>generated by things and machines could be processed at the point where data is produced</a:t>
            </a:r>
            <a:r>
              <a:rPr lang="en-US" dirty="0" smtClean="0"/>
              <a:t>.</a:t>
            </a:r>
          </a:p>
          <a:p>
            <a:r>
              <a:rPr lang="en-US" dirty="0" smtClean="0"/>
              <a:t>Therefore</a:t>
            </a:r>
            <a:r>
              <a:rPr lang="en-US" dirty="0"/>
              <a:t>, data processing engines for edge system should be able to process data in real-time and to be installed in resource constrained devices.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30729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a:t>In the industrial domain, reducing the Operating Expenses, </a:t>
            </a:r>
            <a:r>
              <a:rPr lang="en-US" i="1" dirty="0"/>
              <a:t>OPEX</a:t>
            </a:r>
            <a:r>
              <a:rPr lang="en-US" dirty="0"/>
              <a:t>, is the main goal. </a:t>
            </a:r>
            <a:endParaRPr lang="en-US" dirty="0" smtClean="0"/>
          </a:p>
          <a:p>
            <a:r>
              <a:rPr lang="en-US" dirty="0" smtClean="0"/>
              <a:t>In </a:t>
            </a:r>
            <a:r>
              <a:rPr lang="en-US" dirty="0"/>
              <a:t>order to achieve this goal, </a:t>
            </a:r>
            <a:r>
              <a:rPr lang="en-US" dirty="0" smtClean="0"/>
              <a:t>several </a:t>
            </a:r>
            <a:r>
              <a:rPr lang="en-US" dirty="0"/>
              <a:t>approaches such as reducing abnormal behavior counts of machines and predicting the life-time of tools are being proposed and used in the machines</a:t>
            </a:r>
            <a:r>
              <a:rPr lang="en-US" dirty="0" smtClean="0"/>
              <a:t>.</a:t>
            </a:r>
          </a:p>
          <a:p>
            <a:r>
              <a:rPr lang="en-US" dirty="0" smtClean="0"/>
              <a:t>However</a:t>
            </a:r>
            <a:r>
              <a:rPr lang="en-US" dirty="0"/>
              <a:t>, those approaches require the real-time data processing capabilities, and the cloud system is not recognized as the proper place to meet this requirement</a:t>
            </a:r>
            <a:r>
              <a:rPr lang="en-US" dirty="0" smtClean="0"/>
              <a:t>.</a:t>
            </a:r>
          </a:p>
          <a:p>
            <a:r>
              <a:rPr lang="en-US" dirty="0" smtClean="0"/>
              <a:t>Since</a:t>
            </a:r>
            <a:r>
              <a:rPr lang="en-US" dirty="0"/>
              <a:t>, the Yahoo! carried out the previous benchmark task based on the system with high performance capability such as cloud system, it is required to check whether Yahoo!’s benchmark result is still valid on the edge devices with constrained hardware capabilities in general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8115189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862</TotalTime>
  <Words>1784</Words>
  <Application>Microsoft Macintosh PowerPoint</Application>
  <PresentationFormat>Widescreen</PresentationFormat>
  <Paragraphs>111</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Arial</vt:lpstr>
      <vt:lpstr>Celestial</vt:lpstr>
      <vt:lpstr>Stream data processing on resource constrained devices  </vt:lpstr>
      <vt:lpstr>Introduction</vt:lpstr>
      <vt:lpstr>Introduction(cont’d)</vt:lpstr>
      <vt:lpstr>PowerPoint Presentation</vt:lpstr>
      <vt:lpstr>Introduction(cont’d)</vt:lpstr>
      <vt:lpstr>Introduction(cont’d)</vt:lpstr>
      <vt:lpstr>Introduction(cont’d)</vt:lpstr>
      <vt:lpstr>Introduction(cont’d)</vt:lpstr>
      <vt:lpstr>Related Work</vt:lpstr>
      <vt:lpstr>Data proccessing algorithm</vt:lpstr>
      <vt:lpstr>Experiment Environment  </vt:lpstr>
      <vt:lpstr>Experiment Environment (cont’d) </vt:lpstr>
      <vt:lpstr>PowerPoint Presentation</vt:lpstr>
      <vt:lpstr>Performance evaluation (cont’d)</vt:lpstr>
      <vt:lpstr>PowerPoint Presentation</vt:lpstr>
      <vt:lpstr>Performance evaluation (cont’d)</vt:lpstr>
      <vt:lpstr>PowerPoint Presentation</vt:lpstr>
      <vt:lpstr>Performance evaluation (cont’d)</vt:lpstr>
      <vt:lpstr>Performance evaluation (cont’d)</vt:lpstr>
      <vt:lpstr>PowerPoint Presentation</vt:lpstr>
      <vt:lpstr>conclusion</vt:lpstr>
      <vt:lpstr>references</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data processing on resource constrained devices  </dc:title>
  <dc:creator>alireza.nz11@gmail.com</dc:creator>
  <cp:lastModifiedBy>alireza.nz11@gmail.com</cp:lastModifiedBy>
  <cp:revision>30</cp:revision>
  <dcterms:created xsi:type="dcterms:W3CDTF">2018-10-08T10:01:46Z</dcterms:created>
  <dcterms:modified xsi:type="dcterms:W3CDTF">2018-10-10T21:03:20Z</dcterms:modified>
</cp:coreProperties>
</file>