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62" r:id="rId2"/>
    <p:sldId id="272" r:id="rId3"/>
    <p:sldId id="267" r:id="rId4"/>
    <p:sldId id="276" r:id="rId5"/>
    <p:sldId id="273" r:id="rId6"/>
    <p:sldId id="270" r:id="rId7"/>
    <p:sldId id="271" r:id="rId8"/>
    <p:sldId id="27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A95997-E945-4970-AB39-28D45AE38268}" v="16" dt="2025-06-12T17:21:26.8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8" d="100"/>
          <a:sy n="58" d="100"/>
        </p:scale>
        <p:origin x="96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AN MADAN" userId="60365df6-8cef-4ac2-a2ad-91c410f51528" providerId="ADAL" clId="{4AA95997-E945-4970-AB39-28D45AE38268}"/>
    <pc:docChg chg="undo custSel addSld delSld modSld sldOrd">
      <pc:chgData name="ROHAN MADAN" userId="60365df6-8cef-4ac2-a2ad-91c410f51528" providerId="ADAL" clId="{4AA95997-E945-4970-AB39-28D45AE38268}" dt="2025-06-12T17:22:07.686" v="693" actId="47"/>
      <pc:docMkLst>
        <pc:docMk/>
      </pc:docMkLst>
      <pc:sldChg chg="modSp mod">
        <pc:chgData name="ROHAN MADAN" userId="60365df6-8cef-4ac2-a2ad-91c410f51528" providerId="ADAL" clId="{4AA95997-E945-4970-AB39-28D45AE38268}" dt="2025-06-12T14:00:20.115" v="78" actId="20577"/>
        <pc:sldMkLst>
          <pc:docMk/>
          <pc:sldMk cId="214595514" sldId="262"/>
        </pc:sldMkLst>
        <pc:spChg chg="mod">
          <ac:chgData name="ROHAN MADAN" userId="60365df6-8cef-4ac2-a2ad-91c410f51528" providerId="ADAL" clId="{4AA95997-E945-4970-AB39-28D45AE38268}" dt="2025-06-12T14:00:20.115" v="78" actId="20577"/>
          <ac:spMkLst>
            <pc:docMk/>
            <pc:sldMk cId="214595514" sldId="262"/>
            <ac:spMk id="2" creationId="{DD119394-D2F5-381A-06FA-25D29D0C7E4B}"/>
          </ac:spMkLst>
        </pc:spChg>
        <pc:spChg chg="mod">
          <ac:chgData name="ROHAN MADAN" userId="60365df6-8cef-4ac2-a2ad-91c410f51528" providerId="ADAL" clId="{4AA95997-E945-4970-AB39-28D45AE38268}" dt="2025-06-12T13:37:06.465" v="67" actId="20577"/>
          <ac:spMkLst>
            <pc:docMk/>
            <pc:sldMk cId="214595514" sldId="262"/>
            <ac:spMk id="15" creationId="{218845F0-0CB0-5F3C-13FE-6D926E37D3F8}"/>
          </ac:spMkLst>
        </pc:spChg>
      </pc:sldChg>
      <pc:sldChg chg="addSp delSp modSp mod ord">
        <pc:chgData name="ROHAN MADAN" userId="60365df6-8cef-4ac2-a2ad-91c410f51528" providerId="ADAL" clId="{4AA95997-E945-4970-AB39-28D45AE38268}" dt="2025-06-12T17:00:27.776" v="568"/>
        <pc:sldMkLst>
          <pc:docMk/>
          <pc:sldMk cId="2789952524" sldId="267"/>
        </pc:sldMkLst>
        <pc:spChg chg="del mod">
          <ac:chgData name="ROHAN MADAN" userId="60365df6-8cef-4ac2-a2ad-91c410f51528" providerId="ADAL" clId="{4AA95997-E945-4970-AB39-28D45AE38268}" dt="2025-06-12T14:30:38.817" v="175" actId="21"/>
          <ac:spMkLst>
            <pc:docMk/>
            <pc:sldMk cId="2789952524" sldId="267"/>
            <ac:spMk id="2" creationId="{DD119394-D2F5-381A-06FA-25D29D0C7E4B}"/>
          </ac:spMkLst>
        </pc:spChg>
        <pc:spChg chg="del mod">
          <ac:chgData name="ROHAN MADAN" userId="60365df6-8cef-4ac2-a2ad-91c410f51528" providerId="ADAL" clId="{4AA95997-E945-4970-AB39-28D45AE38268}" dt="2025-06-12T14:30:28.783" v="159"/>
          <ac:spMkLst>
            <pc:docMk/>
            <pc:sldMk cId="2789952524" sldId="267"/>
            <ac:spMk id="4" creationId="{BBC32A9A-E192-2639-B8F5-5DF9545D4CBE}"/>
          </ac:spMkLst>
        </pc:spChg>
        <pc:picChg chg="del">
          <ac:chgData name="ROHAN MADAN" userId="60365df6-8cef-4ac2-a2ad-91c410f51528" providerId="ADAL" clId="{4AA95997-E945-4970-AB39-28D45AE38268}" dt="2025-06-12T14:00:24.749" v="79" actId="478"/>
          <ac:picMkLst>
            <pc:docMk/>
            <pc:sldMk cId="2789952524" sldId="267"/>
            <ac:picMk id="5" creationId="{CD621A50-C944-BDC3-6228-93BD39D78350}"/>
          </ac:picMkLst>
        </pc:picChg>
        <pc:picChg chg="add mod">
          <ac:chgData name="ROHAN MADAN" userId="60365df6-8cef-4ac2-a2ad-91c410f51528" providerId="ADAL" clId="{4AA95997-E945-4970-AB39-28D45AE38268}" dt="2025-06-12T14:30:40.294" v="176" actId="1076"/>
          <ac:picMkLst>
            <pc:docMk/>
            <pc:sldMk cId="2789952524" sldId="267"/>
            <ac:picMk id="6" creationId="{367848CF-F86E-ADE1-273E-41B0B64DECD7}"/>
          </ac:picMkLst>
        </pc:picChg>
      </pc:sldChg>
      <pc:sldChg chg="del">
        <pc:chgData name="ROHAN MADAN" userId="60365df6-8cef-4ac2-a2ad-91c410f51528" providerId="ADAL" clId="{4AA95997-E945-4970-AB39-28D45AE38268}" dt="2025-06-12T17:22:05.264" v="692" actId="47"/>
        <pc:sldMkLst>
          <pc:docMk/>
          <pc:sldMk cId="1234020717" sldId="268"/>
        </pc:sldMkLst>
      </pc:sldChg>
      <pc:sldChg chg="modSp mod ord">
        <pc:chgData name="ROHAN MADAN" userId="60365df6-8cef-4ac2-a2ad-91c410f51528" providerId="ADAL" clId="{4AA95997-E945-4970-AB39-28D45AE38268}" dt="2025-06-12T14:36:09.164" v="266"/>
        <pc:sldMkLst>
          <pc:docMk/>
          <pc:sldMk cId="3383764506" sldId="270"/>
        </pc:sldMkLst>
        <pc:spChg chg="mod">
          <ac:chgData name="ROHAN MADAN" userId="60365df6-8cef-4ac2-a2ad-91c410f51528" providerId="ADAL" clId="{4AA95997-E945-4970-AB39-28D45AE38268}" dt="2025-06-12T14:26:52.806" v="136" actId="20577"/>
          <ac:spMkLst>
            <pc:docMk/>
            <pc:sldMk cId="3383764506" sldId="270"/>
            <ac:spMk id="2" creationId="{DD119394-D2F5-381A-06FA-25D29D0C7E4B}"/>
          </ac:spMkLst>
        </pc:spChg>
        <pc:spChg chg="mod">
          <ac:chgData name="ROHAN MADAN" userId="60365df6-8cef-4ac2-a2ad-91c410f51528" providerId="ADAL" clId="{4AA95997-E945-4970-AB39-28D45AE38268}" dt="2025-06-12T14:32:32.350" v="213" actId="108"/>
          <ac:spMkLst>
            <pc:docMk/>
            <pc:sldMk cId="3383764506" sldId="270"/>
            <ac:spMk id="4" creationId="{BBC32A9A-E192-2639-B8F5-5DF9545D4CBE}"/>
          </ac:spMkLst>
        </pc:spChg>
      </pc:sldChg>
      <pc:sldChg chg="addSp modSp mod ord">
        <pc:chgData name="ROHAN MADAN" userId="60365df6-8cef-4ac2-a2ad-91c410f51528" providerId="ADAL" clId="{4AA95997-E945-4970-AB39-28D45AE38268}" dt="2025-06-12T15:39:33.573" v="410"/>
        <pc:sldMkLst>
          <pc:docMk/>
          <pc:sldMk cId="2207318153" sldId="271"/>
        </pc:sldMkLst>
        <pc:spChg chg="mod">
          <ac:chgData name="ROHAN MADAN" userId="60365df6-8cef-4ac2-a2ad-91c410f51528" providerId="ADAL" clId="{4AA95997-E945-4970-AB39-28D45AE38268}" dt="2025-06-12T14:32:17.916" v="211" actId="20577"/>
          <ac:spMkLst>
            <pc:docMk/>
            <pc:sldMk cId="2207318153" sldId="271"/>
            <ac:spMk id="2" creationId="{DD119394-D2F5-381A-06FA-25D29D0C7E4B}"/>
          </ac:spMkLst>
        </pc:spChg>
        <pc:spChg chg="add">
          <ac:chgData name="ROHAN MADAN" userId="60365df6-8cef-4ac2-a2ad-91c410f51528" providerId="ADAL" clId="{4AA95997-E945-4970-AB39-28D45AE38268}" dt="2025-06-12T14:34:11.473" v="258"/>
          <ac:spMkLst>
            <pc:docMk/>
            <pc:sldMk cId="2207318153" sldId="271"/>
            <ac:spMk id="3" creationId="{D7E223B5-84CE-B960-384F-552BCAA14D64}"/>
          </ac:spMkLst>
        </pc:spChg>
        <pc:spChg chg="mod">
          <ac:chgData name="ROHAN MADAN" userId="60365df6-8cef-4ac2-a2ad-91c410f51528" providerId="ADAL" clId="{4AA95997-E945-4970-AB39-28D45AE38268}" dt="2025-06-12T15:39:33.573" v="410"/>
          <ac:spMkLst>
            <pc:docMk/>
            <pc:sldMk cId="2207318153" sldId="271"/>
            <ac:spMk id="4" creationId="{BBC32A9A-E192-2639-B8F5-5DF9545D4CBE}"/>
          </ac:spMkLst>
        </pc:spChg>
        <pc:spChg chg="add">
          <ac:chgData name="ROHAN MADAN" userId="60365df6-8cef-4ac2-a2ad-91c410f51528" providerId="ADAL" clId="{4AA95997-E945-4970-AB39-28D45AE38268}" dt="2025-06-12T14:34:20.207" v="260"/>
          <ac:spMkLst>
            <pc:docMk/>
            <pc:sldMk cId="2207318153" sldId="271"/>
            <ac:spMk id="5" creationId="{B3844E74-F6D8-E5BA-5CF2-EE2B74A16C9E}"/>
          </ac:spMkLst>
        </pc:spChg>
      </pc:sldChg>
      <pc:sldChg chg="modSp mod ord">
        <pc:chgData name="ROHAN MADAN" userId="60365df6-8cef-4ac2-a2ad-91c410f51528" providerId="ADAL" clId="{4AA95997-E945-4970-AB39-28D45AE38268}" dt="2025-06-12T15:31:00.653" v="397" actId="20577"/>
        <pc:sldMkLst>
          <pc:docMk/>
          <pc:sldMk cId="30096796" sldId="272"/>
        </pc:sldMkLst>
        <pc:spChg chg="mod">
          <ac:chgData name="ROHAN MADAN" userId="60365df6-8cef-4ac2-a2ad-91c410f51528" providerId="ADAL" clId="{4AA95997-E945-4970-AB39-28D45AE38268}" dt="2025-06-12T14:36:29.390" v="329" actId="20577"/>
          <ac:spMkLst>
            <pc:docMk/>
            <pc:sldMk cId="30096796" sldId="272"/>
            <ac:spMk id="2" creationId="{DD119394-D2F5-381A-06FA-25D29D0C7E4B}"/>
          </ac:spMkLst>
        </pc:spChg>
        <pc:spChg chg="mod">
          <ac:chgData name="ROHAN MADAN" userId="60365df6-8cef-4ac2-a2ad-91c410f51528" providerId="ADAL" clId="{4AA95997-E945-4970-AB39-28D45AE38268}" dt="2025-06-12T15:31:00.653" v="397" actId="20577"/>
          <ac:spMkLst>
            <pc:docMk/>
            <pc:sldMk cId="30096796" sldId="272"/>
            <ac:spMk id="4" creationId="{BBC32A9A-E192-2639-B8F5-5DF9545D4CBE}"/>
          </ac:spMkLst>
        </pc:spChg>
      </pc:sldChg>
      <pc:sldChg chg="addSp modSp mod ord">
        <pc:chgData name="ROHAN MADAN" userId="60365df6-8cef-4ac2-a2ad-91c410f51528" providerId="ADAL" clId="{4AA95997-E945-4970-AB39-28D45AE38268}" dt="2025-06-12T17:05:03.743" v="676"/>
        <pc:sldMkLst>
          <pc:docMk/>
          <pc:sldMk cId="527066877" sldId="273"/>
        </pc:sldMkLst>
        <pc:spChg chg="mod">
          <ac:chgData name="ROHAN MADAN" userId="60365df6-8cef-4ac2-a2ad-91c410f51528" providerId="ADAL" clId="{4AA95997-E945-4970-AB39-28D45AE38268}" dt="2025-06-12T16:38:59.105" v="527" actId="20577"/>
          <ac:spMkLst>
            <pc:docMk/>
            <pc:sldMk cId="527066877" sldId="273"/>
            <ac:spMk id="2" creationId="{DD119394-D2F5-381A-06FA-25D29D0C7E4B}"/>
          </ac:spMkLst>
        </pc:spChg>
        <pc:spChg chg="add">
          <ac:chgData name="ROHAN MADAN" userId="60365df6-8cef-4ac2-a2ad-91c410f51528" providerId="ADAL" clId="{4AA95997-E945-4970-AB39-28D45AE38268}" dt="2025-06-12T16:47:08.086" v="544"/>
          <ac:spMkLst>
            <pc:docMk/>
            <pc:sldMk cId="527066877" sldId="273"/>
            <ac:spMk id="3" creationId="{30AFED54-E3F5-1861-F35C-DF7E281C48B9}"/>
          </ac:spMkLst>
        </pc:spChg>
        <pc:spChg chg="mod">
          <ac:chgData name="ROHAN MADAN" userId="60365df6-8cef-4ac2-a2ad-91c410f51528" providerId="ADAL" clId="{4AA95997-E945-4970-AB39-28D45AE38268}" dt="2025-06-12T17:00:04.424" v="564" actId="5793"/>
          <ac:spMkLst>
            <pc:docMk/>
            <pc:sldMk cId="527066877" sldId="273"/>
            <ac:spMk id="4" creationId="{BBC32A9A-E192-2639-B8F5-5DF9545D4CBE}"/>
          </ac:spMkLst>
        </pc:spChg>
        <pc:spChg chg="add">
          <ac:chgData name="ROHAN MADAN" userId="60365df6-8cef-4ac2-a2ad-91c410f51528" providerId="ADAL" clId="{4AA95997-E945-4970-AB39-28D45AE38268}" dt="2025-06-12T16:47:21.622" v="545"/>
          <ac:spMkLst>
            <pc:docMk/>
            <pc:sldMk cId="527066877" sldId="273"/>
            <ac:spMk id="5" creationId="{3B3DA494-941A-207E-C7A4-73E935DAEA32}"/>
          </ac:spMkLst>
        </pc:spChg>
        <pc:spChg chg="add">
          <ac:chgData name="ROHAN MADAN" userId="60365df6-8cef-4ac2-a2ad-91c410f51528" providerId="ADAL" clId="{4AA95997-E945-4970-AB39-28D45AE38268}" dt="2025-06-12T16:48:03.805" v="548"/>
          <ac:spMkLst>
            <pc:docMk/>
            <pc:sldMk cId="527066877" sldId="273"/>
            <ac:spMk id="6" creationId="{BF816BE0-E98D-BC4B-1089-C0A1264387F4}"/>
          </ac:spMkLst>
        </pc:spChg>
      </pc:sldChg>
      <pc:sldChg chg="del">
        <pc:chgData name="ROHAN MADAN" userId="60365df6-8cef-4ac2-a2ad-91c410f51528" providerId="ADAL" clId="{4AA95997-E945-4970-AB39-28D45AE38268}" dt="2025-06-12T17:22:07.686" v="693" actId="47"/>
        <pc:sldMkLst>
          <pc:docMk/>
          <pc:sldMk cId="808522934" sldId="274"/>
        </pc:sldMkLst>
      </pc:sldChg>
      <pc:sldChg chg="addSp modSp add mod">
        <pc:chgData name="ROHAN MADAN" userId="60365df6-8cef-4ac2-a2ad-91c410f51528" providerId="ADAL" clId="{4AA95997-E945-4970-AB39-28D45AE38268}" dt="2025-06-12T16:29:28.156" v="489" actId="20577"/>
        <pc:sldMkLst>
          <pc:docMk/>
          <pc:sldMk cId="280318715" sldId="275"/>
        </pc:sldMkLst>
        <pc:spChg chg="mod">
          <ac:chgData name="ROHAN MADAN" userId="60365df6-8cef-4ac2-a2ad-91c410f51528" providerId="ADAL" clId="{4AA95997-E945-4970-AB39-28D45AE38268}" dt="2025-06-12T15:39:55.315" v="418" actId="20577"/>
          <ac:spMkLst>
            <pc:docMk/>
            <pc:sldMk cId="280318715" sldId="275"/>
            <ac:spMk id="2" creationId="{E2B99BA5-3D8D-54AF-FE4D-99E82BCC20A4}"/>
          </ac:spMkLst>
        </pc:spChg>
        <pc:spChg chg="add">
          <ac:chgData name="ROHAN MADAN" userId="60365df6-8cef-4ac2-a2ad-91c410f51528" providerId="ADAL" clId="{4AA95997-E945-4970-AB39-28D45AE38268}" dt="2025-06-12T15:41:10.251" v="445"/>
          <ac:spMkLst>
            <pc:docMk/>
            <pc:sldMk cId="280318715" sldId="275"/>
            <ac:spMk id="3" creationId="{C048EED0-4D8D-EECF-7EBC-E93AF6BE82F1}"/>
          </ac:spMkLst>
        </pc:spChg>
        <pc:spChg chg="mod">
          <ac:chgData name="ROHAN MADAN" userId="60365df6-8cef-4ac2-a2ad-91c410f51528" providerId="ADAL" clId="{4AA95997-E945-4970-AB39-28D45AE38268}" dt="2025-06-12T16:29:28.156" v="489" actId="20577"/>
          <ac:spMkLst>
            <pc:docMk/>
            <pc:sldMk cId="280318715" sldId="275"/>
            <ac:spMk id="4" creationId="{61630FAD-06BD-F6EC-6908-C88D34B09848}"/>
          </ac:spMkLst>
        </pc:spChg>
        <pc:spChg chg="add">
          <ac:chgData name="ROHAN MADAN" userId="60365df6-8cef-4ac2-a2ad-91c410f51528" providerId="ADAL" clId="{4AA95997-E945-4970-AB39-28D45AE38268}" dt="2025-06-12T15:41:22.954" v="447"/>
          <ac:spMkLst>
            <pc:docMk/>
            <pc:sldMk cId="280318715" sldId="275"/>
            <ac:spMk id="5" creationId="{4635F7C6-8B8B-1223-E405-AE816BC74282}"/>
          </ac:spMkLst>
        </pc:spChg>
      </pc:sldChg>
      <pc:sldChg chg="addSp modSp add mod ord">
        <pc:chgData name="ROHAN MADAN" userId="60365df6-8cef-4ac2-a2ad-91c410f51528" providerId="ADAL" clId="{4AA95997-E945-4970-AB39-28D45AE38268}" dt="2025-06-12T17:21:52.002" v="691" actId="108"/>
        <pc:sldMkLst>
          <pc:docMk/>
          <pc:sldMk cId="4049214790" sldId="276"/>
        </pc:sldMkLst>
        <pc:spChg chg="mod">
          <ac:chgData name="ROHAN MADAN" userId="60365df6-8cef-4ac2-a2ad-91c410f51528" providerId="ADAL" clId="{4AA95997-E945-4970-AB39-28D45AE38268}" dt="2025-06-12T17:04:34.812" v="604" actId="20577"/>
          <ac:spMkLst>
            <pc:docMk/>
            <pc:sldMk cId="4049214790" sldId="276"/>
            <ac:spMk id="2" creationId="{8C27C0FF-60B0-3AEE-7A23-268D3D6D65D0}"/>
          </ac:spMkLst>
        </pc:spChg>
        <pc:spChg chg="add">
          <ac:chgData name="ROHAN MADAN" userId="60365df6-8cef-4ac2-a2ad-91c410f51528" providerId="ADAL" clId="{4AA95997-E945-4970-AB39-28D45AE38268}" dt="2025-06-12T17:21:25.470" v="687"/>
          <ac:spMkLst>
            <pc:docMk/>
            <pc:sldMk cId="4049214790" sldId="276"/>
            <ac:spMk id="3" creationId="{4F57BB50-B339-6326-A238-6AC191F91791}"/>
          </ac:spMkLst>
        </pc:spChg>
        <pc:spChg chg="mod">
          <ac:chgData name="ROHAN MADAN" userId="60365df6-8cef-4ac2-a2ad-91c410f51528" providerId="ADAL" clId="{4AA95997-E945-4970-AB39-28D45AE38268}" dt="2025-06-12T17:21:52.002" v="691" actId="108"/>
          <ac:spMkLst>
            <pc:docMk/>
            <pc:sldMk cId="4049214790" sldId="276"/>
            <ac:spMk id="4" creationId="{F47176DE-1C50-F38F-0F6D-0E9E653745F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12-06-2025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76583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69347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2541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4293977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4159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439394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12-06-2025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519646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12-06-2025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640732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12-06-2025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1552456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046780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E26CA1-3EBC-4EE1-AE5B-0B1876559053}" type="datetimeFigureOut">
              <a:rPr lang="en-IN" smtClean="0"/>
              <a:t>12-06-2025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86180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E26CA1-3EBC-4EE1-AE5B-0B1876559053}" type="datetimeFigureOut">
              <a:rPr lang="en-IN" smtClean="0"/>
              <a:t>12-06-2025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95679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E26CA1-3EBC-4EE1-AE5B-0B1876559053}" type="datetimeFigureOut">
              <a:rPr lang="en-IN" smtClean="0"/>
              <a:t>12-06-2025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72953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26CA1-3EBC-4EE1-AE5B-0B1876559053}" type="datetimeFigureOut">
              <a:rPr lang="en-IN" smtClean="0"/>
              <a:t>12-06-2025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54094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E26CA1-3EBC-4EE1-AE5B-0B1876559053}" type="datetimeFigureOut">
              <a:rPr lang="en-IN" smtClean="0"/>
              <a:t>12-06-2025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19961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E26CA1-3EBC-4EE1-AE5B-0B1876559053}" type="datetimeFigureOut">
              <a:rPr lang="en-IN" smtClean="0"/>
              <a:t>12-06-2025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68662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E26CA1-3EBC-4EE1-AE5B-0B1876559053}" type="datetimeFigureOut">
              <a:rPr lang="en-IN" smtClean="0"/>
              <a:t>12-06-2025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FBAE55-40E9-4BB5-B414-C4BBE4CC187E}" type="slidenum">
              <a:rPr lang="en-IN" smtClean="0"/>
              <a:t>‹#›</a:t>
            </a:fld>
            <a:endParaRPr lang="en-IN"/>
          </a:p>
        </p:txBody>
      </p:sp>
    </p:spTree>
    <p:extLst>
      <p:ext uri="{BB962C8B-B14F-4D97-AF65-F5344CB8AC3E}">
        <p14:creationId xmlns:p14="http://schemas.microsoft.com/office/powerpoint/2010/main" val="220870294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loud.google.com/vpc/docs/routes#dynamic_routes" TargetMode="External"/><Relationship Id="rId2" Type="http://schemas.openxmlformats.org/officeDocument/2006/relationships/hyperlink" Target="https://en.wikipedia.org/wiki/Border_Gateway_Protoco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loud.google.com/network-connectivity/docs/router/concepts/how-cloud-router-works#maintenance" TargetMode="External"/><Relationship Id="rId2" Type="http://schemas.openxmlformats.org/officeDocument/2006/relationships/hyperlink" Target="https://tools.ietf.org/html/rfc472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9394-D2F5-381A-06FA-25D29D0C7E4B}"/>
              </a:ext>
            </a:extLst>
          </p:cNvPr>
          <p:cNvSpPr>
            <a:spLocks noGrp="1"/>
          </p:cNvSpPr>
          <p:nvPr>
            <p:ph type="title"/>
          </p:nvPr>
        </p:nvSpPr>
        <p:spPr>
          <a:xfrm>
            <a:off x="163830" y="122131"/>
            <a:ext cx="10714702" cy="763989"/>
          </a:xfrm>
        </p:spPr>
        <p:txBody>
          <a:bodyPr>
            <a:normAutofit fontScale="90000"/>
          </a:bodyPr>
          <a:lstStyle/>
          <a:p>
            <a:r>
              <a:rPr lang="en-IN" dirty="0"/>
              <a:t>Cloud Router</a:t>
            </a:r>
            <a:br>
              <a:rPr lang="en-IN" b="1" i="0" dirty="0">
                <a:solidFill>
                  <a:srgbClr val="202124"/>
                </a:solidFill>
                <a:effectLst/>
                <a:highlight>
                  <a:srgbClr val="FFFFFF"/>
                </a:highlight>
              </a:rPr>
            </a:br>
            <a:endParaRPr lang="en-IN" dirty="0"/>
          </a:p>
        </p:txBody>
      </p:sp>
      <p:sp>
        <p:nvSpPr>
          <p:cNvPr id="15" name="Content Placeholder 14">
            <a:extLst>
              <a:ext uri="{FF2B5EF4-FFF2-40B4-BE49-F238E27FC236}">
                <a16:creationId xmlns:a16="http://schemas.microsoft.com/office/drawing/2014/main" id="{218845F0-0CB0-5F3C-13FE-6D926E37D3F8}"/>
              </a:ext>
            </a:extLst>
          </p:cNvPr>
          <p:cNvSpPr>
            <a:spLocks noGrp="1"/>
          </p:cNvSpPr>
          <p:nvPr>
            <p:ph idx="1"/>
          </p:nvPr>
        </p:nvSpPr>
        <p:spPr>
          <a:xfrm>
            <a:off x="163830" y="886119"/>
            <a:ext cx="10037789" cy="5580781"/>
          </a:xfrm>
        </p:spPr>
        <p:txBody>
          <a:bodyPr>
            <a:normAutofit fontScale="92500"/>
          </a:bodyPr>
          <a:lstStyle/>
          <a:p>
            <a:pPr algn="l"/>
            <a:r>
              <a:rPr lang="en-US" sz="2400" b="0" i="0" dirty="0">
                <a:solidFill>
                  <a:srgbClr val="202124"/>
                </a:solidFill>
                <a:effectLst/>
                <a:latin typeface="Roboto" panose="02000000000000000000" pitchFamily="2" charset="0"/>
              </a:rPr>
              <a:t>Cloud Router is a distributed and fully managed offering that provides </a:t>
            </a:r>
            <a:r>
              <a:rPr lang="en-US" sz="2400" b="0" i="0" dirty="0">
                <a:solidFill>
                  <a:srgbClr val="1A73E8"/>
                </a:solidFill>
                <a:effectLst/>
                <a:latin typeface="Roboto" panose="02000000000000000000" pitchFamily="2" charset="0"/>
                <a:hlinkClick r:id="rId2"/>
              </a:rPr>
              <a:t>Border Gateway Protocol (BGP)</a:t>
            </a:r>
            <a:r>
              <a:rPr lang="en-US" sz="2400" b="0" i="0" dirty="0">
                <a:solidFill>
                  <a:srgbClr val="202124"/>
                </a:solidFill>
                <a:effectLst/>
                <a:latin typeface="Roboto" panose="02000000000000000000" pitchFamily="2" charset="0"/>
              </a:rPr>
              <a:t> speaker and responder capabilities.</a:t>
            </a:r>
          </a:p>
          <a:p>
            <a:pPr algn="l"/>
            <a:r>
              <a:rPr lang="en-US" sz="2400" dirty="0">
                <a:solidFill>
                  <a:srgbClr val="202124"/>
                </a:solidFill>
                <a:highlight>
                  <a:srgbClr val="FFFFFF"/>
                </a:highlight>
                <a:latin typeface="Roboto" panose="02000000000000000000" pitchFamily="2" charset="0"/>
              </a:rPr>
              <a:t>It </a:t>
            </a:r>
            <a:r>
              <a:rPr lang="en-US" sz="2400" b="0" i="0" dirty="0">
                <a:solidFill>
                  <a:srgbClr val="202124"/>
                </a:solidFill>
                <a:effectLst/>
                <a:latin typeface="Roboto" panose="02000000000000000000" pitchFamily="2" charset="0"/>
              </a:rPr>
              <a:t>works with Cloud Interconnect, Cloud VPN, and Router appliances to create </a:t>
            </a:r>
            <a:r>
              <a:rPr lang="en-US" sz="2400" b="0" i="0" dirty="0">
                <a:solidFill>
                  <a:srgbClr val="1A73E8"/>
                </a:solidFill>
                <a:effectLst/>
                <a:latin typeface="Roboto" panose="02000000000000000000" pitchFamily="2" charset="0"/>
                <a:hlinkClick r:id="rId3"/>
              </a:rPr>
              <a:t>dynamic routes</a:t>
            </a:r>
            <a:r>
              <a:rPr lang="en-US" sz="2400" b="0" i="0" dirty="0">
                <a:solidFill>
                  <a:srgbClr val="202124"/>
                </a:solidFill>
                <a:effectLst/>
                <a:latin typeface="Roboto" panose="02000000000000000000" pitchFamily="2" charset="0"/>
              </a:rPr>
              <a:t> in VPC networks based on BGP-received and custom learned routes.</a:t>
            </a:r>
          </a:p>
          <a:p>
            <a:pPr algn="l"/>
            <a:r>
              <a:rPr lang="en-US" sz="2400" b="0" i="0" dirty="0">
                <a:solidFill>
                  <a:srgbClr val="202124"/>
                </a:solidFill>
                <a:effectLst/>
                <a:latin typeface="Roboto" panose="02000000000000000000" pitchFamily="2" charset="0"/>
              </a:rPr>
              <a:t>Cloud Router and the </a:t>
            </a:r>
            <a:r>
              <a:rPr lang="en-US" sz="2400" dirty="0">
                <a:solidFill>
                  <a:srgbClr val="1A73E8"/>
                </a:solidFill>
                <a:latin typeface="Roboto" panose="02000000000000000000" pitchFamily="2" charset="0"/>
              </a:rPr>
              <a:t>Andromeda network virtualization stack </a:t>
            </a:r>
            <a:r>
              <a:rPr lang="en-US" sz="2400" b="0" i="0" dirty="0">
                <a:solidFill>
                  <a:srgbClr val="202124"/>
                </a:solidFill>
                <a:effectLst/>
                <a:latin typeface="Roboto" panose="02000000000000000000" pitchFamily="2" charset="0"/>
              </a:rPr>
              <a:t>work together.</a:t>
            </a:r>
          </a:p>
          <a:p>
            <a:pPr algn="l"/>
            <a:r>
              <a:rPr lang="en-US" sz="2400" dirty="0">
                <a:solidFill>
                  <a:srgbClr val="202124"/>
                </a:solidFill>
                <a:latin typeface="Roboto" panose="02000000000000000000" pitchFamily="2" charset="0"/>
              </a:rPr>
              <a:t>Cloud Router (The Control Plane): It runs the BGP sessions, learns routes from your network, and decides on the best paths.</a:t>
            </a:r>
          </a:p>
          <a:p>
            <a:pPr algn="l"/>
            <a:r>
              <a:rPr lang="en-US" sz="2400" dirty="0">
                <a:solidFill>
                  <a:srgbClr val="202124"/>
                </a:solidFill>
                <a:latin typeface="Roboto" panose="02000000000000000000" pitchFamily="2" charset="0"/>
              </a:rPr>
              <a:t>Andromeda (The Data Plane): It takes the routing decisions from Cloud Router and executes them at lightning speed, forwarding the actual data packets.</a:t>
            </a:r>
          </a:p>
          <a:p>
            <a:pPr>
              <a:buNone/>
            </a:pPr>
            <a:br>
              <a:rPr lang="en-US" sz="2400" dirty="0"/>
            </a:br>
            <a:endParaRPr lang="en-US" sz="2400" b="0" i="0" dirty="0">
              <a:solidFill>
                <a:srgbClr val="202124"/>
              </a:solidFill>
              <a:effectLst/>
              <a:latin typeface="Roboto" panose="02000000000000000000" pitchFamily="2" charset="0"/>
            </a:endParaRPr>
          </a:p>
          <a:p>
            <a:pPr algn="l"/>
            <a:endParaRPr lang="en-US" sz="2400" b="0"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21459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9394-D2F5-381A-06FA-25D29D0C7E4B}"/>
              </a:ext>
            </a:extLst>
          </p:cNvPr>
          <p:cNvSpPr>
            <a:spLocks noGrp="1"/>
          </p:cNvSpPr>
          <p:nvPr>
            <p:ph type="title"/>
          </p:nvPr>
        </p:nvSpPr>
        <p:spPr>
          <a:xfrm>
            <a:off x="163830" y="122131"/>
            <a:ext cx="10714702" cy="748454"/>
          </a:xfrm>
        </p:spPr>
        <p:txBody>
          <a:bodyPr>
            <a:normAutofit fontScale="90000"/>
          </a:bodyPr>
          <a:lstStyle/>
          <a:p>
            <a:r>
              <a:rPr lang="en-IN" sz="3200" dirty="0"/>
              <a:t> Cloud Router (Cont.)</a:t>
            </a:r>
            <a:br>
              <a:rPr lang="en-IN" sz="3200" dirty="0"/>
            </a:br>
            <a:endParaRPr lang="en-US" sz="3200" dirty="0"/>
          </a:p>
        </p:txBody>
      </p:sp>
      <p:sp>
        <p:nvSpPr>
          <p:cNvPr id="4" name="TextBox 3">
            <a:extLst>
              <a:ext uri="{FF2B5EF4-FFF2-40B4-BE49-F238E27FC236}">
                <a16:creationId xmlns:a16="http://schemas.microsoft.com/office/drawing/2014/main" id="{BBC32A9A-E192-2639-B8F5-5DF9545D4CBE}"/>
              </a:ext>
            </a:extLst>
          </p:cNvPr>
          <p:cNvSpPr txBox="1"/>
          <p:nvPr/>
        </p:nvSpPr>
        <p:spPr>
          <a:xfrm>
            <a:off x="163830" y="795781"/>
            <a:ext cx="9971688" cy="4985980"/>
          </a:xfrm>
          <a:prstGeom prst="rect">
            <a:avLst/>
          </a:prstGeom>
          <a:noFill/>
        </p:spPr>
        <p:txBody>
          <a:bodyPr wrap="square">
            <a:spAutoFit/>
          </a:bodyPr>
          <a:lstStyle/>
          <a:p>
            <a:pPr marL="342900" indent="-342900">
              <a:spcBef>
                <a:spcPts val="1000"/>
              </a:spcBef>
              <a:buClr>
                <a:schemeClr val="accent1"/>
              </a:buClr>
              <a:buSzPct val="80000"/>
              <a:buFont typeface="Wingdings 3" charset="2"/>
              <a:buChar char=""/>
            </a:pPr>
            <a:r>
              <a:rPr lang="en-US" sz="2200" b="1" dirty="0">
                <a:solidFill>
                  <a:srgbClr val="202124"/>
                </a:solidFill>
                <a:latin typeface="Roboto" panose="02000000000000000000" pitchFamily="2" charset="0"/>
              </a:rPr>
              <a:t>Dynamic Routing Options</a:t>
            </a:r>
          </a:p>
          <a:p>
            <a:pPr marL="800100" lvl="1" indent="-342900">
              <a:spcBef>
                <a:spcPts val="1000"/>
              </a:spcBef>
              <a:buClr>
                <a:schemeClr val="accent1"/>
              </a:buClr>
              <a:buSzPct val="80000"/>
              <a:buFont typeface="Courier New" panose="02070309020205020404" pitchFamily="49" charset="0"/>
              <a:buChar char="o"/>
            </a:pPr>
            <a:r>
              <a:rPr lang="en-US" sz="2200" dirty="0">
                <a:solidFill>
                  <a:srgbClr val="202124"/>
                </a:solidFill>
                <a:latin typeface="Roboto" panose="02000000000000000000" pitchFamily="2" charset="0"/>
              </a:rPr>
              <a:t>Regional: Shares routes only for subnets in the region where Cloud   Router is provisioned</a:t>
            </a:r>
          </a:p>
          <a:p>
            <a:pPr marL="800100" lvl="1" indent="-342900">
              <a:spcBef>
                <a:spcPts val="1000"/>
              </a:spcBef>
              <a:buClr>
                <a:schemeClr val="accent1"/>
              </a:buClr>
              <a:buSzPct val="80000"/>
              <a:buFont typeface="Courier New" panose="02070309020205020404" pitchFamily="49" charset="0"/>
              <a:buChar char="o"/>
            </a:pPr>
            <a:r>
              <a:rPr lang="en-US" sz="2200" dirty="0">
                <a:solidFill>
                  <a:srgbClr val="202124"/>
                </a:solidFill>
                <a:latin typeface="Roboto" panose="02000000000000000000" pitchFamily="2" charset="0"/>
              </a:rPr>
              <a:t>Global: Shares routes for all subnets in the VPC</a:t>
            </a:r>
          </a:p>
          <a:p>
            <a:pPr marL="457200" indent="-457200">
              <a:buFont typeface="Wingdings" panose="05000000000000000000" pitchFamily="2" charset="2"/>
              <a:buChar char="Ø"/>
            </a:pPr>
            <a:endParaRPr lang="en-US" sz="2400" dirty="0">
              <a:solidFill>
                <a:srgbClr val="202124"/>
              </a:solidFill>
              <a:highlight>
                <a:srgbClr val="FFFFFF"/>
              </a:highlight>
              <a:latin typeface="Roboto" panose="02000000000000000000" pitchFamily="2" charset="0"/>
            </a:endParaRPr>
          </a:p>
          <a:p>
            <a:pPr marL="342900" indent="-342900">
              <a:spcBef>
                <a:spcPts val="1000"/>
              </a:spcBef>
              <a:buClr>
                <a:schemeClr val="accent1"/>
              </a:buClr>
              <a:buSzPct val="80000"/>
              <a:buFont typeface="Wingdings 3" charset="2"/>
              <a:buChar char=""/>
            </a:pPr>
            <a:r>
              <a:rPr lang="en-US" sz="2200" b="1" dirty="0">
                <a:solidFill>
                  <a:srgbClr val="202124"/>
                </a:solidFill>
                <a:latin typeface="Roboto" panose="02000000000000000000" pitchFamily="2" charset="0"/>
              </a:rPr>
              <a:t>Route advertisement </a:t>
            </a:r>
            <a:r>
              <a:rPr lang="en-US" sz="2200" dirty="0">
                <a:solidFill>
                  <a:srgbClr val="202124"/>
                </a:solidFill>
                <a:latin typeface="Roboto" panose="02000000000000000000" pitchFamily="2" charset="0"/>
              </a:rPr>
              <a:t>(on BGP session or Cloud Router level)</a:t>
            </a:r>
          </a:p>
          <a:p>
            <a:pPr marL="800100" lvl="1" indent="-342900">
              <a:spcBef>
                <a:spcPts val="1000"/>
              </a:spcBef>
              <a:buClr>
                <a:schemeClr val="accent1"/>
              </a:buClr>
              <a:buSzPct val="80000"/>
              <a:buFont typeface="Courier New" panose="02070309020205020404" pitchFamily="49" charset="0"/>
              <a:buChar char="o"/>
            </a:pPr>
            <a:r>
              <a:rPr lang="en-US" sz="2200" dirty="0">
                <a:solidFill>
                  <a:srgbClr val="202124"/>
                </a:solidFill>
                <a:latin typeface="Roboto" panose="02000000000000000000" pitchFamily="2" charset="0"/>
              </a:rPr>
              <a:t>Default: Advertises subnets according to the selected routing option </a:t>
            </a:r>
          </a:p>
          <a:p>
            <a:pPr marL="800100" lvl="1" indent="-342900">
              <a:spcBef>
                <a:spcPts val="1000"/>
              </a:spcBef>
              <a:buClr>
                <a:schemeClr val="accent1"/>
              </a:buClr>
              <a:buSzPct val="80000"/>
              <a:buFont typeface="Courier New" panose="02070309020205020404" pitchFamily="49" charset="0"/>
              <a:buChar char="o"/>
            </a:pPr>
            <a:r>
              <a:rPr lang="en-US" sz="2200" dirty="0">
                <a:solidFill>
                  <a:srgbClr val="202124"/>
                </a:solidFill>
                <a:latin typeface="Roboto" panose="02000000000000000000" pitchFamily="2" charset="0"/>
              </a:rPr>
              <a:t>Custom: Customize which subnets and IP ranges to advertise, for example, when you want to skip advertising specific subnets or when you want to advertise subnets in different BGP sessions for separation purposes</a:t>
            </a:r>
          </a:p>
          <a:p>
            <a:endParaRPr lang="en-US" sz="2400" b="0" i="0" dirty="0">
              <a:solidFill>
                <a:srgbClr val="202124"/>
              </a:solidFill>
              <a:effectLst/>
              <a:highlight>
                <a:srgbClr val="FFFFFF"/>
              </a:highlight>
              <a:latin typeface="Roboto" panose="02000000000000000000" pitchFamily="2" charset="0"/>
            </a:endParaRPr>
          </a:p>
        </p:txBody>
      </p:sp>
    </p:spTree>
    <p:extLst>
      <p:ext uri="{BB962C8B-B14F-4D97-AF65-F5344CB8AC3E}">
        <p14:creationId xmlns:p14="http://schemas.microsoft.com/office/powerpoint/2010/main" val="30096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67848CF-F86E-ADE1-273E-41B0B64DECD7}"/>
              </a:ext>
            </a:extLst>
          </p:cNvPr>
          <p:cNvPicPr>
            <a:picLocks noChangeAspect="1"/>
          </p:cNvPicPr>
          <p:nvPr/>
        </p:nvPicPr>
        <p:blipFill>
          <a:blip r:embed="rId2"/>
          <a:stretch>
            <a:fillRect/>
          </a:stretch>
        </p:blipFill>
        <p:spPr>
          <a:xfrm>
            <a:off x="318066" y="220590"/>
            <a:ext cx="10799391" cy="5386996"/>
          </a:xfrm>
          <a:prstGeom prst="rect">
            <a:avLst/>
          </a:prstGeom>
        </p:spPr>
      </p:pic>
    </p:spTree>
    <p:extLst>
      <p:ext uri="{BB962C8B-B14F-4D97-AF65-F5344CB8AC3E}">
        <p14:creationId xmlns:p14="http://schemas.microsoft.com/office/powerpoint/2010/main" val="2789952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EA684-EF36-E867-F699-E5B0A1F08C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27C0FF-60B0-3AEE-7A23-268D3D6D65D0}"/>
              </a:ext>
            </a:extLst>
          </p:cNvPr>
          <p:cNvSpPr>
            <a:spLocks noGrp="1"/>
          </p:cNvSpPr>
          <p:nvPr>
            <p:ph type="title"/>
          </p:nvPr>
        </p:nvSpPr>
        <p:spPr>
          <a:xfrm>
            <a:off x="163830" y="122131"/>
            <a:ext cx="10714702" cy="748454"/>
          </a:xfrm>
        </p:spPr>
        <p:txBody>
          <a:bodyPr>
            <a:normAutofit fontScale="90000"/>
          </a:bodyPr>
          <a:lstStyle/>
          <a:p>
            <a:r>
              <a:rPr lang="en-IN" sz="3200" dirty="0"/>
              <a:t>What is BGP</a:t>
            </a:r>
            <a:br>
              <a:rPr lang="en-IN" sz="3200" dirty="0"/>
            </a:br>
            <a:endParaRPr lang="en-US" sz="3200" dirty="0"/>
          </a:p>
        </p:txBody>
      </p:sp>
      <p:sp>
        <p:nvSpPr>
          <p:cNvPr id="4" name="TextBox 3">
            <a:extLst>
              <a:ext uri="{FF2B5EF4-FFF2-40B4-BE49-F238E27FC236}">
                <a16:creationId xmlns:a16="http://schemas.microsoft.com/office/drawing/2014/main" id="{F47176DE-1C50-F38F-0F6D-0E9E653745F1}"/>
              </a:ext>
            </a:extLst>
          </p:cNvPr>
          <p:cNvSpPr txBox="1"/>
          <p:nvPr/>
        </p:nvSpPr>
        <p:spPr>
          <a:xfrm>
            <a:off x="163830" y="795781"/>
            <a:ext cx="9971688" cy="4909036"/>
          </a:xfrm>
          <a:prstGeom prst="rect">
            <a:avLst/>
          </a:prstGeom>
          <a:noFill/>
        </p:spPr>
        <p:txBody>
          <a:bodyPr wrap="square">
            <a:spAutoFit/>
          </a:bodyPr>
          <a:lstStyle/>
          <a:p>
            <a:pPr marL="342900" indent="-342900">
              <a:spcBef>
                <a:spcPts val="1000"/>
              </a:spcBef>
              <a:buClr>
                <a:schemeClr val="accent1"/>
              </a:buClr>
              <a:buSzPct val="80000"/>
              <a:buFont typeface="Wingdings 3" charset="2"/>
              <a:buChar char=""/>
            </a:pPr>
            <a:r>
              <a:rPr lang="en-US" sz="2400" b="0" i="0" dirty="0">
                <a:solidFill>
                  <a:srgbClr val="1F2328"/>
                </a:solidFill>
                <a:effectLst/>
                <a:latin typeface="-apple-system"/>
              </a:rPr>
              <a:t>BGP is the official routing protocol of the internet. It's how different networks (called Autonomous Systems) share information about which IP addresses they can reach.</a:t>
            </a:r>
          </a:p>
          <a:p>
            <a:pPr marL="342900" indent="-342900">
              <a:spcBef>
                <a:spcPts val="1000"/>
              </a:spcBef>
              <a:buClr>
                <a:schemeClr val="accent1"/>
              </a:buClr>
              <a:buSzPct val="80000"/>
              <a:buFont typeface="Wingdings 3" charset="2"/>
              <a:buChar char=""/>
            </a:pPr>
            <a:r>
              <a:rPr lang="en-US" sz="2400" b="0" i="0" dirty="0">
                <a:solidFill>
                  <a:srgbClr val="1F2328"/>
                </a:solidFill>
                <a:effectLst/>
                <a:latin typeface="-apple-system"/>
              </a:rPr>
              <a:t>Instead of manually setting up static routes (which is tedious and error-prone), BGP allows your network and Google's network to </a:t>
            </a:r>
            <a:r>
              <a:rPr lang="en-US" sz="2400" b="0" i="1" dirty="0">
                <a:solidFill>
                  <a:srgbClr val="1F2328"/>
                </a:solidFill>
                <a:effectLst/>
                <a:latin typeface="-apple-system"/>
              </a:rPr>
              <a:t>dynamically</a:t>
            </a:r>
            <a:r>
              <a:rPr lang="en-US" sz="2400" b="0" i="0" dirty="0">
                <a:solidFill>
                  <a:srgbClr val="1F2328"/>
                </a:solidFill>
                <a:effectLst/>
                <a:latin typeface="-apple-system"/>
              </a:rPr>
              <a:t> learn from each other. New routes are discovered and shared automatically.</a:t>
            </a:r>
          </a:p>
          <a:p>
            <a:pPr marL="342900" indent="-342900">
              <a:spcBef>
                <a:spcPts val="1000"/>
              </a:spcBef>
              <a:buClr>
                <a:schemeClr val="accent1"/>
              </a:buClr>
              <a:buSzPct val="80000"/>
              <a:buFont typeface="Wingdings 3" charset="2"/>
              <a:buChar char=""/>
            </a:pPr>
            <a:r>
              <a:rPr lang="en-US" sz="2400" b="0" i="0" dirty="0">
                <a:solidFill>
                  <a:srgbClr val="1F2328"/>
                </a:solidFill>
                <a:effectLst/>
                <a:latin typeface="-apple-system"/>
              </a:rPr>
              <a:t>If you add a new subnet in your VPC, Cloud Router sends a BGP UPDATE message to your on-prem router so it knows about the new network.</a:t>
            </a:r>
          </a:p>
          <a:p>
            <a:pPr marL="342900" indent="-342900">
              <a:spcBef>
                <a:spcPts val="1000"/>
              </a:spcBef>
              <a:buClr>
                <a:schemeClr val="accent1"/>
              </a:buClr>
              <a:buSzPct val="80000"/>
              <a:buFont typeface="Wingdings 3" charset="2"/>
              <a:buChar char=""/>
            </a:pPr>
            <a:r>
              <a:rPr lang="en-US" sz="2400" dirty="0">
                <a:solidFill>
                  <a:srgbClr val="1F2328"/>
                </a:solidFill>
                <a:latin typeface="-apple-system"/>
              </a:rPr>
              <a:t>If a VPN tunnel or Interconnect connection fails, the BGP session on that link goes down, and the routes are automatically withdrawn. Traffic then fails over to a redundant path if one exists.</a:t>
            </a:r>
          </a:p>
          <a:p>
            <a:endParaRPr lang="en-US" sz="2400" b="0" i="0" dirty="0">
              <a:solidFill>
                <a:srgbClr val="202124"/>
              </a:solidFill>
              <a:effectLst/>
              <a:highlight>
                <a:srgbClr val="FFFFFF"/>
              </a:highlight>
              <a:latin typeface="Roboto" panose="02000000000000000000" pitchFamily="2" charset="0"/>
            </a:endParaRPr>
          </a:p>
        </p:txBody>
      </p:sp>
    </p:spTree>
    <p:extLst>
      <p:ext uri="{BB962C8B-B14F-4D97-AF65-F5344CB8AC3E}">
        <p14:creationId xmlns:p14="http://schemas.microsoft.com/office/powerpoint/2010/main" val="4049214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9394-D2F5-381A-06FA-25D29D0C7E4B}"/>
              </a:ext>
            </a:extLst>
          </p:cNvPr>
          <p:cNvSpPr>
            <a:spLocks noGrp="1"/>
          </p:cNvSpPr>
          <p:nvPr>
            <p:ph type="title"/>
          </p:nvPr>
        </p:nvSpPr>
        <p:spPr>
          <a:xfrm>
            <a:off x="163830" y="122131"/>
            <a:ext cx="10714702" cy="748454"/>
          </a:xfrm>
        </p:spPr>
        <p:txBody>
          <a:bodyPr>
            <a:normAutofit fontScale="90000"/>
          </a:bodyPr>
          <a:lstStyle/>
          <a:p>
            <a:r>
              <a:rPr lang="en-IN" sz="3200" dirty="0"/>
              <a:t>Autonomous System</a:t>
            </a:r>
            <a:br>
              <a:rPr lang="en-IN" sz="3200" dirty="0"/>
            </a:br>
            <a:endParaRPr lang="en-US" sz="3200" dirty="0"/>
          </a:p>
        </p:txBody>
      </p:sp>
      <p:sp>
        <p:nvSpPr>
          <p:cNvPr id="4" name="TextBox 3">
            <a:extLst>
              <a:ext uri="{FF2B5EF4-FFF2-40B4-BE49-F238E27FC236}">
                <a16:creationId xmlns:a16="http://schemas.microsoft.com/office/drawing/2014/main" id="{BBC32A9A-E192-2639-B8F5-5DF9545D4CBE}"/>
              </a:ext>
            </a:extLst>
          </p:cNvPr>
          <p:cNvSpPr txBox="1"/>
          <p:nvPr/>
        </p:nvSpPr>
        <p:spPr>
          <a:xfrm>
            <a:off x="163830" y="795781"/>
            <a:ext cx="9971688" cy="6653103"/>
          </a:xfrm>
          <a:prstGeom prst="rect">
            <a:avLst/>
          </a:prstGeom>
          <a:noFill/>
        </p:spPr>
        <p:txBody>
          <a:bodyPr wrap="square">
            <a:spAutoFit/>
          </a:bodyPr>
          <a:lstStyle/>
          <a:p>
            <a:r>
              <a:rPr lang="en-US" sz="2000" b="0" i="0" dirty="0">
                <a:solidFill>
                  <a:srgbClr val="1F2328"/>
                </a:solidFill>
                <a:effectLst/>
                <a:latin typeface="-apple-system"/>
              </a:rPr>
              <a:t>An Autonomous System (AS) is a large, independent network with a single, clear administrative authority.</a:t>
            </a:r>
          </a:p>
          <a:p>
            <a:pPr algn="l">
              <a:spcAft>
                <a:spcPts val="1200"/>
              </a:spcAft>
              <a:buFont typeface="Arial" panose="020B0604020202020204" pitchFamily="34" charset="0"/>
              <a:buChar char="•"/>
            </a:pPr>
            <a:r>
              <a:rPr lang="en-US" sz="2000" b="0" i="0" dirty="0">
                <a:solidFill>
                  <a:srgbClr val="1F2328"/>
                </a:solidFill>
                <a:effectLst/>
                <a:latin typeface="-apple-system"/>
              </a:rPr>
              <a:t>A major Internet Service Provider (ISP) like </a:t>
            </a:r>
            <a:r>
              <a:rPr lang="en-US" sz="2000" b="1" i="0" dirty="0">
                <a:solidFill>
                  <a:srgbClr val="1F2328"/>
                </a:solidFill>
                <a:effectLst/>
                <a:latin typeface="-apple-system"/>
              </a:rPr>
              <a:t>Airtel</a:t>
            </a:r>
            <a:r>
              <a:rPr lang="en-US" sz="2000" b="0" i="0" dirty="0">
                <a:solidFill>
                  <a:srgbClr val="1F2328"/>
                </a:solidFill>
                <a:effectLst/>
                <a:latin typeface="-apple-system"/>
              </a:rPr>
              <a:t> or </a:t>
            </a:r>
            <a:r>
              <a:rPr lang="en-US" sz="2000" b="1" i="0" dirty="0">
                <a:solidFill>
                  <a:srgbClr val="1F2328"/>
                </a:solidFill>
                <a:effectLst/>
                <a:latin typeface="-apple-system"/>
              </a:rPr>
              <a:t>Jio</a:t>
            </a:r>
            <a:r>
              <a:rPr lang="en-US" sz="2000" b="0" i="0" dirty="0">
                <a:solidFill>
                  <a:srgbClr val="1F2328"/>
                </a:solidFill>
                <a:effectLst/>
                <a:latin typeface="-apple-system"/>
              </a:rPr>
              <a:t>.</a:t>
            </a:r>
          </a:p>
          <a:p>
            <a:pPr algn="l">
              <a:spcAft>
                <a:spcPts val="1200"/>
              </a:spcAft>
              <a:buFont typeface="Arial" panose="020B0604020202020204" pitchFamily="34" charset="0"/>
              <a:buChar char="•"/>
            </a:pPr>
            <a:r>
              <a:rPr lang="en-US" sz="2000" b="0" i="0" dirty="0">
                <a:solidFill>
                  <a:srgbClr val="1F2328"/>
                </a:solidFill>
                <a:effectLst/>
                <a:latin typeface="-apple-system"/>
              </a:rPr>
              <a:t>A huge tech company like </a:t>
            </a:r>
            <a:r>
              <a:rPr lang="en-US" sz="2000" b="1" i="0" dirty="0">
                <a:solidFill>
                  <a:srgbClr val="1F2328"/>
                </a:solidFill>
                <a:effectLst/>
                <a:latin typeface="-apple-system"/>
              </a:rPr>
              <a:t>Google</a:t>
            </a:r>
            <a:r>
              <a:rPr lang="en-US" sz="2000" b="0" i="0" dirty="0">
                <a:solidFill>
                  <a:srgbClr val="1F2328"/>
                </a:solidFill>
                <a:effectLst/>
                <a:latin typeface="-apple-system"/>
              </a:rPr>
              <a:t>, </a:t>
            </a:r>
            <a:r>
              <a:rPr lang="en-US" sz="2000" b="1" i="0" dirty="0">
                <a:solidFill>
                  <a:srgbClr val="1F2328"/>
                </a:solidFill>
                <a:effectLst/>
                <a:latin typeface="-apple-system"/>
              </a:rPr>
              <a:t>Microsoft</a:t>
            </a:r>
            <a:r>
              <a:rPr lang="en-US" sz="2000" b="0" i="0" dirty="0">
                <a:solidFill>
                  <a:srgbClr val="1F2328"/>
                </a:solidFill>
                <a:effectLst/>
                <a:latin typeface="-apple-system"/>
              </a:rPr>
              <a:t>, or </a:t>
            </a:r>
            <a:r>
              <a:rPr lang="en-US" sz="2000" b="1" i="0" dirty="0">
                <a:solidFill>
                  <a:srgbClr val="1F2328"/>
                </a:solidFill>
                <a:effectLst/>
                <a:latin typeface="-apple-system"/>
              </a:rPr>
              <a:t>Amazon</a:t>
            </a:r>
            <a:r>
              <a:rPr lang="en-US" sz="2000" b="0" i="0" dirty="0">
                <a:solidFill>
                  <a:srgbClr val="1F2328"/>
                </a:solidFill>
                <a:effectLst/>
                <a:latin typeface="-apple-system"/>
              </a:rPr>
              <a:t>.</a:t>
            </a:r>
          </a:p>
          <a:p>
            <a:pPr algn="l">
              <a:spcAft>
                <a:spcPts val="1200"/>
              </a:spcAft>
              <a:buFont typeface="Arial" panose="020B0604020202020204" pitchFamily="34" charset="0"/>
              <a:buChar char="•"/>
            </a:pPr>
            <a:r>
              <a:rPr lang="en-US" sz="2000" b="0" i="0" dirty="0">
                <a:solidFill>
                  <a:srgbClr val="1F2328"/>
                </a:solidFill>
                <a:effectLst/>
                <a:latin typeface="-apple-system"/>
              </a:rPr>
              <a:t>A large university or government institution.</a:t>
            </a:r>
          </a:p>
          <a:p>
            <a:pPr marL="342900" indent="-342900">
              <a:spcBef>
                <a:spcPts val="1000"/>
              </a:spcBef>
              <a:spcAft>
                <a:spcPts val="1200"/>
              </a:spcAft>
              <a:buClr>
                <a:schemeClr val="accent1"/>
              </a:buClr>
              <a:buSzPct val="80000"/>
              <a:buFont typeface="Wingdings 3" charset="2"/>
              <a:buChar char=""/>
            </a:pPr>
            <a:r>
              <a:rPr lang="en-IN" sz="3200" dirty="0">
                <a:solidFill>
                  <a:srgbClr val="202124"/>
                </a:solidFill>
                <a:latin typeface="Google Sans"/>
              </a:rPr>
              <a:t>Autonomous System Number</a:t>
            </a:r>
          </a:p>
          <a:p>
            <a:pPr algn="l">
              <a:spcAft>
                <a:spcPts val="1200"/>
              </a:spcAft>
            </a:pPr>
            <a:r>
              <a:rPr lang="en-US" sz="2000" b="0" i="0" dirty="0">
                <a:solidFill>
                  <a:srgbClr val="1F2328"/>
                </a:solidFill>
                <a:effectLst/>
                <a:latin typeface="-apple-system"/>
              </a:rPr>
              <a:t>An ASN is simply the unique number assigned to an Autonomous System. When two systems establish a BGP session to talk to each other, the first thing they do is announce their identities using their ASNs.</a:t>
            </a:r>
            <a:endParaRPr lang="en-US" sz="2000" dirty="0">
              <a:solidFill>
                <a:srgbClr val="1F2328"/>
              </a:solidFill>
              <a:latin typeface="-apple-system"/>
            </a:endParaRPr>
          </a:p>
          <a:p>
            <a:pPr algn="l">
              <a:spcBef>
                <a:spcPts val="1200"/>
              </a:spcBef>
              <a:spcAft>
                <a:spcPts val="1200"/>
              </a:spcAft>
              <a:buFont typeface="Arial" panose="020B0604020202020204" pitchFamily="34" charset="0"/>
              <a:buChar char="•"/>
            </a:pPr>
            <a:r>
              <a:rPr lang="en-US" sz="2000" b="1" i="0" dirty="0">
                <a:solidFill>
                  <a:srgbClr val="1F2328"/>
                </a:solidFill>
                <a:effectLst/>
                <a:latin typeface="-apple-system"/>
              </a:rPr>
              <a:t>Public ASNs:</a:t>
            </a:r>
            <a:r>
              <a:rPr lang="en-US" sz="2000" b="0" i="0" dirty="0">
                <a:solidFill>
                  <a:srgbClr val="1F2328"/>
                </a:solidFill>
                <a:effectLst/>
                <a:latin typeface="-apple-system"/>
              </a:rPr>
              <a:t> These are globally unique numbers assigned by internet authorities (like IANA). They range from 1 to 64511.</a:t>
            </a:r>
          </a:p>
          <a:p>
            <a:pPr algn="l">
              <a:spcBef>
                <a:spcPts val="1200"/>
              </a:spcBef>
              <a:spcAft>
                <a:spcPts val="1200"/>
              </a:spcAft>
              <a:buFont typeface="Arial" panose="020B0604020202020204" pitchFamily="34" charset="0"/>
              <a:buChar char="•"/>
            </a:pPr>
            <a:r>
              <a:rPr lang="en-US" sz="2000" b="1" dirty="0">
                <a:solidFill>
                  <a:srgbClr val="1F2328"/>
                </a:solidFill>
                <a:latin typeface="-apple-system"/>
              </a:rPr>
              <a:t>Private ASNs: </a:t>
            </a:r>
            <a:r>
              <a:rPr lang="en-US" sz="2000" dirty="0">
                <a:solidFill>
                  <a:srgbClr val="1F2328"/>
                </a:solidFill>
                <a:latin typeface="-apple-system"/>
              </a:rPr>
              <a:t>Just like private IP addresses (192.168.x.x), these are reserved for internal use.</a:t>
            </a:r>
          </a:p>
          <a:p>
            <a:pPr>
              <a:buNone/>
            </a:pPr>
            <a:r>
              <a:rPr lang="en-US" sz="2000" dirty="0">
                <a:solidFill>
                  <a:srgbClr val="1F2328"/>
                </a:solidFill>
                <a:latin typeface="-apple-system"/>
              </a:rPr>
              <a:t>The private range is 64512 to 65534</a:t>
            </a:r>
          </a:p>
          <a:p>
            <a:pPr>
              <a:buNone/>
            </a:pPr>
            <a:br>
              <a:rPr lang="en-US" sz="2800" dirty="0"/>
            </a:br>
            <a:endParaRPr lang="en-US" sz="2800" b="0" i="0" dirty="0">
              <a:solidFill>
                <a:srgbClr val="1F2328"/>
              </a:solidFill>
              <a:effectLst/>
              <a:latin typeface="-apple-system"/>
            </a:endParaRPr>
          </a:p>
        </p:txBody>
      </p:sp>
    </p:spTree>
    <p:extLst>
      <p:ext uri="{BB962C8B-B14F-4D97-AF65-F5344CB8AC3E}">
        <p14:creationId xmlns:p14="http://schemas.microsoft.com/office/powerpoint/2010/main" val="527066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9394-D2F5-381A-06FA-25D29D0C7E4B}"/>
              </a:ext>
            </a:extLst>
          </p:cNvPr>
          <p:cNvSpPr>
            <a:spLocks noGrp="1"/>
          </p:cNvSpPr>
          <p:nvPr>
            <p:ph type="title"/>
          </p:nvPr>
        </p:nvSpPr>
        <p:spPr>
          <a:xfrm>
            <a:off x="163830" y="122131"/>
            <a:ext cx="10714702" cy="748454"/>
          </a:xfrm>
        </p:spPr>
        <p:txBody>
          <a:bodyPr>
            <a:normAutofit fontScale="90000"/>
          </a:bodyPr>
          <a:lstStyle/>
          <a:p>
            <a:r>
              <a:rPr lang="en-IN" sz="3200" dirty="0"/>
              <a:t>BGP Identifier Range</a:t>
            </a:r>
            <a:br>
              <a:rPr lang="en-IN" sz="3200" dirty="0"/>
            </a:br>
            <a:endParaRPr lang="en-US" sz="3200" dirty="0"/>
          </a:p>
        </p:txBody>
      </p:sp>
      <p:sp>
        <p:nvSpPr>
          <p:cNvPr id="4" name="TextBox 3">
            <a:extLst>
              <a:ext uri="{FF2B5EF4-FFF2-40B4-BE49-F238E27FC236}">
                <a16:creationId xmlns:a16="http://schemas.microsoft.com/office/drawing/2014/main" id="{BBC32A9A-E192-2639-B8F5-5DF9545D4CBE}"/>
              </a:ext>
            </a:extLst>
          </p:cNvPr>
          <p:cNvSpPr txBox="1"/>
          <p:nvPr/>
        </p:nvSpPr>
        <p:spPr>
          <a:xfrm>
            <a:off x="163830" y="795781"/>
            <a:ext cx="9971688" cy="5940088"/>
          </a:xfrm>
          <a:prstGeom prst="rect">
            <a:avLst/>
          </a:prstGeom>
          <a:noFill/>
        </p:spPr>
        <p:txBody>
          <a:bodyPr wrap="square">
            <a:spAutoFit/>
          </a:bodyPr>
          <a:lstStyle/>
          <a:p>
            <a:pPr marL="342900" indent="-342900">
              <a:spcBef>
                <a:spcPts val="1000"/>
              </a:spcBef>
              <a:buClr>
                <a:schemeClr val="accent1"/>
              </a:buClr>
              <a:buSzPct val="80000"/>
              <a:buFont typeface="Wingdings 3" charset="2"/>
              <a:buChar char=""/>
            </a:pPr>
            <a:r>
              <a:rPr lang="en-US" sz="2400" dirty="0">
                <a:solidFill>
                  <a:srgbClr val="202124"/>
                </a:solidFill>
                <a:latin typeface="Roboto" panose="02000000000000000000" pitchFamily="2" charset="0"/>
              </a:rPr>
              <a:t>Each Cloud Router has a BGP identifier, also known as a router ID.</a:t>
            </a:r>
          </a:p>
          <a:p>
            <a:pPr marL="342900" indent="-342900">
              <a:spcBef>
                <a:spcPts val="1000"/>
              </a:spcBef>
              <a:buClr>
                <a:schemeClr val="accent1"/>
              </a:buClr>
              <a:buSzPct val="80000"/>
              <a:buFont typeface="Wingdings 3" charset="2"/>
              <a:buChar char=""/>
            </a:pPr>
            <a:r>
              <a:rPr lang="en-US" sz="2400" b="0" i="0" dirty="0">
                <a:solidFill>
                  <a:srgbClr val="202124"/>
                </a:solidFill>
                <a:effectLst/>
                <a:latin typeface="Roboto" panose="02000000000000000000" pitchFamily="2" charset="0"/>
              </a:rPr>
              <a:t>The BGP identifier is unique to each Cloud Router in your Virtual Private Cloud (VPC) network</a:t>
            </a:r>
            <a:endParaRPr lang="en-US" sz="2200" b="0" i="0" dirty="0">
              <a:solidFill>
                <a:srgbClr val="202124"/>
              </a:solidFill>
              <a:effectLst/>
              <a:latin typeface="Roboto" panose="02000000000000000000" pitchFamily="2" charset="0"/>
            </a:endParaRPr>
          </a:p>
          <a:p>
            <a:pPr marL="342900" indent="-342900">
              <a:spcBef>
                <a:spcPts val="1000"/>
              </a:spcBef>
              <a:buClr>
                <a:schemeClr val="accent1"/>
              </a:buClr>
              <a:buSzPct val="80000"/>
              <a:buFont typeface="Wingdings 3" charset="2"/>
              <a:buChar char=""/>
            </a:pPr>
            <a:r>
              <a:rPr lang="en-US" sz="2400" b="0" i="0" dirty="0">
                <a:solidFill>
                  <a:srgbClr val="202124"/>
                </a:solidFill>
                <a:effectLst/>
                <a:latin typeface="Roboto" panose="02000000000000000000" pitchFamily="2" charset="0"/>
              </a:rPr>
              <a:t>You can assign an explicit BGP identifier </a:t>
            </a:r>
            <a:r>
              <a:rPr lang="en-US" sz="2400" b="0" i="1" dirty="0">
                <a:solidFill>
                  <a:srgbClr val="202124"/>
                </a:solidFill>
                <a:effectLst/>
                <a:latin typeface="Roboto" panose="02000000000000000000" pitchFamily="2" charset="0"/>
              </a:rPr>
              <a:t>range</a:t>
            </a:r>
            <a:r>
              <a:rPr lang="en-US" sz="2400" b="0" i="0" dirty="0">
                <a:solidFill>
                  <a:srgbClr val="202124"/>
                </a:solidFill>
                <a:effectLst/>
                <a:latin typeface="Roboto" panose="02000000000000000000" pitchFamily="2" charset="0"/>
              </a:rPr>
              <a:t> to your Cloud Router. If you do, your Cloud Router is assigned a stable BGP identifier from the assigned range.</a:t>
            </a:r>
            <a:endParaRPr lang="en-US" sz="2200" dirty="0">
              <a:solidFill>
                <a:srgbClr val="202124"/>
              </a:solidFill>
              <a:latin typeface="Roboto" panose="02000000000000000000" pitchFamily="2" charset="0"/>
            </a:endParaRPr>
          </a:p>
          <a:p>
            <a:pPr marL="342900" indent="-342900">
              <a:spcBef>
                <a:spcPts val="1000"/>
              </a:spcBef>
              <a:buClr>
                <a:schemeClr val="accent1"/>
              </a:buClr>
              <a:buSzPct val="80000"/>
              <a:buFont typeface="Wingdings 3" charset="2"/>
              <a:buChar char=""/>
            </a:pPr>
            <a:r>
              <a:rPr lang="en-US" sz="2400" b="0" i="0" dirty="0">
                <a:solidFill>
                  <a:srgbClr val="202124"/>
                </a:solidFill>
                <a:effectLst/>
                <a:latin typeface="Roboto" panose="02000000000000000000" pitchFamily="2" charset="0"/>
              </a:rPr>
              <a:t>Unless you've configured an explicit BGP identifier range, Cloud Router might change the automatically generated router ID in the following circumstances:</a:t>
            </a:r>
          </a:p>
          <a:p>
            <a:pPr lvl="1">
              <a:spcBef>
                <a:spcPts val="900"/>
              </a:spcBef>
              <a:spcAft>
                <a:spcPts val="900"/>
              </a:spcAft>
              <a:buFont typeface="Arial" panose="020B0604020202020204" pitchFamily="34" charset="0"/>
              <a:buChar char="•"/>
            </a:pPr>
            <a:r>
              <a:rPr lang="en-US" sz="2400" b="0" i="0" dirty="0">
                <a:solidFill>
                  <a:srgbClr val="202124"/>
                </a:solidFill>
                <a:effectLst/>
                <a:latin typeface="Roboto" panose="02000000000000000000" pitchFamily="2" charset="0"/>
              </a:rPr>
              <a:t>You add a BGP session</a:t>
            </a:r>
          </a:p>
          <a:p>
            <a:pPr lvl="1">
              <a:spcBef>
                <a:spcPts val="900"/>
              </a:spcBef>
              <a:spcAft>
                <a:spcPts val="900"/>
              </a:spcAft>
              <a:buFont typeface="Arial" panose="020B0604020202020204" pitchFamily="34" charset="0"/>
              <a:buChar char="•"/>
            </a:pPr>
            <a:r>
              <a:rPr lang="en-US" sz="2400" b="0" i="0" dirty="0">
                <a:solidFill>
                  <a:srgbClr val="202124"/>
                </a:solidFill>
                <a:effectLst/>
                <a:latin typeface="Roboto" panose="02000000000000000000" pitchFamily="2" charset="0"/>
              </a:rPr>
              <a:t>You remove a BGP session</a:t>
            </a:r>
          </a:p>
          <a:p>
            <a:pPr lvl="1">
              <a:spcBef>
                <a:spcPts val="900"/>
              </a:spcBef>
              <a:spcAft>
                <a:spcPts val="900"/>
              </a:spcAft>
              <a:buFont typeface="Arial" panose="020B0604020202020204" pitchFamily="34" charset="0"/>
              <a:buChar char="•"/>
            </a:pPr>
            <a:r>
              <a:rPr lang="en-US" sz="2400" b="0" i="0" dirty="0">
                <a:solidFill>
                  <a:srgbClr val="202124"/>
                </a:solidFill>
                <a:effectLst/>
                <a:latin typeface="Roboto" panose="02000000000000000000" pitchFamily="2" charset="0"/>
              </a:rPr>
              <a:t>During periodic maintenance</a:t>
            </a:r>
          </a:p>
          <a:p>
            <a:endParaRPr lang="en-US" sz="2400" b="0" i="0" dirty="0">
              <a:solidFill>
                <a:srgbClr val="202124"/>
              </a:solidFill>
              <a:effectLst/>
              <a:highlight>
                <a:srgbClr val="FFFFFF"/>
              </a:highlight>
              <a:latin typeface="Roboto" panose="02000000000000000000" pitchFamily="2" charset="0"/>
            </a:endParaRPr>
          </a:p>
        </p:txBody>
      </p:sp>
    </p:spTree>
    <p:extLst>
      <p:ext uri="{BB962C8B-B14F-4D97-AF65-F5344CB8AC3E}">
        <p14:creationId xmlns:p14="http://schemas.microsoft.com/office/powerpoint/2010/main" val="3383764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9394-D2F5-381A-06FA-25D29D0C7E4B}"/>
              </a:ext>
            </a:extLst>
          </p:cNvPr>
          <p:cNvSpPr>
            <a:spLocks noGrp="1"/>
          </p:cNvSpPr>
          <p:nvPr>
            <p:ph type="title"/>
          </p:nvPr>
        </p:nvSpPr>
        <p:spPr>
          <a:xfrm>
            <a:off x="163830" y="122131"/>
            <a:ext cx="10714702" cy="748454"/>
          </a:xfrm>
        </p:spPr>
        <p:txBody>
          <a:bodyPr>
            <a:normAutofit fontScale="90000"/>
          </a:bodyPr>
          <a:lstStyle/>
          <a:p>
            <a:r>
              <a:rPr lang="en-IN" sz="3200" dirty="0"/>
              <a:t>BGP Timers</a:t>
            </a:r>
            <a:br>
              <a:rPr lang="en-IN" sz="3200" dirty="0"/>
            </a:br>
            <a:br>
              <a:rPr lang="en-IN" sz="3200" dirty="0"/>
            </a:br>
            <a:endParaRPr lang="en-US" sz="3200" dirty="0"/>
          </a:p>
        </p:txBody>
      </p:sp>
      <p:sp>
        <p:nvSpPr>
          <p:cNvPr id="4" name="TextBox 3">
            <a:extLst>
              <a:ext uri="{FF2B5EF4-FFF2-40B4-BE49-F238E27FC236}">
                <a16:creationId xmlns:a16="http://schemas.microsoft.com/office/drawing/2014/main" id="{BBC32A9A-E192-2639-B8F5-5DF9545D4CBE}"/>
              </a:ext>
            </a:extLst>
          </p:cNvPr>
          <p:cNvSpPr txBox="1"/>
          <p:nvPr/>
        </p:nvSpPr>
        <p:spPr>
          <a:xfrm>
            <a:off x="163830" y="795781"/>
            <a:ext cx="9971688" cy="5539978"/>
          </a:xfrm>
          <a:prstGeom prst="rect">
            <a:avLst/>
          </a:prstGeom>
          <a:noFill/>
        </p:spPr>
        <p:txBody>
          <a:bodyPr wrap="square">
            <a:spAutoFit/>
          </a:bodyPr>
          <a:lstStyle/>
          <a:p>
            <a:pPr marL="342900" indent="-342900">
              <a:spcBef>
                <a:spcPts val="1000"/>
              </a:spcBef>
              <a:buClr>
                <a:schemeClr val="accent1"/>
              </a:buClr>
              <a:buSzPct val="80000"/>
              <a:buFont typeface="Wingdings 3" charset="2"/>
              <a:buChar char=""/>
            </a:pPr>
            <a:r>
              <a:rPr lang="en-IN" sz="3200" b="0" dirty="0">
                <a:solidFill>
                  <a:srgbClr val="202124"/>
                </a:solidFill>
                <a:effectLst/>
                <a:latin typeface="Google Sans"/>
              </a:rPr>
              <a:t>Keepalive timer </a:t>
            </a:r>
          </a:p>
          <a:p>
            <a:pPr marL="342900" indent="-342900">
              <a:spcBef>
                <a:spcPts val="1000"/>
              </a:spcBef>
              <a:buClr>
                <a:schemeClr val="accent1"/>
              </a:buClr>
              <a:buSzPct val="80000"/>
              <a:buFont typeface="Arial" panose="020B0604020202020204" pitchFamily="34" charset="0"/>
              <a:buChar char="•"/>
            </a:pPr>
            <a:r>
              <a:rPr lang="en-US" sz="2000" b="0" i="0" dirty="0">
                <a:solidFill>
                  <a:srgbClr val="202124"/>
                </a:solidFill>
                <a:effectLst/>
                <a:latin typeface="Roboto" panose="02000000000000000000" pitchFamily="2" charset="0"/>
              </a:rPr>
              <a:t>BGP systems exchange keepalive messages to determine whether a link or host has failed or is no longer available. In conjunction with the hold timer, the keepalive timer indicates whether a router is reachable to its BGP peer.</a:t>
            </a:r>
          </a:p>
          <a:p>
            <a:pPr marL="342900" indent="-342900">
              <a:spcBef>
                <a:spcPts val="1000"/>
              </a:spcBef>
              <a:buClr>
                <a:schemeClr val="accent1"/>
              </a:buClr>
              <a:buSzPct val="80000"/>
              <a:buFont typeface="Arial" panose="020B0604020202020204" pitchFamily="34" charset="0"/>
              <a:buChar char="•"/>
            </a:pPr>
            <a:r>
              <a:rPr lang="en-US" sz="2000" b="0" i="0" dirty="0">
                <a:solidFill>
                  <a:srgbClr val="202124"/>
                </a:solidFill>
                <a:effectLst/>
                <a:latin typeface="Roboto" panose="02000000000000000000" pitchFamily="2" charset="0"/>
              </a:rPr>
              <a:t>The default value is 20 seconds. Google recommends setting the keepalive timers to the same value on your on-premises router and the Cloud Router.</a:t>
            </a:r>
          </a:p>
          <a:p>
            <a:pPr marL="342900" indent="-342900">
              <a:spcBef>
                <a:spcPts val="1000"/>
              </a:spcBef>
              <a:buClr>
                <a:schemeClr val="accent1"/>
              </a:buClr>
              <a:buSzPct val="80000"/>
              <a:buFont typeface="Wingdings 3" charset="2"/>
              <a:buChar char=""/>
            </a:pPr>
            <a:r>
              <a:rPr lang="en-IN" sz="3200" dirty="0">
                <a:solidFill>
                  <a:srgbClr val="202124"/>
                </a:solidFill>
                <a:latin typeface="Google Sans"/>
              </a:rPr>
              <a:t>Hold timer</a:t>
            </a:r>
          </a:p>
          <a:p>
            <a:pPr marL="342900" indent="-342900">
              <a:spcBef>
                <a:spcPts val="1000"/>
              </a:spcBef>
              <a:buClr>
                <a:schemeClr val="accent1"/>
              </a:buClr>
              <a:buSzPct val="80000"/>
              <a:buFont typeface="Arial" panose="020B0604020202020204" pitchFamily="34" charset="0"/>
              <a:buChar char="•"/>
            </a:pPr>
            <a:r>
              <a:rPr lang="en-US" sz="2000" dirty="0">
                <a:solidFill>
                  <a:srgbClr val="202124"/>
                </a:solidFill>
                <a:latin typeface="Roboto" panose="02000000000000000000" pitchFamily="2" charset="0"/>
              </a:rPr>
              <a:t>This timer tracks the minimum amount of time since the last successful keepalive message was detected. It indicates the length of time that a Cloud Router or your on-premises router should wait, absent a graceful restart notification, before removing the routes that it learned from the other router.</a:t>
            </a:r>
          </a:p>
          <a:p>
            <a:pPr marL="342900" indent="-342900">
              <a:spcBef>
                <a:spcPts val="1000"/>
              </a:spcBef>
              <a:buClr>
                <a:schemeClr val="accent1"/>
              </a:buClr>
              <a:buSzPct val="80000"/>
              <a:buFont typeface="Arial" panose="020B0604020202020204" pitchFamily="34" charset="0"/>
              <a:buChar char="•"/>
            </a:pPr>
            <a:r>
              <a:rPr lang="en-US" sz="2000" b="0" i="0" dirty="0">
                <a:solidFill>
                  <a:srgbClr val="202124"/>
                </a:solidFill>
                <a:effectLst/>
                <a:latin typeface="Roboto" panose="02000000000000000000" pitchFamily="2" charset="0"/>
              </a:rPr>
              <a:t>Cloud Router sets this value to the value of its configured keepalive timer multiplied by three. </a:t>
            </a:r>
            <a:endParaRPr lang="en-IN" sz="2000" dirty="0">
              <a:solidFill>
                <a:srgbClr val="202124"/>
              </a:solidFill>
              <a:latin typeface="Roboto" panose="02000000000000000000" pitchFamily="2" charset="0"/>
            </a:endParaRPr>
          </a:p>
          <a:p>
            <a:pPr marL="342900" indent="-342900">
              <a:spcBef>
                <a:spcPts val="1000"/>
              </a:spcBef>
              <a:buClr>
                <a:schemeClr val="accent1"/>
              </a:buClr>
              <a:buSzPct val="80000"/>
              <a:buFont typeface="Arial" panose="020B0604020202020204" pitchFamily="34" charset="0"/>
              <a:buChar char="•"/>
            </a:pPr>
            <a:endParaRPr lang="en-IN" sz="2000" b="0" dirty="0">
              <a:solidFill>
                <a:srgbClr val="202124"/>
              </a:solidFill>
              <a:effectLst/>
              <a:latin typeface="Google Sans"/>
            </a:endParaRPr>
          </a:p>
        </p:txBody>
      </p:sp>
    </p:spTree>
    <p:extLst>
      <p:ext uri="{BB962C8B-B14F-4D97-AF65-F5344CB8AC3E}">
        <p14:creationId xmlns:p14="http://schemas.microsoft.com/office/powerpoint/2010/main" val="2207318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C8AB6-5D42-5709-2F51-BB2B815A84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B99BA5-3D8D-54AF-FE4D-99E82BCC20A4}"/>
              </a:ext>
            </a:extLst>
          </p:cNvPr>
          <p:cNvSpPr>
            <a:spLocks noGrp="1"/>
          </p:cNvSpPr>
          <p:nvPr>
            <p:ph type="title"/>
          </p:nvPr>
        </p:nvSpPr>
        <p:spPr>
          <a:xfrm>
            <a:off x="163830" y="122131"/>
            <a:ext cx="10714702" cy="748454"/>
          </a:xfrm>
        </p:spPr>
        <p:txBody>
          <a:bodyPr>
            <a:normAutofit fontScale="90000"/>
          </a:bodyPr>
          <a:lstStyle/>
          <a:p>
            <a:r>
              <a:rPr lang="en-IN" sz="3200" dirty="0"/>
              <a:t>BGP Timers (</a:t>
            </a:r>
            <a:r>
              <a:rPr lang="en-IN" sz="3200" dirty="0" err="1"/>
              <a:t>Cont</a:t>
            </a:r>
            <a:r>
              <a:rPr lang="en-IN" sz="3200" dirty="0"/>
              <a:t>)</a:t>
            </a:r>
            <a:br>
              <a:rPr lang="en-IN" sz="3200" dirty="0"/>
            </a:br>
            <a:br>
              <a:rPr lang="en-IN" sz="3200" dirty="0"/>
            </a:br>
            <a:endParaRPr lang="en-US" sz="3200" dirty="0"/>
          </a:p>
        </p:txBody>
      </p:sp>
      <p:sp>
        <p:nvSpPr>
          <p:cNvPr id="4" name="TextBox 3">
            <a:extLst>
              <a:ext uri="{FF2B5EF4-FFF2-40B4-BE49-F238E27FC236}">
                <a16:creationId xmlns:a16="http://schemas.microsoft.com/office/drawing/2014/main" id="{61630FAD-06BD-F6EC-6908-C88D34B09848}"/>
              </a:ext>
            </a:extLst>
          </p:cNvPr>
          <p:cNvSpPr txBox="1"/>
          <p:nvPr/>
        </p:nvSpPr>
        <p:spPr>
          <a:xfrm>
            <a:off x="163830" y="795781"/>
            <a:ext cx="9971688" cy="5232202"/>
          </a:xfrm>
          <a:prstGeom prst="rect">
            <a:avLst/>
          </a:prstGeom>
          <a:noFill/>
        </p:spPr>
        <p:txBody>
          <a:bodyPr wrap="square">
            <a:spAutoFit/>
          </a:bodyPr>
          <a:lstStyle/>
          <a:p>
            <a:pPr marL="342900" indent="-342900">
              <a:spcBef>
                <a:spcPts val="1000"/>
              </a:spcBef>
              <a:buClr>
                <a:schemeClr val="accent1"/>
              </a:buClr>
              <a:buSzPct val="80000"/>
              <a:buFont typeface="Wingdings 3" charset="2"/>
              <a:buChar char=""/>
            </a:pPr>
            <a:r>
              <a:rPr lang="en-IN" sz="3200" b="0" dirty="0">
                <a:solidFill>
                  <a:srgbClr val="202124"/>
                </a:solidFill>
                <a:effectLst/>
                <a:latin typeface="Google Sans"/>
              </a:rPr>
              <a:t>Graceful restart timer</a:t>
            </a:r>
          </a:p>
          <a:p>
            <a:pPr marL="342900" indent="-342900">
              <a:spcBef>
                <a:spcPts val="1000"/>
              </a:spcBef>
              <a:buClr>
                <a:schemeClr val="accent1"/>
              </a:buClr>
              <a:buSzPct val="80000"/>
              <a:buFont typeface="Arial" panose="020B0604020202020204" pitchFamily="34" charset="0"/>
              <a:buChar char="•"/>
            </a:pPr>
            <a:r>
              <a:rPr lang="en-US" sz="2000" b="0" i="0" dirty="0">
                <a:solidFill>
                  <a:srgbClr val="202124"/>
                </a:solidFill>
                <a:effectLst/>
                <a:latin typeface="Roboto" panose="02000000000000000000" pitchFamily="2" charset="0"/>
              </a:rPr>
              <a:t>This timer tracks the amount of time that a router waits after it receives a </a:t>
            </a:r>
            <a:r>
              <a:rPr lang="en-US" sz="2000" b="0" i="0" dirty="0">
                <a:solidFill>
                  <a:srgbClr val="1A73E8"/>
                </a:solidFill>
                <a:effectLst/>
                <a:latin typeface="Roboto" panose="02000000000000000000" pitchFamily="2" charset="0"/>
                <a:hlinkClick r:id="rId2"/>
              </a:rPr>
              <a:t>graceful restart</a:t>
            </a:r>
            <a:r>
              <a:rPr lang="en-US" sz="2000" b="0" i="0" dirty="0">
                <a:solidFill>
                  <a:srgbClr val="202124"/>
                </a:solidFill>
                <a:effectLst/>
                <a:latin typeface="Roboto" panose="02000000000000000000" pitchFamily="2" charset="0"/>
              </a:rPr>
              <a:t> notification (TCP FIN or RST packet) from another router.</a:t>
            </a:r>
          </a:p>
          <a:p>
            <a:pPr marL="342900" indent="-342900">
              <a:spcBef>
                <a:spcPts val="1000"/>
              </a:spcBef>
              <a:buClr>
                <a:schemeClr val="accent1"/>
              </a:buClr>
              <a:buSzPct val="80000"/>
              <a:buFont typeface="Arial" panose="020B0604020202020204" pitchFamily="34" charset="0"/>
              <a:buChar char="•"/>
            </a:pPr>
            <a:r>
              <a:rPr lang="en-US" sz="2000" b="0" i="0" dirty="0">
                <a:solidFill>
                  <a:srgbClr val="202124"/>
                </a:solidFill>
                <a:effectLst/>
                <a:latin typeface="Roboto" panose="02000000000000000000" pitchFamily="2" charset="0"/>
              </a:rPr>
              <a:t>When establishing a new BGP session, each router communicates its own graceful restart timer value to the peer router through the BGP OPEN message.</a:t>
            </a:r>
          </a:p>
          <a:p>
            <a:pPr marL="342900" indent="-342900">
              <a:spcBef>
                <a:spcPts val="1000"/>
              </a:spcBef>
              <a:buClr>
                <a:schemeClr val="accent1"/>
              </a:buClr>
              <a:buSzPct val="80000"/>
              <a:buFont typeface="Arial" panose="020B0604020202020204" pitchFamily="34" charset="0"/>
              <a:buChar char="•"/>
            </a:pPr>
            <a:r>
              <a:rPr lang="en-US" sz="2000" b="0" i="0" dirty="0">
                <a:solidFill>
                  <a:srgbClr val="202124"/>
                </a:solidFill>
                <a:effectLst/>
                <a:latin typeface="Roboto" panose="02000000000000000000" pitchFamily="2" charset="0"/>
              </a:rPr>
              <a:t>Cloud Router supports graceful restart, and the Cloud Router graceful restart timer is set to 120 seconds. Every Cloud Router sends a graceful restart notification before each </a:t>
            </a:r>
            <a:r>
              <a:rPr lang="en-US" sz="2000" b="0" i="0" dirty="0">
                <a:solidFill>
                  <a:srgbClr val="1A73E8"/>
                </a:solidFill>
                <a:effectLst/>
                <a:latin typeface="Roboto" panose="02000000000000000000" pitchFamily="2" charset="0"/>
                <a:hlinkClick r:id="rId3"/>
              </a:rPr>
              <a:t>software maintenance</a:t>
            </a:r>
            <a:r>
              <a:rPr lang="en-US" sz="2000" b="0" i="0" dirty="0">
                <a:solidFill>
                  <a:srgbClr val="202124"/>
                </a:solidFill>
                <a:effectLst/>
                <a:latin typeface="Roboto" panose="02000000000000000000" pitchFamily="2" charset="0"/>
              </a:rPr>
              <a:t> event.</a:t>
            </a:r>
          </a:p>
          <a:p>
            <a:pPr>
              <a:spcBef>
                <a:spcPts val="1000"/>
              </a:spcBef>
              <a:buClr>
                <a:schemeClr val="accent1"/>
              </a:buClr>
              <a:buSzPct val="80000"/>
            </a:pPr>
            <a:r>
              <a:rPr lang="en-IN" sz="3200" dirty="0" err="1">
                <a:solidFill>
                  <a:srgbClr val="202124"/>
                </a:solidFill>
                <a:latin typeface="Google Sans"/>
              </a:rPr>
              <a:t>Stalepath</a:t>
            </a:r>
            <a:r>
              <a:rPr lang="en-IN" sz="3200" dirty="0">
                <a:solidFill>
                  <a:srgbClr val="202124"/>
                </a:solidFill>
                <a:latin typeface="Google Sans"/>
              </a:rPr>
              <a:t> Timer</a:t>
            </a:r>
          </a:p>
          <a:p>
            <a:pPr marL="342900" indent="-342900">
              <a:spcBef>
                <a:spcPts val="1000"/>
              </a:spcBef>
              <a:buClr>
                <a:schemeClr val="accent1"/>
              </a:buClr>
              <a:buSzPct val="80000"/>
              <a:buFont typeface="Arial" panose="020B0604020202020204" pitchFamily="34" charset="0"/>
              <a:buChar char="•"/>
            </a:pPr>
            <a:r>
              <a:rPr lang="en-US" sz="2000" b="0" i="0" dirty="0">
                <a:solidFill>
                  <a:srgbClr val="202124"/>
                </a:solidFill>
                <a:effectLst/>
                <a:latin typeface="Roboto" panose="02000000000000000000" pitchFamily="2" charset="0"/>
              </a:rPr>
              <a:t>This setting determines how long a router waits before deleting learned routes after it receives an end-of-record (EOR) message from the other router.</a:t>
            </a:r>
          </a:p>
          <a:p>
            <a:pPr marL="342900" indent="-342900">
              <a:spcBef>
                <a:spcPts val="1000"/>
              </a:spcBef>
              <a:buClr>
                <a:schemeClr val="accent1"/>
              </a:buClr>
              <a:buSzPct val="80000"/>
              <a:buFont typeface="Arial" panose="020B0604020202020204" pitchFamily="34" charset="0"/>
              <a:buChar char="•"/>
            </a:pPr>
            <a:r>
              <a:rPr lang="en-US" sz="2000" b="0" i="0" dirty="0">
                <a:solidFill>
                  <a:srgbClr val="202124"/>
                </a:solidFill>
                <a:effectLst/>
                <a:latin typeface="Roboto" panose="02000000000000000000" pitchFamily="2" charset="0"/>
              </a:rPr>
              <a:t>Google recommend setting the </a:t>
            </a:r>
            <a:r>
              <a:rPr lang="en-US" sz="2000" b="0" i="0" dirty="0" err="1">
                <a:solidFill>
                  <a:srgbClr val="202124"/>
                </a:solidFill>
                <a:effectLst/>
                <a:latin typeface="Roboto" panose="02000000000000000000" pitchFamily="2" charset="0"/>
              </a:rPr>
              <a:t>stalepath</a:t>
            </a:r>
            <a:r>
              <a:rPr lang="en-US" sz="2000" b="0" i="0" dirty="0">
                <a:solidFill>
                  <a:srgbClr val="202124"/>
                </a:solidFill>
                <a:effectLst/>
                <a:latin typeface="Roboto" panose="02000000000000000000" pitchFamily="2" charset="0"/>
              </a:rPr>
              <a:t> timer to 300 seconds on your on-premises router to match the setting for the Cloud Router.</a:t>
            </a:r>
            <a:endParaRPr lang="en-IN" sz="2000" b="0" dirty="0">
              <a:solidFill>
                <a:srgbClr val="202124"/>
              </a:solidFill>
              <a:effectLst/>
              <a:latin typeface="Google Sans"/>
            </a:endParaRPr>
          </a:p>
        </p:txBody>
      </p:sp>
    </p:spTree>
    <p:extLst>
      <p:ext uri="{BB962C8B-B14F-4D97-AF65-F5344CB8AC3E}">
        <p14:creationId xmlns:p14="http://schemas.microsoft.com/office/powerpoint/2010/main" val="2803187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627</TotalTime>
  <Words>890</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-apple-system</vt:lpstr>
      <vt:lpstr>Arial</vt:lpstr>
      <vt:lpstr>Courier New</vt:lpstr>
      <vt:lpstr>Google Sans</vt:lpstr>
      <vt:lpstr>Roboto</vt:lpstr>
      <vt:lpstr>Trebuchet MS</vt:lpstr>
      <vt:lpstr>Wingdings</vt:lpstr>
      <vt:lpstr>Wingdings 3</vt:lpstr>
      <vt:lpstr>Facet</vt:lpstr>
      <vt:lpstr>Cloud Router </vt:lpstr>
      <vt:lpstr> Cloud Router (Cont.) </vt:lpstr>
      <vt:lpstr>PowerPoint Presentation</vt:lpstr>
      <vt:lpstr>What is BGP </vt:lpstr>
      <vt:lpstr>Autonomous System </vt:lpstr>
      <vt:lpstr>BGP Identifier Range </vt:lpstr>
      <vt:lpstr>BGP Timers  </vt:lpstr>
      <vt:lpstr>BGP Timers (Cont)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 Policies</dc:title>
  <dc:creator>ROHAN MADAN</dc:creator>
  <cp:lastModifiedBy>ROHAN MADAN</cp:lastModifiedBy>
  <cp:revision>46</cp:revision>
  <dcterms:created xsi:type="dcterms:W3CDTF">2023-01-18T10:29:04Z</dcterms:created>
  <dcterms:modified xsi:type="dcterms:W3CDTF">2025-06-12T17:22:10Z</dcterms:modified>
</cp:coreProperties>
</file>