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6"/>
  </p:notesMasterIdLst>
  <p:sldIdLst>
    <p:sldId id="273" r:id="rId2"/>
    <p:sldId id="274" r:id="rId3"/>
    <p:sldId id="275" r:id="rId4"/>
    <p:sldId id="27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C52BB4-4BDD-4E4C-AC9D-15F585D10217}" type="datetimeFigureOut">
              <a:rPr lang="en-IN" smtClean="0"/>
              <a:t>18-01-2025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A9E73-976B-4B28-A10B-2BAAA158D940}" type="slidenum">
              <a:rPr lang="en-IN" smtClean="0"/>
              <a:t>‹#›</a:t>
            </a:fld>
            <a:endParaRPr lang="en-IN"/>
          </a:p>
        </p:txBody>
      </p:sp>
    </p:spTree>
    <p:extLst>
      <p:ext uri="{BB962C8B-B14F-4D97-AF65-F5344CB8AC3E}">
        <p14:creationId xmlns:p14="http://schemas.microsoft.com/office/powerpoint/2010/main" val="131504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6583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9347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541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429397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15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43939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519646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64073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155245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04678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26CA1-3EBC-4EE1-AE5B-0B1876559053}"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86180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26CA1-3EBC-4EE1-AE5B-0B1876559053}" type="datetimeFigureOut">
              <a:rPr lang="en-IN" smtClean="0"/>
              <a:t>18-01-2025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95679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26CA1-3EBC-4EE1-AE5B-0B1876559053}" type="datetimeFigureOut">
              <a:rPr lang="en-IN" smtClean="0"/>
              <a:t>18-01-2025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2953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26CA1-3EBC-4EE1-AE5B-0B1876559053}" type="datetimeFigureOut">
              <a:rPr lang="en-IN" smtClean="0"/>
              <a:t>18-01-2025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54094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19961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8662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E26CA1-3EBC-4EE1-AE5B-0B1876559053}" type="datetimeFigureOut">
              <a:rPr lang="en-IN" smtClean="0"/>
              <a:t>18-01-2025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FBAE55-40E9-4BB5-B414-C4BBE4CC187E}" type="slidenum">
              <a:rPr lang="en-IN" smtClean="0"/>
              <a:t>‹#›</a:t>
            </a:fld>
            <a:endParaRPr lang="en-IN"/>
          </a:p>
        </p:txBody>
      </p:sp>
    </p:spTree>
    <p:extLst>
      <p:ext uri="{BB962C8B-B14F-4D97-AF65-F5344CB8AC3E}">
        <p14:creationId xmlns:p14="http://schemas.microsoft.com/office/powerpoint/2010/main" val="22087029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1AB73-61A5-D4B3-FA9C-5877BBBA18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C8C502-0CE4-1E7D-3B17-21071EEE6CC3}"/>
              </a:ext>
            </a:extLst>
          </p:cNvPr>
          <p:cNvSpPr>
            <a:spLocks noGrp="1"/>
          </p:cNvSpPr>
          <p:nvPr>
            <p:ph type="title"/>
          </p:nvPr>
        </p:nvSpPr>
        <p:spPr>
          <a:xfrm>
            <a:off x="163830" y="122131"/>
            <a:ext cx="10177599" cy="763989"/>
          </a:xfrm>
        </p:spPr>
        <p:txBody>
          <a:bodyPr>
            <a:normAutofit fontScale="90000"/>
          </a:bodyPr>
          <a:lstStyle/>
          <a:p>
            <a:r>
              <a:rPr lang="en-IN" dirty="0"/>
              <a:t>Producer VPC spokes </a:t>
            </a:r>
            <a:r>
              <a:rPr lang="en-IN"/>
              <a:t>(Preview)</a:t>
            </a:r>
            <a:br>
              <a:rPr lang="en-IN" b="1" i="0" dirty="0">
                <a:solidFill>
                  <a:srgbClr val="202124"/>
                </a:solidFill>
                <a:effectLst/>
              </a:rPr>
            </a:br>
            <a:br>
              <a:rPr lang="en-IN" b="1" i="0" dirty="0">
                <a:solidFill>
                  <a:srgbClr val="202124"/>
                </a:solidFill>
                <a:effectLst/>
              </a:rPr>
            </a:br>
            <a:endParaRPr lang="en-IN" dirty="0"/>
          </a:p>
        </p:txBody>
      </p:sp>
      <p:sp>
        <p:nvSpPr>
          <p:cNvPr id="5" name="Content Placeholder 4">
            <a:extLst>
              <a:ext uri="{FF2B5EF4-FFF2-40B4-BE49-F238E27FC236}">
                <a16:creationId xmlns:a16="http://schemas.microsoft.com/office/drawing/2014/main" id="{0E36911B-765C-DA86-D25E-208F0EBE6F00}"/>
              </a:ext>
            </a:extLst>
          </p:cNvPr>
          <p:cNvSpPr>
            <a:spLocks noGrp="1"/>
          </p:cNvSpPr>
          <p:nvPr>
            <p:ph idx="1"/>
          </p:nvPr>
        </p:nvSpPr>
        <p:spPr>
          <a:xfrm>
            <a:off x="429657" y="969484"/>
            <a:ext cx="10412513" cy="5583715"/>
          </a:xfrm>
        </p:spPr>
        <p:txBody>
          <a:bodyPr>
            <a:normAutofit fontScale="85000" lnSpcReduction="10000"/>
          </a:bodyPr>
          <a:lstStyle/>
          <a:p>
            <a:pPr algn="l">
              <a:spcBef>
                <a:spcPts val="1200"/>
              </a:spcBef>
              <a:spcAft>
                <a:spcPts val="1200"/>
              </a:spcAft>
            </a:pPr>
            <a:r>
              <a:rPr lang="en-US" sz="2400" b="0" i="0" dirty="0">
                <a:solidFill>
                  <a:srgbClr val="202124"/>
                </a:solidFill>
                <a:effectLst/>
                <a:latin typeface="Roboto" panose="02000000000000000000" pitchFamily="2" charset="0"/>
              </a:rPr>
              <a:t>If you have a VPC network that consumes a service from a producer network in another project through VPC Network Peering, you can use a Network Connectivity Center </a:t>
            </a:r>
            <a:r>
              <a:rPr lang="en-US" sz="2400" b="0" i="1" dirty="0">
                <a:solidFill>
                  <a:srgbClr val="202124"/>
                </a:solidFill>
                <a:effectLst/>
                <a:latin typeface="Roboto" panose="02000000000000000000" pitchFamily="2" charset="0"/>
              </a:rPr>
              <a:t>producer VPC spoke</a:t>
            </a:r>
            <a:r>
              <a:rPr lang="en-US" sz="2400" b="0" i="0" dirty="0">
                <a:solidFill>
                  <a:srgbClr val="202124"/>
                </a:solidFill>
                <a:effectLst/>
                <a:latin typeface="Roboto" panose="02000000000000000000" pitchFamily="2" charset="0"/>
              </a:rPr>
              <a:t> to make the service reachable by other networks.</a:t>
            </a:r>
          </a:p>
          <a:p>
            <a:pPr algn="l">
              <a:spcBef>
                <a:spcPts val="1200"/>
              </a:spcBef>
              <a:spcAft>
                <a:spcPts val="1200"/>
              </a:spcAft>
            </a:pPr>
            <a:r>
              <a:rPr lang="en-US" sz="2400" b="0" i="0" dirty="0">
                <a:solidFill>
                  <a:srgbClr val="202124"/>
                </a:solidFill>
                <a:effectLst/>
                <a:latin typeface="Roboto" panose="02000000000000000000" pitchFamily="2" charset="0"/>
              </a:rPr>
              <a:t>When you create a producer VPC spoke, you provide the following:</a:t>
            </a:r>
          </a:p>
          <a:p>
            <a:pPr lvl="1">
              <a:spcBef>
                <a:spcPts val="900"/>
              </a:spcBef>
              <a:spcAft>
                <a:spcPts val="900"/>
              </a:spcAft>
              <a:buFont typeface="Arial" panose="020B0604020202020204" pitchFamily="34" charset="0"/>
              <a:buChar char="•"/>
            </a:pPr>
            <a:r>
              <a:rPr lang="en-US" sz="2200" b="0" i="0" dirty="0">
                <a:solidFill>
                  <a:srgbClr val="202124"/>
                </a:solidFill>
                <a:effectLst/>
                <a:latin typeface="Roboto" panose="02000000000000000000" pitchFamily="2" charset="0"/>
              </a:rPr>
              <a:t>The existing VPC spoke of your consumer network that is peered with the producer network.</a:t>
            </a:r>
          </a:p>
          <a:p>
            <a:pPr lvl="1">
              <a:spcBef>
                <a:spcPts val="900"/>
              </a:spcBef>
              <a:spcAft>
                <a:spcPts val="900"/>
              </a:spcAft>
              <a:buFont typeface="Arial" panose="020B0604020202020204" pitchFamily="34" charset="0"/>
              <a:buChar char="•"/>
            </a:pPr>
            <a:r>
              <a:rPr lang="en-US" sz="2200" dirty="0">
                <a:solidFill>
                  <a:srgbClr val="202124"/>
                </a:solidFill>
                <a:latin typeface="Roboto" panose="02000000000000000000" pitchFamily="2" charset="0"/>
              </a:rPr>
              <a:t>The name of the peering connection.</a:t>
            </a:r>
          </a:p>
          <a:p>
            <a:pPr algn="l">
              <a:spcBef>
                <a:spcPts val="1200"/>
              </a:spcBef>
              <a:spcAft>
                <a:spcPts val="1200"/>
              </a:spcAft>
            </a:pPr>
            <a:r>
              <a:rPr lang="en-US" sz="2400" b="0" i="0" dirty="0">
                <a:solidFill>
                  <a:srgbClr val="202124"/>
                </a:solidFill>
                <a:effectLst/>
                <a:latin typeface="Roboto" panose="02000000000000000000" pitchFamily="2" charset="0"/>
              </a:rPr>
              <a:t>Then, Network Connectivity Center uses that information to identify the VPC network of the service producer and add a corresponding producer VPC spoke to a hub in your project.</a:t>
            </a:r>
          </a:p>
          <a:p>
            <a:pPr algn="l">
              <a:spcBef>
                <a:spcPts val="1200"/>
              </a:spcBef>
              <a:spcAft>
                <a:spcPts val="1200"/>
              </a:spcAft>
            </a:pPr>
            <a:r>
              <a:rPr lang="en-US" sz="2400" b="0" i="0" dirty="0">
                <a:solidFill>
                  <a:srgbClr val="202124"/>
                </a:solidFill>
                <a:effectLst/>
                <a:latin typeface="Roboto" panose="02000000000000000000" pitchFamily="2" charset="0"/>
              </a:rPr>
              <a:t>After the producer VPC spoke is part of the hub, its subnet routes are exported and the other spokes on that hub can access its services.</a:t>
            </a:r>
          </a:p>
          <a:p>
            <a:r>
              <a:rPr lang="en-US" sz="2400" b="0" i="0" dirty="0">
                <a:solidFill>
                  <a:srgbClr val="202124"/>
                </a:solidFill>
                <a:effectLst/>
                <a:latin typeface="Roboto" panose="02000000000000000000" pitchFamily="2" charset="0"/>
              </a:rPr>
              <a:t>Google services that rely on dynamic routes are not supported because producer VPC spokes export only subnet routes.</a:t>
            </a:r>
          </a:p>
          <a:p>
            <a:pPr marL="0" indent="0">
              <a:buNone/>
            </a:pPr>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669859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59031-E190-BA5D-5515-A5A6A1F53F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C783DE-104B-AB85-6990-66EB30EF177D}"/>
              </a:ext>
            </a:extLst>
          </p:cNvPr>
          <p:cNvSpPr>
            <a:spLocks noGrp="1"/>
          </p:cNvSpPr>
          <p:nvPr>
            <p:ph type="title"/>
          </p:nvPr>
        </p:nvSpPr>
        <p:spPr>
          <a:xfrm>
            <a:off x="163830" y="122131"/>
            <a:ext cx="10177599" cy="763989"/>
          </a:xfrm>
        </p:spPr>
        <p:txBody>
          <a:bodyPr>
            <a:normAutofit fontScale="90000"/>
          </a:bodyPr>
          <a:lstStyle/>
          <a:p>
            <a:r>
              <a:rPr lang="en-IN" dirty="0"/>
              <a:t>Example</a:t>
            </a:r>
            <a:br>
              <a:rPr lang="en-IN" b="1" i="0" dirty="0">
                <a:solidFill>
                  <a:srgbClr val="202124"/>
                </a:solidFill>
                <a:effectLst/>
              </a:rPr>
            </a:br>
            <a:endParaRPr lang="en-IN" dirty="0"/>
          </a:p>
        </p:txBody>
      </p:sp>
      <p:pic>
        <p:nvPicPr>
          <p:cNvPr id="4" name="Picture 3">
            <a:extLst>
              <a:ext uri="{FF2B5EF4-FFF2-40B4-BE49-F238E27FC236}">
                <a16:creationId xmlns:a16="http://schemas.microsoft.com/office/drawing/2014/main" id="{4CD00CD2-8E43-C3B4-05F3-A7DC63252F17}"/>
              </a:ext>
            </a:extLst>
          </p:cNvPr>
          <p:cNvPicPr>
            <a:picLocks noChangeAspect="1"/>
          </p:cNvPicPr>
          <p:nvPr/>
        </p:nvPicPr>
        <p:blipFill>
          <a:blip r:embed="rId2"/>
          <a:stretch>
            <a:fillRect/>
          </a:stretch>
        </p:blipFill>
        <p:spPr>
          <a:xfrm>
            <a:off x="337457" y="779459"/>
            <a:ext cx="11114314" cy="5956410"/>
          </a:xfrm>
          <a:prstGeom prst="rect">
            <a:avLst/>
          </a:prstGeom>
        </p:spPr>
      </p:pic>
    </p:spTree>
    <p:extLst>
      <p:ext uri="{BB962C8B-B14F-4D97-AF65-F5344CB8AC3E}">
        <p14:creationId xmlns:p14="http://schemas.microsoft.com/office/powerpoint/2010/main" val="1472708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CF550-A2D5-49D7-10E3-2D1DBA9CC8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2EFCA7-E394-3DC7-05BE-87FE3F64F2A6}"/>
              </a:ext>
            </a:extLst>
          </p:cNvPr>
          <p:cNvSpPr>
            <a:spLocks noGrp="1"/>
          </p:cNvSpPr>
          <p:nvPr>
            <p:ph type="title"/>
          </p:nvPr>
        </p:nvSpPr>
        <p:spPr>
          <a:xfrm>
            <a:off x="163830" y="122131"/>
            <a:ext cx="10177599" cy="763989"/>
          </a:xfrm>
        </p:spPr>
        <p:txBody>
          <a:bodyPr>
            <a:normAutofit fontScale="90000"/>
          </a:bodyPr>
          <a:lstStyle/>
          <a:p>
            <a:r>
              <a:rPr lang="en-IN" dirty="0"/>
              <a:t>Properties </a:t>
            </a:r>
            <a:r>
              <a:rPr lang="en-US" dirty="0"/>
              <a:t>unique to producer VPC spokes</a:t>
            </a:r>
            <a:br>
              <a:rPr lang="en-US" b="1" i="0" dirty="0">
                <a:solidFill>
                  <a:srgbClr val="202124"/>
                </a:solidFill>
                <a:effectLst/>
              </a:rPr>
            </a:br>
            <a:br>
              <a:rPr lang="en-IN" b="1" i="0" dirty="0">
                <a:solidFill>
                  <a:srgbClr val="202124"/>
                </a:solidFill>
                <a:effectLst/>
              </a:rPr>
            </a:br>
            <a:endParaRPr lang="en-IN" dirty="0"/>
          </a:p>
        </p:txBody>
      </p:sp>
      <p:pic>
        <p:nvPicPr>
          <p:cNvPr id="8" name="Picture 7">
            <a:extLst>
              <a:ext uri="{FF2B5EF4-FFF2-40B4-BE49-F238E27FC236}">
                <a16:creationId xmlns:a16="http://schemas.microsoft.com/office/drawing/2014/main" id="{D9BE65EB-1CA7-BE64-256F-A444214F045F}"/>
              </a:ext>
            </a:extLst>
          </p:cNvPr>
          <p:cNvPicPr>
            <a:picLocks noChangeAspect="1"/>
          </p:cNvPicPr>
          <p:nvPr/>
        </p:nvPicPr>
        <p:blipFill>
          <a:blip r:embed="rId2"/>
          <a:stretch>
            <a:fillRect/>
          </a:stretch>
        </p:blipFill>
        <p:spPr>
          <a:xfrm>
            <a:off x="293914" y="886120"/>
            <a:ext cx="11370699" cy="5754166"/>
          </a:xfrm>
          <a:prstGeom prst="rect">
            <a:avLst/>
          </a:prstGeom>
        </p:spPr>
      </p:pic>
    </p:spTree>
    <p:extLst>
      <p:ext uri="{BB962C8B-B14F-4D97-AF65-F5344CB8AC3E}">
        <p14:creationId xmlns:p14="http://schemas.microsoft.com/office/powerpoint/2010/main" val="782411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B49B4-979B-F4A7-C443-3CE268E5F4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43106E-D565-8FF0-2458-E37A8F1FCAF1}"/>
              </a:ext>
            </a:extLst>
          </p:cNvPr>
          <p:cNvSpPr>
            <a:spLocks noGrp="1"/>
          </p:cNvSpPr>
          <p:nvPr>
            <p:ph type="title"/>
          </p:nvPr>
        </p:nvSpPr>
        <p:spPr>
          <a:xfrm>
            <a:off x="163830" y="122131"/>
            <a:ext cx="10177599" cy="763989"/>
          </a:xfrm>
        </p:spPr>
        <p:txBody>
          <a:bodyPr>
            <a:normAutofit fontScale="90000"/>
          </a:bodyPr>
          <a:lstStyle/>
          <a:p>
            <a:r>
              <a:rPr lang="en-US" dirty="0"/>
              <a:t>Avoid overlap with allocated IP ranges</a:t>
            </a:r>
            <a:br>
              <a:rPr lang="en-US" b="1" i="0" dirty="0">
                <a:solidFill>
                  <a:srgbClr val="202124"/>
                </a:solidFill>
                <a:effectLst/>
              </a:rPr>
            </a:br>
            <a:br>
              <a:rPr lang="en-IN" b="1" i="0" dirty="0">
                <a:solidFill>
                  <a:srgbClr val="202124"/>
                </a:solidFill>
                <a:effectLst/>
              </a:rPr>
            </a:br>
            <a:br>
              <a:rPr lang="en-IN" b="1" i="0" dirty="0">
                <a:solidFill>
                  <a:srgbClr val="202124"/>
                </a:solidFill>
                <a:effectLst/>
              </a:rPr>
            </a:br>
            <a:endParaRPr lang="en-IN" dirty="0"/>
          </a:p>
        </p:txBody>
      </p:sp>
      <p:sp>
        <p:nvSpPr>
          <p:cNvPr id="5" name="Content Placeholder 4">
            <a:extLst>
              <a:ext uri="{FF2B5EF4-FFF2-40B4-BE49-F238E27FC236}">
                <a16:creationId xmlns:a16="http://schemas.microsoft.com/office/drawing/2014/main" id="{2868B982-4816-9660-68E0-1499836CFC50}"/>
              </a:ext>
            </a:extLst>
          </p:cNvPr>
          <p:cNvSpPr>
            <a:spLocks noGrp="1"/>
          </p:cNvSpPr>
          <p:nvPr>
            <p:ph idx="1"/>
          </p:nvPr>
        </p:nvSpPr>
        <p:spPr>
          <a:xfrm>
            <a:off x="429657" y="969484"/>
            <a:ext cx="10412513" cy="5583715"/>
          </a:xfrm>
        </p:spPr>
        <p:txBody>
          <a:bodyPr>
            <a:normAutofit/>
          </a:bodyPr>
          <a:lstStyle/>
          <a:p>
            <a:pPr algn="l">
              <a:spcBef>
                <a:spcPts val="1200"/>
              </a:spcBef>
              <a:spcAft>
                <a:spcPts val="1200"/>
              </a:spcAft>
            </a:pPr>
            <a:r>
              <a:rPr lang="en-US" sz="2400" b="0" i="0" dirty="0">
                <a:solidFill>
                  <a:srgbClr val="202124"/>
                </a:solidFill>
                <a:effectLst/>
                <a:latin typeface="Roboto" panose="02000000000000000000" pitchFamily="2" charset="0"/>
              </a:rPr>
              <a:t>Network Connectivity Center does not check for overlaps with allocated IP ranges. Ensure that the IP address ranges of the VPC spokes on your hub don't overlap with an allocated IP range configured for private services access. When you create a producer VPC spoke, you provide the following:</a:t>
            </a:r>
          </a:p>
          <a:p>
            <a:pPr algn="l">
              <a:spcBef>
                <a:spcPts val="1200"/>
              </a:spcBef>
              <a:spcAft>
                <a:spcPts val="1200"/>
              </a:spcAft>
            </a:pPr>
            <a:r>
              <a:rPr lang="en-US" sz="2400" b="0" i="0" dirty="0">
                <a:solidFill>
                  <a:srgbClr val="202124"/>
                </a:solidFill>
                <a:effectLst/>
                <a:latin typeface="Roboto" panose="02000000000000000000" pitchFamily="2" charset="0"/>
              </a:rPr>
              <a:t>If your VPC spokes overlap with allocated IP ranges, private services access might not be able to create new resources when needed and you'll get an error. To resolve this, expand or modify the allocated IP range.</a:t>
            </a:r>
          </a:p>
          <a:p>
            <a:pPr marL="0" indent="0">
              <a:buNone/>
            </a:pPr>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4845417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2649</TotalTime>
  <Words>275</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Arial</vt:lpstr>
      <vt:lpstr>Roboto</vt:lpstr>
      <vt:lpstr>Trebuchet MS</vt:lpstr>
      <vt:lpstr>Wingdings 3</vt:lpstr>
      <vt:lpstr>Facet</vt:lpstr>
      <vt:lpstr>Producer VPC spokes (Preview)  </vt:lpstr>
      <vt:lpstr>Example </vt:lpstr>
      <vt:lpstr>Properties unique to producer VPC spokes  </vt:lpstr>
      <vt:lpstr>Avoid overlap with allocated IP ranges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 Policies</dc:title>
  <dc:creator>ROHAN MADAN</dc:creator>
  <cp:lastModifiedBy>ROHAN MADAN</cp:lastModifiedBy>
  <cp:revision>78</cp:revision>
  <dcterms:created xsi:type="dcterms:W3CDTF">2023-01-18T10:29:04Z</dcterms:created>
  <dcterms:modified xsi:type="dcterms:W3CDTF">2025-01-18T13:13:45Z</dcterms:modified>
</cp:coreProperties>
</file>