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7" r:id="rId3"/>
    <p:sldId id="270" r:id="rId4"/>
    <p:sldId id="271" r:id="rId5"/>
    <p:sldId id="272"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20-08-2024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20-08-2024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20-08-2024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20-08-2024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20-08-2024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20-08-2024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cloud.google.com/vpc-service-controls/docs/vpc-accessible-service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cloud.google.com/vpc-service-controls/docs/ingress-egress-rule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VPC Service Controls</a:t>
            </a: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lnSpcReduction="10000"/>
          </a:bodyPr>
          <a:lstStyle/>
          <a:p>
            <a:pPr algn="l"/>
            <a:r>
              <a:rPr lang="en-US" sz="2400" b="0" i="0" dirty="0">
                <a:solidFill>
                  <a:srgbClr val="202124"/>
                </a:solidFill>
                <a:effectLst/>
                <a:highlight>
                  <a:srgbClr val="FFFFFF"/>
                </a:highlight>
                <a:latin typeface="Roboto" panose="02000000000000000000" pitchFamily="2" charset="0"/>
              </a:rPr>
              <a:t>VPC Service Controls helps protect against accidental or targeted action by external entities or insider entities, which helps to minimize unwarranted data exfiltration risks from Google Cloud services such as Cloud Storage and BigQuery.</a:t>
            </a:r>
          </a:p>
          <a:p>
            <a:pPr algn="l"/>
            <a:r>
              <a:rPr lang="en-US" sz="2400" b="0" i="0" dirty="0">
                <a:solidFill>
                  <a:srgbClr val="202124"/>
                </a:solidFill>
                <a:effectLst/>
                <a:highlight>
                  <a:srgbClr val="FFFFFF"/>
                </a:highlight>
                <a:latin typeface="Roboto" panose="02000000000000000000" pitchFamily="2" charset="0"/>
              </a:rPr>
              <a:t>You can use VPC Service Controls to create perimeters that protect the resources and data of services that you explicitly specify.</a:t>
            </a:r>
          </a:p>
          <a:p>
            <a:pPr algn="l"/>
            <a:r>
              <a:rPr lang="en-US" sz="2400" b="0" i="0" dirty="0">
                <a:solidFill>
                  <a:srgbClr val="202124"/>
                </a:solidFill>
                <a:effectLst/>
                <a:highlight>
                  <a:srgbClr val="FFFFFF"/>
                </a:highlight>
                <a:latin typeface="Roboto" panose="02000000000000000000" pitchFamily="2" charset="0"/>
              </a:rPr>
              <a:t>VPC Service Controls provides an extra layer of security defense for Google Cloud services that is independent of Identity and Access Management (IAM).</a:t>
            </a:r>
          </a:p>
          <a:p>
            <a:pPr algn="l"/>
            <a:r>
              <a:rPr lang="en-US" sz="2400" b="0" i="0" dirty="0">
                <a:solidFill>
                  <a:srgbClr val="202124"/>
                </a:solidFill>
                <a:effectLst/>
                <a:highlight>
                  <a:srgbClr val="FFFFFF"/>
                </a:highlight>
                <a:latin typeface="Roboto" panose="02000000000000000000" pitchFamily="2" charset="0"/>
              </a:rPr>
              <a:t>To protect your highly sensitive data, you might want to ensure that your resources can only be accessed from trusted networks.</a:t>
            </a:r>
          </a:p>
          <a:p>
            <a:pPr algn="l"/>
            <a:r>
              <a:rPr lang="en-US" sz="2400" b="0" i="0" dirty="0">
                <a:solidFill>
                  <a:srgbClr val="202124"/>
                </a:solidFill>
                <a:effectLst/>
                <a:highlight>
                  <a:srgbClr val="FFFFFF"/>
                </a:highlight>
                <a:latin typeface="Roboto" panose="02000000000000000000" pitchFamily="2" charset="0"/>
              </a:rPr>
              <a:t>To mitigate data exfiltration risks, your organization might also want to ensure secure data exchange across organizational boundaries with fine-grained controls.</a:t>
            </a: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US" dirty="0"/>
              <a:t>Security benefits of VPC Service Controls</a:t>
            </a:r>
            <a:br>
              <a:rPr lang="en-US" dirty="0"/>
            </a:br>
            <a:endParaRPr lang="en-US"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6813913" cy="5713876"/>
          </a:xfrm>
          <a:prstGeom prst="rect">
            <a:avLst/>
          </a:prstGeom>
          <a:noFill/>
        </p:spPr>
        <p:txBody>
          <a:bodyPr wrap="square">
            <a:spAutoFit/>
          </a:bodyPr>
          <a:lstStyle/>
          <a:p>
            <a:pPr algn="l"/>
            <a:r>
              <a:rPr lang="en-US" sz="2400" b="0" i="0" dirty="0">
                <a:solidFill>
                  <a:srgbClr val="202124"/>
                </a:solidFill>
                <a:effectLst/>
                <a:highlight>
                  <a:srgbClr val="FFFFFF"/>
                </a:highlight>
                <a:latin typeface="Roboto" panose="02000000000000000000" pitchFamily="2" charset="0"/>
              </a:rPr>
              <a:t>VPC Service Controls helps mitigate the following security risks without sacrificing the performance advantages of direct private access to Google Cloud resources:</a:t>
            </a:r>
          </a:p>
          <a:p>
            <a:pPr algn="l"/>
            <a:endParaRPr lang="en-US" sz="2400" b="0" i="0" dirty="0">
              <a:solidFill>
                <a:srgbClr val="202124"/>
              </a:solidFill>
              <a:effectLst/>
              <a:highlight>
                <a:srgbClr val="FFFFFF"/>
              </a:highlight>
              <a:latin typeface="Roboto" panose="02000000000000000000" pitchFamily="2" charset="0"/>
            </a:endParaRPr>
          </a:p>
          <a:p>
            <a:pPr marL="342900" indent="-342900">
              <a:buFont typeface="Wingdings" panose="05000000000000000000" pitchFamily="2" charset="2"/>
              <a:buChar char="v"/>
            </a:pPr>
            <a:r>
              <a:rPr lang="en-US" sz="2400" b="1" i="0" dirty="0">
                <a:solidFill>
                  <a:srgbClr val="202124"/>
                </a:solidFill>
                <a:effectLst/>
                <a:highlight>
                  <a:srgbClr val="FFFFFF"/>
                </a:highlight>
                <a:latin typeface="Roboto" panose="02000000000000000000" pitchFamily="2" charset="0"/>
              </a:rPr>
              <a:t>Access from unauthorized networks using stolen credentials</a:t>
            </a:r>
            <a:br>
              <a:rPr lang="en-US" sz="2400" b="1" i="0" dirty="0">
                <a:solidFill>
                  <a:srgbClr val="202124"/>
                </a:solidFill>
                <a:effectLst/>
                <a:highlight>
                  <a:srgbClr val="FFFFFF"/>
                </a:highlight>
                <a:latin typeface="Roboto" panose="02000000000000000000" pitchFamily="2" charset="0"/>
              </a:rPr>
            </a:br>
            <a:endParaRPr lang="en-US" sz="2400" b="1" i="0" dirty="0">
              <a:solidFill>
                <a:srgbClr val="202124"/>
              </a:solidFill>
              <a:effectLst/>
              <a:highlight>
                <a:srgbClr val="FFFFFF"/>
              </a:highlight>
              <a:latin typeface="Roboto" panose="02000000000000000000" pitchFamily="2" charset="0"/>
            </a:endParaRPr>
          </a:p>
          <a:p>
            <a:pPr marL="342900" indent="-342900">
              <a:buFont typeface="Wingdings" panose="05000000000000000000" pitchFamily="2" charset="2"/>
              <a:buChar char="v"/>
            </a:pPr>
            <a:r>
              <a:rPr lang="en-US" sz="2400" b="1" i="0" dirty="0">
                <a:solidFill>
                  <a:srgbClr val="202124"/>
                </a:solidFill>
                <a:effectLst/>
                <a:highlight>
                  <a:srgbClr val="FFFFFF"/>
                </a:highlight>
                <a:latin typeface="Roboto" panose="02000000000000000000" pitchFamily="2" charset="0"/>
              </a:rPr>
              <a:t>Data exfiltration by malicious insiders or compromised code</a:t>
            </a:r>
            <a:br>
              <a:rPr lang="en-US" sz="2400" b="1" i="0" dirty="0">
                <a:solidFill>
                  <a:srgbClr val="202124"/>
                </a:solidFill>
                <a:effectLst/>
                <a:highlight>
                  <a:srgbClr val="FFFFFF"/>
                </a:highlight>
                <a:latin typeface="Roboto" panose="02000000000000000000" pitchFamily="2" charset="0"/>
              </a:rPr>
            </a:br>
            <a:endParaRPr lang="en-US" sz="2400" b="1" dirty="0">
              <a:solidFill>
                <a:srgbClr val="202124"/>
              </a:solidFill>
              <a:highlight>
                <a:srgbClr val="FFFFFF"/>
              </a:highlight>
              <a:latin typeface="Roboto" panose="02000000000000000000" pitchFamily="2" charset="0"/>
            </a:endParaRPr>
          </a:p>
          <a:p>
            <a:pPr marL="342900" indent="-342900">
              <a:buFont typeface="Wingdings" panose="05000000000000000000" pitchFamily="2" charset="2"/>
              <a:buChar char="v"/>
            </a:pPr>
            <a:r>
              <a:rPr lang="en-US" sz="2400" b="1" i="0" dirty="0">
                <a:solidFill>
                  <a:srgbClr val="202124"/>
                </a:solidFill>
                <a:effectLst/>
                <a:highlight>
                  <a:srgbClr val="FFFFFF"/>
                </a:highlight>
                <a:latin typeface="Roboto" panose="02000000000000000000" pitchFamily="2" charset="0"/>
              </a:rPr>
              <a:t>Public exposure of private data caused by misconfigured IAM policies</a:t>
            </a:r>
            <a:br>
              <a:rPr lang="en-US" sz="2400" b="1" i="0" dirty="0">
                <a:solidFill>
                  <a:srgbClr val="202124"/>
                </a:solidFill>
                <a:effectLst/>
                <a:highlight>
                  <a:srgbClr val="FFFFFF"/>
                </a:highlight>
                <a:latin typeface="Roboto" panose="02000000000000000000" pitchFamily="2" charset="0"/>
              </a:rPr>
            </a:br>
            <a:endParaRPr lang="en-US" sz="2400" b="1" dirty="0">
              <a:solidFill>
                <a:srgbClr val="202124"/>
              </a:solidFill>
              <a:highlight>
                <a:srgbClr val="FFFFFF"/>
              </a:highlight>
              <a:latin typeface="Roboto" panose="02000000000000000000" pitchFamily="2" charset="0"/>
            </a:endParaRPr>
          </a:p>
          <a:p>
            <a:pPr marL="342900" indent="-342900">
              <a:buFont typeface="Wingdings" panose="05000000000000000000" pitchFamily="2" charset="2"/>
              <a:buChar char="v"/>
            </a:pPr>
            <a:r>
              <a:rPr lang="en-IN" sz="2400" b="1" i="0" dirty="0">
                <a:solidFill>
                  <a:srgbClr val="202124"/>
                </a:solidFill>
                <a:effectLst/>
                <a:highlight>
                  <a:srgbClr val="FFFFFF"/>
                </a:highlight>
                <a:latin typeface="Roboto" panose="02000000000000000000" pitchFamily="2" charset="0"/>
              </a:rPr>
              <a:t>Monitoring access to services</a:t>
            </a:r>
            <a:endParaRPr lang="en-US" sz="2400" b="0" i="0" dirty="0">
              <a:solidFill>
                <a:srgbClr val="202124"/>
              </a:solidFill>
              <a:effectLst/>
              <a:highlight>
                <a:srgbClr val="FFFFFF"/>
              </a:highlight>
              <a:latin typeface="Roboto" panose="02000000000000000000" pitchFamily="2" charset="0"/>
            </a:endParaRPr>
          </a:p>
        </p:txBody>
      </p:sp>
      <p:pic>
        <p:nvPicPr>
          <p:cNvPr id="8" name="Picture 7">
            <a:extLst>
              <a:ext uri="{FF2B5EF4-FFF2-40B4-BE49-F238E27FC236}">
                <a16:creationId xmlns:a16="http://schemas.microsoft.com/office/drawing/2014/main" id="{E8A033AD-63E7-A116-722A-771CE098484C}"/>
              </a:ext>
            </a:extLst>
          </p:cNvPr>
          <p:cNvPicPr>
            <a:picLocks noChangeAspect="1"/>
          </p:cNvPicPr>
          <p:nvPr/>
        </p:nvPicPr>
        <p:blipFill>
          <a:blip r:embed="rId2"/>
          <a:stretch>
            <a:fillRect/>
          </a:stretch>
        </p:blipFill>
        <p:spPr>
          <a:xfrm>
            <a:off x="6578471" y="795781"/>
            <a:ext cx="5517665" cy="5844505"/>
          </a:xfrm>
          <a:prstGeom prst="rect">
            <a:avLst/>
          </a:prstGeom>
        </p:spPr>
      </p:pic>
    </p:spTree>
    <p:extLst>
      <p:ext uri="{BB962C8B-B14F-4D97-AF65-F5344CB8AC3E}">
        <p14:creationId xmlns:p14="http://schemas.microsoft.com/office/powerpoint/2010/main" val="278995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a:t>Service </a:t>
            </a:r>
            <a:r>
              <a:rPr lang="en-IN" sz="3200" dirty="0"/>
              <a:t>perimeter</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4893647"/>
          </a:xfrm>
          <a:prstGeom prst="rect">
            <a:avLst/>
          </a:prstGeom>
          <a:noFill/>
        </p:spPr>
        <p:txBody>
          <a:bodyPr wrap="square">
            <a:spAutoFit/>
          </a:bodyPr>
          <a:lstStyle/>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To protect Google Cloud services in your projects and mitigate the risk of data exfiltration, you can specify service perimeters at the project or VPC network level.</a:t>
            </a:r>
            <a:br>
              <a:rPr lang="en-US" sz="2400" b="0" i="0" dirty="0">
                <a:solidFill>
                  <a:srgbClr val="202124"/>
                </a:solidFill>
                <a:effectLst/>
                <a:highlight>
                  <a:srgbClr val="FFFFFF"/>
                </a:highlight>
                <a:latin typeface="Roboto" panose="02000000000000000000" pitchFamily="2" charset="0"/>
              </a:rPr>
            </a:br>
            <a:endParaRPr lang="en-US" sz="2400" b="0" i="0" dirty="0">
              <a:solidFill>
                <a:srgbClr val="202124"/>
              </a:solidFill>
              <a:effectLst/>
              <a:highlight>
                <a:srgbClr val="FFFFFF"/>
              </a:highlight>
              <a:latin typeface="Roboto" panose="02000000000000000000" pitchFamily="2" charset="0"/>
            </a:endParaRP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Also, the services that are accessible </a:t>
            </a:r>
            <a:r>
              <a:rPr lang="en-US" sz="2400" b="0" i="1" dirty="0">
                <a:solidFill>
                  <a:srgbClr val="202124"/>
                </a:solidFill>
                <a:effectLst/>
                <a:highlight>
                  <a:srgbClr val="FFFFFF"/>
                </a:highlight>
                <a:latin typeface="Roboto" panose="02000000000000000000" pitchFamily="2" charset="0"/>
              </a:rPr>
              <a:t>inside</a:t>
            </a:r>
            <a:r>
              <a:rPr lang="en-US" sz="2400" b="0" i="0" dirty="0">
                <a:solidFill>
                  <a:srgbClr val="202124"/>
                </a:solidFill>
                <a:effectLst/>
                <a:highlight>
                  <a:srgbClr val="FFFFFF"/>
                </a:highlight>
                <a:latin typeface="Roboto" panose="02000000000000000000" pitchFamily="2" charset="0"/>
              </a:rPr>
              <a:t> a perimeter, such as from VMs in a VPC network that is hosted inside a perimeter, can be restricted using the </a:t>
            </a:r>
            <a:r>
              <a:rPr lang="en-US" sz="2400" b="0" i="0" dirty="0">
                <a:solidFill>
                  <a:srgbClr val="202124"/>
                </a:solidFill>
                <a:effectLst/>
                <a:highlight>
                  <a:srgbClr val="FFFFFF"/>
                </a:highlight>
                <a:latin typeface="Roboto" panose="02000000000000000000" pitchFamily="2" charset="0"/>
                <a:hlinkClick r:id="rId2"/>
              </a:rPr>
              <a:t>VPC accessible services</a:t>
            </a:r>
            <a:r>
              <a:rPr lang="en-US" sz="2400" b="0" i="0" dirty="0">
                <a:solidFill>
                  <a:srgbClr val="202124"/>
                </a:solidFill>
                <a:effectLst/>
                <a:highlight>
                  <a:srgbClr val="FFFFFF"/>
                </a:highlight>
                <a:latin typeface="Roboto" panose="02000000000000000000" pitchFamily="2" charset="0"/>
              </a:rPr>
              <a:t> feature.</a:t>
            </a:r>
            <a:br>
              <a:rPr lang="en-US" sz="2400" b="0" i="0" dirty="0">
                <a:solidFill>
                  <a:srgbClr val="202124"/>
                </a:solidFill>
                <a:effectLst/>
                <a:highlight>
                  <a:srgbClr val="FFFFFF"/>
                </a:highlight>
                <a:latin typeface="Roboto" panose="02000000000000000000" pitchFamily="2" charset="0"/>
              </a:rPr>
            </a:br>
            <a:endParaRPr lang="en-US" sz="2400" b="0" i="0" dirty="0">
              <a:solidFill>
                <a:srgbClr val="202124"/>
              </a:solidFill>
              <a:effectLst/>
              <a:highlight>
                <a:srgbClr val="FFFFFF"/>
              </a:highlight>
              <a:latin typeface="Roboto" panose="02000000000000000000" pitchFamily="2" charset="0"/>
            </a:endParaRP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You can configure VPC Service Controls perimeters in enforced or dry run mode. The same configuration steps apply to both enforced and dry run perimeters. The difference is that dry run perimeters log violations as though the perimeters are enforced but don't prevent access to restricted services.</a:t>
            </a:r>
          </a:p>
        </p:txBody>
      </p:sp>
    </p:spTree>
    <p:extLst>
      <p:ext uri="{BB962C8B-B14F-4D97-AF65-F5344CB8AC3E}">
        <p14:creationId xmlns:p14="http://schemas.microsoft.com/office/powerpoint/2010/main" val="338376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Enforced mode</a:t>
            </a:r>
            <a:br>
              <a:rPr lang="en-IN" sz="3200" dirty="0"/>
            </a:b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6001643"/>
          </a:xfrm>
          <a:prstGeom prst="rect">
            <a:avLst/>
          </a:prstGeom>
          <a:noFill/>
        </p:spPr>
        <p:txBody>
          <a:bodyPr wrap="square">
            <a:spAutoFit/>
          </a:bodyPr>
          <a:lstStyle/>
          <a:p>
            <a:pPr marL="342900" indent="-342900" algn="l">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Enforced mode is the default mode for service perimeters. When a service perimeter is enforced, requests that violate the perimeter policy, such as requests to restricted services from outside a perimeter, are denied.</a:t>
            </a:r>
          </a:p>
          <a:p>
            <a:pPr marL="342900" indent="-342900" algn="l">
              <a:buFont typeface="Wingdings" panose="05000000000000000000" pitchFamily="2" charset="2"/>
              <a:buChar char="Ø"/>
            </a:pPr>
            <a:endParaRPr lang="en-US" sz="2400" dirty="0">
              <a:solidFill>
                <a:srgbClr val="202124"/>
              </a:solidFill>
              <a:highlight>
                <a:srgbClr val="FFFFFF"/>
              </a:highlight>
              <a:latin typeface="Roboto" panose="02000000000000000000" pitchFamily="2" charset="0"/>
            </a:endParaRPr>
          </a:p>
          <a:p>
            <a:pPr marL="342900" indent="-342900" algn="l">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A perimeter in enforced mode protects Google Cloud resources by enforcing the perimeter boundary for the services restricted in the perimeter configuration. API requests to restricted services do not cross the perimeter boundary unless the conditions of the necessary </a:t>
            </a:r>
            <a:r>
              <a:rPr lang="en-US" sz="2400" b="0" i="0" dirty="0">
                <a:effectLst/>
                <a:highlight>
                  <a:srgbClr val="FFFFFF"/>
                </a:highlight>
                <a:latin typeface="Roboto" panose="02000000000000000000" pitchFamily="2" charset="0"/>
                <a:hlinkClick r:id="rId2"/>
              </a:rPr>
              <a:t>ingress and egress rules</a:t>
            </a:r>
            <a:r>
              <a:rPr lang="en-US" sz="2400" b="0" i="0" dirty="0">
                <a:solidFill>
                  <a:srgbClr val="202124"/>
                </a:solidFill>
                <a:effectLst/>
                <a:highlight>
                  <a:srgbClr val="FFFFFF"/>
                </a:highlight>
                <a:latin typeface="Roboto" panose="02000000000000000000" pitchFamily="2" charset="0"/>
              </a:rPr>
              <a:t> of the perimeter are satisfied.</a:t>
            </a:r>
          </a:p>
          <a:p>
            <a:pPr marL="342900" indent="-342900" algn="l">
              <a:buFont typeface="Wingdings" panose="05000000000000000000" pitchFamily="2" charset="2"/>
              <a:buChar char="Ø"/>
            </a:pPr>
            <a:endParaRPr lang="en-US" sz="2400" b="0" i="0" dirty="0">
              <a:solidFill>
                <a:srgbClr val="202124"/>
              </a:solidFill>
              <a:effectLst/>
              <a:highlight>
                <a:srgbClr val="FFFFFF"/>
              </a:highlight>
              <a:latin typeface="Roboto" panose="02000000000000000000" pitchFamily="2" charset="0"/>
            </a:endParaRPr>
          </a:p>
          <a:p>
            <a:pPr marL="342900" indent="-342900" algn="l">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An enforced perimeter protects against data exfiltration risks, such as stolen credentials, misconfigured permissions, or malicious insiders that have access to the projects.</a:t>
            </a:r>
          </a:p>
          <a:p>
            <a:br>
              <a:rPr lang="en-US" sz="2400" dirty="0"/>
            </a:br>
            <a:endParaRPr lang="en-IN"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220731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Dry run mode</a:t>
            </a:r>
            <a:br>
              <a:rPr lang="en-IN" sz="1600" b="1" i="0" dirty="0">
                <a:solidFill>
                  <a:srgbClr val="202124"/>
                </a:solidFill>
                <a:effectLst/>
                <a:highlight>
                  <a:srgbClr val="FFFFFF"/>
                </a:highlight>
              </a:rPr>
            </a:b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11124656" cy="6370975"/>
          </a:xfrm>
          <a:prstGeom prst="rect">
            <a:avLst/>
          </a:prstGeom>
          <a:noFill/>
        </p:spPr>
        <p:txBody>
          <a:bodyPr wrap="square">
            <a:spAutoFit/>
          </a:bodyPr>
          <a:lstStyle/>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In dry run mode, requests that violate the perimeter policy are not denied but only logged. </a:t>
            </a:r>
            <a:r>
              <a:rPr lang="en-US" sz="2400" b="0" i="1" dirty="0">
                <a:solidFill>
                  <a:srgbClr val="202124"/>
                </a:solidFill>
                <a:effectLst/>
                <a:highlight>
                  <a:srgbClr val="FFFFFF"/>
                </a:highlight>
                <a:latin typeface="Roboto" panose="02000000000000000000" pitchFamily="2" charset="0"/>
              </a:rPr>
              <a:t>Dry run service perimeters</a:t>
            </a:r>
            <a:r>
              <a:rPr lang="en-US" sz="2400" b="0" i="0" dirty="0">
                <a:solidFill>
                  <a:srgbClr val="202124"/>
                </a:solidFill>
                <a:effectLst/>
                <a:highlight>
                  <a:srgbClr val="FFFFFF"/>
                </a:highlight>
                <a:latin typeface="Roboto" panose="02000000000000000000" pitchFamily="2" charset="0"/>
              </a:rPr>
              <a:t> are used to test perimeter configuration and to monitor usage of services without preventing access to resources.</a:t>
            </a:r>
          </a:p>
          <a:p>
            <a:pPr marL="457200" indent="-457200">
              <a:buFont typeface="Wingdings" panose="05000000000000000000" pitchFamily="2" charset="2"/>
              <a:buChar char="Ø"/>
            </a:pPr>
            <a:endParaRPr lang="en-US" sz="2400" dirty="0">
              <a:solidFill>
                <a:srgbClr val="202124"/>
              </a:solidFill>
              <a:highlight>
                <a:srgbClr val="FFFFFF"/>
              </a:highlight>
              <a:latin typeface="Roboto" panose="02000000000000000000" pitchFamily="2" charset="0"/>
            </a:endParaRPr>
          </a:p>
          <a:p>
            <a:pPr marL="514350" indent="-514350" algn="l">
              <a:buFont typeface="+mj-lt"/>
              <a:buAutoNum type="romanLcPeriod"/>
            </a:pPr>
            <a:r>
              <a:rPr lang="en-US" sz="2400" b="0" i="0" dirty="0">
                <a:solidFill>
                  <a:srgbClr val="202124"/>
                </a:solidFill>
                <a:effectLst/>
                <a:highlight>
                  <a:srgbClr val="FFFFFF"/>
                </a:highlight>
                <a:latin typeface="Roboto" panose="02000000000000000000" pitchFamily="2" charset="0"/>
              </a:rPr>
              <a:t>Determining the impact when you change existing service perimeters.</a:t>
            </a:r>
          </a:p>
          <a:p>
            <a:pPr marL="514350" indent="-514350" algn="l">
              <a:buFont typeface="+mj-lt"/>
              <a:buAutoNum type="romanLcPeriod"/>
            </a:pPr>
            <a:r>
              <a:rPr lang="en-US" sz="2400" b="0" i="0" dirty="0">
                <a:solidFill>
                  <a:srgbClr val="202124"/>
                </a:solidFill>
                <a:effectLst/>
                <a:highlight>
                  <a:srgbClr val="FFFFFF"/>
                </a:highlight>
                <a:latin typeface="Roboto" panose="02000000000000000000" pitchFamily="2" charset="0"/>
              </a:rPr>
              <a:t>Previewing the impact when you add new service perimeters.</a:t>
            </a:r>
          </a:p>
          <a:p>
            <a:pPr marL="514350" indent="-514350" algn="l">
              <a:buFont typeface="+mj-lt"/>
              <a:buAutoNum type="romanLcPeriod"/>
            </a:pPr>
            <a:r>
              <a:rPr lang="en-US" sz="2400" b="0" i="0" dirty="0">
                <a:solidFill>
                  <a:srgbClr val="202124"/>
                </a:solidFill>
                <a:effectLst/>
                <a:highlight>
                  <a:srgbClr val="FFFFFF"/>
                </a:highlight>
                <a:latin typeface="Roboto" panose="02000000000000000000" pitchFamily="2" charset="0"/>
              </a:rPr>
              <a:t>Monitoring requests to restricted services that originate from outside a service perimeter. For example, to identify from where requests to a given service are coming from or to identify unexpected service usage in your organization.</a:t>
            </a:r>
          </a:p>
          <a:p>
            <a:pPr marL="514350" indent="-514350" algn="l">
              <a:buFont typeface="+mj-lt"/>
              <a:buAutoNum type="romanLcPeriod"/>
            </a:pPr>
            <a:r>
              <a:rPr lang="en-US" sz="2400" b="0" i="0" dirty="0">
                <a:solidFill>
                  <a:srgbClr val="202124"/>
                </a:solidFill>
                <a:effectLst/>
                <a:highlight>
                  <a:srgbClr val="FFFFFF"/>
                </a:highlight>
                <a:latin typeface="Roboto" panose="02000000000000000000" pitchFamily="2" charset="0"/>
              </a:rPr>
              <a:t>Creating a perimeter architecture in your development environment that is analogous to your production environment. You can identify and mitigate any issues caused by your service perimeters before submitting changes to your production environment.</a:t>
            </a:r>
          </a:p>
          <a:p>
            <a:br>
              <a:rPr lang="en-US" sz="2400" dirty="0"/>
            </a:br>
            <a:endParaRPr lang="en-US"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00967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906</TotalTime>
  <Words>575</Words>
  <Application>Microsoft Office PowerPoint</Application>
  <PresentationFormat>Widescreen</PresentationFormat>
  <Paragraphs>32</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Arial</vt:lpstr>
      <vt:lpstr>Roboto</vt:lpstr>
      <vt:lpstr>Trebuchet MS</vt:lpstr>
      <vt:lpstr>Wingdings</vt:lpstr>
      <vt:lpstr>Wingdings 3</vt:lpstr>
      <vt:lpstr>Facet</vt:lpstr>
      <vt:lpstr>VPC Service Controls </vt:lpstr>
      <vt:lpstr>Security benefits of VPC Service Controls </vt:lpstr>
      <vt:lpstr>Service perimeter </vt:lpstr>
      <vt:lpstr>Enforced mode  </vt:lpstr>
      <vt:lpstr>Dry run mode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49</cp:revision>
  <dcterms:created xsi:type="dcterms:W3CDTF">2023-01-18T10:29:04Z</dcterms:created>
  <dcterms:modified xsi:type="dcterms:W3CDTF">2024-08-20T06:35:32Z</dcterms:modified>
</cp:coreProperties>
</file>