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9"/>
  </p:notesMasterIdLst>
  <p:sldIdLst>
    <p:sldId id="264" r:id="rId2"/>
    <p:sldId id="270" r:id="rId3"/>
    <p:sldId id="269" r:id="rId4"/>
    <p:sldId id="271" r:id="rId5"/>
    <p:sldId id="272" r:id="rId6"/>
    <p:sldId id="273" r:id="rId7"/>
    <p:sldId id="27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8" d="100"/>
          <a:sy n="58" d="100"/>
        </p:scale>
        <p:origin x="964" y="6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C52BB4-4BDD-4E4C-AC9D-15F585D10217}" type="datetimeFigureOut">
              <a:rPr lang="en-IN" smtClean="0"/>
              <a:t>10-01-2025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0A9E73-976B-4B28-A10B-2BAAA158D940}" type="slidenum">
              <a:rPr lang="en-IN" smtClean="0"/>
              <a:t>‹#›</a:t>
            </a:fld>
            <a:endParaRPr lang="en-IN"/>
          </a:p>
        </p:txBody>
      </p:sp>
    </p:spTree>
    <p:extLst>
      <p:ext uri="{BB962C8B-B14F-4D97-AF65-F5344CB8AC3E}">
        <p14:creationId xmlns:p14="http://schemas.microsoft.com/office/powerpoint/2010/main" val="1315046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30A9E73-976B-4B28-A10B-2BAAA158D940}" type="slidenum">
              <a:rPr lang="en-IN" smtClean="0"/>
              <a:t>4</a:t>
            </a:fld>
            <a:endParaRPr lang="en-IN"/>
          </a:p>
        </p:txBody>
      </p:sp>
    </p:spTree>
    <p:extLst>
      <p:ext uri="{BB962C8B-B14F-4D97-AF65-F5344CB8AC3E}">
        <p14:creationId xmlns:p14="http://schemas.microsoft.com/office/powerpoint/2010/main" val="3799916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10-01-2025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765830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10-01-2025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69347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10-01-2025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25411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10-01-2025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4293977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10-01-2025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84159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10-01-2025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439394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10-01-2025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519646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10-01-2025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640732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10-01-2025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1552456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10-01-2025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046780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E26CA1-3EBC-4EE1-AE5B-0B1876559053}" type="datetimeFigureOut">
              <a:rPr lang="en-IN" smtClean="0"/>
              <a:t>10-01-2025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861808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E26CA1-3EBC-4EE1-AE5B-0B1876559053}" type="datetimeFigureOut">
              <a:rPr lang="en-IN" smtClean="0"/>
              <a:t>10-01-2025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956790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E26CA1-3EBC-4EE1-AE5B-0B1876559053}" type="datetimeFigureOut">
              <a:rPr lang="en-IN" smtClean="0"/>
              <a:t>10-01-2025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729535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E26CA1-3EBC-4EE1-AE5B-0B1876559053}" type="datetimeFigureOut">
              <a:rPr lang="en-IN" smtClean="0"/>
              <a:t>10-01-2025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540948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E26CA1-3EBC-4EE1-AE5B-0B1876559053}" type="datetimeFigureOut">
              <a:rPr lang="en-IN" smtClean="0"/>
              <a:t>10-01-2025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19961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E26CA1-3EBC-4EE1-AE5B-0B1876559053}" type="datetimeFigureOut">
              <a:rPr lang="en-IN" smtClean="0"/>
              <a:t>10-01-2025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686625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0E26CA1-3EBC-4EE1-AE5B-0B1876559053}" type="datetimeFigureOut">
              <a:rPr lang="en-IN" smtClean="0"/>
              <a:t>10-01-2025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AFBAE55-40E9-4BB5-B414-C4BBE4CC187E}" type="slidenum">
              <a:rPr lang="en-IN" smtClean="0"/>
              <a:t>‹#›</a:t>
            </a:fld>
            <a:endParaRPr lang="en-IN"/>
          </a:p>
        </p:txBody>
      </p:sp>
    </p:spTree>
    <p:extLst>
      <p:ext uri="{BB962C8B-B14F-4D97-AF65-F5344CB8AC3E}">
        <p14:creationId xmlns:p14="http://schemas.microsoft.com/office/powerpoint/2010/main" val="220870294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loud.google.com/products#product-launch-stag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console.cloud.google.com/iam-admin/quotas?service=compute.googleapis.com&amp;metric=compute.googleapis.com/dynamic_routes_per_region_per_peering_group" TargetMode="External"/><Relationship Id="rId3" Type="http://schemas.openxmlformats.org/officeDocument/2006/relationships/hyperlink" Target="https://console.cloud.google.com/iam-admin/quotas?service=compute.googleapis.com&amp;metric=compute.googleapis.com/peerings_per_vpc_network" TargetMode="External"/><Relationship Id="rId7" Type="http://schemas.openxmlformats.org/officeDocument/2006/relationships/hyperlink" Target="https://console.cloud.google.com/iam-admin/quotas?service=compute.googleapis.com&amp;metric=compute.googleapis.com/static_routes_per_peering_group"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console.cloud.google.com/iam-admin/quotas?service=networkconnectivity.googleapis.com&amp;metric=networkconnectivity.googleapis.com/routes_per_route_table" TargetMode="External"/><Relationship Id="rId5" Type="http://schemas.openxmlformats.org/officeDocument/2006/relationships/hyperlink" Target="https://console.cloud.google.com/iam-admin/quotas?service=compute.googleapis.com&amp;metric=compute.googleapis.com/subnet_ranges_per_peering_group" TargetMode="External"/><Relationship Id="rId10" Type="http://schemas.openxmlformats.org/officeDocument/2006/relationships/hyperlink" Target="https://cloud.google.com/products#product-launch-stages" TargetMode="External"/><Relationship Id="rId4" Type="http://schemas.openxmlformats.org/officeDocument/2006/relationships/hyperlink" Target="https://console.cloud.google.com/iam-admin/quotas?service=networkconnectivity.googleapis.com&amp;metric=networkconnectivity.googleapis.com/active_vpc_spokes_per_hub" TargetMode="External"/><Relationship Id="rId9" Type="http://schemas.openxmlformats.org/officeDocument/2006/relationships/hyperlink" Target="https://console.cloud.google.com/iam-admin/quotas?service=networkconnectivity.googleapis.com&amp;metric=networkconnectivity.googleapis.com/dynamic_route_prefixes_per_hub_route_table_per_reg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9394-D2F5-381A-06FA-25D29D0C7E4B}"/>
              </a:ext>
            </a:extLst>
          </p:cNvPr>
          <p:cNvSpPr>
            <a:spLocks noGrp="1"/>
          </p:cNvSpPr>
          <p:nvPr>
            <p:ph type="title"/>
          </p:nvPr>
        </p:nvSpPr>
        <p:spPr>
          <a:xfrm>
            <a:off x="163830" y="122131"/>
            <a:ext cx="10177599" cy="763989"/>
          </a:xfrm>
        </p:spPr>
        <p:txBody>
          <a:bodyPr>
            <a:normAutofit/>
          </a:bodyPr>
          <a:lstStyle/>
          <a:p>
            <a:r>
              <a:rPr lang="en-IN" dirty="0"/>
              <a:t>Network Connectivity </a:t>
            </a:r>
            <a:r>
              <a:rPr lang="en-IN" dirty="0" err="1"/>
              <a:t>Center</a:t>
            </a:r>
            <a:r>
              <a:rPr lang="en-IN" dirty="0"/>
              <a:t> overview</a:t>
            </a:r>
          </a:p>
        </p:txBody>
      </p:sp>
      <p:sp>
        <p:nvSpPr>
          <p:cNvPr id="5" name="Content Placeholder 4">
            <a:extLst>
              <a:ext uri="{FF2B5EF4-FFF2-40B4-BE49-F238E27FC236}">
                <a16:creationId xmlns:a16="http://schemas.microsoft.com/office/drawing/2014/main" id="{B3B72E88-B46B-5F9A-4784-0F0803705ED7}"/>
              </a:ext>
            </a:extLst>
          </p:cNvPr>
          <p:cNvSpPr>
            <a:spLocks noGrp="1"/>
          </p:cNvSpPr>
          <p:nvPr>
            <p:ph idx="1"/>
          </p:nvPr>
        </p:nvSpPr>
        <p:spPr>
          <a:xfrm>
            <a:off x="429658" y="969484"/>
            <a:ext cx="10333822" cy="5583715"/>
          </a:xfrm>
        </p:spPr>
        <p:txBody>
          <a:bodyPr>
            <a:normAutofit fontScale="92500" lnSpcReduction="20000"/>
          </a:bodyPr>
          <a:lstStyle/>
          <a:p>
            <a:pPr algn="l">
              <a:spcBef>
                <a:spcPts val="1200"/>
              </a:spcBef>
              <a:spcAft>
                <a:spcPts val="1200"/>
              </a:spcAft>
            </a:pPr>
            <a:r>
              <a:rPr lang="en-US" b="0" i="0" dirty="0">
                <a:solidFill>
                  <a:srgbClr val="202124"/>
                </a:solidFill>
                <a:effectLst/>
                <a:latin typeface="Roboto" panose="02000000000000000000" pitchFamily="2" charset="0"/>
              </a:rPr>
              <a:t>Network Connectivity Center is an orchestration framework that simplifies network connectivity among </a:t>
            </a:r>
            <a:r>
              <a:rPr lang="en-US" b="0" i="1" dirty="0">
                <a:solidFill>
                  <a:srgbClr val="202124"/>
                </a:solidFill>
                <a:effectLst/>
                <a:latin typeface="Roboto" panose="02000000000000000000" pitchFamily="2" charset="0"/>
              </a:rPr>
              <a:t>spoke</a:t>
            </a:r>
            <a:r>
              <a:rPr lang="en-US" b="0" i="0" dirty="0">
                <a:solidFill>
                  <a:srgbClr val="202124"/>
                </a:solidFill>
                <a:effectLst/>
                <a:latin typeface="Roboto" panose="02000000000000000000" pitchFamily="2" charset="0"/>
              </a:rPr>
              <a:t> resources that are connected to a central management resource called a </a:t>
            </a:r>
            <a:r>
              <a:rPr lang="en-US" b="0" i="1" dirty="0">
                <a:solidFill>
                  <a:srgbClr val="202124"/>
                </a:solidFill>
                <a:effectLst/>
                <a:latin typeface="Roboto" panose="02000000000000000000" pitchFamily="2" charset="0"/>
              </a:rPr>
              <a:t>hub</a:t>
            </a:r>
            <a:r>
              <a:rPr lang="en-US" b="0" i="0" dirty="0">
                <a:solidFill>
                  <a:srgbClr val="202124"/>
                </a:solidFill>
                <a:effectLst/>
                <a:latin typeface="Roboto" panose="02000000000000000000" pitchFamily="2" charset="0"/>
              </a:rPr>
              <a:t>.</a:t>
            </a:r>
          </a:p>
          <a:p>
            <a:pPr algn="l">
              <a:spcBef>
                <a:spcPts val="1200"/>
              </a:spcBef>
              <a:spcAft>
                <a:spcPts val="1200"/>
              </a:spcAft>
            </a:pPr>
            <a:r>
              <a:rPr lang="en-US" b="0" i="0" dirty="0">
                <a:solidFill>
                  <a:srgbClr val="202124"/>
                </a:solidFill>
                <a:effectLst/>
                <a:latin typeface="Roboto" panose="02000000000000000000" pitchFamily="2" charset="0"/>
              </a:rPr>
              <a:t>Network Connectivity Center supports three types of spokes:</a:t>
            </a:r>
            <a:endParaRPr lang="en-US" dirty="0">
              <a:solidFill>
                <a:srgbClr val="202124"/>
              </a:solidFill>
              <a:latin typeface="Roboto" panose="02000000000000000000" pitchFamily="2" charset="0"/>
            </a:endParaRPr>
          </a:p>
          <a:p>
            <a:pPr lvl="1">
              <a:spcBef>
                <a:spcPts val="900"/>
              </a:spcBef>
              <a:spcAft>
                <a:spcPts val="900"/>
              </a:spcAft>
              <a:buFont typeface="Arial" panose="020B0604020202020204" pitchFamily="34" charset="0"/>
              <a:buChar char="•"/>
            </a:pPr>
            <a:r>
              <a:rPr lang="en-US" sz="1500" b="0" i="0" dirty="0">
                <a:solidFill>
                  <a:srgbClr val="202124"/>
                </a:solidFill>
                <a:effectLst/>
                <a:latin typeface="Roboto" panose="02000000000000000000" pitchFamily="2" charset="0"/>
              </a:rPr>
              <a:t>Virtual Private Cloud (VPC) spokes</a:t>
            </a:r>
          </a:p>
          <a:p>
            <a:pPr lvl="1">
              <a:spcBef>
                <a:spcPts val="900"/>
              </a:spcBef>
              <a:spcAft>
                <a:spcPts val="900"/>
              </a:spcAft>
              <a:buFont typeface="Arial" panose="020B0604020202020204" pitchFamily="34" charset="0"/>
              <a:buChar char="•"/>
            </a:pPr>
            <a:r>
              <a:rPr lang="en-IN" sz="1500" b="0" i="0" dirty="0">
                <a:solidFill>
                  <a:srgbClr val="202124"/>
                </a:solidFill>
                <a:effectLst/>
                <a:latin typeface="Roboto" panose="02000000000000000000" pitchFamily="2" charset="0"/>
              </a:rPr>
              <a:t>Producer VPC spokes (</a:t>
            </a:r>
            <a:r>
              <a:rPr lang="en-IN" sz="1500" b="0" i="0" dirty="0">
                <a:solidFill>
                  <a:srgbClr val="202124"/>
                </a:solidFill>
                <a:effectLst/>
                <a:latin typeface="Roboto" panose="02000000000000000000" pitchFamily="2" charset="0"/>
                <a:hlinkClick r:id="rId2"/>
              </a:rPr>
              <a:t>Preview</a:t>
            </a:r>
            <a:r>
              <a:rPr lang="en-IN" sz="1500" b="0" i="0" dirty="0">
                <a:solidFill>
                  <a:srgbClr val="202124"/>
                </a:solidFill>
                <a:effectLst/>
                <a:latin typeface="Roboto" panose="02000000000000000000" pitchFamily="2" charset="0"/>
              </a:rPr>
              <a:t>)</a:t>
            </a:r>
          </a:p>
          <a:p>
            <a:pPr lvl="1">
              <a:spcBef>
                <a:spcPts val="900"/>
              </a:spcBef>
              <a:spcAft>
                <a:spcPts val="900"/>
              </a:spcAft>
              <a:buFont typeface="Arial" panose="020B0604020202020204" pitchFamily="34" charset="0"/>
              <a:buChar char="•"/>
            </a:pPr>
            <a:r>
              <a:rPr lang="en-IN" sz="1500" b="0" i="0" dirty="0">
                <a:solidFill>
                  <a:srgbClr val="202124"/>
                </a:solidFill>
                <a:effectLst/>
                <a:latin typeface="Roboto" panose="02000000000000000000" pitchFamily="2" charset="0"/>
              </a:rPr>
              <a:t>Hybrid spokes</a:t>
            </a:r>
          </a:p>
          <a:p>
            <a:pPr>
              <a:spcBef>
                <a:spcPts val="1200"/>
              </a:spcBef>
              <a:spcAft>
                <a:spcPts val="1200"/>
              </a:spcAft>
            </a:pPr>
            <a:r>
              <a:rPr lang="en-US" b="0" i="0" dirty="0">
                <a:solidFill>
                  <a:srgbClr val="202124"/>
                </a:solidFill>
                <a:effectLst/>
                <a:latin typeface="Roboto" panose="02000000000000000000" pitchFamily="2" charset="0"/>
              </a:rPr>
              <a:t>Connect multiple VPC networks to one another. The VPC networks can be located across different projects in the same Google Cloud organization or different organizations.</a:t>
            </a:r>
          </a:p>
          <a:p>
            <a:pPr>
              <a:spcBef>
                <a:spcPts val="1200"/>
              </a:spcBef>
              <a:spcAft>
                <a:spcPts val="1200"/>
              </a:spcAft>
            </a:pPr>
            <a:r>
              <a:rPr lang="en-US" b="0" i="0" dirty="0">
                <a:solidFill>
                  <a:srgbClr val="202124"/>
                </a:solidFill>
                <a:effectLst/>
                <a:latin typeface="Roboto" panose="02000000000000000000" pitchFamily="2" charset="0"/>
              </a:rPr>
              <a:t>Connect multiple VPC networks to on-premise or other cloud provider networks. These external networks can be reachable through any type of hybrid spoke. This approach is known as </a:t>
            </a:r>
            <a:r>
              <a:rPr lang="en-US" b="0" i="1" dirty="0">
                <a:solidFill>
                  <a:srgbClr val="202124"/>
                </a:solidFill>
                <a:effectLst/>
                <a:latin typeface="Roboto" panose="02000000000000000000" pitchFamily="2" charset="0"/>
              </a:rPr>
              <a:t>site-to-cloud connectivity.</a:t>
            </a:r>
          </a:p>
          <a:p>
            <a:pPr>
              <a:spcBef>
                <a:spcPts val="1200"/>
              </a:spcBef>
              <a:spcAft>
                <a:spcPts val="1200"/>
              </a:spcAft>
            </a:pPr>
            <a:r>
              <a:rPr lang="en-US" b="0" i="0" dirty="0">
                <a:solidFill>
                  <a:srgbClr val="202124"/>
                </a:solidFill>
                <a:effectLst/>
                <a:latin typeface="Roboto" panose="02000000000000000000" pitchFamily="2" charset="0"/>
              </a:rPr>
              <a:t>Use Router appliance VMs to manage connectivity between your VPC networks.</a:t>
            </a:r>
          </a:p>
          <a:p>
            <a:pPr>
              <a:spcBef>
                <a:spcPts val="1200"/>
              </a:spcBef>
              <a:spcAft>
                <a:spcPts val="1200"/>
              </a:spcAft>
            </a:pPr>
            <a:r>
              <a:rPr lang="en-US" b="0" i="0" dirty="0">
                <a:solidFill>
                  <a:srgbClr val="202124"/>
                </a:solidFill>
                <a:effectLst/>
                <a:latin typeface="Roboto" panose="02000000000000000000" pitchFamily="2" charset="0"/>
              </a:rPr>
              <a:t>Use a Google Cloud VPC network as an enterprise wide area network (WAN) to connect networks that are outside of Google Cloud. You can establish connectivity between your external sites by using any type of hybrid spoke. This approach is known as </a:t>
            </a:r>
            <a:r>
              <a:rPr lang="en-US" b="0" i="1" dirty="0">
                <a:solidFill>
                  <a:srgbClr val="202124"/>
                </a:solidFill>
                <a:effectLst/>
                <a:latin typeface="Roboto" panose="02000000000000000000" pitchFamily="2" charset="0"/>
              </a:rPr>
              <a:t>site-to-site connectivity</a:t>
            </a:r>
            <a:r>
              <a:rPr lang="en-US" b="0" i="0" dirty="0">
                <a:solidFill>
                  <a:srgbClr val="202124"/>
                </a:solidFill>
                <a:effectLst/>
                <a:latin typeface="Roboto" panose="02000000000000000000" pitchFamily="2" charset="0"/>
              </a:rPr>
              <a:t>.</a:t>
            </a:r>
          </a:p>
          <a:p>
            <a:pPr>
              <a:spcBef>
                <a:spcPts val="1200"/>
              </a:spcBef>
              <a:spcAft>
                <a:spcPts val="1200"/>
              </a:spcAft>
            </a:pPr>
            <a:endParaRPr lang="en-US" b="0" i="1" dirty="0">
              <a:solidFill>
                <a:srgbClr val="202124"/>
              </a:solidFill>
              <a:effectLst/>
              <a:latin typeface="Roboto" panose="02000000000000000000" pitchFamily="2" charset="0"/>
            </a:endParaRPr>
          </a:p>
          <a:p>
            <a:pPr>
              <a:spcBef>
                <a:spcPts val="1200"/>
              </a:spcBef>
              <a:spcAft>
                <a:spcPts val="1200"/>
              </a:spcAft>
            </a:pPr>
            <a:endParaRPr lang="en-US" sz="2400" b="0" i="0" dirty="0">
              <a:solidFill>
                <a:srgbClr val="202124"/>
              </a:solidFill>
              <a:effectLst/>
              <a:latin typeface="Roboto" panose="02000000000000000000" pitchFamily="2" charset="0"/>
            </a:endParaRPr>
          </a:p>
          <a:p>
            <a:pPr algn="l">
              <a:spcBef>
                <a:spcPts val="1200"/>
              </a:spcBef>
              <a:spcAft>
                <a:spcPts val="1200"/>
              </a:spcAft>
            </a:pPr>
            <a:endParaRPr lang="en-US" sz="2400" b="0" i="0" dirty="0">
              <a:solidFill>
                <a:srgbClr val="202124"/>
              </a:solidFill>
              <a:effectLst/>
              <a:latin typeface="Roboto" panose="02000000000000000000" pitchFamily="2" charset="0"/>
            </a:endParaRPr>
          </a:p>
          <a:p>
            <a:pPr algn="l">
              <a:spcBef>
                <a:spcPts val="1200"/>
              </a:spcBef>
              <a:spcAft>
                <a:spcPts val="1200"/>
              </a:spcAft>
            </a:pPr>
            <a:endParaRPr lang="en-US" sz="2400" b="0" i="0" dirty="0">
              <a:solidFill>
                <a:srgbClr val="202124"/>
              </a:solidFill>
              <a:effectLst/>
              <a:latin typeface="Roboto" panose="02000000000000000000" pitchFamily="2" charset="0"/>
            </a:endParaRPr>
          </a:p>
        </p:txBody>
      </p:sp>
    </p:spTree>
    <p:extLst>
      <p:ext uri="{BB962C8B-B14F-4D97-AF65-F5344CB8AC3E}">
        <p14:creationId xmlns:p14="http://schemas.microsoft.com/office/powerpoint/2010/main" val="2958942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87C10-FCF8-FFCA-64CB-4629CEC4A2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385B3A-DAE1-D4F9-30EC-28193DE6D8A1}"/>
              </a:ext>
            </a:extLst>
          </p:cNvPr>
          <p:cNvSpPr>
            <a:spLocks noGrp="1"/>
          </p:cNvSpPr>
          <p:nvPr>
            <p:ph type="title"/>
          </p:nvPr>
        </p:nvSpPr>
        <p:spPr>
          <a:xfrm>
            <a:off x="163830" y="122131"/>
            <a:ext cx="10177599" cy="763989"/>
          </a:xfrm>
        </p:spPr>
        <p:txBody>
          <a:bodyPr>
            <a:normAutofit fontScale="90000"/>
          </a:bodyPr>
          <a:lstStyle/>
          <a:p>
            <a:r>
              <a:rPr lang="en-IN"/>
              <a:t>Hub</a:t>
            </a:r>
            <a:br>
              <a:rPr lang="en-IN" b="1" i="0">
                <a:solidFill>
                  <a:srgbClr val="202124"/>
                </a:solidFill>
                <a:effectLst/>
              </a:rPr>
            </a:br>
            <a:endParaRPr lang="en-IN" dirty="0"/>
          </a:p>
        </p:txBody>
      </p:sp>
      <p:sp>
        <p:nvSpPr>
          <p:cNvPr id="5" name="Content Placeholder 4">
            <a:extLst>
              <a:ext uri="{FF2B5EF4-FFF2-40B4-BE49-F238E27FC236}">
                <a16:creationId xmlns:a16="http://schemas.microsoft.com/office/drawing/2014/main" id="{DC3B6C60-F186-CCEE-584C-8FCD8BC5026A}"/>
              </a:ext>
            </a:extLst>
          </p:cNvPr>
          <p:cNvSpPr>
            <a:spLocks noGrp="1"/>
          </p:cNvSpPr>
          <p:nvPr>
            <p:ph idx="1"/>
          </p:nvPr>
        </p:nvSpPr>
        <p:spPr>
          <a:xfrm>
            <a:off x="429659" y="969484"/>
            <a:ext cx="6356732" cy="5684704"/>
          </a:xfrm>
        </p:spPr>
        <p:txBody>
          <a:bodyPr>
            <a:normAutofit fontScale="92500" lnSpcReduction="10000"/>
          </a:bodyPr>
          <a:lstStyle/>
          <a:p>
            <a:pPr algn="l">
              <a:spcBef>
                <a:spcPts val="1200"/>
              </a:spcBef>
              <a:spcAft>
                <a:spcPts val="1200"/>
              </a:spcAft>
            </a:pPr>
            <a:r>
              <a:rPr lang="en-US" sz="2400" dirty="0">
                <a:solidFill>
                  <a:srgbClr val="202124"/>
                </a:solidFill>
                <a:latin typeface="Roboto" panose="02000000000000000000" pitchFamily="2" charset="0"/>
              </a:rPr>
              <a:t>A Network Connectivity Center hub is a global resource to which you attach spokes. A single hub can contain spokes from multiple regions.</a:t>
            </a:r>
          </a:p>
          <a:p>
            <a:pPr algn="l">
              <a:spcBef>
                <a:spcPts val="1200"/>
              </a:spcBef>
              <a:spcAft>
                <a:spcPts val="1200"/>
              </a:spcAft>
            </a:pPr>
            <a:r>
              <a:rPr lang="en-US" sz="2400" b="0" i="0" dirty="0">
                <a:solidFill>
                  <a:srgbClr val="202124"/>
                </a:solidFill>
                <a:effectLst/>
                <a:latin typeface="Roboto" panose="02000000000000000000" pitchFamily="2" charset="0"/>
              </a:rPr>
              <a:t>However, if any of the spokes of a hub use the site-to-site data transfer feature, the resources associated with those spokes must all be in the same VPC network.</a:t>
            </a:r>
            <a:endParaRPr lang="en-US" sz="2400" dirty="0">
              <a:solidFill>
                <a:srgbClr val="202124"/>
              </a:solidFill>
              <a:latin typeface="Roboto" panose="02000000000000000000" pitchFamily="2" charset="0"/>
            </a:endParaRPr>
          </a:p>
          <a:p>
            <a:pPr algn="l">
              <a:spcBef>
                <a:spcPts val="1200"/>
              </a:spcBef>
              <a:spcAft>
                <a:spcPts val="1200"/>
              </a:spcAft>
            </a:pPr>
            <a:r>
              <a:rPr lang="en-US" sz="2400" b="0" i="0" dirty="0">
                <a:solidFill>
                  <a:srgbClr val="202124"/>
                </a:solidFill>
                <a:effectLst/>
                <a:latin typeface="Roboto" panose="02000000000000000000" pitchFamily="2" charset="0"/>
              </a:rPr>
              <a:t>Spokes that don't use site-to-site data transfer can be associated with any VPC network in your project.</a:t>
            </a:r>
          </a:p>
          <a:p>
            <a:pPr marL="0" indent="0">
              <a:spcBef>
                <a:spcPts val="1200"/>
              </a:spcBef>
              <a:spcAft>
                <a:spcPts val="1200"/>
              </a:spcAft>
              <a:buNone/>
            </a:pPr>
            <a:r>
              <a:rPr lang="en-IN" sz="2400" b="1" i="0" dirty="0">
                <a:solidFill>
                  <a:srgbClr val="202124"/>
                </a:solidFill>
                <a:effectLst/>
              </a:rPr>
              <a:t>Spokes</a:t>
            </a:r>
          </a:p>
          <a:p>
            <a:pPr marL="0" indent="0">
              <a:spcBef>
                <a:spcPts val="1200"/>
              </a:spcBef>
              <a:spcAft>
                <a:spcPts val="1200"/>
              </a:spcAft>
              <a:buNone/>
            </a:pPr>
            <a:r>
              <a:rPr lang="en-US" sz="2400" b="0" i="0" dirty="0">
                <a:solidFill>
                  <a:srgbClr val="202124"/>
                </a:solidFill>
                <a:effectLst/>
                <a:latin typeface="Roboto" panose="02000000000000000000" pitchFamily="2" charset="0"/>
              </a:rPr>
              <a:t>A spoke represents one or more Google Cloud network resources that are connected to a hub.</a:t>
            </a:r>
            <a:endParaRPr lang="en-IN" sz="2400" b="1" i="0" dirty="0">
              <a:solidFill>
                <a:srgbClr val="202124"/>
              </a:solidFill>
              <a:effectLst/>
            </a:endParaRPr>
          </a:p>
          <a:p>
            <a:pPr marL="0" indent="0" algn="l">
              <a:spcBef>
                <a:spcPts val="1200"/>
              </a:spcBef>
              <a:spcAft>
                <a:spcPts val="1200"/>
              </a:spcAft>
              <a:buNone/>
            </a:pPr>
            <a:endParaRPr lang="en-US" sz="2400" b="0" i="0" dirty="0">
              <a:solidFill>
                <a:srgbClr val="202124"/>
              </a:solidFill>
              <a:effectLst/>
              <a:latin typeface="Roboto" panose="02000000000000000000" pitchFamily="2" charset="0"/>
            </a:endParaRPr>
          </a:p>
          <a:p>
            <a:pPr algn="l">
              <a:spcBef>
                <a:spcPts val="1200"/>
              </a:spcBef>
              <a:spcAft>
                <a:spcPts val="1200"/>
              </a:spcAft>
            </a:pPr>
            <a:endParaRPr lang="en-US" sz="2400" b="0" i="0" dirty="0">
              <a:solidFill>
                <a:srgbClr val="202124"/>
              </a:solidFill>
              <a:effectLst/>
              <a:latin typeface="Roboto" panose="02000000000000000000" pitchFamily="2" charset="0"/>
            </a:endParaRPr>
          </a:p>
          <a:p>
            <a:pPr algn="l">
              <a:spcBef>
                <a:spcPts val="1200"/>
              </a:spcBef>
              <a:spcAft>
                <a:spcPts val="1200"/>
              </a:spcAft>
            </a:pPr>
            <a:endParaRPr lang="en-US" sz="2400" b="0" i="0" dirty="0">
              <a:solidFill>
                <a:srgbClr val="202124"/>
              </a:solidFill>
              <a:effectLst/>
              <a:latin typeface="Roboto" panose="02000000000000000000" pitchFamily="2" charset="0"/>
            </a:endParaRPr>
          </a:p>
        </p:txBody>
      </p:sp>
      <p:pic>
        <p:nvPicPr>
          <p:cNvPr id="6" name="Picture 5">
            <a:extLst>
              <a:ext uri="{FF2B5EF4-FFF2-40B4-BE49-F238E27FC236}">
                <a16:creationId xmlns:a16="http://schemas.microsoft.com/office/drawing/2014/main" id="{7E036BB3-AB3E-F65B-92A8-6840703ECDF4}"/>
              </a:ext>
            </a:extLst>
          </p:cNvPr>
          <p:cNvPicPr>
            <a:picLocks noChangeAspect="1"/>
          </p:cNvPicPr>
          <p:nvPr/>
        </p:nvPicPr>
        <p:blipFill>
          <a:blip r:embed="rId2"/>
          <a:stretch>
            <a:fillRect/>
          </a:stretch>
        </p:blipFill>
        <p:spPr>
          <a:xfrm>
            <a:off x="6896559" y="886120"/>
            <a:ext cx="4985121" cy="5604757"/>
          </a:xfrm>
          <a:prstGeom prst="rect">
            <a:avLst/>
          </a:prstGeom>
        </p:spPr>
      </p:pic>
    </p:spTree>
    <p:extLst>
      <p:ext uri="{BB962C8B-B14F-4D97-AF65-F5344CB8AC3E}">
        <p14:creationId xmlns:p14="http://schemas.microsoft.com/office/powerpoint/2010/main" val="294730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5951B8-D6AF-BAA9-4B9B-B82674C328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76B71E-3C97-D7A1-42A8-A609C9EB84A4}"/>
              </a:ext>
            </a:extLst>
          </p:cNvPr>
          <p:cNvSpPr>
            <a:spLocks noGrp="1"/>
          </p:cNvSpPr>
          <p:nvPr>
            <p:ph type="title"/>
          </p:nvPr>
        </p:nvSpPr>
        <p:spPr>
          <a:xfrm>
            <a:off x="163830" y="122131"/>
            <a:ext cx="10177599" cy="763989"/>
          </a:xfrm>
        </p:spPr>
        <p:txBody>
          <a:bodyPr>
            <a:normAutofit/>
          </a:bodyPr>
          <a:lstStyle/>
          <a:p>
            <a:r>
              <a:rPr lang="en-IN" dirty="0"/>
              <a:t>VPC spokes overview</a:t>
            </a:r>
          </a:p>
        </p:txBody>
      </p:sp>
      <p:sp>
        <p:nvSpPr>
          <p:cNvPr id="5" name="Content Placeholder 4">
            <a:extLst>
              <a:ext uri="{FF2B5EF4-FFF2-40B4-BE49-F238E27FC236}">
                <a16:creationId xmlns:a16="http://schemas.microsoft.com/office/drawing/2014/main" id="{FBD0D7BD-6A74-BB4F-884D-E807679EE69A}"/>
              </a:ext>
            </a:extLst>
          </p:cNvPr>
          <p:cNvSpPr>
            <a:spLocks noGrp="1"/>
          </p:cNvSpPr>
          <p:nvPr>
            <p:ph idx="1"/>
          </p:nvPr>
        </p:nvSpPr>
        <p:spPr>
          <a:xfrm>
            <a:off x="429658" y="969484"/>
            <a:ext cx="11446656" cy="5583715"/>
          </a:xfrm>
        </p:spPr>
        <p:txBody>
          <a:bodyPr>
            <a:normAutofit fontScale="92500" lnSpcReduction="10000"/>
          </a:bodyPr>
          <a:lstStyle/>
          <a:p>
            <a:pPr algn="l">
              <a:spcBef>
                <a:spcPts val="1200"/>
              </a:spcBef>
              <a:spcAft>
                <a:spcPts val="1200"/>
              </a:spcAft>
            </a:pPr>
            <a:r>
              <a:rPr lang="en-US" sz="2400" b="0" i="0" dirty="0">
                <a:solidFill>
                  <a:srgbClr val="202124"/>
                </a:solidFill>
                <a:effectLst/>
                <a:latin typeface="Roboto" panose="02000000000000000000" pitchFamily="2" charset="0"/>
              </a:rPr>
              <a:t>Network Connectivity Center provides inter-VPC network connectivity at scale with the support for VPC spokes.</a:t>
            </a:r>
          </a:p>
          <a:p>
            <a:pPr algn="l">
              <a:spcBef>
                <a:spcPts val="1200"/>
              </a:spcBef>
              <a:spcAft>
                <a:spcPts val="1200"/>
              </a:spcAft>
            </a:pPr>
            <a:r>
              <a:rPr lang="en-US" sz="2400" b="0" i="0" dirty="0">
                <a:solidFill>
                  <a:srgbClr val="202124"/>
                </a:solidFill>
                <a:effectLst/>
                <a:latin typeface="Roboto" panose="02000000000000000000" pitchFamily="2" charset="0"/>
              </a:rPr>
              <a:t>VPC spokes reduce the operational complexity of managing the individual pair-wise VPC Network Peering connections through the use of VPC spokes and a centralized connectivity management model.</a:t>
            </a:r>
          </a:p>
          <a:p>
            <a:pPr algn="l">
              <a:spcBef>
                <a:spcPts val="1200"/>
              </a:spcBef>
              <a:spcAft>
                <a:spcPts val="1200"/>
              </a:spcAft>
            </a:pPr>
            <a:r>
              <a:rPr lang="en-US" sz="2400" b="0" i="0" dirty="0">
                <a:solidFill>
                  <a:srgbClr val="202124"/>
                </a:solidFill>
                <a:effectLst/>
                <a:latin typeface="Roboto" panose="02000000000000000000" pitchFamily="2" charset="0"/>
              </a:rPr>
              <a:t>VPC spokes can export and import all subnet routes from other spoke VPCs on a Network Connectivity Center hub. This ensures full connectivity between all workloads that reside in all these VPC networks.</a:t>
            </a:r>
          </a:p>
          <a:p>
            <a:pPr algn="l">
              <a:spcBef>
                <a:spcPts val="1200"/>
              </a:spcBef>
              <a:spcAft>
                <a:spcPts val="1200"/>
              </a:spcAft>
            </a:pPr>
            <a:r>
              <a:rPr lang="en-US" sz="2400" b="0" i="0" dirty="0">
                <a:solidFill>
                  <a:srgbClr val="202124"/>
                </a:solidFill>
                <a:effectLst/>
                <a:latin typeface="Roboto" panose="02000000000000000000" pitchFamily="2" charset="0"/>
              </a:rPr>
              <a:t>Inter-VPC network traffic stays within the Google Cloud network and does not travel through the internet, which helps to ensure privacy and security.</a:t>
            </a:r>
          </a:p>
          <a:p>
            <a:pPr algn="l">
              <a:spcBef>
                <a:spcPts val="1200"/>
              </a:spcBef>
              <a:spcAft>
                <a:spcPts val="1200"/>
              </a:spcAft>
            </a:pPr>
            <a:r>
              <a:rPr lang="en-US" sz="2400" b="0" i="0" dirty="0">
                <a:solidFill>
                  <a:srgbClr val="202124"/>
                </a:solidFill>
                <a:effectLst/>
                <a:latin typeface="Roboto" panose="02000000000000000000" pitchFamily="2" charset="0"/>
              </a:rPr>
              <a:t>VPC spokes can be in the same project and organization or in a different project and organization from the Network Connectivity Center hub. A VPC spoke can be connected to one hub at a time.</a:t>
            </a:r>
          </a:p>
          <a:p>
            <a:pPr marL="0" indent="0" algn="l">
              <a:spcBef>
                <a:spcPts val="900"/>
              </a:spcBef>
              <a:spcAft>
                <a:spcPts val="900"/>
              </a:spcAft>
              <a:buNone/>
            </a:pPr>
            <a:endParaRPr lang="en-IN" b="0" i="0" dirty="0">
              <a:solidFill>
                <a:srgbClr val="202124"/>
              </a:solidFill>
              <a:effectLst/>
              <a:latin typeface="Roboto" panose="02000000000000000000" pitchFamily="2" charset="0"/>
            </a:endParaRPr>
          </a:p>
          <a:p>
            <a:pPr algn="l">
              <a:spcBef>
                <a:spcPts val="1200"/>
              </a:spcBef>
              <a:spcAft>
                <a:spcPts val="1200"/>
              </a:spcAft>
            </a:pPr>
            <a:endParaRPr lang="en-US" sz="2400" b="0" i="0" dirty="0">
              <a:solidFill>
                <a:srgbClr val="202124"/>
              </a:solidFill>
              <a:effectLst/>
              <a:latin typeface="Roboto" panose="02000000000000000000" pitchFamily="2" charset="0"/>
            </a:endParaRPr>
          </a:p>
          <a:p>
            <a:pPr algn="l">
              <a:spcBef>
                <a:spcPts val="1200"/>
              </a:spcBef>
              <a:spcAft>
                <a:spcPts val="1200"/>
              </a:spcAft>
            </a:pPr>
            <a:endParaRPr lang="en-US" sz="2400" b="0" i="0" dirty="0">
              <a:solidFill>
                <a:srgbClr val="202124"/>
              </a:solidFill>
              <a:effectLst/>
              <a:latin typeface="Roboto" panose="02000000000000000000" pitchFamily="2" charset="0"/>
            </a:endParaRPr>
          </a:p>
        </p:txBody>
      </p:sp>
    </p:spTree>
    <p:extLst>
      <p:ext uri="{BB962C8B-B14F-4D97-AF65-F5344CB8AC3E}">
        <p14:creationId xmlns:p14="http://schemas.microsoft.com/office/powerpoint/2010/main" val="2214960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EA1531-362D-F116-E7FA-FCFBE5C14B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E47C13-BC6C-2D5C-2113-3B5EB28FDDDC}"/>
              </a:ext>
            </a:extLst>
          </p:cNvPr>
          <p:cNvSpPr>
            <a:spLocks noGrp="1"/>
          </p:cNvSpPr>
          <p:nvPr>
            <p:ph type="title"/>
          </p:nvPr>
        </p:nvSpPr>
        <p:spPr>
          <a:xfrm>
            <a:off x="163830" y="122131"/>
            <a:ext cx="10177599" cy="763989"/>
          </a:xfrm>
        </p:spPr>
        <p:txBody>
          <a:bodyPr>
            <a:normAutofit fontScale="90000"/>
          </a:bodyPr>
          <a:lstStyle/>
          <a:p>
            <a:r>
              <a:rPr lang="en-US" dirty="0"/>
              <a:t>Comparison to VPC Network Peering</a:t>
            </a:r>
            <a:br>
              <a:rPr lang="en-US" b="1" i="0" dirty="0">
                <a:solidFill>
                  <a:srgbClr val="202124"/>
                </a:solidFill>
                <a:effectLst/>
              </a:rPr>
            </a:br>
            <a:endParaRPr lang="en-IN" dirty="0"/>
          </a:p>
        </p:txBody>
      </p:sp>
      <p:sp>
        <p:nvSpPr>
          <p:cNvPr id="5" name="Content Placeholder 4">
            <a:extLst>
              <a:ext uri="{FF2B5EF4-FFF2-40B4-BE49-F238E27FC236}">
                <a16:creationId xmlns:a16="http://schemas.microsoft.com/office/drawing/2014/main" id="{BD1F0D37-CC80-5506-02C4-782356BEE139}"/>
              </a:ext>
            </a:extLst>
          </p:cNvPr>
          <p:cNvSpPr>
            <a:spLocks noGrp="1"/>
          </p:cNvSpPr>
          <p:nvPr>
            <p:ph idx="1"/>
          </p:nvPr>
        </p:nvSpPr>
        <p:spPr>
          <a:xfrm>
            <a:off x="429658" y="969484"/>
            <a:ext cx="11446656" cy="5583715"/>
          </a:xfrm>
        </p:spPr>
        <p:txBody>
          <a:bodyPr>
            <a:normAutofit/>
          </a:bodyPr>
          <a:lstStyle/>
          <a:p>
            <a:pPr marL="0" indent="0" algn="l">
              <a:spcBef>
                <a:spcPts val="900"/>
              </a:spcBef>
              <a:spcAft>
                <a:spcPts val="900"/>
              </a:spcAft>
              <a:buNone/>
            </a:pPr>
            <a:endParaRPr lang="en-IN" b="0" i="0" dirty="0">
              <a:solidFill>
                <a:srgbClr val="202124"/>
              </a:solidFill>
              <a:effectLst/>
              <a:latin typeface="Roboto" panose="02000000000000000000" pitchFamily="2" charset="0"/>
            </a:endParaRPr>
          </a:p>
          <a:p>
            <a:pPr algn="l">
              <a:spcBef>
                <a:spcPts val="1200"/>
              </a:spcBef>
              <a:spcAft>
                <a:spcPts val="1200"/>
              </a:spcAft>
            </a:pPr>
            <a:endParaRPr lang="en-US" sz="2400" b="0" i="0" dirty="0">
              <a:solidFill>
                <a:srgbClr val="202124"/>
              </a:solidFill>
              <a:effectLst/>
              <a:latin typeface="Roboto" panose="02000000000000000000" pitchFamily="2" charset="0"/>
            </a:endParaRPr>
          </a:p>
          <a:p>
            <a:pPr algn="l">
              <a:spcBef>
                <a:spcPts val="1200"/>
              </a:spcBef>
              <a:spcAft>
                <a:spcPts val="1200"/>
              </a:spcAft>
            </a:pPr>
            <a:endParaRPr lang="en-US" sz="2400" b="0" i="0" dirty="0">
              <a:solidFill>
                <a:srgbClr val="202124"/>
              </a:solidFill>
              <a:effectLst/>
              <a:latin typeface="Roboto" panose="02000000000000000000" pitchFamily="2" charset="0"/>
            </a:endParaRPr>
          </a:p>
        </p:txBody>
      </p:sp>
      <p:graphicFrame>
        <p:nvGraphicFramePr>
          <p:cNvPr id="3" name="Table 2">
            <a:extLst>
              <a:ext uri="{FF2B5EF4-FFF2-40B4-BE49-F238E27FC236}">
                <a16:creationId xmlns:a16="http://schemas.microsoft.com/office/drawing/2014/main" id="{4743B8C4-4AFE-E074-B09C-7FA5558C250F}"/>
              </a:ext>
            </a:extLst>
          </p:cNvPr>
          <p:cNvGraphicFramePr>
            <a:graphicFrameLocks noGrp="1"/>
          </p:cNvGraphicFramePr>
          <p:nvPr>
            <p:extLst>
              <p:ext uri="{D42A27DB-BD31-4B8C-83A1-F6EECF244321}">
                <p14:modId xmlns:p14="http://schemas.microsoft.com/office/powerpoint/2010/main" val="1674224501"/>
              </p:ext>
            </p:extLst>
          </p:nvPr>
        </p:nvGraphicFramePr>
        <p:xfrm>
          <a:off x="429658" y="886120"/>
          <a:ext cx="11446656" cy="5743500"/>
        </p:xfrm>
        <a:graphic>
          <a:graphicData uri="http://schemas.openxmlformats.org/drawingml/2006/table">
            <a:tbl>
              <a:tblPr firstRow="1" bandRow="1">
                <a:tableStyleId>{5C22544A-7EE6-4342-B048-85BDC9FD1C3A}</a:tableStyleId>
              </a:tblPr>
              <a:tblGrid>
                <a:gridCol w="3272009">
                  <a:extLst>
                    <a:ext uri="{9D8B030D-6E8A-4147-A177-3AD203B41FA5}">
                      <a16:colId xmlns:a16="http://schemas.microsoft.com/office/drawing/2014/main" val="2752023250"/>
                    </a:ext>
                  </a:extLst>
                </a:gridCol>
                <a:gridCol w="4359095">
                  <a:extLst>
                    <a:ext uri="{9D8B030D-6E8A-4147-A177-3AD203B41FA5}">
                      <a16:colId xmlns:a16="http://schemas.microsoft.com/office/drawing/2014/main" val="2140188645"/>
                    </a:ext>
                  </a:extLst>
                </a:gridCol>
                <a:gridCol w="3815552">
                  <a:extLst>
                    <a:ext uri="{9D8B030D-6E8A-4147-A177-3AD203B41FA5}">
                      <a16:colId xmlns:a16="http://schemas.microsoft.com/office/drawing/2014/main" val="1859945487"/>
                    </a:ext>
                  </a:extLst>
                </a:gridCol>
              </a:tblGrid>
              <a:tr h="327123">
                <a:tc>
                  <a:txBody>
                    <a:bodyPr/>
                    <a:lstStyle/>
                    <a:p>
                      <a:pPr algn="l" fontAlgn="ctr"/>
                      <a:r>
                        <a:rPr lang="en-IN" sz="1600" dirty="0">
                          <a:effectLst/>
                        </a:rPr>
                        <a:t>Feature</a:t>
                      </a:r>
                    </a:p>
                  </a:txBody>
                  <a:tcPr anchor="ctr"/>
                </a:tc>
                <a:tc>
                  <a:txBody>
                    <a:bodyPr/>
                    <a:lstStyle/>
                    <a:p>
                      <a:pPr algn="l" fontAlgn="ctr"/>
                      <a:r>
                        <a:rPr lang="en-IN" sz="1600">
                          <a:effectLst/>
                        </a:rPr>
                        <a:t>VPC Network Peering</a:t>
                      </a:r>
                    </a:p>
                  </a:txBody>
                  <a:tcPr anchor="ctr"/>
                </a:tc>
                <a:tc>
                  <a:txBody>
                    <a:bodyPr/>
                    <a:lstStyle/>
                    <a:p>
                      <a:pPr algn="l" fontAlgn="ctr"/>
                      <a:r>
                        <a:rPr lang="en-IN" sz="1600">
                          <a:effectLst/>
                        </a:rPr>
                        <a:t>VPC spokes</a:t>
                      </a:r>
                    </a:p>
                  </a:txBody>
                  <a:tcPr anchor="ctr"/>
                </a:tc>
                <a:extLst>
                  <a:ext uri="{0D108BD9-81ED-4DB2-BD59-A6C34878D82A}">
                    <a16:rowId xmlns:a16="http://schemas.microsoft.com/office/drawing/2014/main" val="2281967034"/>
                  </a:ext>
                </a:extLst>
              </a:tr>
              <a:tr h="327123">
                <a:tc>
                  <a:txBody>
                    <a:bodyPr/>
                    <a:lstStyle/>
                    <a:p>
                      <a:pPr algn="l" fontAlgn="t"/>
                      <a:r>
                        <a:rPr lang="en-IN" sz="1600">
                          <a:effectLst/>
                        </a:rPr>
                        <a:t>VPC networks</a:t>
                      </a:r>
                    </a:p>
                  </a:txBody>
                  <a:tcPr/>
                </a:tc>
                <a:tc>
                  <a:txBody>
                    <a:bodyPr/>
                    <a:lstStyle/>
                    <a:p>
                      <a:pPr algn="l" fontAlgn="t"/>
                      <a:r>
                        <a:rPr lang="en-IN" sz="1600">
                          <a:solidFill>
                            <a:schemeClr val="tx1"/>
                          </a:solidFill>
                          <a:effectLst/>
                          <a:latin typeface="Roboto" panose="02000000000000000000" pitchFamily="2" charset="0"/>
                          <a:hlinkClick r:id="rId3">
                            <a:extLst>
                              <a:ext uri="{A12FA001-AC4F-418D-AE19-62706E023703}">
                                <ahyp:hlinkClr xmlns:ahyp="http://schemas.microsoft.com/office/drawing/2018/hyperlinkcolor" val="tx"/>
                              </a:ext>
                            </a:extLst>
                          </a:hlinkClick>
                        </a:rPr>
                        <a:t>Peerings per VPC network</a:t>
                      </a:r>
                      <a:endParaRPr lang="en-IN" sz="1600">
                        <a:solidFill>
                          <a:schemeClr val="tx1"/>
                        </a:solidFill>
                        <a:effectLst/>
                        <a:latin typeface="Roboto" panose="02000000000000000000" pitchFamily="2" charset="0"/>
                      </a:endParaRPr>
                    </a:p>
                  </a:txBody>
                  <a:tcPr/>
                </a:tc>
                <a:tc>
                  <a:txBody>
                    <a:bodyPr/>
                    <a:lstStyle/>
                    <a:p>
                      <a:pPr algn="l" fontAlgn="t"/>
                      <a:r>
                        <a:rPr lang="en-US" sz="1600">
                          <a:solidFill>
                            <a:schemeClr val="tx1"/>
                          </a:solidFill>
                          <a:effectLst/>
                          <a:latin typeface="Roboto" panose="02000000000000000000" pitchFamily="2" charset="0"/>
                          <a:hlinkClick r:id="rId4">
                            <a:extLst>
                              <a:ext uri="{A12FA001-AC4F-418D-AE19-62706E023703}">
                                <ahyp:hlinkClr xmlns:ahyp="http://schemas.microsoft.com/office/drawing/2018/hyperlinkcolor" val="tx"/>
                              </a:ext>
                            </a:extLst>
                          </a:hlinkClick>
                        </a:rPr>
                        <a:t>Active VPC spokes per hub</a:t>
                      </a:r>
                      <a:endParaRPr lang="en-US" sz="1600">
                        <a:solidFill>
                          <a:schemeClr val="tx1"/>
                        </a:solidFill>
                        <a:effectLst/>
                        <a:latin typeface="Roboto" panose="02000000000000000000" pitchFamily="2" charset="0"/>
                      </a:endParaRPr>
                    </a:p>
                  </a:txBody>
                  <a:tcPr/>
                </a:tc>
                <a:extLst>
                  <a:ext uri="{0D108BD9-81ED-4DB2-BD59-A6C34878D82A}">
                    <a16:rowId xmlns:a16="http://schemas.microsoft.com/office/drawing/2014/main" val="3389724185"/>
                  </a:ext>
                </a:extLst>
              </a:tr>
              <a:tr h="448137">
                <a:tc>
                  <a:txBody>
                    <a:bodyPr/>
                    <a:lstStyle/>
                    <a:p>
                      <a:pPr algn="l" fontAlgn="t"/>
                      <a:r>
                        <a:rPr lang="en-IN" sz="1600">
                          <a:effectLst/>
                        </a:rPr>
                        <a:t>Subnet ranges (subnet routes)</a:t>
                      </a:r>
                    </a:p>
                  </a:txBody>
                  <a:tcPr/>
                </a:tc>
                <a:tc>
                  <a:txBody>
                    <a:bodyPr/>
                    <a:lstStyle/>
                    <a:p>
                      <a:pPr algn="l" fontAlgn="t"/>
                      <a:r>
                        <a:rPr lang="en-US" sz="1600" dirty="0">
                          <a:solidFill>
                            <a:schemeClr val="tx1"/>
                          </a:solidFill>
                          <a:effectLst/>
                          <a:latin typeface="Roboto" panose="02000000000000000000" pitchFamily="2" charset="0"/>
                          <a:hlinkClick r:id="rId5">
                            <a:extLst>
                              <a:ext uri="{A12FA001-AC4F-418D-AE19-62706E023703}">
                                <ahyp:hlinkClr xmlns:ahyp="http://schemas.microsoft.com/office/drawing/2018/hyperlinkcolor" val="tx"/>
                              </a:ext>
                            </a:extLst>
                          </a:hlinkClick>
                        </a:rPr>
                        <a:t>Subnetwork ranges per peering group</a:t>
                      </a:r>
                      <a:endParaRPr lang="en-US" sz="1600" dirty="0">
                        <a:solidFill>
                          <a:schemeClr val="tx1"/>
                        </a:solidFill>
                        <a:effectLst/>
                        <a:latin typeface="Roboto" panose="02000000000000000000" pitchFamily="2" charset="0"/>
                      </a:endParaRPr>
                    </a:p>
                  </a:txBody>
                  <a:tcPr/>
                </a:tc>
                <a:tc>
                  <a:txBody>
                    <a:bodyPr/>
                    <a:lstStyle/>
                    <a:p>
                      <a:pPr algn="l" fontAlgn="t"/>
                      <a:r>
                        <a:rPr lang="en-IN" sz="1600" dirty="0">
                          <a:solidFill>
                            <a:schemeClr val="tx1"/>
                          </a:solidFill>
                          <a:effectLst/>
                          <a:latin typeface="Roboto" panose="02000000000000000000" pitchFamily="2" charset="0"/>
                        </a:rPr>
                        <a:t>Subnetwork </a:t>
                      </a:r>
                      <a:r>
                        <a:rPr lang="en-IN" sz="1600" dirty="0">
                          <a:solidFill>
                            <a:schemeClr val="tx1"/>
                          </a:solidFill>
                          <a:effectLst/>
                          <a:latin typeface="Roboto" panose="02000000000000000000" pitchFamily="2" charset="0"/>
                          <a:hlinkClick r:id="rId6">
                            <a:extLst>
                              <a:ext uri="{A12FA001-AC4F-418D-AE19-62706E023703}">
                                <ahyp:hlinkClr xmlns:ahyp="http://schemas.microsoft.com/office/drawing/2018/hyperlinkcolor" val="tx"/>
                              </a:ext>
                            </a:extLst>
                          </a:hlinkClick>
                        </a:rPr>
                        <a:t>routes per route table</a:t>
                      </a:r>
                      <a:endParaRPr lang="en-IN" sz="1600" dirty="0">
                        <a:solidFill>
                          <a:schemeClr val="tx1"/>
                        </a:solidFill>
                        <a:effectLst/>
                        <a:latin typeface="Roboto" panose="02000000000000000000" pitchFamily="2" charset="0"/>
                      </a:endParaRPr>
                    </a:p>
                  </a:txBody>
                  <a:tcPr/>
                </a:tc>
                <a:extLst>
                  <a:ext uri="{0D108BD9-81ED-4DB2-BD59-A6C34878D82A}">
                    <a16:rowId xmlns:a16="http://schemas.microsoft.com/office/drawing/2014/main" val="2662364129"/>
                  </a:ext>
                </a:extLst>
              </a:tr>
              <a:tr h="1335751">
                <a:tc>
                  <a:txBody>
                    <a:bodyPr/>
                    <a:lstStyle/>
                    <a:p>
                      <a:pPr algn="l" fontAlgn="t"/>
                      <a:r>
                        <a:rPr lang="en-IN" sz="1600" dirty="0">
                          <a:effectLst/>
                        </a:rPr>
                        <a:t>Static and dynamic routes</a:t>
                      </a:r>
                    </a:p>
                  </a:txBody>
                  <a:tcPr/>
                </a:tc>
                <a:tc>
                  <a:txBody>
                    <a:bodyPr/>
                    <a:lstStyle/>
                    <a:p>
                      <a:pPr algn="l" fontAlgn="t">
                        <a:spcAft>
                          <a:spcPts val="1200"/>
                        </a:spcAft>
                      </a:pPr>
                      <a:r>
                        <a:rPr lang="en-US" sz="1600" dirty="0">
                          <a:solidFill>
                            <a:schemeClr val="tx1"/>
                          </a:solidFill>
                          <a:effectLst/>
                          <a:latin typeface="Roboto" panose="02000000000000000000" pitchFamily="2" charset="0"/>
                          <a:hlinkClick r:id="rId7">
                            <a:extLst>
                              <a:ext uri="{A12FA001-AC4F-418D-AE19-62706E023703}">
                                <ahyp:hlinkClr xmlns:ahyp="http://schemas.microsoft.com/office/drawing/2018/hyperlinkcolor" val="tx"/>
                              </a:ext>
                            </a:extLst>
                          </a:hlinkClick>
                        </a:rPr>
                        <a:t>Static routes per peering group</a:t>
                      </a:r>
                      <a:endParaRPr lang="en-US" sz="1600" dirty="0">
                        <a:solidFill>
                          <a:schemeClr val="tx1"/>
                        </a:solidFill>
                        <a:effectLst/>
                        <a:latin typeface="Roboto" panose="02000000000000000000" pitchFamily="2" charset="0"/>
                      </a:endParaRPr>
                    </a:p>
                    <a:p>
                      <a:pPr algn="l" fontAlgn="t">
                        <a:spcBef>
                          <a:spcPts val="1200"/>
                        </a:spcBef>
                      </a:pPr>
                      <a:r>
                        <a:rPr lang="en-US" sz="1600" dirty="0">
                          <a:solidFill>
                            <a:schemeClr val="tx1"/>
                          </a:solidFill>
                          <a:effectLst/>
                          <a:latin typeface="Roboto" panose="02000000000000000000" pitchFamily="2" charset="0"/>
                          <a:hlinkClick r:id="rId8">
                            <a:extLst>
                              <a:ext uri="{A12FA001-AC4F-418D-AE19-62706E023703}">
                                <ahyp:hlinkClr xmlns:ahyp="http://schemas.microsoft.com/office/drawing/2018/hyperlinkcolor" val="tx"/>
                              </a:ext>
                            </a:extLst>
                          </a:hlinkClick>
                        </a:rPr>
                        <a:t>Dynamic routes per region per peering group</a:t>
                      </a:r>
                      <a:endParaRPr lang="en-US" sz="1600" dirty="0">
                        <a:solidFill>
                          <a:schemeClr val="tx1"/>
                        </a:solidFill>
                        <a:effectLst/>
                        <a:latin typeface="Roboto" panose="02000000000000000000" pitchFamily="2" charset="0"/>
                      </a:endParaRPr>
                    </a:p>
                  </a:txBody>
                  <a:tcPr/>
                </a:tc>
                <a:tc>
                  <a:txBody>
                    <a:bodyPr/>
                    <a:lstStyle/>
                    <a:p>
                      <a:pPr algn="l" fontAlgn="t">
                        <a:spcAft>
                          <a:spcPts val="1200"/>
                        </a:spcAft>
                      </a:pPr>
                      <a:r>
                        <a:rPr lang="en-US" sz="1600" dirty="0">
                          <a:solidFill>
                            <a:schemeClr val="tx1"/>
                          </a:solidFill>
                          <a:effectLst/>
                          <a:latin typeface="Roboto" panose="02000000000000000000" pitchFamily="2" charset="0"/>
                          <a:hlinkClick r:id="rId9">
                            <a:extLst>
                              <a:ext uri="{A12FA001-AC4F-418D-AE19-62706E023703}">
                                <ahyp:hlinkClr xmlns:ahyp="http://schemas.microsoft.com/office/drawing/2018/hyperlinkcolor" val="tx"/>
                              </a:ext>
                            </a:extLst>
                          </a:hlinkClick>
                        </a:rPr>
                        <a:t>Unique dynamic route prefixes per hub route table per region</a:t>
                      </a:r>
                      <a:r>
                        <a:rPr lang="en-US" sz="1600" dirty="0">
                          <a:solidFill>
                            <a:schemeClr val="tx1"/>
                          </a:solidFill>
                          <a:effectLst/>
                          <a:latin typeface="Roboto" panose="02000000000000000000" pitchFamily="2" charset="0"/>
                        </a:rPr>
                        <a:t>.</a:t>
                      </a:r>
                    </a:p>
                    <a:p>
                      <a:pPr algn="l" fontAlgn="t">
                        <a:spcBef>
                          <a:spcPts val="1200"/>
                        </a:spcBef>
                      </a:pPr>
                      <a:r>
                        <a:rPr lang="en-US" sz="1600" dirty="0">
                          <a:effectLst/>
                          <a:latin typeface="Roboto" panose="02000000000000000000" pitchFamily="2" charset="0"/>
                        </a:rPr>
                        <a:t>Static route exchange is not supported.</a:t>
                      </a:r>
                    </a:p>
                  </a:txBody>
                  <a:tcPr/>
                </a:tc>
                <a:extLst>
                  <a:ext uri="{0D108BD9-81ED-4DB2-BD59-A6C34878D82A}">
                    <a16:rowId xmlns:a16="http://schemas.microsoft.com/office/drawing/2014/main" val="4032220449"/>
                  </a:ext>
                </a:extLst>
              </a:tr>
              <a:tr h="327123">
                <a:tc>
                  <a:txBody>
                    <a:bodyPr/>
                    <a:lstStyle/>
                    <a:p>
                      <a:pPr algn="l" fontAlgn="t"/>
                      <a:r>
                        <a:rPr lang="en-IN" sz="1600" dirty="0">
                          <a:effectLst/>
                        </a:rPr>
                        <a:t>Inter-VPC NAT</a:t>
                      </a:r>
                    </a:p>
                  </a:txBody>
                  <a:tcPr/>
                </a:tc>
                <a:tc>
                  <a:txBody>
                    <a:bodyPr/>
                    <a:lstStyle/>
                    <a:p>
                      <a:pPr algn="l" fontAlgn="t"/>
                      <a:r>
                        <a:rPr lang="en-IN" sz="1600">
                          <a:effectLst/>
                          <a:latin typeface="Roboto" panose="02000000000000000000" pitchFamily="2" charset="0"/>
                        </a:rPr>
                        <a:t>Not supported</a:t>
                      </a:r>
                    </a:p>
                  </a:txBody>
                  <a:tcPr/>
                </a:tc>
                <a:tc>
                  <a:txBody>
                    <a:bodyPr/>
                    <a:lstStyle/>
                    <a:p>
                      <a:pPr algn="l" fontAlgn="t"/>
                      <a:r>
                        <a:rPr lang="en-IN" sz="1600" dirty="0">
                          <a:effectLst/>
                          <a:latin typeface="Roboto" panose="02000000000000000000" pitchFamily="2" charset="0"/>
                        </a:rPr>
                        <a:t>Supported</a:t>
                      </a:r>
                    </a:p>
                  </a:txBody>
                  <a:tcPr/>
                </a:tc>
                <a:extLst>
                  <a:ext uri="{0D108BD9-81ED-4DB2-BD59-A6C34878D82A}">
                    <a16:rowId xmlns:a16="http://schemas.microsoft.com/office/drawing/2014/main" val="3171494837"/>
                  </a:ext>
                </a:extLst>
              </a:tr>
              <a:tr h="1429772">
                <a:tc>
                  <a:txBody>
                    <a:bodyPr/>
                    <a:lstStyle/>
                    <a:p>
                      <a:pPr algn="l" fontAlgn="t"/>
                      <a:r>
                        <a:rPr lang="en-IN" sz="1600" dirty="0">
                          <a:effectLst/>
                        </a:rPr>
                        <a:t>IP addressing</a:t>
                      </a:r>
                    </a:p>
                  </a:txBody>
                  <a:tcPr/>
                </a:tc>
                <a:tc>
                  <a:txBody>
                    <a:bodyPr/>
                    <a:lstStyle/>
                    <a:p>
                      <a:pPr algn="l" fontAlgn="t">
                        <a:spcAft>
                          <a:spcPts val="1200"/>
                        </a:spcAft>
                      </a:pPr>
                      <a:r>
                        <a:rPr lang="en-US" sz="1600" dirty="0">
                          <a:effectLst/>
                          <a:latin typeface="Roboto" panose="02000000000000000000" pitchFamily="2" charset="0"/>
                        </a:rPr>
                        <a:t>Internal IPv4 addresses, including private IPv4 addresses and privately used public IPv4 addresses. Internal and external IPv6 addresses.</a:t>
                      </a:r>
                    </a:p>
                  </a:txBody>
                  <a:tcPr/>
                </a:tc>
                <a:tc>
                  <a:txBody>
                    <a:bodyPr/>
                    <a:lstStyle/>
                    <a:p>
                      <a:pPr algn="l" fontAlgn="t">
                        <a:spcAft>
                          <a:spcPts val="1200"/>
                        </a:spcAft>
                      </a:pPr>
                      <a:r>
                        <a:rPr lang="en-US" sz="1600" dirty="0">
                          <a:effectLst/>
                          <a:latin typeface="Roboto" panose="02000000000000000000" pitchFamily="2" charset="0"/>
                        </a:rPr>
                        <a:t>Private internal IPv4 addresses only, </a:t>
                      </a:r>
                      <a:r>
                        <a:rPr lang="en-US" sz="1600" i="1" dirty="0">
                          <a:effectLst/>
                          <a:latin typeface="Roboto" panose="02000000000000000000" pitchFamily="2" charset="0"/>
                        </a:rPr>
                        <a:t>excluding</a:t>
                      </a:r>
                      <a:r>
                        <a:rPr lang="en-US" sz="1600" dirty="0">
                          <a:effectLst/>
                          <a:latin typeface="Roboto" panose="02000000000000000000" pitchFamily="2" charset="0"/>
                        </a:rPr>
                        <a:t> privately used public IPv4 addresses. Internal and external IPv6 addresses (</a:t>
                      </a:r>
                      <a:r>
                        <a:rPr lang="en-US" sz="1600" dirty="0">
                          <a:effectLst/>
                          <a:latin typeface="Roboto" panose="02000000000000000000" pitchFamily="2" charset="0"/>
                          <a:hlinkClick r:id="rId10"/>
                        </a:rPr>
                        <a:t>Preview</a:t>
                      </a:r>
                      <a:r>
                        <a:rPr lang="en-US" sz="1600" dirty="0">
                          <a:effectLst/>
                          <a:latin typeface="Roboto" panose="02000000000000000000" pitchFamily="2" charset="0"/>
                        </a:rPr>
                        <a:t>).</a:t>
                      </a:r>
                    </a:p>
                  </a:txBody>
                  <a:tcPr/>
                </a:tc>
                <a:extLst>
                  <a:ext uri="{0D108BD9-81ED-4DB2-BD59-A6C34878D82A}">
                    <a16:rowId xmlns:a16="http://schemas.microsoft.com/office/drawing/2014/main" val="851547815"/>
                  </a:ext>
                </a:extLst>
              </a:tr>
              <a:tr h="1472052">
                <a:tc>
                  <a:txBody>
                    <a:bodyPr/>
                    <a:lstStyle/>
                    <a:p>
                      <a:pPr algn="l" fontAlgn="t"/>
                      <a:r>
                        <a:rPr lang="en-IN" sz="1600" dirty="0">
                          <a:effectLst/>
                        </a:rPr>
                        <a:t>IP address families</a:t>
                      </a:r>
                    </a:p>
                  </a:txBody>
                  <a:tcPr/>
                </a:tc>
                <a:tc>
                  <a:txBody>
                    <a:bodyPr/>
                    <a:lstStyle/>
                    <a:p>
                      <a:pPr algn="l" fontAlgn="t">
                        <a:spcAft>
                          <a:spcPts val="900"/>
                        </a:spcAft>
                        <a:buFont typeface="Arial" panose="020B0604020202020204" pitchFamily="34" charset="0"/>
                        <a:buChar char="•"/>
                      </a:pPr>
                      <a:r>
                        <a:rPr lang="en-US" sz="1600" dirty="0">
                          <a:effectLst/>
                        </a:rPr>
                        <a:t>Exchange only IPv4 subnet ranges</a:t>
                      </a:r>
                    </a:p>
                    <a:p>
                      <a:pPr algn="l" fontAlgn="t">
                        <a:spcBef>
                          <a:spcPts val="900"/>
                        </a:spcBef>
                        <a:buFont typeface="Arial" panose="020B0604020202020204" pitchFamily="34" charset="0"/>
                        <a:buChar char="•"/>
                      </a:pPr>
                      <a:r>
                        <a:rPr lang="en-US" sz="1600" dirty="0">
                          <a:effectLst/>
                        </a:rPr>
                        <a:t>Exchange both IPv4 and IPv6 subnet ranges</a:t>
                      </a:r>
                    </a:p>
                  </a:txBody>
                  <a:tcPr/>
                </a:tc>
                <a:tc>
                  <a:txBody>
                    <a:bodyPr/>
                    <a:lstStyle/>
                    <a:p>
                      <a:pPr algn="l" fontAlgn="t">
                        <a:spcAft>
                          <a:spcPts val="900"/>
                        </a:spcAft>
                        <a:buFont typeface="Arial" panose="020B0604020202020204" pitchFamily="34" charset="0"/>
                        <a:buChar char="•"/>
                      </a:pPr>
                      <a:r>
                        <a:rPr lang="en-IN" sz="1600" dirty="0">
                          <a:effectLst/>
                        </a:rPr>
                        <a:t>Exchange only IPv4 subnet ranges</a:t>
                      </a:r>
                    </a:p>
                    <a:p>
                      <a:pPr algn="l" fontAlgn="t">
                        <a:spcBef>
                          <a:spcPts val="900"/>
                        </a:spcBef>
                        <a:spcAft>
                          <a:spcPts val="900"/>
                        </a:spcAft>
                        <a:buFont typeface="Arial" panose="020B0604020202020204" pitchFamily="34" charset="0"/>
                        <a:buChar char="•"/>
                      </a:pPr>
                      <a:r>
                        <a:rPr lang="en-IN" sz="1600" dirty="0">
                          <a:effectLst/>
                        </a:rPr>
                        <a:t>Exchange both IPv4 and IPv6 subnet ranges.</a:t>
                      </a:r>
                    </a:p>
                    <a:p>
                      <a:pPr algn="l" fontAlgn="t">
                        <a:spcBef>
                          <a:spcPts val="900"/>
                        </a:spcBef>
                        <a:spcAft>
                          <a:spcPts val="900"/>
                        </a:spcAft>
                        <a:buFont typeface="Arial" panose="020B0604020202020204" pitchFamily="34" charset="0"/>
                        <a:buChar char="•"/>
                      </a:pPr>
                      <a:r>
                        <a:rPr lang="en-IN" sz="1600" dirty="0">
                          <a:effectLst/>
                        </a:rPr>
                        <a:t>Exchange only IPv6 subnet ranges</a:t>
                      </a:r>
                    </a:p>
                  </a:txBody>
                  <a:tcPr/>
                </a:tc>
                <a:extLst>
                  <a:ext uri="{0D108BD9-81ED-4DB2-BD59-A6C34878D82A}">
                    <a16:rowId xmlns:a16="http://schemas.microsoft.com/office/drawing/2014/main" val="663855524"/>
                  </a:ext>
                </a:extLst>
              </a:tr>
            </a:tbl>
          </a:graphicData>
        </a:graphic>
      </p:graphicFrame>
    </p:spTree>
    <p:extLst>
      <p:ext uri="{BB962C8B-B14F-4D97-AF65-F5344CB8AC3E}">
        <p14:creationId xmlns:p14="http://schemas.microsoft.com/office/powerpoint/2010/main" val="1930920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0E68EC-6339-C8A3-6577-74E8E4BC36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C5A01F-0720-B457-1242-595C7275DC9C}"/>
              </a:ext>
            </a:extLst>
          </p:cNvPr>
          <p:cNvSpPr>
            <a:spLocks noGrp="1"/>
          </p:cNvSpPr>
          <p:nvPr>
            <p:ph type="title"/>
          </p:nvPr>
        </p:nvSpPr>
        <p:spPr>
          <a:xfrm>
            <a:off x="163830" y="122131"/>
            <a:ext cx="10177599" cy="763989"/>
          </a:xfrm>
        </p:spPr>
        <p:txBody>
          <a:bodyPr>
            <a:normAutofit fontScale="90000"/>
          </a:bodyPr>
          <a:lstStyle/>
          <a:p>
            <a:r>
              <a:rPr lang="en-IN" dirty="0"/>
              <a:t>Preset topologies</a:t>
            </a:r>
            <a:br>
              <a:rPr lang="en-IN" b="1" i="0" dirty="0">
                <a:solidFill>
                  <a:srgbClr val="202124"/>
                </a:solidFill>
                <a:effectLst/>
              </a:rPr>
            </a:br>
            <a:endParaRPr lang="en-IN" dirty="0"/>
          </a:p>
        </p:txBody>
      </p:sp>
      <p:sp>
        <p:nvSpPr>
          <p:cNvPr id="5" name="Content Placeholder 4">
            <a:extLst>
              <a:ext uri="{FF2B5EF4-FFF2-40B4-BE49-F238E27FC236}">
                <a16:creationId xmlns:a16="http://schemas.microsoft.com/office/drawing/2014/main" id="{5CC49187-E819-9577-695F-58A4A9DBE333}"/>
              </a:ext>
            </a:extLst>
          </p:cNvPr>
          <p:cNvSpPr>
            <a:spLocks noGrp="1"/>
          </p:cNvSpPr>
          <p:nvPr>
            <p:ph idx="1"/>
          </p:nvPr>
        </p:nvSpPr>
        <p:spPr>
          <a:xfrm>
            <a:off x="429658" y="969484"/>
            <a:ext cx="11446656" cy="5583715"/>
          </a:xfrm>
        </p:spPr>
        <p:txBody>
          <a:bodyPr>
            <a:normAutofit/>
          </a:bodyPr>
          <a:lstStyle/>
          <a:p>
            <a:pPr algn="l">
              <a:spcBef>
                <a:spcPts val="1200"/>
              </a:spcBef>
              <a:spcAft>
                <a:spcPts val="1200"/>
              </a:spcAft>
            </a:pPr>
            <a:r>
              <a:rPr lang="en-US" sz="2400" b="0" i="0" dirty="0">
                <a:solidFill>
                  <a:srgbClr val="202124"/>
                </a:solidFill>
                <a:effectLst/>
                <a:latin typeface="Roboto" panose="02000000000000000000" pitchFamily="2" charset="0"/>
              </a:rPr>
              <a:t>Network Connectivity Center lets you specify the desired connectivity configuration across all VPC spokes. You can choose one of the following two preset topologies:</a:t>
            </a:r>
          </a:p>
          <a:p>
            <a:pPr algn="l">
              <a:spcBef>
                <a:spcPts val="900"/>
              </a:spcBef>
              <a:spcAft>
                <a:spcPts val="900"/>
              </a:spcAft>
              <a:buFont typeface="Arial" panose="020B0604020202020204" pitchFamily="34" charset="0"/>
              <a:buChar char="•"/>
            </a:pPr>
            <a:r>
              <a:rPr lang="en-IN" sz="2400" b="0" i="0" dirty="0">
                <a:solidFill>
                  <a:srgbClr val="202124"/>
                </a:solidFill>
                <a:effectLst/>
                <a:latin typeface="Roboto" panose="02000000000000000000" pitchFamily="2" charset="0"/>
              </a:rPr>
              <a:t>Mesh topology</a:t>
            </a:r>
          </a:p>
          <a:p>
            <a:pPr algn="l">
              <a:spcBef>
                <a:spcPts val="900"/>
              </a:spcBef>
              <a:spcAft>
                <a:spcPts val="900"/>
              </a:spcAft>
              <a:buFont typeface="Arial" panose="020B0604020202020204" pitchFamily="34" charset="0"/>
              <a:buChar char="•"/>
            </a:pPr>
            <a:r>
              <a:rPr lang="en-IN" sz="2400" b="0" i="0" dirty="0">
                <a:solidFill>
                  <a:srgbClr val="202124"/>
                </a:solidFill>
                <a:effectLst/>
                <a:latin typeface="Roboto" panose="02000000000000000000" pitchFamily="2" charset="0"/>
              </a:rPr>
              <a:t>Star topology</a:t>
            </a:r>
          </a:p>
          <a:p>
            <a:pPr marL="0" indent="0" algn="l">
              <a:spcBef>
                <a:spcPts val="900"/>
              </a:spcBef>
              <a:spcAft>
                <a:spcPts val="900"/>
              </a:spcAft>
              <a:buNone/>
            </a:pPr>
            <a:endParaRPr lang="en-IN" b="0" i="0" dirty="0">
              <a:solidFill>
                <a:srgbClr val="202124"/>
              </a:solidFill>
              <a:effectLst/>
              <a:latin typeface="Roboto" panose="02000000000000000000" pitchFamily="2" charset="0"/>
            </a:endParaRPr>
          </a:p>
          <a:p>
            <a:pPr algn="l">
              <a:spcBef>
                <a:spcPts val="1200"/>
              </a:spcBef>
              <a:spcAft>
                <a:spcPts val="1200"/>
              </a:spcAft>
            </a:pPr>
            <a:r>
              <a:rPr lang="en-US" sz="2400" b="0" i="0" dirty="0">
                <a:solidFill>
                  <a:srgbClr val="202124"/>
                </a:solidFill>
                <a:effectLst/>
                <a:latin typeface="Roboto" panose="02000000000000000000" pitchFamily="2" charset="0"/>
              </a:rPr>
              <a:t>If the topology isn't specified, it defaults to mesh. Once set during hub creation, you can't change the topology of a given hub.</a:t>
            </a:r>
          </a:p>
          <a:p>
            <a:pPr algn="l">
              <a:spcBef>
                <a:spcPts val="1200"/>
              </a:spcBef>
              <a:spcAft>
                <a:spcPts val="1200"/>
              </a:spcAft>
            </a:pPr>
            <a:r>
              <a:rPr lang="en-US" sz="2400" b="0" i="0" dirty="0">
                <a:solidFill>
                  <a:srgbClr val="202124"/>
                </a:solidFill>
                <a:effectLst/>
                <a:latin typeface="Roboto" panose="02000000000000000000" pitchFamily="2" charset="0"/>
              </a:rPr>
              <a:t>To change the topology settings of a spoke, you can delete the spoke and create a new spoke with a new hub that uses a different topology.</a:t>
            </a:r>
          </a:p>
          <a:p>
            <a:pPr algn="l">
              <a:spcBef>
                <a:spcPts val="1200"/>
              </a:spcBef>
              <a:spcAft>
                <a:spcPts val="1200"/>
              </a:spcAft>
            </a:pPr>
            <a:endParaRPr lang="en-US" sz="2400" b="0" i="0" dirty="0">
              <a:solidFill>
                <a:srgbClr val="202124"/>
              </a:solidFill>
              <a:effectLst/>
              <a:latin typeface="Roboto" panose="02000000000000000000" pitchFamily="2" charset="0"/>
            </a:endParaRPr>
          </a:p>
        </p:txBody>
      </p:sp>
    </p:spTree>
    <p:extLst>
      <p:ext uri="{BB962C8B-B14F-4D97-AF65-F5344CB8AC3E}">
        <p14:creationId xmlns:p14="http://schemas.microsoft.com/office/powerpoint/2010/main" val="291508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D1AB73-61A5-D4B3-FA9C-5877BBBA18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C8C502-0CE4-1E7D-3B17-21071EEE6CC3}"/>
              </a:ext>
            </a:extLst>
          </p:cNvPr>
          <p:cNvSpPr>
            <a:spLocks noGrp="1"/>
          </p:cNvSpPr>
          <p:nvPr>
            <p:ph type="title"/>
          </p:nvPr>
        </p:nvSpPr>
        <p:spPr>
          <a:xfrm>
            <a:off x="163830" y="122131"/>
            <a:ext cx="10177599" cy="763989"/>
          </a:xfrm>
        </p:spPr>
        <p:txBody>
          <a:bodyPr>
            <a:normAutofit fontScale="90000"/>
          </a:bodyPr>
          <a:lstStyle/>
          <a:p>
            <a:r>
              <a:rPr lang="en-IN" dirty="0"/>
              <a:t>Mesh topology</a:t>
            </a:r>
            <a:br>
              <a:rPr lang="en-IN" b="1" i="0" dirty="0">
                <a:solidFill>
                  <a:srgbClr val="202124"/>
                </a:solidFill>
                <a:effectLst/>
              </a:rPr>
            </a:br>
            <a:br>
              <a:rPr lang="en-IN" b="1" i="0" dirty="0">
                <a:solidFill>
                  <a:srgbClr val="202124"/>
                </a:solidFill>
                <a:effectLst/>
              </a:rPr>
            </a:br>
            <a:endParaRPr lang="en-IN" dirty="0"/>
          </a:p>
        </p:txBody>
      </p:sp>
      <p:sp>
        <p:nvSpPr>
          <p:cNvPr id="5" name="Content Placeholder 4">
            <a:extLst>
              <a:ext uri="{FF2B5EF4-FFF2-40B4-BE49-F238E27FC236}">
                <a16:creationId xmlns:a16="http://schemas.microsoft.com/office/drawing/2014/main" id="{0E36911B-765C-DA86-D25E-208F0EBE6F00}"/>
              </a:ext>
            </a:extLst>
          </p:cNvPr>
          <p:cNvSpPr>
            <a:spLocks noGrp="1"/>
          </p:cNvSpPr>
          <p:nvPr>
            <p:ph idx="1"/>
          </p:nvPr>
        </p:nvSpPr>
        <p:spPr>
          <a:xfrm>
            <a:off x="429658" y="969484"/>
            <a:ext cx="5034708" cy="5583715"/>
          </a:xfrm>
        </p:spPr>
        <p:txBody>
          <a:bodyPr>
            <a:normAutofit fontScale="92500"/>
          </a:bodyPr>
          <a:lstStyle/>
          <a:p>
            <a:pPr algn="l">
              <a:spcBef>
                <a:spcPts val="1200"/>
              </a:spcBef>
              <a:spcAft>
                <a:spcPts val="1200"/>
              </a:spcAft>
            </a:pPr>
            <a:r>
              <a:rPr lang="en-US" sz="2400" b="0" i="0" dirty="0">
                <a:solidFill>
                  <a:srgbClr val="202124"/>
                </a:solidFill>
                <a:effectLst/>
                <a:latin typeface="Roboto" panose="02000000000000000000" pitchFamily="2" charset="0"/>
              </a:rPr>
              <a:t>Mesh topology provides high scale network connectivity between VPC spokes. This topology lets all spokes connect to and communicate with each other.</a:t>
            </a:r>
          </a:p>
          <a:p>
            <a:pPr algn="l">
              <a:spcBef>
                <a:spcPts val="1200"/>
              </a:spcBef>
              <a:spcAft>
                <a:spcPts val="1200"/>
              </a:spcAft>
            </a:pPr>
            <a:r>
              <a:rPr lang="en-US" sz="2400" b="0" i="0" dirty="0">
                <a:solidFill>
                  <a:srgbClr val="202124"/>
                </a:solidFill>
                <a:effectLst/>
                <a:latin typeface="Roboto" panose="02000000000000000000" pitchFamily="2" charset="0"/>
              </a:rPr>
              <a:t>Subnets within these VPC spokes are fully reachable unless you specify exclude export filters.</a:t>
            </a:r>
          </a:p>
          <a:p>
            <a:pPr algn="l">
              <a:spcBef>
                <a:spcPts val="1200"/>
              </a:spcBef>
              <a:spcAft>
                <a:spcPts val="1200"/>
              </a:spcAft>
            </a:pPr>
            <a:r>
              <a:rPr lang="en-US" sz="2400" b="0" i="0" dirty="0">
                <a:solidFill>
                  <a:srgbClr val="202124"/>
                </a:solidFill>
                <a:effectLst/>
                <a:latin typeface="Roboto" panose="02000000000000000000" pitchFamily="2" charset="0"/>
              </a:rPr>
              <a:t>All spokes within the mesh topology belong to a single default </a:t>
            </a:r>
            <a:r>
              <a:rPr lang="en-US" sz="2400" b="0" i="1" dirty="0">
                <a:solidFill>
                  <a:srgbClr val="202124"/>
                </a:solidFill>
                <a:effectLst/>
                <a:latin typeface="Roboto" panose="02000000000000000000" pitchFamily="2" charset="0"/>
              </a:rPr>
              <a:t>group</a:t>
            </a:r>
            <a:r>
              <a:rPr lang="en-US" sz="2400" b="0" i="0" dirty="0">
                <a:solidFill>
                  <a:srgbClr val="202124"/>
                </a:solidFill>
                <a:effectLst/>
                <a:latin typeface="Roboto" panose="02000000000000000000" pitchFamily="2" charset="0"/>
              </a:rPr>
              <a:t>. Mesh topology is supported on VPC and hybrid spoke types.</a:t>
            </a:r>
          </a:p>
        </p:txBody>
      </p:sp>
      <p:pic>
        <p:nvPicPr>
          <p:cNvPr id="7" name="Picture 6">
            <a:extLst>
              <a:ext uri="{FF2B5EF4-FFF2-40B4-BE49-F238E27FC236}">
                <a16:creationId xmlns:a16="http://schemas.microsoft.com/office/drawing/2014/main" id="{5AFFB032-4C26-A202-7F94-45993E831160}"/>
              </a:ext>
            </a:extLst>
          </p:cNvPr>
          <p:cNvPicPr>
            <a:picLocks noChangeAspect="1"/>
          </p:cNvPicPr>
          <p:nvPr/>
        </p:nvPicPr>
        <p:blipFill>
          <a:blip r:embed="rId2"/>
          <a:stretch>
            <a:fillRect/>
          </a:stretch>
        </p:blipFill>
        <p:spPr>
          <a:xfrm>
            <a:off x="5944557" y="886120"/>
            <a:ext cx="6083613" cy="5398265"/>
          </a:xfrm>
          <a:prstGeom prst="rect">
            <a:avLst/>
          </a:prstGeom>
        </p:spPr>
      </p:pic>
    </p:spTree>
    <p:extLst>
      <p:ext uri="{BB962C8B-B14F-4D97-AF65-F5344CB8AC3E}">
        <p14:creationId xmlns:p14="http://schemas.microsoft.com/office/powerpoint/2010/main" val="2669859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59031-E190-BA5D-5515-A5A6A1F53F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C783DE-104B-AB85-6990-66EB30EF177D}"/>
              </a:ext>
            </a:extLst>
          </p:cNvPr>
          <p:cNvSpPr>
            <a:spLocks noGrp="1"/>
          </p:cNvSpPr>
          <p:nvPr>
            <p:ph type="title"/>
          </p:nvPr>
        </p:nvSpPr>
        <p:spPr>
          <a:xfrm>
            <a:off x="163830" y="122131"/>
            <a:ext cx="10177599" cy="763989"/>
          </a:xfrm>
        </p:spPr>
        <p:txBody>
          <a:bodyPr>
            <a:normAutofit fontScale="90000"/>
          </a:bodyPr>
          <a:lstStyle/>
          <a:p>
            <a:r>
              <a:rPr lang="en-IN" dirty="0"/>
              <a:t>Limitations</a:t>
            </a:r>
            <a:br>
              <a:rPr lang="en-IN" b="1" i="0" dirty="0">
                <a:solidFill>
                  <a:srgbClr val="202124"/>
                </a:solidFill>
                <a:effectLst/>
              </a:rPr>
            </a:br>
            <a:endParaRPr lang="en-IN" dirty="0"/>
          </a:p>
        </p:txBody>
      </p:sp>
      <p:sp>
        <p:nvSpPr>
          <p:cNvPr id="5" name="Content Placeholder 4">
            <a:extLst>
              <a:ext uri="{FF2B5EF4-FFF2-40B4-BE49-F238E27FC236}">
                <a16:creationId xmlns:a16="http://schemas.microsoft.com/office/drawing/2014/main" id="{AAEE7E41-1038-4899-2632-9BA3D128A566}"/>
              </a:ext>
            </a:extLst>
          </p:cNvPr>
          <p:cNvSpPr>
            <a:spLocks noGrp="1"/>
          </p:cNvSpPr>
          <p:nvPr>
            <p:ph idx="1"/>
          </p:nvPr>
        </p:nvSpPr>
        <p:spPr>
          <a:xfrm>
            <a:off x="429658" y="969484"/>
            <a:ext cx="11446656" cy="5583715"/>
          </a:xfrm>
        </p:spPr>
        <p:txBody>
          <a:bodyPr>
            <a:normAutofit/>
          </a:bodyPr>
          <a:lstStyle/>
          <a:p>
            <a:pPr algn="l">
              <a:spcBef>
                <a:spcPts val="1200"/>
              </a:spcBef>
              <a:spcAft>
                <a:spcPts val="1200"/>
              </a:spcAft>
            </a:pPr>
            <a:r>
              <a:rPr lang="en-US" sz="2400" b="0" i="0" dirty="0">
                <a:solidFill>
                  <a:srgbClr val="202124"/>
                </a:solidFill>
                <a:effectLst/>
                <a:latin typeface="Roboto" panose="02000000000000000000" pitchFamily="2" charset="0"/>
              </a:rPr>
              <a:t>VPC networks can connect with each other in an exclusive manner through either the Network Connectivity Center hub or through VPC Network Peering.</a:t>
            </a:r>
          </a:p>
          <a:p>
            <a:pPr>
              <a:spcBef>
                <a:spcPts val="1200"/>
              </a:spcBef>
              <a:spcAft>
                <a:spcPts val="1200"/>
              </a:spcAft>
            </a:pPr>
            <a:r>
              <a:rPr lang="en-US" sz="2400" b="0" i="0" dirty="0">
                <a:solidFill>
                  <a:srgbClr val="202124"/>
                </a:solidFill>
                <a:effectLst/>
                <a:latin typeface="Roboto" panose="02000000000000000000" pitchFamily="2" charset="0"/>
              </a:rPr>
              <a:t>VPCs connected together by using Network Connectivity Center and VPC Network Peering in any combination are not transitive.</a:t>
            </a:r>
          </a:p>
          <a:p>
            <a:pPr>
              <a:spcBef>
                <a:spcPts val="1200"/>
              </a:spcBef>
              <a:spcAft>
                <a:spcPts val="1200"/>
              </a:spcAft>
            </a:pPr>
            <a:r>
              <a:rPr lang="en-US" sz="2400" dirty="0">
                <a:solidFill>
                  <a:srgbClr val="202124"/>
                </a:solidFill>
                <a:latin typeface="Roboto" panose="02000000000000000000" pitchFamily="2" charset="0"/>
              </a:rPr>
              <a:t>Static routes exchange across VPC spokes isn't supported.</a:t>
            </a:r>
          </a:p>
          <a:p>
            <a:pPr>
              <a:spcBef>
                <a:spcPts val="1200"/>
              </a:spcBef>
              <a:spcAft>
                <a:spcPts val="1200"/>
              </a:spcAft>
            </a:pPr>
            <a:r>
              <a:rPr lang="en-US" sz="2400" dirty="0">
                <a:solidFill>
                  <a:srgbClr val="202124"/>
                </a:solidFill>
                <a:latin typeface="Roboto" panose="02000000000000000000" pitchFamily="2" charset="0"/>
              </a:rPr>
              <a:t>Overlapping subnets must be masked by exclude export filters.</a:t>
            </a:r>
          </a:p>
          <a:p>
            <a:pPr>
              <a:spcBef>
                <a:spcPts val="1200"/>
              </a:spcBef>
              <a:spcAft>
                <a:spcPts val="1200"/>
              </a:spcAft>
            </a:pPr>
            <a:r>
              <a:rPr lang="en-US" sz="2400" dirty="0">
                <a:solidFill>
                  <a:srgbClr val="202124"/>
                </a:solidFill>
                <a:latin typeface="Roboto" panose="02000000000000000000" pitchFamily="2" charset="0"/>
              </a:rPr>
              <a:t>IPv6 dynamic route exchange isn't supported.</a:t>
            </a:r>
          </a:p>
          <a:p>
            <a:pPr>
              <a:spcBef>
                <a:spcPts val="1200"/>
              </a:spcBef>
              <a:spcAft>
                <a:spcPts val="1200"/>
              </a:spcAft>
            </a:pPr>
            <a:r>
              <a:rPr lang="en-US" sz="2400" dirty="0">
                <a:solidFill>
                  <a:srgbClr val="202124"/>
                </a:solidFill>
                <a:latin typeface="Roboto" panose="02000000000000000000" pitchFamily="2" charset="0"/>
              </a:rPr>
              <a:t>Auto mode VPC networks are not supported as VPC spokes.</a:t>
            </a:r>
            <a:endParaRPr lang="en-IN" sz="2400" dirty="0">
              <a:solidFill>
                <a:srgbClr val="202124"/>
              </a:solidFill>
              <a:latin typeface="Roboto" panose="02000000000000000000" pitchFamily="2" charset="0"/>
            </a:endParaRPr>
          </a:p>
        </p:txBody>
      </p:sp>
    </p:spTree>
    <p:extLst>
      <p:ext uri="{BB962C8B-B14F-4D97-AF65-F5344CB8AC3E}">
        <p14:creationId xmlns:p14="http://schemas.microsoft.com/office/powerpoint/2010/main" val="147270802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2624</TotalTime>
  <Words>808</Words>
  <Application>Microsoft Office PowerPoint</Application>
  <PresentationFormat>Widescreen</PresentationFormat>
  <Paragraphs>73</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Arial</vt:lpstr>
      <vt:lpstr>Roboto</vt:lpstr>
      <vt:lpstr>Trebuchet MS</vt:lpstr>
      <vt:lpstr>Wingdings 3</vt:lpstr>
      <vt:lpstr>Facet</vt:lpstr>
      <vt:lpstr>Network Connectivity Center overview</vt:lpstr>
      <vt:lpstr>Hub </vt:lpstr>
      <vt:lpstr>VPC spokes overview</vt:lpstr>
      <vt:lpstr>Comparison to VPC Network Peering </vt:lpstr>
      <vt:lpstr>Preset topologies </vt:lpstr>
      <vt:lpstr>Mesh topology  </vt:lpstr>
      <vt:lpstr>Limitations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Firewall Policies</dc:title>
  <dc:creator>ROHAN MADAN</dc:creator>
  <cp:lastModifiedBy>ROHAN MADAN</cp:lastModifiedBy>
  <cp:revision>72</cp:revision>
  <dcterms:created xsi:type="dcterms:W3CDTF">2023-01-18T10:29:04Z</dcterms:created>
  <dcterms:modified xsi:type="dcterms:W3CDTF">2025-01-10T18:34:04Z</dcterms:modified>
</cp:coreProperties>
</file>