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62" r:id="rId2"/>
    <p:sldId id="267" r:id="rId3"/>
    <p:sldId id="270" r:id="rId4"/>
    <p:sldId id="271" r:id="rId5"/>
    <p:sldId id="272" r:id="rId6"/>
    <p:sldId id="273" r:id="rId7"/>
    <p:sldId id="268" r:id="rId8"/>
    <p:sldId id="274"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9" d="100"/>
          <a:sy n="59" d="100"/>
        </p:scale>
        <p:origin x="94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65830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93472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254119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42939772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2841598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4393947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5196464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6407326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0E26CA1-3EBC-4EE1-AE5B-0B18765590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1552456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0E26CA1-3EBC-4EE1-AE5B-0B1876559053}" type="datetimeFigureOut">
              <a:rPr lang="en-IN" smtClean="0"/>
              <a:t>18-07-2024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04678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0E26CA1-3EBC-4EE1-AE5B-0B1876559053}"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861808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0E26CA1-3EBC-4EE1-AE5B-0B1876559053}" type="datetimeFigureOut">
              <a:rPr lang="en-IN" smtClean="0"/>
              <a:t>18-07-2024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9567900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0E26CA1-3EBC-4EE1-AE5B-0B1876559053}" type="datetimeFigureOut">
              <a:rPr lang="en-IN" smtClean="0"/>
              <a:t>18-07-2024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729535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E26CA1-3EBC-4EE1-AE5B-0B1876559053}" type="datetimeFigureOut">
              <a:rPr lang="en-IN" smtClean="0"/>
              <a:t>18-07-2024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3540948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2199615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0E26CA1-3EBC-4EE1-AE5B-0B1876559053}" type="datetimeFigureOut">
              <a:rPr lang="en-IN" smtClean="0"/>
              <a:t>18-07-2024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AFBAE55-40E9-4BB5-B414-C4BBE4CC187E}" type="slidenum">
              <a:rPr lang="en-IN" smtClean="0"/>
              <a:t>‹#›</a:t>
            </a:fld>
            <a:endParaRPr lang="en-IN"/>
          </a:p>
        </p:txBody>
      </p:sp>
    </p:spTree>
    <p:extLst>
      <p:ext uri="{BB962C8B-B14F-4D97-AF65-F5344CB8AC3E}">
        <p14:creationId xmlns:p14="http://schemas.microsoft.com/office/powerpoint/2010/main" val="686625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0E26CA1-3EBC-4EE1-AE5B-0B1876559053}" type="datetimeFigureOut">
              <a:rPr lang="en-IN" smtClean="0"/>
              <a:t>18-07-2024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AFBAE55-40E9-4BB5-B414-C4BBE4CC187E}" type="slidenum">
              <a:rPr lang="en-IN" smtClean="0"/>
              <a:t>‹#›</a:t>
            </a:fld>
            <a:endParaRPr lang="en-IN"/>
          </a:p>
        </p:txBody>
      </p:sp>
    </p:spTree>
    <p:extLst>
      <p:ext uri="{BB962C8B-B14F-4D97-AF65-F5344CB8AC3E}">
        <p14:creationId xmlns:p14="http://schemas.microsoft.com/office/powerpoint/2010/main" val="2208702941"/>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63989"/>
          </a:xfrm>
        </p:spPr>
        <p:txBody>
          <a:bodyPr>
            <a:normAutofit fontScale="90000"/>
          </a:bodyPr>
          <a:lstStyle/>
          <a:p>
            <a:r>
              <a:rPr lang="en-IN" dirty="0"/>
              <a:t>Cloud Armor</a:t>
            </a:r>
            <a:br>
              <a:rPr lang="en-IN" b="1" i="0" dirty="0">
                <a:solidFill>
                  <a:srgbClr val="202124"/>
                </a:solidFill>
                <a:effectLst/>
                <a:highlight>
                  <a:srgbClr val="FFFFFF"/>
                </a:highlight>
              </a:rPr>
            </a:br>
            <a:endParaRPr lang="en-IN" dirty="0"/>
          </a:p>
        </p:txBody>
      </p:sp>
      <p:sp>
        <p:nvSpPr>
          <p:cNvPr id="15" name="Content Placeholder 14">
            <a:extLst>
              <a:ext uri="{FF2B5EF4-FFF2-40B4-BE49-F238E27FC236}">
                <a16:creationId xmlns:a16="http://schemas.microsoft.com/office/drawing/2014/main" id="{218845F0-0CB0-5F3C-13FE-6D926E37D3F8}"/>
              </a:ext>
            </a:extLst>
          </p:cNvPr>
          <p:cNvSpPr>
            <a:spLocks noGrp="1"/>
          </p:cNvSpPr>
          <p:nvPr>
            <p:ph idx="1"/>
          </p:nvPr>
        </p:nvSpPr>
        <p:spPr>
          <a:xfrm>
            <a:off x="163830" y="886119"/>
            <a:ext cx="10037789" cy="5580781"/>
          </a:xfrm>
        </p:spPr>
        <p:txBody>
          <a:bodyPr>
            <a:normAutofit/>
          </a:bodyPr>
          <a:lstStyle/>
          <a:p>
            <a:pPr algn="l"/>
            <a:r>
              <a:rPr lang="en-US" sz="2400" b="0" i="0" dirty="0">
                <a:solidFill>
                  <a:srgbClr val="202124"/>
                </a:solidFill>
                <a:effectLst/>
                <a:highlight>
                  <a:srgbClr val="FFFFFF"/>
                </a:highlight>
                <a:latin typeface="Roboto" panose="02000000000000000000" pitchFamily="2" charset="0"/>
              </a:rPr>
              <a:t>Google Cloud Armor helps you protect your Google Cloud deployments from multiple types of threats, including distributed denial-of-service (DDoS) attacks and application attacks like cross-site scripting (XSS) and SQL injection (SQLi).</a:t>
            </a:r>
          </a:p>
          <a:p>
            <a:pPr algn="l"/>
            <a:r>
              <a:rPr lang="en-US" sz="2400" b="0" i="0" dirty="0">
                <a:solidFill>
                  <a:srgbClr val="202124"/>
                </a:solidFill>
                <a:effectLst/>
                <a:highlight>
                  <a:srgbClr val="FFFFFF"/>
                </a:highlight>
                <a:latin typeface="Roboto" panose="02000000000000000000" pitchFamily="2" charset="0"/>
              </a:rPr>
              <a:t>Can use security policies to protect applications running behind a load balancer from distributed denial-of-service (DDoS) and other web-based attacks, whether the applications are deployed on Google Cloud, in a hybrid deployment, or in a multi-cloud architecture.</a:t>
            </a:r>
          </a:p>
          <a:p>
            <a:pPr algn="l"/>
            <a:r>
              <a:rPr lang="en-US" sz="2400" b="0" i="0" dirty="0">
                <a:solidFill>
                  <a:srgbClr val="202124"/>
                </a:solidFill>
                <a:effectLst/>
                <a:highlight>
                  <a:srgbClr val="FFFFFF"/>
                </a:highlight>
                <a:latin typeface="Roboto" panose="02000000000000000000" pitchFamily="2" charset="0"/>
              </a:rPr>
              <a:t>Google Cloud Armor provides always-on DDoS protection against network or protocol-based volumetric DDoS attacks. This protection is for applications or services behind load balancers.</a:t>
            </a:r>
            <a:endParaRPr lang="en-US" sz="2400" dirty="0">
              <a:solidFill>
                <a:srgbClr val="202124"/>
              </a:solidFill>
              <a:highlight>
                <a:srgbClr val="FFFFFF"/>
              </a:highlight>
              <a:latin typeface="Roboto" panose="02000000000000000000" pitchFamily="2" charset="0"/>
            </a:endParaRPr>
          </a:p>
          <a:p>
            <a:pPr algn="l"/>
            <a:r>
              <a:rPr lang="en-US" sz="2400" b="0" i="0" dirty="0">
                <a:solidFill>
                  <a:srgbClr val="202124"/>
                </a:solidFill>
                <a:effectLst/>
                <a:highlight>
                  <a:srgbClr val="FFFFFF"/>
                </a:highlight>
                <a:latin typeface="Roboto" panose="02000000000000000000" pitchFamily="2" charset="0"/>
              </a:rPr>
              <a:t>It is able to detect and mitigate network attacks in order to allow only well-formed requests through the load balancing proxies.</a:t>
            </a:r>
          </a:p>
        </p:txBody>
      </p:sp>
    </p:spTree>
    <p:extLst>
      <p:ext uri="{BB962C8B-B14F-4D97-AF65-F5344CB8AC3E}">
        <p14:creationId xmlns:p14="http://schemas.microsoft.com/office/powerpoint/2010/main" val="214595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a:bodyPr>
          <a:lstStyle/>
          <a:p>
            <a:r>
              <a:rPr lang="en-IN" dirty="0"/>
              <a:t>Security Policy</a:t>
            </a:r>
            <a:endParaRPr lang="en-US"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7264699" cy="6001643"/>
          </a:xfrm>
          <a:prstGeom prst="rect">
            <a:avLst/>
          </a:prstGeom>
          <a:noFill/>
        </p:spPr>
        <p:txBody>
          <a:bodyPr wrap="square">
            <a:spAutoFit/>
          </a:bodyPr>
          <a:lstStyle/>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Google Cloud Armor security policies protect your application by providing Layer 7 filtering and by scrubbing incoming requests for common web attacks or other Layer 7 attributes to potentially block traffic before it reaches your load-balanced backend services or backend buckets.</a:t>
            </a:r>
          </a:p>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Each security policy is made up of a set of rules that filter traffic based on conditions such as an incoming request's IP address, IP range, region code, or request headers.</a:t>
            </a:r>
          </a:p>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When an incoming request matches a condition in a security policy rule, Google Cloud Armor allows, denies, or redirects the request, based on whether the rule is an allow rule, a deny rule, or a redirect rule.</a:t>
            </a:r>
          </a:p>
        </p:txBody>
      </p:sp>
      <p:pic>
        <p:nvPicPr>
          <p:cNvPr id="5" name="Picture 4">
            <a:extLst>
              <a:ext uri="{FF2B5EF4-FFF2-40B4-BE49-F238E27FC236}">
                <a16:creationId xmlns:a16="http://schemas.microsoft.com/office/drawing/2014/main" id="{CD621A50-C944-BDC3-6228-93BD39D78350}"/>
              </a:ext>
            </a:extLst>
          </p:cNvPr>
          <p:cNvPicPr>
            <a:picLocks noChangeAspect="1"/>
          </p:cNvPicPr>
          <p:nvPr/>
        </p:nvPicPr>
        <p:blipFill>
          <a:blip r:embed="rId2"/>
          <a:stretch>
            <a:fillRect/>
          </a:stretch>
        </p:blipFill>
        <p:spPr>
          <a:xfrm>
            <a:off x="7555493" y="870585"/>
            <a:ext cx="4472677" cy="4953272"/>
          </a:xfrm>
          <a:prstGeom prst="rect">
            <a:avLst/>
          </a:prstGeom>
        </p:spPr>
      </p:pic>
    </p:spTree>
    <p:extLst>
      <p:ext uri="{BB962C8B-B14F-4D97-AF65-F5344CB8AC3E}">
        <p14:creationId xmlns:p14="http://schemas.microsoft.com/office/powerpoint/2010/main" val="27899525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dirty="0"/>
              <a:t>Backend security policies</a:t>
            </a: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9971688" cy="5262979"/>
          </a:xfrm>
          <a:prstGeom prst="rect">
            <a:avLst/>
          </a:prstGeom>
          <a:noFill/>
        </p:spPr>
        <p:txBody>
          <a:bodyPr wrap="square">
            <a:spAutoFit/>
          </a:bodyPr>
          <a:lstStyle/>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They can be used to filter requests and protect backend services that reference instance groups or network endpoint groups (NEGs) including Internet, Zonal, Hybrid, and Serverless NEGs. Not all load balancers support all types of NEG.</a:t>
            </a:r>
          </a:p>
          <a:p>
            <a:pPr marL="342900" indent="-342900" algn="l">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 Backend security policies are used with backend services exposed    by the following load balancer types:</a:t>
            </a:r>
          </a:p>
          <a:p>
            <a:pPr algn="l"/>
            <a:endParaRPr lang="en-US" sz="2400" dirty="0">
              <a:solidFill>
                <a:srgbClr val="202124"/>
              </a:solidFill>
              <a:highlight>
                <a:srgbClr val="FFFFFF"/>
              </a:highlight>
              <a:latin typeface="Roboto" panose="02000000000000000000" pitchFamily="2" charset="0"/>
            </a:endParaRPr>
          </a:p>
          <a:p>
            <a:pPr algn="l">
              <a:buFont typeface="Arial" panose="020B0604020202020204" pitchFamily="34" charset="0"/>
              <a:buChar char="•"/>
            </a:pPr>
            <a:r>
              <a:rPr lang="en-IN" sz="2400" b="0" i="0" dirty="0">
                <a:solidFill>
                  <a:srgbClr val="202124"/>
                </a:solidFill>
                <a:effectLst/>
                <a:highlight>
                  <a:srgbClr val="FFFFFF"/>
                </a:highlight>
                <a:latin typeface="Roboto" panose="02000000000000000000" pitchFamily="2" charset="0"/>
              </a:rPr>
              <a:t>Global external Application Load Balancer</a:t>
            </a:r>
          </a:p>
          <a:p>
            <a:pPr algn="l">
              <a:buFont typeface="Arial" panose="020B0604020202020204" pitchFamily="34" charset="0"/>
              <a:buChar char="•"/>
            </a:pPr>
            <a:r>
              <a:rPr lang="en-IN" sz="2400" b="0" i="0" dirty="0">
                <a:solidFill>
                  <a:srgbClr val="202124"/>
                </a:solidFill>
                <a:effectLst/>
                <a:highlight>
                  <a:srgbClr val="FFFFFF"/>
                </a:highlight>
                <a:latin typeface="Roboto" panose="02000000000000000000" pitchFamily="2" charset="0"/>
              </a:rPr>
              <a:t>Classic Application Load Balancer</a:t>
            </a:r>
          </a:p>
          <a:p>
            <a:pPr algn="l">
              <a:buFont typeface="Arial" panose="020B0604020202020204" pitchFamily="34" charset="0"/>
              <a:buChar char="•"/>
            </a:pPr>
            <a:r>
              <a:rPr lang="en-IN" sz="2400" b="0" i="0" dirty="0">
                <a:solidFill>
                  <a:srgbClr val="202124"/>
                </a:solidFill>
                <a:effectLst/>
                <a:highlight>
                  <a:srgbClr val="FFFFFF"/>
                </a:highlight>
                <a:latin typeface="Roboto" panose="02000000000000000000" pitchFamily="2" charset="0"/>
              </a:rPr>
              <a:t>Regional external Application Load Balancer</a:t>
            </a:r>
          </a:p>
          <a:p>
            <a:pPr algn="l">
              <a:buFont typeface="Arial" panose="020B0604020202020204" pitchFamily="34" charset="0"/>
              <a:buChar char="•"/>
            </a:pPr>
            <a:r>
              <a:rPr lang="en-IN" sz="2400" b="0" i="0" dirty="0">
                <a:solidFill>
                  <a:srgbClr val="202124"/>
                </a:solidFill>
                <a:effectLst/>
                <a:highlight>
                  <a:srgbClr val="FFFFFF"/>
                </a:highlight>
                <a:latin typeface="Roboto" panose="02000000000000000000" pitchFamily="2" charset="0"/>
              </a:rPr>
              <a:t>Regional internal Application Load Balancer</a:t>
            </a:r>
          </a:p>
          <a:p>
            <a:pPr algn="l">
              <a:buFont typeface="Arial" panose="020B0604020202020204" pitchFamily="34" charset="0"/>
              <a:buChar char="•"/>
            </a:pPr>
            <a:r>
              <a:rPr lang="en-IN" sz="2400" b="0" i="0" dirty="0">
                <a:solidFill>
                  <a:srgbClr val="202124"/>
                </a:solidFill>
                <a:effectLst/>
                <a:highlight>
                  <a:srgbClr val="FFFFFF"/>
                </a:highlight>
                <a:latin typeface="Roboto" panose="02000000000000000000" pitchFamily="2" charset="0"/>
              </a:rPr>
              <a:t>Global external proxy Network Load Balancer</a:t>
            </a:r>
          </a:p>
          <a:p>
            <a:pPr algn="l">
              <a:buFont typeface="Arial" panose="020B0604020202020204" pitchFamily="34" charset="0"/>
              <a:buChar char="•"/>
            </a:pPr>
            <a:r>
              <a:rPr lang="en-IN" sz="2400" b="0" i="0" dirty="0">
                <a:solidFill>
                  <a:srgbClr val="202124"/>
                </a:solidFill>
                <a:effectLst/>
                <a:highlight>
                  <a:srgbClr val="FFFFFF"/>
                </a:highlight>
                <a:latin typeface="Roboto" panose="02000000000000000000" pitchFamily="2" charset="0"/>
              </a:rPr>
              <a:t>Classic proxy Network Load Balancer</a:t>
            </a:r>
          </a:p>
          <a:p>
            <a:pPr marL="457200" indent="-457200">
              <a:buFont typeface="Wingdings" panose="05000000000000000000" pitchFamily="2" charset="2"/>
              <a:buChar char="Ø"/>
            </a:pPr>
            <a:endParaRPr lang="en-US" sz="2400" b="0" i="0" dirty="0">
              <a:solidFill>
                <a:srgbClr val="202124"/>
              </a:solidFill>
              <a:effectLst/>
              <a:highlight>
                <a:srgbClr val="FFFFFF"/>
              </a:highlight>
              <a:latin typeface="Roboto" panose="02000000000000000000" pitchFamily="2" charset="0"/>
            </a:endParaRPr>
          </a:p>
        </p:txBody>
      </p:sp>
    </p:spTree>
    <p:extLst>
      <p:ext uri="{BB962C8B-B14F-4D97-AF65-F5344CB8AC3E}">
        <p14:creationId xmlns:p14="http://schemas.microsoft.com/office/powerpoint/2010/main" val="33837645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dirty="0"/>
              <a:t>Edge security policies</a:t>
            </a: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9971688" cy="5632311"/>
          </a:xfrm>
          <a:prstGeom prst="rect">
            <a:avLst/>
          </a:prstGeom>
          <a:noFill/>
        </p:spPr>
        <p:txBody>
          <a:bodyPr wrap="square">
            <a:spAutoFit/>
          </a:bodyPr>
          <a:lstStyle/>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Edge security policies enable users to configure filtering and access control policies for content that is stored in cache; this includes endpoints like Cloud CDN-enabled backend services and Cloud Storage buckets.</a:t>
            </a:r>
          </a:p>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Edge security policies can coexist with backend security policies to provide two layers of protection.</a:t>
            </a:r>
          </a:p>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When edge security policies and backend security policies are attached to the same backend service, backend security policies are enforced only for cache miss requests that have passed edge security policies.</a:t>
            </a:r>
          </a:p>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Only edge security policies can be applied to backend buckets.</a:t>
            </a:r>
          </a:p>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Edge security policies are supported for the following endpoints:</a:t>
            </a:r>
          </a:p>
          <a:p>
            <a:pPr marL="457200" indent="-457200">
              <a:buFont typeface="Wingdings" panose="05000000000000000000" pitchFamily="2" charset="2"/>
              <a:buChar char="Ø"/>
            </a:pPr>
            <a:endParaRPr lang="en-US" sz="2400" dirty="0">
              <a:solidFill>
                <a:srgbClr val="202124"/>
              </a:solidFill>
              <a:highlight>
                <a:srgbClr val="FFFFFF"/>
              </a:highlight>
              <a:latin typeface="Roboto" panose="02000000000000000000" pitchFamily="2" charset="0"/>
            </a:endParaRPr>
          </a:p>
          <a:p>
            <a:pPr algn="l">
              <a:buFont typeface="Arial" panose="020B0604020202020204" pitchFamily="34" charset="0"/>
              <a:buChar char="•"/>
            </a:pPr>
            <a:r>
              <a:rPr lang="en-IN" sz="2400" b="0" i="0" dirty="0">
                <a:solidFill>
                  <a:srgbClr val="202124"/>
                </a:solidFill>
                <a:effectLst/>
                <a:highlight>
                  <a:srgbClr val="FFFFFF"/>
                </a:highlight>
                <a:latin typeface="Roboto" panose="02000000000000000000" pitchFamily="2" charset="0"/>
              </a:rPr>
              <a:t>Global external Application Load Balancer</a:t>
            </a:r>
          </a:p>
          <a:p>
            <a:pPr algn="l">
              <a:buFont typeface="Arial" panose="020B0604020202020204" pitchFamily="34" charset="0"/>
              <a:buChar char="•"/>
            </a:pPr>
            <a:r>
              <a:rPr lang="en-IN" sz="2400" b="0" i="0" dirty="0">
                <a:solidFill>
                  <a:srgbClr val="202124"/>
                </a:solidFill>
                <a:effectLst/>
                <a:highlight>
                  <a:srgbClr val="FFFFFF"/>
                </a:highlight>
                <a:latin typeface="Roboto" panose="02000000000000000000" pitchFamily="2" charset="0"/>
              </a:rPr>
              <a:t>Classic Application Load Balancer</a:t>
            </a:r>
          </a:p>
        </p:txBody>
      </p:sp>
    </p:spTree>
    <p:extLst>
      <p:ext uri="{BB962C8B-B14F-4D97-AF65-F5344CB8AC3E}">
        <p14:creationId xmlns:p14="http://schemas.microsoft.com/office/powerpoint/2010/main" val="22073181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dirty="0"/>
              <a:t>Network Edge security policies</a:t>
            </a: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9971688" cy="4524315"/>
          </a:xfrm>
          <a:prstGeom prst="rect">
            <a:avLst/>
          </a:prstGeom>
          <a:noFill/>
        </p:spPr>
        <p:txBody>
          <a:bodyPr wrap="square">
            <a:spAutoFit/>
          </a:bodyPr>
          <a:lstStyle/>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Network edge security policies let you configure rules to block traffic at the edge of Google's network.</a:t>
            </a:r>
          </a:p>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Enforcing network edge security policies does not consume VM or host resources, which helps prevent high volume traffic from exhausting resources on the target workload or otherwise causing a denial of service.</a:t>
            </a:r>
          </a:p>
          <a:p>
            <a:pPr marL="457200" indent="-457200">
              <a:buFont typeface="Wingdings" panose="05000000000000000000" pitchFamily="2" charset="2"/>
              <a:buChar char="Ø"/>
            </a:pPr>
            <a:r>
              <a:rPr lang="en-US" sz="2400" b="0" i="0" dirty="0">
                <a:solidFill>
                  <a:srgbClr val="202124"/>
                </a:solidFill>
                <a:effectLst/>
                <a:highlight>
                  <a:srgbClr val="FFFFFF"/>
                </a:highlight>
                <a:latin typeface="Roboto" panose="02000000000000000000" pitchFamily="2" charset="0"/>
              </a:rPr>
              <a:t>You can configure network edge security policies for the following resources:</a:t>
            </a:r>
          </a:p>
          <a:p>
            <a:pPr marL="457200" indent="-457200">
              <a:buFont typeface="Wingdings" panose="05000000000000000000" pitchFamily="2" charset="2"/>
              <a:buChar char="Ø"/>
            </a:pPr>
            <a:endParaRPr lang="en-US" sz="2400" dirty="0">
              <a:solidFill>
                <a:srgbClr val="202124"/>
              </a:solidFill>
              <a:highlight>
                <a:srgbClr val="FFFFFF"/>
              </a:highlight>
              <a:latin typeface="Roboto" panose="02000000000000000000" pitchFamily="2" charset="0"/>
            </a:endParaRPr>
          </a:p>
          <a:p>
            <a:pPr algn="l">
              <a:buFont typeface="Arial" panose="020B0604020202020204" pitchFamily="34" charset="0"/>
              <a:buChar char="•"/>
            </a:pPr>
            <a:r>
              <a:rPr lang="en-US" sz="2400" b="0" i="0" dirty="0">
                <a:solidFill>
                  <a:srgbClr val="202124"/>
                </a:solidFill>
                <a:effectLst/>
                <a:highlight>
                  <a:srgbClr val="FFFFFF"/>
                </a:highlight>
                <a:latin typeface="Roboto" panose="02000000000000000000" pitchFamily="2" charset="0"/>
              </a:rPr>
              <a:t>External passthrough Network Load Balancers</a:t>
            </a:r>
          </a:p>
          <a:p>
            <a:pPr algn="l">
              <a:buFont typeface="Arial" panose="020B0604020202020204" pitchFamily="34" charset="0"/>
              <a:buChar char="•"/>
            </a:pPr>
            <a:r>
              <a:rPr lang="en-US" sz="2400" b="0" i="0" dirty="0">
                <a:solidFill>
                  <a:srgbClr val="202124"/>
                </a:solidFill>
                <a:effectLst/>
                <a:highlight>
                  <a:srgbClr val="FFFFFF"/>
                </a:highlight>
                <a:latin typeface="Roboto" panose="02000000000000000000" pitchFamily="2" charset="0"/>
              </a:rPr>
              <a:t>Protocol forwarding</a:t>
            </a:r>
          </a:p>
          <a:p>
            <a:pPr algn="l">
              <a:buFont typeface="Arial" panose="020B0604020202020204" pitchFamily="34" charset="0"/>
              <a:buChar char="•"/>
            </a:pPr>
            <a:r>
              <a:rPr lang="en-US" sz="2400" b="0" i="0" dirty="0">
                <a:solidFill>
                  <a:srgbClr val="202124"/>
                </a:solidFill>
                <a:effectLst/>
                <a:highlight>
                  <a:srgbClr val="FFFFFF"/>
                </a:highlight>
                <a:latin typeface="Roboto" panose="02000000000000000000" pitchFamily="2" charset="0"/>
              </a:rPr>
              <a:t>VMs with public IP addresses</a:t>
            </a:r>
          </a:p>
        </p:txBody>
      </p:sp>
    </p:spTree>
    <p:extLst>
      <p:ext uri="{BB962C8B-B14F-4D97-AF65-F5344CB8AC3E}">
        <p14:creationId xmlns:p14="http://schemas.microsoft.com/office/powerpoint/2010/main" val="30096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fontScale="90000"/>
          </a:bodyPr>
          <a:lstStyle/>
          <a:p>
            <a:r>
              <a:rPr lang="en-IN" sz="3200" dirty="0"/>
              <a:t>Rule Evaluation Order</a:t>
            </a:r>
            <a:br>
              <a:rPr lang="en-IN" sz="3200" dirty="0"/>
            </a:br>
            <a:endParaRPr lang="en-US" sz="3200" dirty="0"/>
          </a:p>
        </p:txBody>
      </p:sp>
      <p:sp>
        <p:nvSpPr>
          <p:cNvPr id="4" name="TextBox 3">
            <a:extLst>
              <a:ext uri="{FF2B5EF4-FFF2-40B4-BE49-F238E27FC236}">
                <a16:creationId xmlns:a16="http://schemas.microsoft.com/office/drawing/2014/main" id="{BBC32A9A-E192-2639-B8F5-5DF9545D4CBE}"/>
              </a:ext>
            </a:extLst>
          </p:cNvPr>
          <p:cNvSpPr txBox="1"/>
          <p:nvPr/>
        </p:nvSpPr>
        <p:spPr>
          <a:xfrm>
            <a:off x="163830" y="795781"/>
            <a:ext cx="9971688" cy="3539430"/>
          </a:xfrm>
          <a:prstGeom prst="rect">
            <a:avLst/>
          </a:prstGeom>
          <a:noFill/>
        </p:spPr>
        <p:txBody>
          <a:bodyPr wrap="square">
            <a:spAutoFit/>
          </a:bodyPr>
          <a:lstStyle/>
          <a:p>
            <a:pPr marL="457200" indent="-457200">
              <a:buFont typeface="Wingdings" panose="05000000000000000000" pitchFamily="2" charset="2"/>
              <a:buChar char="Ø"/>
            </a:pPr>
            <a:r>
              <a:rPr lang="en-US" sz="2800" b="0" i="0" dirty="0">
                <a:solidFill>
                  <a:srgbClr val="202124"/>
                </a:solidFill>
                <a:effectLst/>
                <a:highlight>
                  <a:srgbClr val="FFFFFF"/>
                </a:highlight>
                <a:latin typeface="Roboto" panose="02000000000000000000" pitchFamily="2" charset="0"/>
              </a:rPr>
              <a:t>Rule evaluation order is determined by </a:t>
            </a:r>
            <a:r>
              <a:rPr lang="en-US" sz="2800" b="0" i="1" dirty="0">
                <a:solidFill>
                  <a:srgbClr val="202124"/>
                </a:solidFill>
                <a:effectLst/>
                <a:highlight>
                  <a:srgbClr val="FFFFFF"/>
                </a:highlight>
                <a:latin typeface="Roboto" panose="02000000000000000000" pitchFamily="2" charset="0"/>
              </a:rPr>
              <a:t>rule priority</a:t>
            </a:r>
            <a:r>
              <a:rPr lang="en-US" sz="2800" b="0" i="0" dirty="0">
                <a:solidFill>
                  <a:srgbClr val="202124"/>
                </a:solidFill>
                <a:effectLst/>
                <a:highlight>
                  <a:srgbClr val="FFFFFF"/>
                </a:highlight>
                <a:latin typeface="Roboto" panose="02000000000000000000" pitchFamily="2" charset="0"/>
              </a:rPr>
              <a:t>, from the lowest number to the highest number.</a:t>
            </a:r>
          </a:p>
          <a:p>
            <a:pPr marL="457200" indent="-457200">
              <a:buFont typeface="Wingdings" panose="05000000000000000000" pitchFamily="2" charset="2"/>
              <a:buChar char="Ø"/>
            </a:pPr>
            <a:r>
              <a:rPr lang="en-US" sz="2800" b="0" i="0" dirty="0">
                <a:solidFill>
                  <a:srgbClr val="202124"/>
                </a:solidFill>
                <a:effectLst/>
                <a:highlight>
                  <a:srgbClr val="FFFFFF"/>
                </a:highlight>
                <a:latin typeface="Roboto" panose="02000000000000000000" pitchFamily="2" charset="0"/>
              </a:rPr>
              <a:t>The rule with the lowest numeric value assigned has the highest logical priority and is evaluated prior to rules with lower logical priorities.</a:t>
            </a:r>
            <a:endParaRPr lang="en-US" sz="2800" dirty="0">
              <a:solidFill>
                <a:srgbClr val="202124"/>
              </a:solidFill>
              <a:highlight>
                <a:srgbClr val="FFFFFF"/>
              </a:highlight>
              <a:latin typeface="Roboto" panose="02000000000000000000" pitchFamily="2" charset="0"/>
            </a:endParaRPr>
          </a:p>
          <a:p>
            <a:pPr marL="457200" indent="-457200">
              <a:buFont typeface="Wingdings" panose="05000000000000000000" pitchFamily="2" charset="2"/>
              <a:buChar char="Ø"/>
            </a:pPr>
            <a:r>
              <a:rPr lang="en-US" sz="2800" b="0" i="0" dirty="0">
                <a:solidFill>
                  <a:srgbClr val="202124"/>
                </a:solidFill>
                <a:effectLst/>
                <a:highlight>
                  <a:srgbClr val="FFFFFF"/>
                </a:highlight>
                <a:latin typeface="Roboto" panose="02000000000000000000" pitchFamily="2" charset="0"/>
              </a:rPr>
              <a:t>The minimum numeric priority is 0.</a:t>
            </a:r>
          </a:p>
          <a:p>
            <a:pPr marL="457200" indent="-457200">
              <a:buFont typeface="Wingdings" panose="05000000000000000000" pitchFamily="2" charset="2"/>
              <a:buChar char="Ø"/>
            </a:pPr>
            <a:r>
              <a:rPr lang="en-US" sz="2800" b="0" i="0" dirty="0">
                <a:solidFill>
                  <a:srgbClr val="202124"/>
                </a:solidFill>
                <a:effectLst/>
                <a:highlight>
                  <a:srgbClr val="FFFFFF"/>
                </a:highlight>
                <a:latin typeface="Roboto" panose="02000000000000000000" pitchFamily="2" charset="0"/>
              </a:rPr>
              <a:t>The priority for each rule must be set to a number from 0 to 2147483646 inclusive.</a:t>
            </a:r>
            <a:endParaRPr lang="en-US" sz="2800" dirty="0">
              <a:solidFill>
                <a:srgbClr val="202124"/>
              </a:solidFill>
              <a:highlight>
                <a:srgbClr val="FFFFFF"/>
              </a:highlight>
              <a:latin typeface="Roboto" panose="02000000000000000000" pitchFamily="2" charset="0"/>
            </a:endParaRPr>
          </a:p>
        </p:txBody>
      </p:sp>
    </p:spTree>
    <p:extLst>
      <p:ext uri="{BB962C8B-B14F-4D97-AF65-F5344CB8AC3E}">
        <p14:creationId xmlns:p14="http://schemas.microsoft.com/office/powerpoint/2010/main" val="52706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a:bodyPr>
          <a:lstStyle/>
          <a:p>
            <a:r>
              <a:rPr lang="en-IN" dirty="0"/>
              <a:t>Globally Scoped Policy</a:t>
            </a:r>
            <a:endParaRPr lang="en-US" dirty="0"/>
          </a:p>
        </p:txBody>
      </p:sp>
      <p:pic>
        <p:nvPicPr>
          <p:cNvPr id="4" name="Picture 3">
            <a:extLst>
              <a:ext uri="{FF2B5EF4-FFF2-40B4-BE49-F238E27FC236}">
                <a16:creationId xmlns:a16="http://schemas.microsoft.com/office/drawing/2014/main" id="{E8EC6F39-6DDD-4B3B-C6A7-B744E0B0207B}"/>
              </a:ext>
            </a:extLst>
          </p:cNvPr>
          <p:cNvPicPr>
            <a:picLocks noChangeAspect="1"/>
          </p:cNvPicPr>
          <p:nvPr/>
        </p:nvPicPr>
        <p:blipFill>
          <a:blip r:embed="rId2"/>
          <a:stretch>
            <a:fillRect/>
          </a:stretch>
        </p:blipFill>
        <p:spPr>
          <a:xfrm>
            <a:off x="163830" y="802287"/>
            <a:ext cx="11864340" cy="5933582"/>
          </a:xfrm>
          <a:prstGeom prst="rect">
            <a:avLst/>
          </a:prstGeom>
        </p:spPr>
      </p:pic>
    </p:spTree>
    <p:extLst>
      <p:ext uri="{BB962C8B-B14F-4D97-AF65-F5344CB8AC3E}">
        <p14:creationId xmlns:p14="http://schemas.microsoft.com/office/powerpoint/2010/main" val="1234020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19394-D2F5-381A-06FA-25D29D0C7E4B}"/>
              </a:ext>
            </a:extLst>
          </p:cNvPr>
          <p:cNvSpPr>
            <a:spLocks noGrp="1"/>
          </p:cNvSpPr>
          <p:nvPr>
            <p:ph type="title"/>
          </p:nvPr>
        </p:nvSpPr>
        <p:spPr>
          <a:xfrm>
            <a:off x="163830" y="122131"/>
            <a:ext cx="10714702" cy="748454"/>
          </a:xfrm>
        </p:spPr>
        <p:txBody>
          <a:bodyPr>
            <a:normAutofit/>
          </a:bodyPr>
          <a:lstStyle/>
          <a:p>
            <a:r>
              <a:rPr lang="en-IN" dirty="0"/>
              <a:t>Regional Scoped Policy</a:t>
            </a:r>
            <a:endParaRPr lang="en-US" dirty="0"/>
          </a:p>
        </p:txBody>
      </p:sp>
      <p:pic>
        <p:nvPicPr>
          <p:cNvPr id="5" name="Picture 4">
            <a:extLst>
              <a:ext uri="{FF2B5EF4-FFF2-40B4-BE49-F238E27FC236}">
                <a16:creationId xmlns:a16="http://schemas.microsoft.com/office/drawing/2014/main" id="{64882C64-7916-269B-B954-9DEBFC44F42B}"/>
              </a:ext>
            </a:extLst>
          </p:cNvPr>
          <p:cNvPicPr>
            <a:picLocks noChangeAspect="1"/>
          </p:cNvPicPr>
          <p:nvPr/>
        </p:nvPicPr>
        <p:blipFill>
          <a:blip r:embed="rId2"/>
          <a:stretch>
            <a:fillRect/>
          </a:stretch>
        </p:blipFill>
        <p:spPr>
          <a:xfrm>
            <a:off x="163829" y="870585"/>
            <a:ext cx="11756027" cy="5865284"/>
          </a:xfrm>
          <a:prstGeom prst="rect">
            <a:avLst/>
          </a:prstGeom>
        </p:spPr>
      </p:pic>
    </p:spTree>
    <p:extLst>
      <p:ext uri="{BB962C8B-B14F-4D97-AF65-F5344CB8AC3E}">
        <p14:creationId xmlns:p14="http://schemas.microsoft.com/office/powerpoint/2010/main" val="8085229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395</TotalTime>
  <Words>622</Words>
  <Application>Microsoft Office PowerPoint</Application>
  <PresentationFormat>Widescreen</PresentationFormat>
  <Paragraphs>43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Roboto</vt:lpstr>
      <vt:lpstr>Trebuchet MS</vt:lpstr>
      <vt:lpstr>Wingdings</vt:lpstr>
      <vt:lpstr>Wingdings 3</vt:lpstr>
      <vt:lpstr>Facet</vt:lpstr>
      <vt:lpstr>Cloud Armor </vt:lpstr>
      <vt:lpstr>Security Policy</vt:lpstr>
      <vt:lpstr>Backend security policies </vt:lpstr>
      <vt:lpstr>Edge security policies </vt:lpstr>
      <vt:lpstr>Network Edge security policies </vt:lpstr>
      <vt:lpstr>Rule Evaluation Order </vt:lpstr>
      <vt:lpstr>Globally Scoped Policy</vt:lpstr>
      <vt:lpstr>Regional Scoped Policy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 Policies</dc:title>
  <dc:creator>ROHAN MADAN</dc:creator>
  <cp:lastModifiedBy>ROHAN MADAN</cp:lastModifiedBy>
  <cp:revision>46</cp:revision>
  <dcterms:created xsi:type="dcterms:W3CDTF">2023-01-18T10:29:04Z</dcterms:created>
  <dcterms:modified xsi:type="dcterms:W3CDTF">2024-07-18T12:08:10Z</dcterms:modified>
</cp:coreProperties>
</file>